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2" r:id="rId3"/>
  </p:sldIdLst>
  <p:sldSz cx="6858000" cy="10287000" type="35mm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866"/>
    <a:srgbClr val="7DD920"/>
    <a:srgbClr val="CC0000"/>
    <a:srgbClr val="339933"/>
    <a:srgbClr val="008080"/>
    <a:srgbClr val="339966"/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6" d="100"/>
          <a:sy n="126" d="100"/>
        </p:scale>
        <p:origin x="2772" y="-630"/>
      </p:cViewPr>
      <p:guideLst>
        <p:guide orient="horz" pos="3240"/>
        <p:guide pos="216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F0DA6FF-E7EE-43E0-A759-0F6C450A4BE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2946401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964" tIns="0" rIns="18964" bIns="0" numCol="1" anchor="t" anchorCtr="0" compatLnSpc="1">
            <a:prstTxWarp prst="textNoShape">
              <a:avLst/>
            </a:prstTxWarp>
          </a:bodyPr>
          <a:lstStyle>
            <a:lvl1pPr defTabSz="909638"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3D2D914-A270-4632-BE77-BA062CB97E9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964" tIns="0" rIns="18964" bIns="0" numCol="1" anchor="t" anchorCtr="0" compatLnSpc="1">
            <a:prstTxWarp prst="textNoShape">
              <a:avLst/>
            </a:prstTxWarp>
          </a:bodyPr>
          <a:lstStyle>
            <a:lvl1pPr algn="r" defTabSz="909638"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BD35527-A740-42D8-80D2-07257E25488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63763" y="754063"/>
            <a:ext cx="2471737" cy="37068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817B1A1-45F7-49DF-9165-582D608FDB4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6338" cy="446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61" tIns="45831" rIns="91661" bIns="458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52C39CE-C913-491C-BBB9-AFE01214FD3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431338"/>
            <a:ext cx="2946401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964" tIns="0" rIns="18964" bIns="0" numCol="1" anchor="b" anchorCtr="0" compatLnSpc="1">
            <a:prstTxWarp prst="textNoShape">
              <a:avLst/>
            </a:prstTxWarp>
          </a:bodyPr>
          <a:lstStyle>
            <a:lvl1pPr defTabSz="909638"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8E26893F-95F3-45E0-B66F-2499730E69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964" tIns="0" rIns="18964" bIns="0" numCol="1" anchor="b" anchorCtr="0" compatLnSpc="1">
            <a:prstTxWarp prst="textNoShape">
              <a:avLst/>
            </a:prstTxWarp>
          </a:bodyPr>
          <a:lstStyle>
            <a:lvl1pPr algn="r" defTabSz="909638">
              <a:defRPr sz="1000" b="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235AC8B-ADC5-4BAB-AAE1-A779238970A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7D13329B-8ADF-44FB-A323-7CBA7692F5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9638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A1DEB7-52DC-48E5-9145-42BB117FFE10}" type="slidenum">
              <a:rPr lang="fr-FR" altLang="fr-FR" b="0" smtClean="0">
                <a:latin typeface="Times New Roman" panose="02020603050405020304" pitchFamily="18" charset="0"/>
              </a:rPr>
              <a:pPr/>
              <a:t>1</a:t>
            </a:fld>
            <a:endParaRPr lang="fr-FR" altLang="fr-FR" b="0">
              <a:latin typeface="Times New Roman" panose="02020603050405020304" pitchFamily="18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23C1C9E1-16D5-4A79-8DF1-F6C18AA04F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24D34F2-7286-4D9C-B3AE-38F491FB08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C6BD522-FCC7-444E-8207-DDDA2745BB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9638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2E5DB6-F07C-4C34-B110-A7684E4FD875}" type="slidenum">
              <a:rPr lang="fr-FR" altLang="fr-FR" b="0" smtClean="0">
                <a:latin typeface="Times New Roman" panose="02020603050405020304" pitchFamily="18" charset="0"/>
              </a:rPr>
              <a:pPr/>
              <a:t>2</a:t>
            </a:fld>
            <a:endParaRPr lang="fr-FR" altLang="fr-FR" b="0">
              <a:latin typeface="Times New Roman" panose="02020603050405020304" pitchFamily="18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20F7B584-71DB-4C6C-9F14-04DD7C03F7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1C38C02-6569-4333-ABEE-1A0EB353BD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195638"/>
            <a:ext cx="5829300" cy="2205037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829300"/>
            <a:ext cx="4800600" cy="26289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3B3FD7-A26A-4815-BFAB-59E974EAE7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A1CD56-A826-4C50-9E25-0CB8F21C6D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C11D4C-6940-4860-8A53-C8B0AEE515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EFA26-29F8-4B16-BDB9-B0EF5B5E4EC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65105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AB25A9-A100-4086-B2E0-F0E1DE7B6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672DF5-30C9-4F0D-995F-FA1EB75E8F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A83762-FBDF-41B2-977F-A0848ABB1F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733C6-DF4F-4A2C-8031-48FE524ADB9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002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886325" y="914400"/>
            <a:ext cx="1457325" cy="82296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4350" y="914400"/>
            <a:ext cx="4219575" cy="82296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2689E0-10A2-41DD-9469-5134BEE0B0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E7B840-1D15-4400-A044-424A902AFC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D975FE-0550-4234-8A4F-8FAD92FCA6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61E54-8417-4479-80A1-FF8D5B8A6F7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4893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EE6C36-DD4C-42B6-9E69-B6579727DA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AA47B0-B06A-4296-A03F-99016117C9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A35745-D5EF-4154-A4E1-937180E576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A9CE0-D50D-4C19-A16D-A2EA80F98DB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9883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6610350"/>
            <a:ext cx="5829300" cy="20431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4360863"/>
            <a:ext cx="5829300" cy="22494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38CACD-9420-473A-BA4A-C4E2F64EA6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13DE51-E143-46D4-840F-436A406143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BA459D-48FF-4595-BAA3-EFCCD0073B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554DF-2847-427E-B77C-32865ECEBFF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8900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0" y="2971800"/>
            <a:ext cx="283845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971800"/>
            <a:ext cx="283845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299600-DB3B-4394-BE20-AB2B3E6A9D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5B6E23-D54F-4E7D-BBC1-1EFBE2006C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0C169A-2E99-411D-A5E4-D7E838866B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E8846-2A7B-4C6B-A834-0B8959B63E5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41283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412750"/>
            <a:ext cx="617220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03463"/>
            <a:ext cx="3030538" cy="958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262313"/>
            <a:ext cx="3030538" cy="5927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303463"/>
            <a:ext cx="3030537" cy="958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3262313"/>
            <a:ext cx="3030537" cy="5927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66BD3D8-048C-44BF-BEC0-C48D1D0521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FDEF1FA-9FA9-458B-B83F-2CAC596C2E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BD2DCEB-23C2-4A8D-A399-271727912C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B09E5-B8FD-4053-B772-4EBDD81310B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74463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D6BB5A0-1664-4BEF-AF51-B8556BCB96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A23988F-FFEB-4C0F-AB28-B0F288D3B1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218C620-BB77-4F47-92F6-F76DF39122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762C6-38BE-4E89-A915-B281EFD7D8D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4322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4487E0D-ABF3-4E93-81A3-36E4264ED6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73B4F7D-CE8F-4916-B59A-8934A8D115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8A8DFB7-38E8-4AA2-82AD-D7DDDD6051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C205B-1E8F-4C14-ADB7-9C436F175E7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014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409575"/>
            <a:ext cx="2255838" cy="1743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409575"/>
            <a:ext cx="3833812" cy="87804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152650"/>
            <a:ext cx="2255838" cy="70373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FD4323-2751-46DD-BAF2-4AB2FA62F9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591BFC-B878-47BA-8D80-6443A397A3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5EE2B0-318D-4277-AD2A-90CEC4CB2C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C7746-E4DF-4E12-8962-CAF0D6FFD12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18342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7200900"/>
            <a:ext cx="4114800" cy="850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919163"/>
            <a:ext cx="4114800" cy="6172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8051800"/>
            <a:ext cx="4114800" cy="1206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1F616C-B49C-444A-A65F-626476FC2D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5BBCA5-09FA-45DD-9899-9CA5B02AE9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CB2C38-8C53-4B70-8A22-98677E916D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04C1F-3FE2-46A8-A032-B55B2D29A7E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8852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125476F-16D3-4DC5-B04E-460C9DBD87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914400"/>
            <a:ext cx="58293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3" tIns="46038" rIns="93663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 du masque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A5C0BA-9F95-4F01-802E-F2C86EF71F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971800"/>
            <a:ext cx="58293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3" tIns="46038" rIns="93663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de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9313882-B6D5-4B18-BA20-A3FE9E5B7D1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372600"/>
            <a:ext cx="14287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663" tIns="46038" rIns="93663" bIns="46038" numCol="1" anchor="ctr" anchorCtr="0" compatLnSpc="1">
            <a:prstTxWarp prst="textNoShape">
              <a:avLst/>
            </a:prstTxWarp>
          </a:bodyPr>
          <a:lstStyle>
            <a:lvl1pPr defTabSz="935038">
              <a:defRPr sz="1400" b="0">
                <a:latin typeface="+mn-lt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3DBD86E-D28F-4053-A59C-16731A1C566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372600"/>
            <a:ext cx="21717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663" tIns="46038" rIns="93663" bIns="46038" numCol="1" anchor="ctr" anchorCtr="0" compatLnSpc="1">
            <a:prstTxWarp prst="textNoShape">
              <a:avLst/>
            </a:prstTxWarp>
          </a:bodyPr>
          <a:lstStyle>
            <a:lvl1pPr algn="ctr" defTabSz="935038">
              <a:defRPr sz="1400" b="0">
                <a:latin typeface="+mn-lt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1B0E0A3-456A-4A5F-AEBA-8436D29535A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372600"/>
            <a:ext cx="14287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663" tIns="46038" rIns="93663" bIns="46038" numCol="1" anchor="ctr" anchorCtr="0" compatLnSpc="1">
            <a:prstTxWarp prst="textNoShape">
              <a:avLst/>
            </a:prstTxWarp>
          </a:bodyPr>
          <a:lstStyle>
            <a:lvl1pPr algn="r" defTabSz="935038">
              <a:defRPr sz="14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7EE5D80-9355-4666-834E-B0E97DE8021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5038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35038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2pPr>
      <a:lvl3pPr algn="ctr" defTabSz="935038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3pPr>
      <a:lvl4pPr algn="ctr" defTabSz="935038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4pPr>
      <a:lvl5pPr algn="ctr" defTabSz="935038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5pPr>
      <a:lvl6pPr marL="457200" algn="ctr" defTabSz="935038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6pPr>
      <a:lvl7pPr marL="914400" algn="ctr" defTabSz="935038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7pPr>
      <a:lvl8pPr marL="1371600" algn="ctr" defTabSz="935038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8pPr>
      <a:lvl9pPr marL="1828800" algn="ctr" defTabSz="935038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9pPr>
    </p:titleStyle>
    <p:bodyStyle>
      <a:lvl1pPr marL="346075" indent="-346075" algn="l" defTabSz="935038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50888" indent="-288925" algn="l" defTabSz="935038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55700" indent="-230188" algn="l" defTabSz="935038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17663" indent="-230188" algn="l" defTabSz="935038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79625" indent="-230188" algn="l" defTabSz="935038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5pPr>
      <a:lvl6pPr marL="2536825" indent="-230188" algn="l" defTabSz="935038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6pPr>
      <a:lvl7pPr marL="2994025" indent="-230188" algn="l" defTabSz="935038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7pPr>
      <a:lvl8pPr marL="3451225" indent="-230188" algn="l" defTabSz="935038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8pPr>
      <a:lvl9pPr marL="3908425" indent="-230188" algn="l" defTabSz="935038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microsoft.com/office/2007/relationships/hdphoto" Target="../media/hdphoto2.wdp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8.png"/><Relationship Id="rId10" Type="http://schemas.openxmlformats.org/officeDocument/2006/relationships/oleObject" Target="../embeddings/oleObject1.bin"/><Relationship Id="rId4" Type="http://schemas.microsoft.com/office/2007/relationships/hdphoto" Target="../media/hdphoto1.wdp"/><Relationship Id="rId9" Type="http://schemas.microsoft.com/office/2007/relationships/hdphoto" Target="../media/hdphoto3.wdp"/><Relationship Id="rId14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0.png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microsoft.com/office/2007/relationships/hdphoto" Target="../media/hdphoto6.wdp"/><Relationship Id="rId5" Type="http://schemas.openxmlformats.org/officeDocument/2006/relationships/image" Target="../media/image11.png"/><Relationship Id="rId4" Type="http://schemas.microsoft.com/office/2007/relationships/hdphoto" Target="../media/hdphoto5.wdp"/><Relationship Id="rId9" Type="http://schemas.microsoft.com/office/2007/relationships/hdphoto" Target="../media/hdphoto7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2" descr="PocketSwabPlus-swab">
            <a:extLst>
              <a:ext uri="{FF2B5EF4-FFF2-40B4-BE49-F238E27FC236}">
                <a16:creationId xmlns:a16="http://schemas.microsoft.com/office/drawing/2014/main" id="{471C918D-5001-4A56-B7F4-07D9CE1CA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810000"/>
            <a:ext cx="39687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5">
            <a:extLst>
              <a:ext uri="{FF2B5EF4-FFF2-40B4-BE49-F238E27FC236}">
                <a16:creationId xmlns:a16="http://schemas.microsoft.com/office/drawing/2014/main" id="{64A17D88-1A5E-4FF7-BE6A-F13DA5A66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7239000"/>
            <a:ext cx="1522413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663" tIns="46038" rIns="93663" bIns="46038">
            <a:spAutoFit/>
          </a:bodyPr>
          <a:lstStyle>
            <a:lvl1pPr defTabSz="935038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indent="-288925" defTabSz="9350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5513" indent="-230188" defTabSz="9350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indent="-230188" defTabSz="93503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indent="-230188" defTabSz="935038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indent="-230188" defTabSz="935038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indent="-230188" defTabSz="935038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indent="-230188" defTabSz="935038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indent="-230188" defTabSz="935038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400" i="1">
                <a:latin typeface="Arial" panose="020B0604020202020204" pitchFamily="34" charset="0"/>
              </a:rPr>
              <a:t> </a:t>
            </a:r>
            <a:endParaRPr lang="fr-FR" altLang="fr-FR" sz="1400" i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fr-FR" altLang="fr-FR" sz="1400" i="1">
              <a:latin typeface="Arial" panose="020B0604020202020204" pitchFamily="34" charset="0"/>
            </a:endParaRPr>
          </a:p>
        </p:txBody>
      </p:sp>
      <p:sp>
        <p:nvSpPr>
          <p:cNvPr id="3077" name="Line 13">
            <a:extLst>
              <a:ext uri="{FF2B5EF4-FFF2-40B4-BE49-F238E27FC236}">
                <a16:creationId xmlns:a16="http://schemas.microsoft.com/office/drawing/2014/main" id="{652DB554-CA43-4EC9-A048-A92E7F052A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8" y="1183060"/>
            <a:ext cx="6856412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78" name="Rectangle 14">
            <a:extLst>
              <a:ext uri="{FF2B5EF4-FFF2-40B4-BE49-F238E27FC236}">
                <a16:creationId xmlns:a16="http://schemas.microsoft.com/office/drawing/2014/main" id="{5A476B49-FD69-4196-B050-C61424A1E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575" y="562671"/>
            <a:ext cx="5181600" cy="459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663" tIns="46038" rIns="93663" bIns="46038">
            <a:spAutoFit/>
          </a:bodyPr>
          <a:lstStyle>
            <a:lvl1pPr defTabSz="935038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indent="-288925" defTabSz="9350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5513" indent="-230188" defTabSz="9350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indent="-230188" defTabSz="93503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indent="-230188" defTabSz="935038"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indent="-230188" defTabSz="935038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indent="-230188" defTabSz="935038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indent="-230188" defTabSz="935038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indent="-230188" defTabSz="935038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55000"/>
              </a:lnSpc>
              <a:spcBef>
                <a:spcPct val="0"/>
              </a:spcBef>
              <a:buFontTx/>
              <a:buNone/>
            </a:pPr>
            <a:r>
              <a:rPr lang="fr-FR" altLang="fr-FR" sz="1400" dirty="0">
                <a:solidFill>
                  <a:srgbClr val="008000"/>
                </a:solidFill>
                <a:latin typeface="Arial" panose="020B0604020202020204" pitchFamily="34" charset="0"/>
              </a:rPr>
              <a:t>INNOVATION     ET     RAPIDITÉ </a:t>
            </a:r>
          </a:p>
          <a:p>
            <a:pPr algn="ctr">
              <a:lnSpc>
                <a:spcPct val="55000"/>
              </a:lnSpc>
              <a:spcBef>
                <a:spcPct val="0"/>
              </a:spcBef>
              <a:buFontTx/>
              <a:buNone/>
            </a:pPr>
            <a:endParaRPr lang="fr-FR" altLang="fr-FR" sz="1400" dirty="0">
              <a:solidFill>
                <a:srgbClr val="008000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55000"/>
              </a:lnSpc>
              <a:spcBef>
                <a:spcPct val="0"/>
              </a:spcBef>
              <a:buFontTx/>
              <a:buNone/>
            </a:pPr>
            <a:r>
              <a:rPr lang="fr-FR" altLang="fr-FR" sz="1400" dirty="0">
                <a:solidFill>
                  <a:srgbClr val="008000"/>
                </a:solidFill>
                <a:latin typeface="Arial" panose="020B0604020202020204" pitchFamily="34" charset="0"/>
              </a:rPr>
              <a:t>AU SERVICE DE LA SÉCURITÉ SANITAIRE</a:t>
            </a:r>
          </a:p>
        </p:txBody>
      </p:sp>
      <p:sp>
        <p:nvSpPr>
          <p:cNvPr id="3079" name="Rectangle 43">
            <a:extLst>
              <a:ext uri="{FF2B5EF4-FFF2-40B4-BE49-F238E27FC236}">
                <a16:creationId xmlns:a16="http://schemas.microsoft.com/office/drawing/2014/main" id="{0CEFFD71-A753-455C-9583-9593F44AE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171700"/>
            <a:ext cx="464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fr-FR" altLang="fr-FR" sz="2400" b="0">
              <a:latin typeface="Times New Roman" panose="02020603050405020304" pitchFamily="18" charset="0"/>
            </a:endParaRPr>
          </a:p>
        </p:txBody>
      </p:sp>
      <p:sp>
        <p:nvSpPr>
          <p:cNvPr id="4145" name="Rectangle 49">
            <a:extLst>
              <a:ext uri="{FF2B5EF4-FFF2-40B4-BE49-F238E27FC236}">
                <a16:creationId xmlns:a16="http://schemas.microsoft.com/office/drawing/2014/main" id="{21E969CC-597D-4DE1-963F-99BA32378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877" y="1377129"/>
            <a:ext cx="6780213" cy="1200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fr-FR" altLang="fr-FR" sz="1800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 LUMINOMÈTRE </a:t>
            </a:r>
            <a:r>
              <a:rPr lang="fr-FR" altLang="fr-F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pour 2 tests </a:t>
            </a:r>
          </a:p>
          <a:p>
            <a:pPr algn="ctr">
              <a:spcBef>
                <a:spcPct val="50000"/>
              </a:spcBef>
              <a:defRPr/>
            </a:pPr>
            <a:r>
              <a:rPr lang="fr-FR" altLang="fr-F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afin de </a:t>
            </a:r>
            <a:r>
              <a:rPr lang="fr-FR" altLang="fr-FR" sz="1800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CONTRÔLER</a:t>
            </a:r>
            <a:r>
              <a:rPr lang="fr-FR" altLang="fr-F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en </a:t>
            </a:r>
            <a:r>
              <a:rPr lang="fr-FR" altLang="fr-FR" sz="1800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TEMPS RÉEL </a:t>
            </a:r>
          </a:p>
          <a:p>
            <a:pPr algn="ctr">
              <a:spcBef>
                <a:spcPct val="50000"/>
              </a:spcBef>
              <a:defRPr/>
            </a:pPr>
            <a:r>
              <a:rPr lang="fr-FR" altLang="fr-F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et</a:t>
            </a:r>
            <a:r>
              <a:rPr lang="fr-FR" altLang="fr-FR" sz="1800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AMÉLIORER LE NIVEAU D’HYGIÈNE  </a:t>
            </a:r>
          </a:p>
        </p:txBody>
      </p:sp>
      <p:sp>
        <p:nvSpPr>
          <p:cNvPr id="3081" name="Rectangle 57">
            <a:extLst>
              <a:ext uri="{FF2B5EF4-FFF2-40B4-BE49-F238E27FC236}">
                <a16:creationId xmlns:a16="http://schemas.microsoft.com/office/drawing/2014/main" id="{36261F18-9026-4D34-B330-32AC0E7AA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00" y="29432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fr-FR" altLang="fr-FR"/>
          </a:p>
        </p:txBody>
      </p:sp>
      <p:sp>
        <p:nvSpPr>
          <p:cNvPr id="3082" name="Text Box 68">
            <a:extLst>
              <a:ext uri="{FF2B5EF4-FFF2-40B4-BE49-F238E27FC236}">
                <a16:creationId xmlns:a16="http://schemas.microsoft.com/office/drawing/2014/main" id="{B3CE9C79-9A96-4413-8C37-A5EA59176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9724329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altLang="fr-FR" sz="900" b="0" dirty="0"/>
              <a:t>1/2</a:t>
            </a:r>
          </a:p>
        </p:txBody>
      </p:sp>
      <p:grpSp>
        <p:nvGrpSpPr>
          <p:cNvPr id="3083" name="Groupe 1">
            <a:extLst>
              <a:ext uri="{FF2B5EF4-FFF2-40B4-BE49-F238E27FC236}">
                <a16:creationId xmlns:a16="http://schemas.microsoft.com/office/drawing/2014/main" id="{8AFD72FE-39D9-4FB0-8152-862856E759FE}"/>
              </a:ext>
            </a:extLst>
          </p:cNvPr>
          <p:cNvGrpSpPr>
            <a:grpSpLocks/>
          </p:cNvGrpSpPr>
          <p:nvPr/>
        </p:nvGrpSpPr>
        <p:grpSpPr bwMode="auto">
          <a:xfrm>
            <a:off x="5403851" y="152400"/>
            <a:ext cx="1371600" cy="510748"/>
            <a:chOff x="5403851" y="152400"/>
            <a:chExt cx="1371600" cy="510748"/>
          </a:xfrm>
        </p:grpSpPr>
        <p:pic>
          <p:nvPicPr>
            <p:cNvPr id="3104" name="Picture 72">
              <a:extLst>
                <a:ext uri="{FF2B5EF4-FFF2-40B4-BE49-F238E27FC236}">
                  <a16:creationId xmlns:a16="http://schemas.microsoft.com/office/drawing/2014/main" id="{7DAA92AE-0E9C-4E0D-AFF4-24998F5D08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1200" y="152400"/>
              <a:ext cx="838200" cy="290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105" name="Text Box 97">
              <a:extLst>
                <a:ext uri="{FF2B5EF4-FFF2-40B4-BE49-F238E27FC236}">
                  <a16:creationId xmlns:a16="http://schemas.microsoft.com/office/drawing/2014/main" id="{6A88735F-1ABF-4393-A9E5-C3C164A9A2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03851" y="418673"/>
              <a:ext cx="137160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 altLang="fr-FR" sz="1000" b="0" dirty="0">
                  <a:solidFill>
                    <a:schemeClr val="accent2"/>
                  </a:solidFill>
                </a:rPr>
                <a:t>    Lite Technology</a:t>
              </a:r>
            </a:p>
          </p:txBody>
        </p:sp>
      </p:grpSp>
      <p:sp>
        <p:nvSpPr>
          <p:cNvPr id="3084" name="Rectangle 99">
            <a:extLst>
              <a:ext uri="{FF2B5EF4-FFF2-40B4-BE49-F238E27FC236}">
                <a16:creationId xmlns:a16="http://schemas.microsoft.com/office/drawing/2014/main" id="{B4B1A131-047C-47A0-96EA-D58396835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938" y="4986338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fr-FR" altLang="fr-FR"/>
          </a:p>
        </p:txBody>
      </p:sp>
      <p:sp>
        <p:nvSpPr>
          <p:cNvPr id="3085" name="Rectangle 101">
            <a:extLst>
              <a:ext uri="{FF2B5EF4-FFF2-40B4-BE49-F238E27FC236}">
                <a16:creationId xmlns:a16="http://schemas.microsoft.com/office/drawing/2014/main" id="{171BB48D-121D-408A-807C-EB0A5D6ED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74345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fr-FR" altLang="fr-FR"/>
          </a:p>
        </p:txBody>
      </p:sp>
      <p:pic>
        <p:nvPicPr>
          <p:cNvPr id="3086" name="Picture 100" descr="PocketSwabPlus">
            <a:extLst>
              <a:ext uri="{FF2B5EF4-FFF2-40B4-BE49-F238E27FC236}">
                <a16:creationId xmlns:a16="http://schemas.microsoft.com/office/drawing/2014/main" id="{ADC0C7C2-70E0-4FF2-9AEE-623759F8D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14" b="2818"/>
          <a:stretch>
            <a:fillRect/>
          </a:stretch>
        </p:blipFill>
        <p:spPr bwMode="auto">
          <a:xfrm>
            <a:off x="3810000" y="2743200"/>
            <a:ext cx="2895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7" name="Text Box 103">
            <a:extLst>
              <a:ext uri="{FF2B5EF4-FFF2-40B4-BE49-F238E27FC236}">
                <a16:creationId xmlns:a16="http://schemas.microsoft.com/office/drawing/2014/main" id="{DD02A9E2-352A-47B4-99B2-8A2FEEDC6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2664" y="3670033"/>
            <a:ext cx="2286000" cy="312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143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143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143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143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143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fr-FR" altLang="fr-FR" dirty="0"/>
              <a:t>En toute </a:t>
            </a:r>
            <a:r>
              <a:rPr lang="fr-FR" altLang="fr-FR" dirty="0">
                <a:solidFill>
                  <a:srgbClr val="C00000"/>
                </a:solidFill>
              </a:rPr>
              <a:t>SIMPLICITÉ</a:t>
            </a:r>
            <a:endParaRPr lang="fr-FR" altLang="fr-FR" u="sng" dirty="0"/>
          </a:p>
          <a:p>
            <a:pPr algn="ctr">
              <a:spcBef>
                <a:spcPct val="50000"/>
              </a:spcBef>
            </a:pPr>
            <a:r>
              <a:rPr lang="fr-FR" altLang="fr-FR" sz="1600" dirty="0"/>
              <a:t>Prélever             Visser</a:t>
            </a:r>
          </a:p>
          <a:p>
            <a:pPr algn="ctr">
              <a:spcBef>
                <a:spcPct val="50000"/>
              </a:spcBef>
            </a:pPr>
            <a:endParaRPr lang="fr-FR" altLang="fr-FR" sz="1100" dirty="0"/>
          </a:p>
          <a:p>
            <a:pPr algn="ctr">
              <a:spcBef>
                <a:spcPct val="50000"/>
              </a:spcBef>
            </a:pPr>
            <a:r>
              <a:rPr lang="fr-FR" altLang="fr-FR" sz="1600" dirty="0"/>
              <a:t>Une grande </a:t>
            </a:r>
            <a:r>
              <a:rPr lang="fr-FR" altLang="fr-FR" dirty="0">
                <a:solidFill>
                  <a:srgbClr val="C00000"/>
                </a:solidFill>
              </a:rPr>
              <a:t>RÉACTIVITÉ</a:t>
            </a:r>
          </a:p>
          <a:p>
            <a:pPr algn="ctr">
              <a:spcBef>
                <a:spcPct val="50000"/>
              </a:spcBef>
            </a:pPr>
            <a:r>
              <a:rPr lang="fr-FR" altLang="fr-FR" sz="1600" dirty="0"/>
              <a:t>Des résultats en               30 secondes</a:t>
            </a:r>
          </a:p>
          <a:p>
            <a:pPr algn="ctr">
              <a:spcBef>
                <a:spcPct val="50000"/>
              </a:spcBef>
            </a:pPr>
            <a:endParaRPr lang="fr-FR" altLang="fr-FR" sz="1600" dirty="0">
              <a:solidFill>
                <a:srgbClr val="C00000"/>
              </a:solidFill>
            </a:endParaRPr>
          </a:p>
        </p:txBody>
      </p:sp>
      <p:sp>
        <p:nvSpPr>
          <p:cNvPr id="3089" name="Text Box 106">
            <a:extLst>
              <a:ext uri="{FF2B5EF4-FFF2-40B4-BE49-F238E27FC236}">
                <a16:creationId xmlns:a16="http://schemas.microsoft.com/office/drawing/2014/main" id="{7FA139E1-B7D0-4CBF-8D01-BB2FA5D7A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8006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fr-FR" altLang="fr-FR"/>
          </a:p>
        </p:txBody>
      </p:sp>
      <p:sp>
        <p:nvSpPr>
          <p:cNvPr id="3090" name="Rectangle 109">
            <a:extLst>
              <a:ext uri="{FF2B5EF4-FFF2-40B4-BE49-F238E27FC236}">
                <a16:creationId xmlns:a16="http://schemas.microsoft.com/office/drawing/2014/main" id="{449B089B-80A9-4084-A1E8-91866E216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2738" y="276701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fr-FR" altLang="fr-FR"/>
          </a:p>
        </p:txBody>
      </p:sp>
      <p:pic>
        <p:nvPicPr>
          <p:cNvPr id="3091" name="Picture 98" descr="WaterGiene">
            <a:extLst>
              <a:ext uri="{FF2B5EF4-FFF2-40B4-BE49-F238E27FC236}">
                <a16:creationId xmlns:a16="http://schemas.microsoft.com/office/drawing/2014/main" id="{44C2CB9E-E759-4FB4-91B1-91174A0AF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19400"/>
            <a:ext cx="25908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3" name="Text Box 112">
            <a:extLst>
              <a:ext uri="{FF2B5EF4-FFF2-40B4-BE49-F238E27FC236}">
                <a16:creationId xmlns:a16="http://schemas.microsoft.com/office/drawing/2014/main" id="{5B7275CC-0880-4265-A061-915DAC5B2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352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fr-FR" altLang="fr-FR" sz="1200">
                <a:solidFill>
                  <a:schemeClr val="accent2"/>
                </a:solidFill>
              </a:rPr>
              <a:t>SUR TOUS LIQUIDES et SURFACES HUMIDES</a:t>
            </a:r>
          </a:p>
        </p:txBody>
      </p:sp>
      <p:sp>
        <p:nvSpPr>
          <p:cNvPr id="3094" name="Text Box 113">
            <a:extLst>
              <a:ext uri="{FF2B5EF4-FFF2-40B4-BE49-F238E27FC236}">
                <a16:creationId xmlns:a16="http://schemas.microsoft.com/office/drawing/2014/main" id="{7EB78EFA-D6FC-402D-8615-B8EDC8D09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505200"/>
            <a:ext cx="2667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fr-FR" altLang="fr-FR" sz="1200" dirty="0">
                <a:solidFill>
                  <a:srgbClr val="7DD920"/>
                </a:solidFill>
              </a:rPr>
              <a:t>SUR SURFACES et MATERIELS</a:t>
            </a:r>
          </a:p>
        </p:txBody>
      </p:sp>
      <p:sp>
        <p:nvSpPr>
          <p:cNvPr id="3095" name="Text Box 116">
            <a:extLst>
              <a:ext uri="{FF2B5EF4-FFF2-40B4-BE49-F238E27FC236}">
                <a16:creationId xmlns:a16="http://schemas.microsoft.com/office/drawing/2014/main" id="{68B8A13F-20C0-445A-B60C-1B0E63CE6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94" y="9156460"/>
            <a:ext cx="68580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fr-FR" altLang="fr-FR" sz="1100" dirty="0"/>
              <a:t>Lecture des résultats avec le </a:t>
            </a:r>
            <a:r>
              <a:rPr lang="fr-FR" altLang="fr-FR" sz="1100" u="sng" dirty="0"/>
              <a:t>Luminomètre</a:t>
            </a:r>
            <a:r>
              <a:rPr lang="fr-FR" altLang="fr-FR" sz="1100" dirty="0"/>
              <a:t> adapté à votre activité pour                                                                                             la Gestion de votre plan de contrôle, l’Interprétation et la Mémorisation des résultats</a:t>
            </a:r>
          </a:p>
        </p:txBody>
      </p:sp>
      <p:sp>
        <p:nvSpPr>
          <p:cNvPr id="3096" name="Rectangle 125">
            <a:extLst>
              <a:ext uri="{FF2B5EF4-FFF2-40B4-BE49-F238E27FC236}">
                <a16:creationId xmlns:a16="http://schemas.microsoft.com/office/drawing/2014/main" id="{1A29FF7F-C008-4311-B203-AC1425BF4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13" y="134302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fr-FR" altLang="fr-FR"/>
          </a:p>
        </p:txBody>
      </p:sp>
      <p:graphicFrame>
        <p:nvGraphicFramePr>
          <p:cNvPr id="3098" name="Object 108">
            <a:extLst>
              <a:ext uri="{FF2B5EF4-FFF2-40B4-BE49-F238E27FC236}">
                <a16:creationId xmlns:a16="http://schemas.microsoft.com/office/drawing/2014/main" id="{187643DC-7505-4D98-A72A-8BA6104178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3733800"/>
          <a:ext cx="868363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0" imgW="1457200" imgH="6005556" progId="PictureIt!.Picture">
                  <p:embed/>
                </p:oleObj>
              </mc:Choice>
              <mc:Fallback>
                <p:oleObj r:id="rId10" imgW="1457200" imgH="6005556" progId="PictureIt!.Picture">
                  <p:embed/>
                  <p:pic>
                    <p:nvPicPr>
                      <p:cNvPr id="0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733800"/>
                        <a:ext cx="868363" cy="358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9" name="Text Box 105">
            <a:extLst>
              <a:ext uri="{FF2B5EF4-FFF2-40B4-BE49-F238E27FC236}">
                <a16:creationId xmlns:a16="http://schemas.microsoft.com/office/drawing/2014/main" id="{7143AE17-44EE-4662-926E-AE62F55BD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0482" y="6956531"/>
            <a:ext cx="32004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fr-FR" altLang="fr-FR" dirty="0">
                <a:solidFill>
                  <a:srgbClr val="0000FF"/>
                </a:solidFill>
              </a:rPr>
              <a:t>    </a:t>
            </a:r>
            <a:r>
              <a:rPr lang="fr-FR" altLang="fr-FR" sz="1600" dirty="0">
                <a:solidFill>
                  <a:srgbClr val="0000FF"/>
                </a:solidFill>
              </a:rPr>
              <a:t>HAUTE</a:t>
            </a:r>
            <a:r>
              <a:rPr lang="fr-FR" altLang="fr-FR" dirty="0">
                <a:solidFill>
                  <a:srgbClr val="0000FF"/>
                </a:solidFill>
              </a:rPr>
              <a:t>      </a:t>
            </a:r>
            <a:r>
              <a:rPr lang="fr-FR" altLang="fr-FR" sz="1600" dirty="0">
                <a:solidFill>
                  <a:srgbClr val="0000FF"/>
                </a:solidFill>
              </a:rPr>
              <a:t>SENSIBILITÉ</a:t>
            </a:r>
          </a:p>
          <a:p>
            <a:pPr algn="ctr">
              <a:spcBef>
                <a:spcPct val="50000"/>
              </a:spcBef>
            </a:pPr>
            <a:r>
              <a:rPr lang="fr-FR" altLang="fr-FR" sz="1600" dirty="0">
                <a:solidFill>
                  <a:srgbClr val="0000FF"/>
                </a:solidFill>
              </a:rPr>
              <a:t>    </a:t>
            </a:r>
            <a:r>
              <a:rPr lang="fr-FR" altLang="fr-FR" sz="1400" dirty="0">
                <a:solidFill>
                  <a:srgbClr val="0000FF"/>
                </a:solidFill>
              </a:rPr>
              <a:t>Détection &lt; 10 bactéries</a:t>
            </a:r>
            <a:endParaRPr lang="fr-FR" altLang="fr-FR" sz="1600" dirty="0">
              <a:solidFill>
                <a:srgbClr val="0000FF"/>
              </a:solidFill>
            </a:endParaRPr>
          </a:p>
        </p:txBody>
      </p:sp>
      <p:sp>
        <p:nvSpPr>
          <p:cNvPr id="3100" name="Text Box 132">
            <a:extLst>
              <a:ext uri="{FF2B5EF4-FFF2-40B4-BE49-F238E27FC236}">
                <a16:creationId xmlns:a16="http://schemas.microsoft.com/office/drawing/2014/main" id="{22CFFC21-4C06-44E7-B242-15D3EC898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300" y="6956531"/>
            <a:ext cx="285175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fr-FR" altLang="fr-FR" dirty="0">
                <a:solidFill>
                  <a:srgbClr val="66FF33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fr-FR" altLang="fr-FR" sz="1400" dirty="0">
                <a:solidFill>
                  <a:srgbClr val="66FF33"/>
                </a:solidFill>
              </a:rPr>
              <a:t>Stockage à T° ambiante</a:t>
            </a:r>
          </a:p>
          <a:p>
            <a:pPr>
              <a:spcBef>
                <a:spcPct val="50000"/>
              </a:spcBef>
            </a:pPr>
            <a:endParaRPr lang="fr-FR" altLang="fr-FR" dirty="0"/>
          </a:p>
        </p:txBody>
      </p:sp>
      <p:sp>
        <p:nvSpPr>
          <p:cNvPr id="3102" name="ZoneTexte 1">
            <a:extLst>
              <a:ext uri="{FF2B5EF4-FFF2-40B4-BE49-F238E27FC236}">
                <a16:creationId xmlns:a16="http://schemas.microsoft.com/office/drawing/2014/main" id="{A99DC1A7-B61B-493E-9340-AD9FC971E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24" y="9724329"/>
            <a:ext cx="2192735" cy="523220"/>
          </a:xfrm>
          <a:prstGeom prst="rect">
            <a:avLst/>
          </a:prstGeom>
          <a:noFill/>
          <a:ln w="9525">
            <a:solidFill>
              <a:srgbClr val="5858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700" b="0" dirty="0"/>
              <a:t>Réf. Document :	FP PS+WG V11</a:t>
            </a:r>
            <a:endParaRPr lang="fr-FR" altLang="fr-FR" sz="700" b="0" i="1" dirty="0"/>
          </a:p>
          <a:p>
            <a:r>
              <a:rPr lang="fr-FR" altLang="fr-FR" sz="700" b="0" dirty="0"/>
              <a:t>Date de création :	03/2000</a:t>
            </a:r>
            <a:endParaRPr lang="fr-FR" altLang="fr-FR" sz="700" b="0" i="1" dirty="0"/>
          </a:p>
          <a:p>
            <a:r>
              <a:rPr lang="fr-FR" altLang="fr-FR" sz="700" b="0" dirty="0"/>
              <a:t>Date de révision :	04/2019</a:t>
            </a:r>
            <a:endParaRPr lang="fr-FR" altLang="fr-FR" sz="700" b="0" i="1" dirty="0"/>
          </a:p>
          <a:p>
            <a:r>
              <a:rPr lang="fr-FR" altLang="fr-FR" sz="700" b="0" dirty="0"/>
              <a:t>Motif de la révision :	Nouveau luminomètre</a:t>
            </a:r>
            <a:endParaRPr lang="fr-FR" altLang="fr-FR" sz="700" b="0" i="1" dirty="0"/>
          </a:p>
        </p:txBody>
      </p:sp>
      <p:pic>
        <p:nvPicPr>
          <p:cNvPr id="3103" name="Image 32">
            <a:extLst>
              <a:ext uri="{FF2B5EF4-FFF2-40B4-BE49-F238E27FC236}">
                <a16:creationId xmlns:a16="http://schemas.microsoft.com/office/drawing/2014/main" id="{43B5700E-E7E9-402C-B0AF-D87A4CDD3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77842"/>
            <a:ext cx="1098327" cy="934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Image 33" descr="\\NAS_EURALAM\euralam\novalumII.jpg">
            <a:extLst>
              <a:ext uri="{FF2B5EF4-FFF2-40B4-BE49-F238E27FC236}">
                <a16:creationId xmlns:a16="http://schemas.microsoft.com/office/drawing/2014/main" id="{63258C30-40F4-4C38-90AE-17139567CA5F}"/>
              </a:ext>
            </a:extLst>
          </p:cNvPr>
          <p:cNvPicPr/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50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062" y="8029576"/>
            <a:ext cx="1146343" cy="1090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15A877CB-7C58-49C2-8427-F7EF0818188C}"/>
              </a:ext>
            </a:extLst>
          </p:cNvPr>
          <p:cNvPicPr/>
          <p:nvPr/>
        </p:nvPicPr>
        <p:blipFill>
          <a:blip r:embed="rId15"/>
          <a:stretch>
            <a:fillRect/>
          </a:stretch>
        </p:blipFill>
        <p:spPr>
          <a:xfrm>
            <a:off x="3505200" y="8586292"/>
            <a:ext cx="1426443" cy="547065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585BD763-97DE-D7DF-CA35-0C5AC45E326C}"/>
              </a:ext>
            </a:extLst>
          </p:cNvPr>
          <p:cNvPicPr>
            <a:picLocks noChangeAspect="1"/>
          </p:cNvPicPr>
          <p:nvPr/>
        </p:nvPicPr>
        <p:blipFill rotWithShape="1">
          <a:blip r:embed="rId16"/>
          <a:srcRect l="8747" r="7173"/>
          <a:stretch/>
        </p:blipFill>
        <p:spPr>
          <a:xfrm>
            <a:off x="3159918" y="6378900"/>
            <a:ext cx="534194" cy="635237"/>
          </a:xfrm>
          <a:prstGeom prst="rect">
            <a:avLst/>
          </a:prstGeom>
        </p:spPr>
      </p:pic>
      <p:sp>
        <p:nvSpPr>
          <p:cNvPr id="2" name="Text Box 111">
            <a:extLst>
              <a:ext uri="{FF2B5EF4-FFF2-40B4-BE49-F238E27FC236}">
                <a16:creationId xmlns:a16="http://schemas.microsoft.com/office/drawing/2014/main" id="{0FCEAC31-78CA-8F75-567A-F369A031B25A}"/>
              </a:ext>
            </a:extLst>
          </p:cNvPr>
          <p:cNvSpPr txBox="1">
            <a:spLocks noChangeArrowheads="1"/>
          </p:cNvSpPr>
          <p:nvPr/>
        </p:nvSpPr>
        <p:spPr bwMode="auto">
          <a:xfrm rot="20637387">
            <a:off x="205963" y="1579002"/>
            <a:ext cx="1113968" cy="30777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fr-FR" altLang="fr-FR" sz="1400" dirty="0">
                <a:solidFill>
                  <a:srgbClr val="C00000"/>
                </a:solidFill>
              </a:rPr>
              <a:t>H.A.C.C.P.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F7418CF-8996-66D2-A2C1-3A86A46EF30A}"/>
              </a:ext>
            </a:extLst>
          </p:cNvPr>
          <p:cNvSpPr txBox="1"/>
          <p:nvPr/>
        </p:nvSpPr>
        <p:spPr>
          <a:xfrm>
            <a:off x="4511897" y="6939493"/>
            <a:ext cx="11493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1600" dirty="0">
                <a:solidFill>
                  <a:srgbClr val="66FF33"/>
                </a:solidFill>
              </a:rPr>
              <a:t>STABLE</a:t>
            </a:r>
            <a:endParaRPr lang="fr-FR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" name="Rectangle 30">
            <a:extLst>
              <a:ext uri="{FF2B5EF4-FFF2-40B4-BE49-F238E27FC236}">
                <a16:creationId xmlns:a16="http://schemas.microsoft.com/office/drawing/2014/main" id="{72931383-FD97-4CAA-A0F8-45AB66D39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92" y="3573728"/>
            <a:ext cx="6780213" cy="538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tabLst>
                <a:tab pos="666750" algn="l"/>
                <a:tab pos="857250" algn="l"/>
                <a:tab pos="1619250" algn="l"/>
                <a:tab pos="2476500" algn="l"/>
                <a:tab pos="37147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666750" algn="l"/>
                <a:tab pos="857250" algn="l"/>
                <a:tab pos="1619250" algn="l"/>
                <a:tab pos="2476500" algn="l"/>
                <a:tab pos="37147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666750" algn="l"/>
                <a:tab pos="857250" algn="l"/>
                <a:tab pos="1619250" algn="l"/>
                <a:tab pos="2476500" algn="l"/>
                <a:tab pos="37147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666750" algn="l"/>
                <a:tab pos="857250" algn="l"/>
                <a:tab pos="1619250" algn="l"/>
                <a:tab pos="2476500" algn="l"/>
                <a:tab pos="37147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666750" algn="l"/>
                <a:tab pos="857250" algn="l"/>
                <a:tab pos="1619250" algn="l"/>
                <a:tab pos="2476500" algn="l"/>
                <a:tab pos="37147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66750" algn="l"/>
                <a:tab pos="857250" algn="l"/>
                <a:tab pos="1619250" algn="l"/>
                <a:tab pos="2476500" algn="l"/>
                <a:tab pos="37147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66750" algn="l"/>
                <a:tab pos="857250" algn="l"/>
                <a:tab pos="1619250" algn="l"/>
                <a:tab pos="2476500" algn="l"/>
                <a:tab pos="37147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66750" algn="l"/>
                <a:tab pos="857250" algn="l"/>
                <a:tab pos="1619250" algn="l"/>
                <a:tab pos="2476500" algn="l"/>
                <a:tab pos="37147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66750" algn="l"/>
                <a:tab pos="857250" algn="l"/>
                <a:tab pos="1619250" algn="l"/>
                <a:tab pos="2476500" algn="l"/>
                <a:tab pos="371475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endParaRPr lang="fr-FR" altLang="fr-FR" sz="1100" b="0" dirty="0">
              <a:latin typeface="Arial" charset="0"/>
            </a:endParaRPr>
          </a:p>
          <a:p>
            <a:pPr algn="ctr">
              <a:defRPr/>
            </a:pPr>
            <a:r>
              <a:rPr lang="fr-FR" altLang="fr-FR" sz="1400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TESTS FACILES</a:t>
            </a:r>
          </a:p>
          <a:p>
            <a:pPr algn="ctr">
              <a:defRPr/>
            </a:pPr>
            <a:endParaRPr lang="fr-FR" altLang="fr-FR" sz="5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fr-FR" altLang="fr-FR" sz="1000" b="0" dirty="0">
                <a:latin typeface="Arial" charset="0"/>
              </a:rPr>
              <a:t>Tests sous forme de stylos </a:t>
            </a:r>
            <a:r>
              <a:rPr lang="fr-FR" altLang="fr-FR" sz="1000" dirty="0">
                <a:latin typeface="Arial" charset="0"/>
              </a:rPr>
              <a:t>prêts à l’emploi</a:t>
            </a:r>
            <a:r>
              <a:rPr lang="fr-FR" altLang="fr-FR" sz="1000" b="0" dirty="0">
                <a:latin typeface="Arial" charset="0"/>
              </a:rPr>
              <a:t> à la portée de tous, 	</a:t>
            </a:r>
          </a:p>
          <a:p>
            <a:pPr algn="ctr">
              <a:defRPr/>
            </a:pPr>
            <a:r>
              <a:rPr lang="fr-FR" altLang="fr-FR" sz="1000" i="1" dirty="0">
                <a:latin typeface="Arial" charset="0"/>
              </a:rPr>
              <a:t>sans préparation, ni pipetage</a:t>
            </a:r>
          </a:p>
          <a:p>
            <a:pPr>
              <a:buFont typeface="Wingdings" pitchFamily="2" charset="2"/>
              <a:buNone/>
              <a:defRPr/>
            </a:pPr>
            <a:r>
              <a:rPr lang="fr-FR" altLang="fr-FR" sz="1000" dirty="0">
                <a:solidFill>
                  <a:schemeClr val="accent2"/>
                </a:solidFill>
                <a:latin typeface="Arial" charset="0"/>
                <a:sym typeface="Wingdings" pitchFamily="2" charset="2"/>
              </a:rPr>
              <a:t>	 </a:t>
            </a:r>
          </a:p>
          <a:p>
            <a:pPr>
              <a:buFont typeface="Wingdings" pitchFamily="2" charset="2"/>
              <a:buNone/>
              <a:defRPr/>
            </a:pPr>
            <a:r>
              <a:rPr lang="fr-FR" altLang="fr-FR" sz="1000" dirty="0">
                <a:solidFill>
                  <a:schemeClr val="accent2"/>
                </a:solidFill>
                <a:latin typeface="Arial" charset="0"/>
                <a:sym typeface="Wingdings" pitchFamily="2" charset="2"/>
              </a:rPr>
              <a:t>         Se conserve 3 jours à T° ambiante </a:t>
            </a:r>
          </a:p>
          <a:p>
            <a:pPr>
              <a:buFont typeface="Wingdings" pitchFamily="2" charset="2"/>
              <a:buNone/>
              <a:defRPr/>
            </a:pPr>
            <a:r>
              <a:rPr lang="fr-FR" altLang="fr-FR" sz="1000" dirty="0">
                <a:solidFill>
                  <a:schemeClr val="accent2"/>
                </a:solidFill>
                <a:latin typeface="Arial" charset="0"/>
                <a:sym typeface="Wingdings" pitchFamily="2" charset="2"/>
              </a:rPr>
              <a:t>         ou 6 mois à 4°C</a:t>
            </a:r>
            <a:endParaRPr lang="fr-FR" altLang="fr-FR" sz="1000" b="0" dirty="0">
              <a:latin typeface="Arial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fr-FR" altLang="fr-FR" sz="1400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TESTS FLEXIBLES</a:t>
            </a:r>
          </a:p>
          <a:p>
            <a:pPr algn="ctr">
              <a:buFont typeface="Wingdings" pitchFamily="2" charset="2"/>
              <a:buNone/>
              <a:defRPr/>
            </a:pPr>
            <a:endParaRPr lang="fr-FR" altLang="fr-FR" sz="5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fr-FR" altLang="fr-FR" sz="1000" b="0" dirty="0">
                <a:latin typeface="Arial" charset="0"/>
              </a:rPr>
              <a:t>Utilisable entre + 4°C et + 35°C </a:t>
            </a:r>
          </a:p>
          <a:p>
            <a:pPr algn="ctr">
              <a:defRPr/>
            </a:pPr>
            <a:r>
              <a:rPr lang="fr-FR" altLang="fr-FR" sz="1000" b="0" dirty="0">
                <a:latin typeface="Arial" charset="0"/>
              </a:rPr>
              <a:t>Immédiatement ou jusqu’à 6h après le prélèvement  </a:t>
            </a:r>
          </a:p>
          <a:p>
            <a:pPr algn="ctr">
              <a:defRPr/>
            </a:pPr>
            <a:r>
              <a:rPr lang="fr-FR" altLang="fr-FR" sz="1000" b="0" dirty="0">
                <a:latin typeface="Arial" charset="0"/>
              </a:rPr>
              <a:t>Lecture des résultats avec un luminomètre portable, le</a:t>
            </a:r>
            <a:r>
              <a:rPr lang="fr-FR" altLang="fr-FR" sz="1000" i="1" dirty="0">
                <a:latin typeface="Arial" charset="0"/>
              </a:rPr>
              <a:t> novaLUM II-X</a:t>
            </a:r>
            <a:endParaRPr lang="fr-FR" altLang="fr-FR" sz="1000" dirty="0">
              <a:latin typeface="Arial" charset="0"/>
            </a:endParaRPr>
          </a:p>
          <a:p>
            <a:pPr algn="ctr">
              <a:defRPr/>
            </a:pPr>
            <a:r>
              <a:rPr lang="fr-FR" altLang="fr-FR" sz="1000" b="0" dirty="0">
                <a:latin typeface="Arial" charset="0"/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fr-FR" altLang="fr-FR" sz="1000" dirty="0">
                <a:solidFill>
                  <a:schemeClr val="accent2"/>
                </a:solidFill>
                <a:latin typeface="Arial" charset="0"/>
              </a:rPr>
              <a:t>         Sur différents types de liquides </a:t>
            </a:r>
          </a:p>
          <a:p>
            <a:pPr>
              <a:buFont typeface="Wingdings" pitchFamily="2" charset="2"/>
              <a:buNone/>
              <a:defRPr/>
            </a:pPr>
            <a:r>
              <a:rPr lang="fr-FR" altLang="fr-FR" sz="1000" dirty="0">
                <a:solidFill>
                  <a:schemeClr val="accent2"/>
                </a:solidFill>
                <a:latin typeface="Arial" charset="0"/>
              </a:rPr>
              <a:t>         Alimentaire, eux de rinçage, carburant </a:t>
            </a:r>
            <a:r>
              <a:rPr lang="fr-FR" altLang="fr-FR" sz="800" b="0" dirty="0">
                <a:solidFill>
                  <a:srgbClr val="7DD920"/>
                </a:solidFill>
                <a:latin typeface="Arial" charset="0"/>
                <a:sym typeface="Wingdings" pitchFamily="2" charset="2"/>
              </a:rPr>
              <a:t>                                                </a:t>
            </a:r>
            <a:endParaRPr lang="fr-FR" altLang="fr-FR" sz="1000" dirty="0">
              <a:solidFill>
                <a:schemeClr val="accent2"/>
              </a:solidFill>
              <a:latin typeface="Arial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fr-FR" altLang="fr-FR" sz="1000" dirty="0">
                <a:solidFill>
                  <a:schemeClr val="accent2"/>
                </a:solidFill>
                <a:latin typeface="Arial" charset="0"/>
              </a:rPr>
              <a:t>			</a:t>
            </a:r>
          </a:p>
          <a:p>
            <a:pPr algn="ctr">
              <a:defRPr/>
            </a:pPr>
            <a:r>
              <a:rPr lang="fr-FR" altLang="fr-FR" sz="1000" b="0" dirty="0">
                <a:latin typeface="Arial" charset="0"/>
              </a:rPr>
              <a:t>						</a:t>
            </a:r>
            <a:r>
              <a:rPr lang="fr-FR" altLang="fr-FR" sz="1000" dirty="0">
                <a:latin typeface="Arial" charset="0"/>
              </a:rPr>
              <a:t>		 </a:t>
            </a:r>
            <a:r>
              <a:rPr lang="fr-FR" altLang="fr-FR" sz="1400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TESTS FIABLES</a:t>
            </a:r>
          </a:p>
          <a:p>
            <a:pPr algn="ctr">
              <a:defRPr/>
            </a:pPr>
            <a:endParaRPr lang="fr-FR" altLang="fr-FR" sz="500" b="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fr-FR" altLang="fr-FR" sz="1000" b="0" dirty="0">
                <a:latin typeface="Arial" charset="0"/>
              </a:rPr>
              <a:t>L’écouvillon est pré-imprégné d’une solution très stable, «cassant» le biofilm. </a:t>
            </a:r>
            <a:r>
              <a:rPr lang="fr-FR" altLang="fr-FR" sz="1000" b="0" dirty="0">
                <a:solidFill>
                  <a:srgbClr val="7DD920"/>
                </a:solidFill>
                <a:latin typeface="Arial" charset="0"/>
              </a:rPr>
              <a:t>	 </a:t>
            </a:r>
          </a:p>
          <a:p>
            <a:pPr algn="ctr">
              <a:lnSpc>
                <a:spcPct val="150000"/>
              </a:lnSpc>
              <a:defRPr/>
            </a:pPr>
            <a:r>
              <a:rPr lang="fr-FR" altLang="fr-FR" sz="1000" b="0" dirty="0">
                <a:latin typeface="Arial" charset="0"/>
              </a:rPr>
              <a:t>Action d’un neutralisant des détergents </a:t>
            </a:r>
            <a:r>
              <a:rPr lang="fr-FR" altLang="fr-FR" sz="1000" dirty="0">
                <a:latin typeface="Arial" charset="0"/>
                <a:sym typeface="Wingdings" pitchFamily="2" charset="2"/>
              </a:rPr>
              <a:t> PAS D’INTERFÉRENCES.</a:t>
            </a:r>
          </a:p>
          <a:p>
            <a:pPr algn="ctr">
              <a:lnSpc>
                <a:spcPct val="150000"/>
              </a:lnSpc>
              <a:defRPr/>
            </a:pPr>
            <a:r>
              <a:rPr lang="fr-FR" altLang="fr-FR" sz="1000" b="0" dirty="0">
                <a:latin typeface="Arial" charset="0"/>
              </a:rPr>
              <a:t>Réponse </a:t>
            </a:r>
            <a:r>
              <a:rPr lang="fr-FR" altLang="fr-FR" sz="1000" dirty="0">
                <a:latin typeface="Arial" charset="0"/>
              </a:rPr>
              <a:t>quantifiable</a:t>
            </a:r>
            <a:r>
              <a:rPr lang="fr-FR" altLang="fr-FR" sz="1000" b="0" dirty="0">
                <a:latin typeface="Arial" charset="0"/>
              </a:rPr>
              <a:t> de </a:t>
            </a:r>
            <a:r>
              <a:rPr lang="fr-FR" altLang="fr-FR" sz="1000" dirty="0">
                <a:solidFill>
                  <a:srgbClr val="CC0000"/>
                </a:solidFill>
                <a:latin typeface="Arial" charset="0"/>
              </a:rPr>
              <a:t>0 </a:t>
            </a:r>
            <a:r>
              <a:rPr lang="fr-FR" altLang="fr-FR" sz="1000" b="0" dirty="0">
                <a:latin typeface="Arial" charset="0"/>
              </a:rPr>
              <a:t>à</a:t>
            </a:r>
            <a:r>
              <a:rPr lang="fr-FR" altLang="fr-FR" sz="1000" dirty="0">
                <a:solidFill>
                  <a:srgbClr val="CC0000"/>
                </a:solidFill>
                <a:latin typeface="Arial" charset="0"/>
              </a:rPr>
              <a:t> 20 000 000 RLU </a:t>
            </a:r>
            <a:r>
              <a:rPr lang="fr-FR" altLang="fr-FR" sz="1000" b="0" dirty="0">
                <a:latin typeface="Arial" charset="0"/>
              </a:rPr>
              <a:t>et</a:t>
            </a:r>
            <a:r>
              <a:rPr lang="fr-FR" altLang="fr-FR" sz="1000" b="0" dirty="0">
                <a:solidFill>
                  <a:srgbClr val="CC0000"/>
                </a:solidFill>
                <a:latin typeface="Arial" charset="0"/>
              </a:rPr>
              <a:t> </a:t>
            </a:r>
            <a:r>
              <a:rPr lang="fr-FR" altLang="fr-FR" sz="1000" dirty="0">
                <a:latin typeface="Arial" charset="0"/>
              </a:rPr>
              <a:t>interprétée</a:t>
            </a:r>
            <a:r>
              <a:rPr lang="fr-FR" altLang="fr-FR" sz="1000" b="0" dirty="0">
                <a:latin typeface="Arial" charset="0"/>
              </a:rPr>
              <a:t> par le luminomètre  </a:t>
            </a:r>
          </a:p>
          <a:p>
            <a:pPr algn="ctr">
              <a:lnSpc>
                <a:spcPct val="150000"/>
              </a:lnSpc>
              <a:defRPr/>
            </a:pPr>
            <a:r>
              <a:rPr lang="fr-FR" altLang="fr-FR" sz="1000" dirty="0">
                <a:latin typeface="Arial" charset="0"/>
              </a:rPr>
              <a:t>“</a:t>
            </a:r>
            <a:r>
              <a:rPr lang="fr-FR" altLang="fr-FR" sz="1000" dirty="0">
                <a:solidFill>
                  <a:srgbClr val="CC0000"/>
                </a:solidFill>
                <a:latin typeface="Arial" charset="0"/>
              </a:rPr>
              <a:t> </a:t>
            </a:r>
            <a:r>
              <a:rPr lang="fr-FR" altLang="fr-FR" sz="1000" dirty="0">
                <a:solidFill>
                  <a:srgbClr val="00B050"/>
                </a:solidFill>
                <a:latin typeface="Arial" charset="0"/>
              </a:rPr>
              <a:t>CONFORME</a:t>
            </a:r>
            <a:r>
              <a:rPr lang="fr-FR" altLang="fr-FR" sz="1000" dirty="0">
                <a:latin typeface="Arial" charset="0"/>
              </a:rPr>
              <a:t> / </a:t>
            </a:r>
            <a:r>
              <a:rPr lang="fr-FR" altLang="fr-FR" sz="1000" dirty="0">
                <a:solidFill>
                  <a:srgbClr val="CC0000"/>
                </a:solidFill>
                <a:latin typeface="Arial" charset="0"/>
              </a:rPr>
              <a:t>NON CONFORME</a:t>
            </a:r>
            <a:r>
              <a:rPr lang="fr-FR" altLang="fr-FR" sz="1000" dirty="0">
                <a:latin typeface="Arial" charset="0"/>
              </a:rPr>
              <a:t> ”.</a:t>
            </a:r>
          </a:p>
          <a:p>
            <a:pPr algn="ctr">
              <a:lnSpc>
                <a:spcPct val="150000"/>
              </a:lnSpc>
              <a:defRPr/>
            </a:pPr>
            <a:r>
              <a:rPr lang="fr-FR" altLang="fr-FR" sz="1000" b="0" dirty="0">
                <a:latin typeface="Arial" charset="0"/>
              </a:rPr>
              <a:t>Contrôle Positif ATP disponible </a:t>
            </a:r>
            <a:r>
              <a:rPr lang="fr-FR" altLang="fr-FR" sz="1000" dirty="0">
                <a:latin typeface="Arial" charset="0"/>
                <a:sym typeface="Wingdings" pitchFamily="2" charset="2"/>
              </a:rPr>
              <a:t> OBJECTIVITÉ </a:t>
            </a:r>
            <a:r>
              <a:rPr lang="fr-FR" altLang="fr-FR" sz="1000" b="0" dirty="0">
                <a:latin typeface="Arial" charset="0"/>
                <a:sym typeface="Wingdings" pitchFamily="2" charset="2"/>
              </a:rPr>
              <a:t>du résultat.</a:t>
            </a:r>
          </a:p>
          <a:p>
            <a:pPr algn="ctr">
              <a:defRPr/>
            </a:pPr>
            <a:endParaRPr lang="fr-FR" altLang="fr-FR" sz="1000" b="0" dirty="0">
              <a:latin typeface="Arial" charset="0"/>
              <a:sym typeface="Wingdings" pitchFamily="2" charset="2"/>
            </a:endParaRPr>
          </a:p>
          <a:p>
            <a:pPr algn="ctr">
              <a:defRPr/>
            </a:pPr>
            <a:endParaRPr lang="fr-FR" altLang="fr-FR" sz="600" b="0" dirty="0">
              <a:latin typeface="Arial" charset="0"/>
            </a:endParaRPr>
          </a:p>
          <a:p>
            <a:pPr algn="ctr">
              <a:defRPr/>
            </a:pPr>
            <a:r>
              <a:rPr lang="fr-FR" altLang="fr-FR" sz="1400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TRA</a:t>
            </a:r>
            <a:r>
              <a:rPr lang="fr-FR" altLang="fr-FR" sz="1800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ç</a:t>
            </a:r>
            <a:r>
              <a:rPr lang="fr-FR" altLang="fr-FR" sz="1400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ABILITÉ</a:t>
            </a:r>
          </a:p>
          <a:p>
            <a:pPr algn="ctr">
              <a:defRPr/>
            </a:pPr>
            <a:endParaRPr lang="fr-FR" altLang="fr-FR" sz="700" b="0" dirty="0">
              <a:solidFill>
                <a:srgbClr val="A50021"/>
              </a:solidFill>
              <a:latin typeface="Arial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fr-FR" altLang="fr-FR" sz="1000" b="0" dirty="0">
                <a:latin typeface="Arial" charset="0"/>
              </a:rPr>
              <a:t> Résultats mis en mémoire jusqu’à 5000 échantillons pour une </a:t>
            </a:r>
            <a:r>
              <a:rPr lang="fr-FR" altLang="fr-FR" sz="1000" dirty="0">
                <a:latin typeface="Arial" charset="0"/>
              </a:rPr>
              <a:t>amélioration continue du suivi.</a:t>
            </a:r>
          </a:p>
          <a:p>
            <a:pPr algn="ctr">
              <a:defRPr/>
            </a:pPr>
            <a:r>
              <a:rPr lang="fr-FR" altLang="fr-FR" sz="1000" b="0" dirty="0">
                <a:latin typeface="Arial" charset="0"/>
              </a:rPr>
              <a:t> Possibilité de consultation : sur l’écran du luminomètre, matériel informatique PC, et imprimante grâce au</a:t>
            </a:r>
          </a:p>
          <a:p>
            <a:pPr algn="ctr">
              <a:defRPr/>
            </a:pPr>
            <a:r>
              <a:rPr lang="fr-FR" altLang="fr-FR" sz="1000" b="0" dirty="0">
                <a:latin typeface="Arial" charset="0"/>
              </a:rPr>
              <a:t> logiciel               pour </a:t>
            </a:r>
            <a:r>
              <a:rPr lang="fr-FR" altLang="fr-FR" sz="1000" dirty="0">
                <a:latin typeface="Arial" charset="0"/>
              </a:rPr>
              <a:t>éditions des rapports.</a:t>
            </a:r>
          </a:p>
        </p:txBody>
      </p:sp>
      <p:sp>
        <p:nvSpPr>
          <p:cNvPr id="5125" name="Rectangle 34">
            <a:extLst>
              <a:ext uri="{FF2B5EF4-FFF2-40B4-BE49-F238E27FC236}">
                <a16:creationId xmlns:a16="http://schemas.microsoft.com/office/drawing/2014/main" id="{D1B65B26-2834-41A9-B0B9-0D0A46E54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9566417"/>
            <a:ext cx="64008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800" b="0" dirty="0"/>
              <a:t>WaterGiene / 150 : REF CPOCKH2OP                                              2/2                                  PocketSwab plus / 150 : REF CPOCKPLUS   </a:t>
            </a:r>
          </a:p>
          <a:p>
            <a:pPr algn="ctr"/>
            <a:r>
              <a:rPr lang="fr-FR" altLang="fr-FR" sz="800" b="0" dirty="0"/>
              <a:t>			</a:t>
            </a:r>
          </a:p>
        </p:txBody>
      </p:sp>
      <p:sp>
        <p:nvSpPr>
          <p:cNvPr id="5126" name="Rectangle 35">
            <a:extLst>
              <a:ext uri="{FF2B5EF4-FFF2-40B4-BE49-F238E27FC236}">
                <a16:creationId xmlns:a16="http://schemas.microsoft.com/office/drawing/2014/main" id="{FE9F517F-3F67-4958-A6EF-A97C1E822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549" y="131432"/>
            <a:ext cx="6258900" cy="141641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fr-FR" sz="1000" b="0" dirty="0"/>
              <a:t>Permet la détection de l’ATP présent dans </a:t>
            </a:r>
            <a:r>
              <a:rPr lang="fr-FR" altLang="fr-FR" sz="1000" dirty="0"/>
              <a:t>toutes les cellules vivantes</a:t>
            </a:r>
            <a:r>
              <a:rPr lang="fr-FR" altLang="fr-FR" sz="1000" b="0" dirty="0"/>
              <a:t> : </a:t>
            </a:r>
            <a:endParaRPr lang="fr-FR" altLang="fr-FR" sz="1000" b="0" dirty="0">
              <a:sym typeface="Wingdings" panose="05000000000000000000" pitchFamily="2" charset="2"/>
            </a:endParaRPr>
          </a:p>
          <a:p>
            <a:pPr algn="ctr"/>
            <a:r>
              <a:rPr lang="fr-FR" altLang="fr-FR" sz="1000" b="0" dirty="0"/>
              <a:t>Résidus alimentaires et</a:t>
            </a:r>
            <a:r>
              <a:rPr lang="fr-FR" altLang="fr-FR" sz="1000" b="0" dirty="0">
                <a:sym typeface="Wingdings" panose="05000000000000000000" pitchFamily="2" charset="2"/>
              </a:rPr>
              <a:t> </a:t>
            </a:r>
            <a:r>
              <a:rPr lang="fr-FR" altLang="fr-FR" sz="1000" b="0" dirty="0"/>
              <a:t>Biofilms</a:t>
            </a:r>
          </a:p>
          <a:p>
            <a:pPr algn="ctr"/>
            <a:endParaRPr lang="fr-FR" altLang="fr-FR" sz="500" b="0" dirty="0"/>
          </a:p>
          <a:p>
            <a:pPr algn="ctr"/>
            <a:r>
              <a:rPr lang="fr-FR" altLang="fr-FR" sz="1000" b="0" dirty="0"/>
              <a:t>Par réaction enzymatique libérant de la lumière </a:t>
            </a:r>
            <a:r>
              <a:rPr lang="fr-FR" altLang="fr-FR" sz="1000" dirty="0"/>
              <a:t>proportionnellement</a:t>
            </a:r>
            <a:r>
              <a:rPr lang="fr-FR" altLang="fr-FR" sz="1000" b="0" dirty="0"/>
              <a:t> à la quantité d’ATP présente :  </a:t>
            </a:r>
          </a:p>
          <a:p>
            <a:pPr algn="ctr"/>
            <a:endParaRPr lang="fr-FR" altLang="fr-FR" sz="1000" b="0" dirty="0"/>
          </a:p>
          <a:p>
            <a:pPr algn="ctr"/>
            <a:endParaRPr lang="fr-FR" altLang="fr-FR" sz="1000" b="0" dirty="0"/>
          </a:p>
          <a:p>
            <a:pPr algn="ctr"/>
            <a:endParaRPr lang="fr-FR" altLang="fr-FR" sz="1000" b="0" dirty="0"/>
          </a:p>
          <a:p>
            <a:pPr algn="ctr"/>
            <a:endParaRPr lang="fr-FR" altLang="fr-FR" sz="1000" b="0" dirty="0"/>
          </a:p>
          <a:p>
            <a:pPr algn="ctr"/>
            <a:r>
              <a:rPr lang="fr-FR" altLang="fr-FR" sz="1000" b="0" dirty="0"/>
              <a:t> </a:t>
            </a:r>
            <a:r>
              <a:rPr lang="fr-FR" altLang="fr-FR" sz="1000" b="0" dirty="0">
                <a:solidFill>
                  <a:srgbClr val="CC0000"/>
                </a:solidFill>
                <a:latin typeface="Arial Black" panose="020B0A04020102020204" pitchFamily="34" charset="0"/>
              </a:rPr>
              <a:t>                                                                                </a:t>
            </a:r>
            <a:r>
              <a:rPr lang="fr-FR" altLang="fr-FR" sz="1000" b="0" dirty="0">
                <a:solidFill>
                  <a:srgbClr val="E6E600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6185" name="Text Box 41">
            <a:extLst>
              <a:ext uri="{FF2B5EF4-FFF2-40B4-BE49-F238E27FC236}">
                <a16:creationId xmlns:a16="http://schemas.microsoft.com/office/drawing/2014/main" id="{5ACC520E-2D49-404A-B746-3C18AECDF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29800"/>
            <a:ext cx="6858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altLang="fr-FR" sz="900" i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rPr>
              <a:t>EURALAM</a:t>
            </a:r>
            <a:r>
              <a:rPr lang="fr-FR" altLang="fr-FR" sz="900" b="0" i="1" dirty="0">
                <a:latin typeface="Arial" charset="0"/>
                <a:cs typeface="Times New Roman" pitchFamily="18" charset="0"/>
              </a:rPr>
              <a:t>  LE GEMELLYON NORD 57 BD VIVIER MERLE 69003  LYON  T 04 72 68 71 71  F 04 72 35 16 87                          courriel : euralam.info@euralam.com         web : www.euralam.com</a:t>
            </a:r>
            <a:endParaRPr lang="fr-FR" altLang="fr-FR" sz="900" b="0" i="1" dirty="0">
              <a:latin typeface="Arial" charset="0"/>
            </a:endParaRPr>
          </a:p>
        </p:txBody>
      </p:sp>
      <p:sp>
        <p:nvSpPr>
          <p:cNvPr id="5128" name="Line 42">
            <a:extLst>
              <a:ext uri="{FF2B5EF4-FFF2-40B4-BE49-F238E27FC236}">
                <a16:creationId xmlns:a16="http://schemas.microsoft.com/office/drawing/2014/main" id="{B9946BCB-D3A4-436E-B3EF-C20EE9FEDCFB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9829800"/>
            <a:ext cx="6858000" cy="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496841CA-9CBB-1CEC-44B5-6C898C2D677E}"/>
              </a:ext>
            </a:extLst>
          </p:cNvPr>
          <p:cNvGrpSpPr/>
          <p:nvPr/>
        </p:nvGrpSpPr>
        <p:grpSpPr>
          <a:xfrm>
            <a:off x="-675456" y="2045104"/>
            <a:ext cx="7734298" cy="1551458"/>
            <a:chOff x="-747281" y="198363"/>
            <a:chExt cx="7734298" cy="1551458"/>
          </a:xfrm>
        </p:grpSpPr>
        <p:grpSp>
          <p:nvGrpSpPr>
            <p:cNvPr id="5122" name="Group 103">
              <a:extLst>
                <a:ext uri="{FF2B5EF4-FFF2-40B4-BE49-F238E27FC236}">
                  <a16:creationId xmlns:a16="http://schemas.microsoft.com/office/drawing/2014/main" id="{CFBF8B0A-D17A-4D0E-89A7-BF22296FB9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747281" y="1025921"/>
              <a:ext cx="7734298" cy="723900"/>
              <a:chOff x="-452" y="727"/>
              <a:chExt cx="4872" cy="456"/>
            </a:xfrm>
          </p:grpSpPr>
          <p:sp>
            <p:nvSpPr>
              <p:cNvPr id="6171" name="Rectangle 27">
                <a:extLst>
                  <a:ext uri="{FF2B5EF4-FFF2-40B4-BE49-F238E27FC236}">
                    <a16:creationId xmlns:a16="http://schemas.microsoft.com/office/drawing/2014/main" id="{AFE0E962-7165-4993-B734-94B742F0CC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" y="727"/>
                <a:ext cx="4319" cy="1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>
                  <a:defRPr/>
                </a:pPr>
                <a:r>
                  <a:rPr lang="fr-FR" altLang="fr-FR" sz="1200" dirty="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CONTRÔLE</a:t>
                </a:r>
                <a:r>
                  <a:rPr lang="fr-FR" altLang="fr-FR" sz="1200" dirty="0">
                    <a:solidFill>
                      <a:srgbClr val="CC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fr-FR" altLang="fr-FR" sz="1200" dirty="0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DES EAUX ET LIQUIDES		            </a:t>
                </a:r>
                <a:r>
                  <a:rPr lang="fr-FR" altLang="fr-FR" sz="1200" dirty="0">
                    <a:solidFill>
                      <a:srgbClr val="CC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</a:t>
                </a:r>
                <a:r>
                  <a:rPr lang="fr-FR" altLang="fr-FR" sz="1200" dirty="0">
                    <a:solidFill>
                      <a:srgbClr val="7DD92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HYGIÈNE DE SURFACES</a:t>
                </a:r>
                <a:endParaRPr lang="fr-FR" altLang="fr-FR" sz="11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6172" name="Rectangle 28">
                <a:extLst>
                  <a:ext uri="{FF2B5EF4-FFF2-40B4-BE49-F238E27FC236}">
                    <a16:creationId xmlns:a16="http://schemas.microsoft.com/office/drawing/2014/main" id="{51D6FCC9-158A-42AB-ADD0-430B0CAED3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452" y="989"/>
                <a:ext cx="4319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ctr">
                  <a:defRPr/>
                </a:pPr>
                <a:r>
                  <a:rPr lang="fr-FR" altLang="fr-FR" sz="1400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Les outils conviviaux et efficaces de votre démarche </a:t>
                </a:r>
              </a:p>
            </p:txBody>
          </p:sp>
        </p:grpSp>
        <p:pic>
          <p:nvPicPr>
            <p:cNvPr id="6189" name="Picture 45">
              <a:extLst>
                <a:ext uri="{FF2B5EF4-FFF2-40B4-BE49-F238E27FC236}">
                  <a16:creationId xmlns:a16="http://schemas.microsoft.com/office/drawing/2014/main" id="{18E0BE03-4590-47E2-A308-2B916D2726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7266" y="250187"/>
              <a:ext cx="1870719" cy="701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90" name="Picture 46">
              <a:extLst>
                <a:ext uri="{FF2B5EF4-FFF2-40B4-BE49-F238E27FC236}">
                  <a16:creationId xmlns:a16="http://schemas.microsoft.com/office/drawing/2014/main" id="{FE17734C-AE89-4074-8605-02D3B6A7FA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6645" y="250078"/>
              <a:ext cx="1546447" cy="7016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133" name="Line 88">
              <a:extLst>
                <a:ext uri="{FF2B5EF4-FFF2-40B4-BE49-F238E27FC236}">
                  <a16:creationId xmlns:a16="http://schemas.microsoft.com/office/drawing/2014/main" id="{543F74F4-D34C-408A-88AB-D77535D238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8999" y="198363"/>
              <a:ext cx="1137" cy="10821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135" name="Line 99">
            <a:extLst>
              <a:ext uri="{FF2B5EF4-FFF2-40B4-BE49-F238E27FC236}">
                <a16:creationId xmlns:a16="http://schemas.microsoft.com/office/drawing/2014/main" id="{A0A8337E-73C1-4336-A3F8-137E569023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0824" y="4423420"/>
            <a:ext cx="0" cy="3640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41" name="Image 40">
            <a:extLst>
              <a:ext uri="{FF2B5EF4-FFF2-40B4-BE49-F238E27FC236}">
                <a16:creationId xmlns:a16="http://schemas.microsoft.com/office/drawing/2014/main" id="{9025BACA-1020-4ACF-91BF-9699B6B38C66}"/>
              </a:ext>
            </a:extLst>
          </p:cNvPr>
          <p:cNvPicPr/>
          <p:nvPr/>
        </p:nvPicPr>
        <p:blipFill>
          <a:blip r:embed="rId7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823" y="794935"/>
            <a:ext cx="3168352" cy="75134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 Box 111">
            <a:extLst>
              <a:ext uri="{FF2B5EF4-FFF2-40B4-BE49-F238E27FC236}">
                <a16:creationId xmlns:a16="http://schemas.microsoft.com/office/drawing/2014/main" id="{75A407CD-2AE0-6FD0-3BF8-3EA2A5FAC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5001" y="3298532"/>
            <a:ext cx="1095954" cy="30777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fr-FR" altLang="fr-FR" sz="1400" dirty="0">
                <a:solidFill>
                  <a:srgbClr val="C00000"/>
                </a:solidFill>
              </a:rPr>
              <a:t>H.A.C.C.P.</a:t>
            </a:r>
          </a:p>
        </p:txBody>
      </p:sp>
      <p:sp>
        <p:nvSpPr>
          <p:cNvPr id="3" name="Line 99">
            <a:extLst>
              <a:ext uri="{FF2B5EF4-FFF2-40B4-BE49-F238E27FC236}">
                <a16:creationId xmlns:a16="http://schemas.microsoft.com/office/drawing/2014/main" id="{AE29D8EE-46E2-B904-56B5-6E1931F591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6179" y="5703535"/>
            <a:ext cx="1" cy="5232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02DC2FB-8283-3760-9B9E-DF4F9E924C1B}"/>
              </a:ext>
            </a:extLst>
          </p:cNvPr>
          <p:cNvSpPr txBox="1"/>
          <p:nvPr/>
        </p:nvSpPr>
        <p:spPr>
          <a:xfrm>
            <a:off x="4209249" y="4482656"/>
            <a:ext cx="2424221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1000" dirty="0">
                <a:solidFill>
                  <a:srgbClr val="7DD920"/>
                </a:solidFill>
                <a:latin typeface="Arial" charset="0"/>
                <a:sym typeface="Wingdings" pitchFamily="2" charset="2"/>
              </a:rPr>
              <a:t>Se conserve 12 mois à T° ambiante</a:t>
            </a:r>
            <a:endParaRPr lang="fr-FR" altLang="fr-FR" sz="1000" b="0" dirty="0">
              <a:latin typeface="Arial" charset="0"/>
            </a:endParaRPr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8CF6ADC-7B47-D036-CB20-B559E02699E0}"/>
              </a:ext>
            </a:extLst>
          </p:cNvPr>
          <p:cNvSpPr txBox="1"/>
          <p:nvPr/>
        </p:nvSpPr>
        <p:spPr>
          <a:xfrm>
            <a:off x="4109091" y="5755291"/>
            <a:ext cx="2424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1000" dirty="0">
                <a:solidFill>
                  <a:srgbClr val="7DD920"/>
                </a:solidFill>
                <a:latin typeface="Arial" charset="0"/>
                <a:sym typeface="Wingdings" pitchFamily="2" charset="2"/>
              </a:rPr>
              <a:t>Sur toutes surfaces même poreuses</a:t>
            </a:r>
            <a:endParaRPr lang="fr-FR" altLang="fr-FR" sz="1000" b="0" dirty="0">
              <a:latin typeface="Arial" charset="0"/>
            </a:endParaRPr>
          </a:p>
          <a:p>
            <a:endParaRPr lang="fr-FR" dirty="0"/>
          </a:p>
        </p:txBody>
      </p:sp>
      <p:pic>
        <p:nvPicPr>
          <p:cNvPr id="7" name="Picture 195" descr="novaLink_about">
            <a:extLst>
              <a:ext uri="{FF2B5EF4-FFF2-40B4-BE49-F238E27FC236}">
                <a16:creationId xmlns:a16="http://schemas.microsoft.com/office/drawing/2014/main" id="{8289C0D5-721C-6BBD-C170-911F33038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048" y="8729250"/>
            <a:ext cx="463738" cy="208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DE9E7523-E49F-281A-7C61-44D3142B124D}"/>
              </a:ext>
            </a:extLst>
          </p:cNvPr>
          <p:cNvSpPr txBox="1"/>
          <p:nvPr/>
        </p:nvSpPr>
        <p:spPr>
          <a:xfrm>
            <a:off x="548679" y="1644639"/>
            <a:ext cx="57606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sz="1200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Détection d’ATP TOTAL pour des CONTRÔLES RÉELS de propreté</a:t>
            </a:r>
            <a:endParaRPr lang="fr-FR" altLang="fr-FR" sz="1200" dirty="0">
              <a:solidFill>
                <a:srgbClr val="A50021"/>
              </a:solidFill>
              <a:latin typeface="Arial" charset="0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ouvelle pré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C:\MSOffice\Modeles\Nouvelle présentation.pot</Template>
  <TotalTime>3096</TotalTime>
  <Words>469</Words>
  <Application>Microsoft Office PowerPoint</Application>
  <PresentationFormat>Diapositives 35 mm</PresentationFormat>
  <Paragraphs>78</Paragraphs>
  <Slides>2</Slides>
  <Notes>2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Times New Roman</vt:lpstr>
      <vt:lpstr>Wingdings</vt:lpstr>
      <vt:lpstr>Nouvelle présentation</vt:lpstr>
      <vt:lpstr>PictureIt!.Picture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euralam</dc:creator>
  <cp:lastModifiedBy>Société EURALAM</cp:lastModifiedBy>
  <cp:revision>437</cp:revision>
  <cp:lastPrinted>2023-11-15T11:19:48Z</cp:lastPrinted>
  <dcterms:created xsi:type="dcterms:W3CDTF">1995-06-17T23:31:02Z</dcterms:created>
  <dcterms:modified xsi:type="dcterms:W3CDTF">2023-11-15T12:19:20Z</dcterms:modified>
</cp:coreProperties>
</file>