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258" r:id="rId2"/>
    <p:sldId id="2147481605" r:id="rId3"/>
    <p:sldId id="259" r:id="rId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E10BFE-52DC-4349-A45A-C0D1E870C67E}" type="datetimeFigureOut">
              <a:rPr lang="fr-FR" smtClean="0"/>
              <a:t>27/11/2024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824BB4-7CC0-4C06-B531-9EBE7AEE4A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2580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2BF7D5-30AB-4681-B2E5-37608C66E4BE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9916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fr-FR" sz="1800" b="0" i="1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*BLINI élu Saveur de l’année par MONADIA sur la catégorie Tartinables de la Mer. </a:t>
            </a:r>
            <a:r>
              <a:rPr lang="fr-FR" sz="1800">
                <a:effectLst/>
                <a:latin typeface="Calibri" panose="020F0502020204030204" pitchFamily="34" charset="0"/>
              </a:rPr>
              <a:t>Il faut une note &gt;15/20 pour être lauréat et il y a qu'un lauréat par catégorie.</a:t>
            </a:r>
            <a:endParaRPr lang="fr-FR" sz="1800" b="0" i="1" u="none" strike="noStrike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b="0" i="1" u="none" strike="noStrike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Etude IFOP Juin 2017 pour MONADIA (auprès d’un échantillon représentatif de 999 consommateurs) 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b="0" i="1" u="none" strike="noStrike">
                <a:solidFill>
                  <a:srgbClr val="000000"/>
                </a:solidFill>
                <a:effectLst/>
                <a:highlight>
                  <a:srgbClr val="F5F5F5"/>
                </a:highlight>
                <a:latin typeface="Arial" panose="020B0604020202020204" pitchFamily="34" charset="0"/>
                <a:sym typeface="Wingdings" panose="05000000000000000000" pitchFamily="2" charset="2"/>
              </a:rPr>
              <a:t> 93% </a:t>
            </a:r>
            <a:r>
              <a:rPr lang="fr-FR" sz="1800" b="0" i="0" u="none" strike="noStrike">
                <a:solidFill>
                  <a:srgbClr val="000000"/>
                </a:solidFill>
                <a:effectLst/>
                <a:highlight>
                  <a:srgbClr val="F5F5F5"/>
                </a:highlight>
                <a:latin typeface="Segoe UI Emoji" panose="020B0502040204020203" pitchFamily="34" charset="0"/>
              </a:rPr>
              <a:t>des Français déclarent </a:t>
            </a:r>
            <a:r>
              <a:rPr lang="fr-FR" sz="1800" b="1" i="0" u="none" strike="noStrike">
                <a:solidFill>
                  <a:srgbClr val="000000"/>
                </a:solidFill>
                <a:effectLst/>
                <a:highlight>
                  <a:srgbClr val="F5F5F5"/>
                </a:highlight>
                <a:latin typeface="Segoe UI Emoji" panose="020B0502040204020203" pitchFamily="34" charset="0"/>
              </a:rPr>
              <a:t>satisfaits du goût </a:t>
            </a:r>
            <a:r>
              <a:rPr lang="fr-FR" sz="1800" b="0" i="0" u="none" strike="noStrike">
                <a:solidFill>
                  <a:srgbClr val="000000"/>
                </a:solidFill>
                <a:effectLst/>
                <a:highlight>
                  <a:srgbClr val="F5F5F5"/>
                </a:highlight>
                <a:latin typeface="Segoe UI Emoji" panose="020B0502040204020203" pitchFamily="34" charset="0"/>
              </a:rPr>
              <a:t>après avoir acheté des produits lauréats</a:t>
            </a:r>
            <a:endParaRPr lang="fr-FR" sz="1800" b="0" i="1" u="none" strike="noStrike">
              <a:solidFill>
                <a:srgbClr val="000000"/>
              </a:solidFill>
              <a:effectLst/>
              <a:highlight>
                <a:srgbClr val="F5F5F5"/>
              </a:highlight>
              <a:latin typeface="Arial" panose="020B0604020202020204" pitchFamily="34" charset="0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b="0" i="1" u="none" strike="noStrike">
                <a:solidFill>
                  <a:srgbClr val="000000"/>
                </a:solidFill>
                <a:effectLst/>
                <a:highlight>
                  <a:srgbClr val="F5F5F5"/>
                </a:highlight>
                <a:latin typeface="Arial" panose="020B0604020202020204" pitchFamily="34" charset="0"/>
                <a:sym typeface="Wingdings" panose="05000000000000000000" pitchFamily="2" charset="2"/>
              </a:rPr>
              <a:t> 8</a:t>
            </a:r>
            <a:r>
              <a:rPr lang="fr-FR" sz="1800" b="0" i="0" u="none" strike="noStrike">
                <a:solidFill>
                  <a:srgbClr val="000000"/>
                </a:solidFill>
                <a:effectLst/>
                <a:highlight>
                  <a:srgbClr val="F5F5F5"/>
                </a:highlight>
                <a:latin typeface="Segoe UI Emoji" panose="020B0502040204020203" pitchFamily="34" charset="0"/>
              </a:rPr>
              <a:t>7% des Français jugent la méthodologie </a:t>
            </a:r>
            <a:r>
              <a:rPr lang="fr-FR" sz="1800" b="1" i="0" u="none" strike="noStrike">
                <a:solidFill>
                  <a:srgbClr val="000000"/>
                </a:solidFill>
                <a:effectLst/>
                <a:highlight>
                  <a:srgbClr val="F5F5F5"/>
                </a:highlight>
                <a:latin typeface="Segoe UI Emoji" panose="020B0502040204020203" pitchFamily="34" charset="0"/>
              </a:rPr>
              <a:t>digne de confiance</a:t>
            </a:r>
            <a:r>
              <a:rPr lang="fr-FR" sz="1800" b="0" i="0" u="none" strike="noStrike">
                <a:solidFill>
                  <a:srgbClr val="000000"/>
                </a:solidFill>
                <a:effectLst/>
                <a:highlight>
                  <a:srgbClr val="F5F5F5"/>
                </a:highlight>
                <a:latin typeface="Segoe UI Emoji" panose="020B0502040204020203" pitchFamily="34" charset="0"/>
              </a:rPr>
              <a:t>.</a:t>
            </a:r>
            <a:endParaRPr lang="fr-FR"/>
          </a:p>
          <a:p>
            <a:r>
              <a:rPr lang="fr-FR">
                <a:sym typeface="Wingdings" panose="05000000000000000000" pitchFamily="2" charset="2"/>
              </a:rPr>
              <a:t> 80% </a:t>
            </a:r>
            <a:r>
              <a:rPr lang="fr-FR" sz="1800" b="0" i="0" u="none" strike="noStrike">
                <a:solidFill>
                  <a:srgbClr val="000000"/>
                </a:solidFill>
                <a:effectLst/>
                <a:highlight>
                  <a:srgbClr val="F5F5F5"/>
                </a:highlight>
                <a:latin typeface="Segoe UI Emoji" panose="020B0502040204020203" pitchFamily="34" charset="0"/>
              </a:rPr>
              <a:t>des Français déclarent que le logo Reconnu </a:t>
            </a:r>
            <a:r>
              <a:rPr lang="fr-FR" sz="1800" b="1" i="0" u="none" strike="noStrike">
                <a:solidFill>
                  <a:srgbClr val="000000"/>
                </a:solidFill>
                <a:effectLst/>
                <a:highlight>
                  <a:srgbClr val="F5F5F5"/>
                </a:highlight>
                <a:latin typeface="Segoe UI Emoji" panose="020B0502040204020203" pitchFamily="34" charset="0"/>
              </a:rPr>
              <a:t>Saveur de l’Année les rassure</a:t>
            </a:r>
            <a:r>
              <a:rPr lang="fr-FR" sz="1800" b="0" i="0" u="none" strike="noStrike">
                <a:solidFill>
                  <a:srgbClr val="000000"/>
                </a:solidFill>
                <a:effectLst/>
                <a:highlight>
                  <a:srgbClr val="F5F5F5"/>
                </a:highlight>
                <a:latin typeface="Segoe UI Emoji" panose="020B0502040204020203" pitchFamily="34" charset="0"/>
              </a:rPr>
              <a:t> sur la qualité gustative d’un produit.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0C6DC5-2D57-479D-B37C-F28E57C53804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776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34FAB5-A359-52AC-4FF0-C7205F8461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CEC3FFE-1325-6EAE-43CB-80B1E80D27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5649777-280E-85E7-58BD-B53F49C21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C5E9A-4C78-4D1A-AA05-90C05A774393}" type="datetimeFigureOut">
              <a:rPr lang="fr-FR" smtClean="0"/>
              <a:t>27/11/2024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2F24EC9-4454-C58F-51D0-2964B1AB8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5FD8CB3-7184-68EB-A4D7-E7394C0D9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DA3FC-560D-403A-AFC7-02078C3A48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8687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CEA894-A872-E049-7EFA-BC9872EDB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14118B3-0C71-BFAF-EAF5-666A25E79D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48E689D-AA9A-E6A1-9761-845C00666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C5E9A-4C78-4D1A-AA05-90C05A774393}" type="datetimeFigureOut">
              <a:rPr lang="fr-FR" smtClean="0"/>
              <a:t>27/11/2024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CDF9969-CDCF-135F-F2F0-291AD98D6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BE73DFA-ACBA-671E-6A1F-C57F85331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DA3FC-560D-403A-AFC7-02078C3A48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2425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82D43755-A057-5592-3FE7-990114D2CB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EE73C62-B370-A678-8BA5-C7E7F729D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A53A8D-FBAF-C8C5-8E13-EC4730787F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C5E9A-4C78-4D1A-AA05-90C05A774393}" type="datetimeFigureOut">
              <a:rPr lang="fr-FR" smtClean="0"/>
              <a:t>27/11/2024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57F2602-DFFA-CB12-8A3A-B57FBAC45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D96DEAE-9C84-9004-9888-F1A6E260B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DA3FC-560D-403A-AFC7-02078C3A48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1225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EAD573-D68E-98F4-1477-B9F290ABF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F3EF09F-CA95-235C-B1DF-AD013AA1FB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F591DFF-C7A7-FFEC-40D1-08FB1DEFE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C5E9A-4C78-4D1A-AA05-90C05A774393}" type="datetimeFigureOut">
              <a:rPr lang="fr-FR" smtClean="0"/>
              <a:t>27/11/2024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0E4975-7DE7-AAD4-3204-DA20F76E9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7067A61-2277-87AB-6843-36DFBF8FA5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DA3FC-560D-403A-AFC7-02078C3A48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79556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E1C36B-AA88-8485-70A7-9D24A4E4C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681AE2D-533D-B547-0F35-26B285110E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3A30871-FADD-09F3-B3B5-D208666AC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C5E9A-4C78-4D1A-AA05-90C05A774393}" type="datetimeFigureOut">
              <a:rPr lang="fr-FR" smtClean="0"/>
              <a:t>27/11/2024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B01EC59-F2AD-F071-A5C3-43E25D337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F85EBA4-97CE-F5FE-C810-A74C3A0D5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DA3FC-560D-403A-AFC7-02078C3A48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974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8D7CA9-5FE8-5A6D-0DFA-149898036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ED13F45-A107-D910-2BE5-05DAE4CBAD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369A5BF-0C67-D73F-5704-D7F6CCB9BF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BEBD6DD-85E3-FB75-CDC5-D87E3901C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C5E9A-4C78-4D1A-AA05-90C05A774393}" type="datetimeFigureOut">
              <a:rPr lang="fr-FR" smtClean="0"/>
              <a:t>27/11/2024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1CD5E34-9A67-FF57-F5EB-884A300A8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A344726-D6A4-2495-B370-C9D916B5C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DA3FC-560D-403A-AFC7-02078C3A48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5775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CDE376-06B7-2957-C862-5C6EE2432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CD48AD7-76D5-CFE2-AB65-FC246E1E8B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E6B9AEB-E32C-C5F7-0DF5-FD1DC05E3A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1176973-50E5-3F1A-882A-7D2884AE9F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2D4A89C-AB6C-D670-83EC-5B15DFEFDE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E1E41C9-C6B7-47CF-2EBD-F8591F4BC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C5E9A-4C78-4D1A-AA05-90C05A774393}" type="datetimeFigureOut">
              <a:rPr lang="fr-FR" smtClean="0"/>
              <a:t>27/11/2024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BE51FF-6C9E-EDEF-6752-5F47B47A4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BC2AA0D-6AC2-B008-C5E9-4398C67B4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DA3FC-560D-403A-AFC7-02078C3A48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1474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24D2C6-7E8E-9BD6-B6EB-3896EC97C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0F12853-C7E9-0022-7FBC-A5F72C182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C5E9A-4C78-4D1A-AA05-90C05A774393}" type="datetimeFigureOut">
              <a:rPr lang="fr-FR" smtClean="0"/>
              <a:t>27/11/2024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15A4B85-A3EF-4FDE-CC05-4CF23C810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1B10AB5-1DCF-EF36-4F70-1488223FB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DA3FC-560D-403A-AFC7-02078C3A48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1741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0AC0596-049F-603C-214B-EFD42EA47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C5E9A-4C78-4D1A-AA05-90C05A774393}" type="datetimeFigureOut">
              <a:rPr lang="fr-FR" smtClean="0"/>
              <a:t>27/11/2024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C653103-1A34-7F15-10EE-0BF654965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76694613-48B7-33CE-CE1E-D9ECC4AEB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DA3FC-560D-403A-AFC7-02078C3A48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1658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48358BB-A911-64C6-0960-D99FB64F2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51F561E-DAD7-6756-10A7-9B59604F4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B235F29-3B72-D932-97FD-774D23FC33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45D85D3-4332-AE37-FFDE-D16E036D5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C5E9A-4C78-4D1A-AA05-90C05A774393}" type="datetimeFigureOut">
              <a:rPr lang="fr-FR" smtClean="0"/>
              <a:t>27/11/2024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ED67008-5705-31E2-B2B2-EF0060AA6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83C9899-CB08-93FD-FE3A-FFEB33171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DA3FC-560D-403A-AFC7-02078C3A48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6024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B2F9D7-D53F-191F-21DE-9E15FD358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33EEB18-3EC0-0980-EBDD-37C52BE2B8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B53D423-ADCE-3D39-D55C-20C0C307A4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943C7E7-D8C8-3D2A-0FEC-A78E8C3D6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4C5E9A-4C78-4D1A-AA05-90C05A774393}" type="datetimeFigureOut">
              <a:rPr lang="fr-FR" smtClean="0"/>
              <a:t>27/11/2024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D6053AB-D5DD-47E9-DF44-C2DB0494F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13E42E6-188D-1D88-E19D-9B6039F67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8DA3FC-560D-403A-AFC7-02078C3A48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9921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DBD88A1-FD48-500D-9199-D33E15E43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03653BA-8E07-954F-17E4-339AFCBF63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50B50F0-526C-E4C2-5D07-524C3A6168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4C5E9A-4C78-4D1A-AA05-90C05A774393}" type="datetimeFigureOut">
              <a:rPr lang="fr-FR" smtClean="0"/>
              <a:t>27/11/2024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B2FE4C0-366C-1DDA-DD83-FA727648A0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A9E0041-E2DD-A0E3-8D34-2EF6F22B5D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8DA3FC-560D-403A-AFC7-02078C3A488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5792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E8D65AA9-A1BD-CF72-B5E3-1C8108CAB7A2}"/>
              </a:ext>
            </a:extLst>
          </p:cNvPr>
          <p:cNvSpPr txBox="1"/>
          <p:nvPr/>
        </p:nvSpPr>
        <p:spPr>
          <a:xfrm>
            <a:off x="327259" y="202131"/>
            <a:ext cx="1186474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6600" b="1" dirty="0">
                <a:latin typeface="Univers Condensed" panose="020B0506020202050204" pitchFamily="34" charset="0"/>
              </a:rPr>
              <a:t>OFFRE SALON 6804</a:t>
            </a:r>
          </a:p>
          <a:p>
            <a:pPr algn="ctr"/>
            <a:endParaRPr lang="fr-FR" sz="8800" dirty="0">
              <a:latin typeface="Univers Condensed" panose="020B0506020202050204" pitchFamily="34" charset="0"/>
            </a:endParaRPr>
          </a:p>
          <a:p>
            <a:pPr algn="ctr"/>
            <a:endParaRPr lang="fr-FR" sz="8800" dirty="0">
              <a:latin typeface="Univers Condensed" panose="020B0506020202050204" pitchFamily="34" charset="0"/>
            </a:endParaRPr>
          </a:p>
          <a:p>
            <a:pPr algn="ctr"/>
            <a:endParaRPr lang="fr-FR" sz="8800" dirty="0">
              <a:latin typeface="Univers Condensed" panose="020B0506020202050204" pitchFamily="34" charset="0"/>
            </a:endParaRPr>
          </a:p>
          <a:p>
            <a:pPr algn="ctr"/>
            <a:endParaRPr lang="fr-FR" sz="3200" b="1" dirty="0">
              <a:latin typeface="Univers Condensed" panose="020B0506020202050204" pitchFamily="34" charset="0"/>
            </a:endParaRPr>
          </a:p>
          <a:p>
            <a:pPr algn="ctr"/>
            <a:r>
              <a:rPr lang="fr-FR" sz="5400" b="1" dirty="0">
                <a:latin typeface="Univers Condensed" panose="020B0506020202050204" pitchFamily="34" charset="0"/>
              </a:rPr>
              <a:t>TAUX PROMO 10% DÈS 10 COLIS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D1B612E-C626-9BCF-C252-788CE92CAD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3337" y="1370058"/>
            <a:ext cx="2513148" cy="251314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194BC90-F4F9-7006-6AD9-1592C74EA6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690" y="1421571"/>
            <a:ext cx="2530445" cy="253044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4EEC11C-A3EE-EAC1-BCF8-E1EC6B243F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8123" y="1402650"/>
            <a:ext cx="2527437" cy="252743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2BB9C29-4A7E-1028-F514-F449779F13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0286" y="2972646"/>
            <a:ext cx="2611428" cy="261142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659A15B-EAA1-17CA-65A3-2B8A67C256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06529" y="2897570"/>
            <a:ext cx="2708433" cy="2708433"/>
          </a:xfrm>
          <a:prstGeom prst="rect">
            <a:avLst/>
          </a:prstGeom>
        </p:spPr>
      </p:pic>
      <p:pic>
        <p:nvPicPr>
          <p:cNvPr id="2050" name="Picture 2" descr="Logo Carrefour Market OK - Fêtes Révolutionnaires de Vizille : Fêtes ...">
            <a:extLst>
              <a:ext uri="{FF2B5EF4-FFF2-40B4-BE49-F238E27FC236}">
                <a16:creationId xmlns:a16="http://schemas.microsoft.com/office/drawing/2014/main" id="{6CF45733-2546-8DDD-0606-03F9B4745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5819" y="1402650"/>
            <a:ext cx="2128849" cy="2169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B829D506-5F7A-D866-0361-D35AA57C2282}"/>
              </a:ext>
            </a:extLst>
          </p:cNvPr>
          <p:cNvSpPr txBox="1"/>
          <p:nvPr/>
        </p:nvSpPr>
        <p:spPr>
          <a:xfrm rot="16200000">
            <a:off x="-2012539" y="4569232"/>
            <a:ext cx="43236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/>
              <a:t>*PMC = Prix Marketing Conseillé, le distributeur est libre de fixer ses prix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821A6E5-1D86-FE15-7C1F-A2AEDAC2F1EF}"/>
              </a:ext>
            </a:extLst>
          </p:cNvPr>
          <p:cNvSpPr txBox="1"/>
          <p:nvPr/>
        </p:nvSpPr>
        <p:spPr>
          <a:xfrm>
            <a:off x="8752350" y="3572178"/>
            <a:ext cx="3275785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200" b="1" dirty="0">
                <a:latin typeface="Univers Condensed" panose="020B0506020202050204" pitchFamily="34" charset="0"/>
              </a:rPr>
              <a:t>UB de Pâques</a:t>
            </a:r>
          </a:p>
          <a:p>
            <a:pPr algn="ctr"/>
            <a:r>
              <a:rPr lang="fr-FR" sz="2400" dirty="0">
                <a:latin typeface="Univers Condensed" panose="020B0506020202050204" pitchFamily="34" charset="0"/>
              </a:rPr>
              <a:t>LV 2</a:t>
            </a:r>
            <a:r>
              <a:rPr lang="fr-FR" sz="2400" baseline="30000" dirty="0">
                <a:latin typeface="Univers Condensed" panose="020B0506020202050204" pitchFamily="34" charset="0"/>
              </a:rPr>
              <a:t>ème</a:t>
            </a:r>
            <a:r>
              <a:rPr lang="fr-FR" sz="2400" dirty="0">
                <a:latin typeface="Univers Condensed" panose="020B0506020202050204" pitchFamily="34" charset="0"/>
              </a:rPr>
              <a:t> -60%</a:t>
            </a:r>
          </a:p>
          <a:p>
            <a:pPr algn="ctr"/>
            <a:r>
              <a:rPr lang="fr-FR" sz="2400" dirty="0">
                <a:latin typeface="Univers Condensed" panose="020B0506020202050204" pitchFamily="34" charset="0"/>
              </a:rPr>
              <a:t>PMC = 3,49€*</a:t>
            </a:r>
          </a:p>
          <a:p>
            <a:pPr algn="ctr"/>
            <a:r>
              <a:rPr lang="fr-FR" sz="2400" dirty="0">
                <a:latin typeface="Univers Condensed" panose="020B0506020202050204" pitchFamily="34" charset="0"/>
              </a:rPr>
              <a:t>PCB x 6</a:t>
            </a:r>
            <a:endParaRPr lang="fr-FR" sz="3200" dirty="0">
              <a:latin typeface="Univers Condensed" panose="020B050602020205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0415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e 55">
            <a:extLst>
              <a:ext uri="{FF2B5EF4-FFF2-40B4-BE49-F238E27FC236}">
                <a16:creationId xmlns:a16="http://schemas.microsoft.com/office/drawing/2014/main" id="{046410F9-D415-6747-1E48-2F9F028B3ADF}"/>
              </a:ext>
            </a:extLst>
          </p:cNvPr>
          <p:cNvGrpSpPr/>
          <p:nvPr/>
        </p:nvGrpSpPr>
        <p:grpSpPr>
          <a:xfrm>
            <a:off x="0" y="881260"/>
            <a:ext cx="4405438" cy="5976740"/>
            <a:chOff x="0" y="881260"/>
            <a:chExt cx="4405438" cy="5976740"/>
          </a:xfrm>
        </p:grpSpPr>
        <p:pic>
          <p:nvPicPr>
            <p:cNvPr id="36" name="Picture 15" descr="Une image contenant nourriture, repas, Snack, Restauration rapide&#10;&#10;Description générée automatiquement">
              <a:extLst>
                <a:ext uri="{FF2B5EF4-FFF2-40B4-BE49-F238E27FC236}">
                  <a16:creationId xmlns:a16="http://schemas.microsoft.com/office/drawing/2014/main" id="{58D8E2E0-0C55-6974-7DEA-6E192E0AA39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67" r="13469"/>
            <a:stretch/>
          </p:blipFill>
          <p:spPr bwMode="auto">
            <a:xfrm>
              <a:off x="0" y="881260"/>
              <a:ext cx="4405438" cy="59767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8" name="Groupe 37">
              <a:extLst>
                <a:ext uri="{FF2B5EF4-FFF2-40B4-BE49-F238E27FC236}">
                  <a16:creationId xmlns:a16="http://schemas.microsoft.com/office/drawing/2014/main" id="{FF33AE0F-4EE5-A017-D741-3C2133BDE7BA}"/>
                </a:ext>
              </a:extLst>
            </p:cNvPr>
            <p:cNvGrpSpPr/>
            <p:nvPr/>
          </p:nvGrpSpPr>
          <p:grpSpPr>
            <a:xfrm rot="614296">
              <a:off x="1518680" y="4914754"/>
              <a:ext cx="1429013" cy="1454372"/>
              <a:chOff x="9514436" y="4336444"/>
              <a:chExt cx="1257183" cy="1257183"/>
            </a:xfrm>
          </p:grpSpPr>
          <p:pic>
            <p:nvPicPr>
              <p:cNvPr id="41" name="Picture 6" descr="Une image contenant texte, alimentation, plat&#10;&#10;Description générée automatiquement">
                <a:extLst>
                  <a:ext uri="{FF2B5EF4-FFF2-40B4-BE49-F238E27FC236}">
                    <a16:creationId xmlns:a16="http://schemas.microsoft.com/office/drawing/2014/main" id="{7F5C05DE-C42D-1088-A689-26D3E02E6B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alphaModFix amt="8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14436" y="4336444"/>
                <a:ext cx="1257183" cy="125718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2" name="Image 41" descr="Une image contenant texte, Police, affiche, Graphique&#10;&#10;Description générée automatiquement">
                <a:extLst>
                  <a:ext uri="{FF2B5EF4-FFF2-40B4-BE49-F238E27FC236}">
                    <a16:creationId xmlns:a16="http://schemas.microsoft.com/office/drawing/2014/main" id="{55929978-68B9-30D1-2FA9-4C0CB8F08A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alphaModFix amt="85000"/>
              </a:blip>
              <a:srcRect l="592" r="-592" b="255"/>
              <a:stretch/>
            </p:blipFill>
            <p:spPr>
              <a:xfrm>
                <a:off x="10363474" y="4440571"/>
                <a:ext cx="293999" cy="296912"/>
              </a:xfrm>
              <a:prstGeom prst="rect">
                <a:avLst/>
              </a:prstGeom>
            </p:spPr>
          </p:pic>
        </p:grpSp>
        <p:pic>
          <p:nvPicPr>
            <p:cNvPr id="54" name="Image 53" descr="Une image contenant texte, Police, affiche, Graphique&#10;&#10;Description générée automatiquement">
              <a:extLst>
                <a:ext uri="{FF2B5EF4-FFF2-40B4-BE49-F238E27FC236}">
                  <a16:creationId xmlns:a16="http://schemas.microsoft.com/office/drawing/2014/main" id="{D41E7BF9-D2CD-8517-EF52-D2450AF304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85000"/>
            </a:blip>
            <a:srcRect l="592" r="-592" b="255"/>
            <a:stretch/>
          </p:blipFill>
          <p:spPr>
            <a:xfrm rot="20615954">
              <a:off x="1602764" y="2833261"/>
              <a:ext cx="284718" cy="292642"/>
            </a:xfrm>
            <a:prstGeom prst="rect">
              <a:avLst/>
            </a:prstGeom>
          </p:spPr>
        </p:pic>
        <p:pic>
          <p:nvPicPr>
            <p:cNvPr id="55" name="Image 54" descr="Une image contenant texte, Police, affiche, Graphique&#10;&#10;Description générée automatiquement">
              <a:extLst>
                <a:ext uri="{FF2B5EF4-FFF2-40B4-BE49-F238E27FC236}">
                  <a16:creationId xmlns:a16="http://schemas.microsoft.com/office/drawing/2014/main" id="{CAF590BD-945B-6519-656E-7D044C63FD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85000"/>
            </a:blip>
            <a:srcRect l="592" r="-592" b="255"/>
            <a:stretch/>
          </p:blipFill>
          <p:spPr>
            <a:xfrm>
              <a:off x="488839" y="4209850"/>
              <a:ext cx="284718" cy="292642"/>
            </a:xfrm>
            <a:prstGeom prst="rect">
              <a:avLst/>
            </a:prstGeom>
          </p:spPr>
        </p:pic>
      </p:grpSp>
      <p:pic>
        <p:nvPicPr>
          <p:cNvPr id="52" name="Picture 7" descr="Une image contenant fruit, Aliments naturels, Nutraceutique, produits&#10;&#10;Description générée automatiquement">
            <a:extLst>
              <a:ext uri="{FF2B5EF4-FFF2-40B4-BE49-F238E27FC236}">
                <a16:creationId xmlns:a16="http://schemas.microsoft.com/office/drawing/2014/main" id="{E37EC9E0-7F83-B3ED-5476-6A0D27EDC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66022">
            <a:off x="11439222" y="1492332"/>
            <a:ext cx="504825" cy="58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8" descr="Une image contenant basilic, herbe, vert, plante&#10;&#10;Description générée automatiquement">
            <a:extLst>
              <a:ext uri="{FF2B5EF4-FFF2-40B4-BE49-F238E27FC236}">
                <a16:creationId xmlns:a16="http://schemas.microsoft.com/office/drawing/2014/main" id="{9FF4936F-C90C-14F1-15C5-C21B63F45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63097">
            <a:off x="11519055" y="1830442"/>
            <a:ext cx="358017" cy="298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9" descr="Une image contenant herbe, persil, végétal, feuille&#10;&#10;Description générée automatiquement">
            <a:extLst>
              <a:ext uri="{FF2B5EF4-FFF2-40B4-BE49-F238E27FC236}">
                <a16:creationId xmlns:a16="http://schemas.microsoft.com/office/drawing/2014/main" id="{BB2CAB50-5FA8-2050-82D8-0CCBC22206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1" r="48533"/>
          <a:stretch/>
        </p:blipFill>
        <p:spPr bwMode="auto">
          <a:xfrm rot="1073303">
            <a:off x="9220598" y="3990054"/>
            <a:ext cx="629059" cy="56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orde 15">
            <a:extLst>
              <a:ext uri="{FF2B5EF4-FFF2-40B4-BE49-F238E27FC236}">
                <a16:creationId xmlns:a16="http://schemas.microsoft.com/office/drawing/2014/main" id="{563BFD77-01A7-D1ED-FF73-741235108594}"/>
              </a:ext>
            </a:extLst>
          </p:cNvPr>
          <p:cNvSpPr/>
          <p:nvPr/>
        </p:nvSpPr>
        <p:spPr>
          <a:xfrm rot="1319414">
            <a:off x="10025960" y="2217506"/>
            <a:ext cx="3178122" cy="3193319"/>
          </a:xfrm>
          <a:prstGeom prst="chord">
            <a:avLst/>
          </a:prstGeom>
          <a:solidFill>
            <a:srgbClr val="101F5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7" name="Espace réservé du contenu 2">
            <a:extLst>
              <a:ext uri="{FF2B5EF4-FFF2-40B4-BE49-F238E27FC236}">
                <a16:creationId xmlns:a16="http://schemas.microsoft.com/office/drawing/2014/main" id="{08F97406-704C-F085-D1B6-67CE946845F3}"/>
              </a:ext>
            </a:extLst>
          </p:cNvPr>
          <p:cNvSpPr txBox="1">
            <a:spLocks/>
          </p:cNvSpPr>
          <p:nvPr/>
        </p:nvSpPr>
        <p:spPr>
          <a:xfrm>
            <a:off x="1400804" y="358040"/>
            <a:ext cx="9566761" cy="5829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0" lang="fr-FR" sz="2800" b="1" i="0" u="none" strike="noStrike" kern="1200" cap="none" spc="600" normalizeH="0" baseline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haroni" pitchFamily="2" charset="-79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800" b="1" i="0" u="none" strike="noStrike" kern="1200" cap="none" spc="60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haroni" pitchFamily="2" charset="-79"/>
              </a:rPr>
              <a:t>NOURRIR UNE OFFRE DE TARTINABLE VARIÉE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F86F25-BE74-0AE2-DC07-2AC0421EFF79}"/>
              </a:ext>
            </a:extLst>
          </p:cNvPr>
          <p:cNvSpPr/>
          <p:nvPr/>
        </p:nvSpPr>
        <p:spPr>
          <a:xfrm>
            <a:off x="0" y="0"/>
            <a:ext cx="12192000" cy="898914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5C86AD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A41666FF-183F-3ACD-DA8F-54C5B9CEECE6}"/>
              </a:ext>
            </a:extLst>
          </p:cNvPr>
          <p:cNvSpPr txBox="1">
            <a:spLocks/>
          </p:cNvSpPr>
          <p:nvPr/>
        </p:nvSpPr>
        <p:spPr>
          <a:xfrm>
            <a:off x="1600088" y="237841"/>
            <a:ext cx="109967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2800" b="1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GOOD NEWS : BLINI RECONNUE « SAVEUR DE L’ANNEE 2025 »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F11E7F0-9A32-40EF-EF70-4B4F9918BCF9}"/>
              </a:ext>
            </a:extLst>
          </p:cNvPr>
          <p:cNvSpPr txBox="1"/>
          <p:nvPr/>
        </p:nvSpPr>
        <p:spPr>
          <a:xfrm>
            <a:off x="5138721" y="4770383"/>
            <a:ext cx="38379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2E2973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ARRIVÉE DU LOGO ON-PACK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2E2973"/>
                </a:highlight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DÈS NOV. 24</a:t>
            </a:r>
            <a:r>
              <a:rPr lang="fr-FR" b="1" dirty="0">
                <a:solidFill>
                  <a:prstClr val="white"/>
                </a:solidFill>
                <a:highlight>
                  <a:srgbClr val="2E2973"/>
                </a:highlight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JUSQU’À DÉC. 25</a:t>
            </a: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srgbClr val="2E2973"/>
              </a:solidFill>
              <a:effectLst/>
              <a:uLnTx/>
              <a:uFillTx/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493A62D-D0C6-1879-CBEA-7EE8F4222DD3}"/>
              </a:ext>
            </a:extLst>
          </p:cNvPr>
          <p:cNvSpPr txBox="1"/>
          <p:nvPr/>
        </p:nvSpPr>
        <p:spPr>
          <a:xfrm>
            <a:off x="5210908" y="1475108"/>
            <a:ext cx="602033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2E2973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UNE RECOMPENSE QUI RASSURE NOS CONSOS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2E2973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ET </a:t>
            </a: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2E2973"/>
                </a:highlight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BOOSTE LES ROTATIONS</a:t>
            </a: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2E2973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 !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1" u="none" strike="noStrike" kern="1200" cap="none" spc="0" normalizeH="0" baseline="0" noProof="0">
                <a:ln>
                  <a:noFill/>
                </a:ln>
                <a:solidFill>
                  <a:srgbClr val="2E2973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80% des consos déclarent que le logo rassure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1" u="none" strike="noStrike" kern="1200" cap="none" spc="0" normalizeH="0" baseline="0" noProof="0">
                <a:ln>
                  <a:noFill/>
                </a:ln>
                <a:solidFill>
                  <a:srgbClr val="2E2973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sur la qualité gustative du produit. </a:t>
            </a:r>
            <a:endParaRPr kumimoji="0" lang="fr-FR" sz="1400" b="1" i="1" u="none" strike="noStrike" kern="1200" cap="none" spc="0" normalizeH="0" baseline="0" noProof="0">
              <a:ln>
                <a:noFill/>
              </a:ln>
              <a:solidFill>
                <a:srgbClr val="2E2973"/>
              </a:solidFill>
              <a:effectLst/>
              <a:uLnTx/>
              <a:uFillTx/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BFA8B91-D425-09DB-03A4-C434D9DFAD6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4640426" y="1872527"/>
            <a:ext cx="378796" cy="372257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49FE69EA-6DFE-6EA9-E165-825842ACF91E}"/>
              </a:ext>
            </a:extLst>
          </p:cNvPr>
          <p:cNvGrpSpPr/>
          <p:nvPr/>
        </p:nvGrpSpPr>
        <p:grpSpPr>
          <a:xfrm>
            <a:off x="9165020" y="3767643"/>
            <a:ext cx="2768884" cy="2744720"/>
            <a:chOff x="9774290" y="2793570"/>
            <a:chExt cx="2417710" cy="2417710"/>
          </a:xfrm>
        </p:grpSpPr>
        <p:pic>
          <p:nvPicPr>
            <p:cNvPr id="13" name="Image 12" descr="Une image contenant cercle, texte, laitier, nourriture&#10;&#10;Description générée automatiquement">
              <a:extLst>
                <a:ext uri="{FF2B5EF4-FFF2-40B4-BE49-F238E27FC236}">
                  <a16:creationId xmlns:a16="http://schemas.microsoft.com/office/drawing/2014/main" id="{5860D713-0E6C-EEA4-6D30-9831FB0B9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4290" y="2793570"/>
              <a:ext cx="2417710" cy="2417710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9A67501-3481-B37B-614F-42FCFB1DFE58}"/>
                </a:ext>
              </a:extLst>
            </p:cNvPr>
            <p:cNvSpPr/>
            <p:nvPr/>
          </p:nvSpPr>
          <p:spPr>
            <a:xfrm>
              <a:off x="10696755" y="2958860"/>
              <a:ext cx="566901" cy="5175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09F35B1F-EA5F-458A-B93B-637F594CD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679503" y="3024131"/>
              <a:ext cx="566901" cy="452314"/>
            </a:xfrm>
            <a:prstGeom prst="rect">
              <a:avLst/>
            </a:prstGeom>
          </p:spPr>
        </p:pic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AFBEC037-E0B4-1253-B0F9-16920F4C5A66}"/>
              </a:ext>
            </a:extLst>
          </p:cNvPr>
          <p:cNvGrpSpPr/>
          <p:nvPr/>
        </p:nvGrpSpPr>
        <p:grpSpPr>
          <a:xfrm>
            <a:off x="9519773" y="1510785"/>
            <a:ext cx="2798324" cy="2718788"/>
            <a:chOff x="8388515" y="1622162"/>
            <a:chExt cx="2380262" cy="2380263"/>
          </a:xfrm>
        </p:grpSpPr>
        <p:pic>
          <p:nvPicPr>
            <p:cNvPr id="22" name="Image 21" descr="Une image contenant laitier, texte, nourriture&#10;&#10;Description générée automatiquement">
              <a:extLst>
                <a:ext uri="{FF2B5EF4-FFF2-40B4-BE49-F238E27FC236}">
                  <a16:creationId xmlns:a16="http://schemas.microsoft.com/office/drawing/2014/main" id="{80C2ED65-E903-B513-A0B5-A9361251E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8515" y="1622162"/>
              <a:ext cx="2380262" cy="2380263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5ACAFEA-66AA-A9E0-DBCD-C6B4AD466B8E}"/>
                </a:ext>
              </a:extLst>
            </p:cNvPr>
            <p:cNvSpPr/>
            <p:nvPr/>
          </p:nvSpPr>
          <p:spPr>
            <a:xfrm>
              <a:off x="9288043" y="1766221"/>
              <a:ext cx="566901" cy="5175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9C1446DF-4357-2F2D-1E08-6D3FAD2153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280764" y="1814011"/>
              <a:ext cx="566902" cy="491074"/>
            </a:xfrm>
            <a:prstGeom prst="rect">
              <a:avLst/>
            </a:prstGeom>
          </p:spPr>
        </p:pic>
      </p:grpSp>
      <p:sp>
        <p:nvSpPr>
          <p:cNvPr id="33" name="ZoneTexte 32">
            <a:extLst>
              <a:ext uri="{FF2B5EF4-FFF2-40B4-BE49-F238E27FC236}">
                <a16:creationId xmlns:a16="http://schemas.microsoft.com/office/drawing/2014/main" id="{414B77C5-9BF8-C917-5C87-752A46C8F1CE}"/>
              </a:ext>
            </a:extLst>
          </p:cNvPr>
          <p:cNvSpPr txBox="1"/>
          <p:nvPr/>
        </p:nvSpPr>
        <p:spPr>
          <a:xfrm>
            <a:off x="5152124" y="2983722"/>
            <a:ext cx="3956377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2E2973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DE TRÈS BONNES NOTES QUI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srgbClr val="2E2973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SOULIGNENT </a:t>
            </a: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2E2973"/>
                </a:highlight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LA QUALITÉ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2E2973"/>
                </a:highlight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DE NOS RECETTES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400" b="0" i="1" u="none" strike="noStrike" kern="1200" cap="none" spc="0" normalizeH="0" baseline="0" noProof="0">
                <a:ln>
                  <a:noFill/>
                </a:ln>
                <a:solidFill>
                  <a:srgbClr val="2E2973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93% des consos se déclarent satisfait du goût des produits « Saveur de l’année ».</a:t>
            </a:r>
            <a:endParaRPr kumimoji="0" lang="fr-FR" sz="1400" b="1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2E2973"/>
              </a:highlight>
              <a:uLnTx/>
              <a:uFillTx/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899235B4-B457-5FC8-5C56-F5D5445865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04357" flipH="1" flipV="1">
            <a:off x="8683176" y="3352214"/>
            <a:ext cx="378796" cy="372257"/>
          </a:xfrm>
          <a:prstGeom prst="rect">
            <a:avLst/>
          </a:prstGeom>
        </p:spPr>
      </p:pic>
      <p:sp>
        <p:nvSpPr>
          <p:cNvPr id="48" name="ZoneTexte 47">
            <a:extLst>
              <a:ext uri="{FF2B5EF4-FFF2-40B4-BE49-F238E27FC236}">
                <a16:creationId xmlns:a16="http://schemas.microsoft.com/office/drawing/2014/main" id="{564DFBBF-6AC7-3533-82B9-221EFE3B28F4}"/>
              </a:ext>
            </a:extLst>
          </p:cNvPr>
          <p:cNvSpPr txBox="1"/>
          <p:nvPr/>
        </p:nvSpPr>
        <p:spPr>
          <a:xfrm>
            <a:off x="5138721" y="5453519"/>
            <a:ext cx="47685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2E2973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UN ATOUT SUPPLEMENTAIRE POUR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2E2973"/>
                </a:highlight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ÉMERGER EN RAYON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2E2973"/>
                </a:solidFill>
                <a:effectLst/>
                <a:uLnTx/>
                <a:uFillTx/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ET POUR FAIRE RAYONNER BLINI SUR LA SAISON FESTIVE</a:t>
            </a:r>
          </a:p>
        </p:txBody>
      </p:sp>
      <p:pic>
        <p:nvPicPr>
          <p:cNvPr id="49" name="Image 48">
            <a:extLst>
              <a:ext uri="{FF2B5EF4-FFF2-40B4-BE49-F238E27FC236}">
                <a16:creationId xmlns:a16="http://schemas.microsoft.com/office/drawing/2014/main" id="{236FEBBE-0CBA-78C3-0346-15383E9CF04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89209" y="5140003"/>
            <a:ext cx="378795" cy="372256"/>
          </a:xfrm>
          <a:prstGeom prst="rect">
            <a:avLst/>
          </a:prstGeom>
        </p:spPr>
      </p:pic>
      <p:pic>
        <p:nvPicPr>
          <p:cNvPr id="3" name="Image 2" descr="Une image contenant texte, Police, affiche, Graphique&#10;&#10;Description générée automatiquement">
            <a:extLst>
              <a:ext uri="{FF2B5EF4-FFF2-40B4-BE49-F238E27FC236}">
                <a16:creationId xmlns:a16="http://schemas.microsoft.com/office/drawing/2014/main" id="{4F8636B4-D1D8-CFC3-44B0-80B4DBD66A9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92" r="-592" b="255"/>
          <a:stretch/>
        </p:blipFill>
        <p:spPr>
          <a:xfrm>
            <a:off x="3308869" y="2691454"/>
            <a:ext cx="1759135" cy="2001811"/>
          </a:xfrm>
          <a:prstGeom prst="rect">
            <a:avLst/>
          </a:prstGeom>
          <a:effectLst/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C76B58E5-9D71-8B4B-AB27-76A9950BA0CE}"/>
              </a:ext>
            </a:extLst>
          </p:cNvPr>
          <p:cNvSpPr txBox="1"/>
          <p:nvPr/>
        </p:nvSpPr>
        <p:spPr>
          <a:xfrm>
            <a:off x="4403775" y="6541660"/>
            <a:ext cx="63002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183A68"/>
              </a:buClr>
              <a:buSzTx/>
              <a:buFontTx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Nova Cond" panose="020B0606020104020203" pitchFamily="34" charset="0"/>
                <a:ea typeface="+mn-ea"/>
                <a:cs typeface="Aharoni" pitchFamily="2" charset="-79"/>
              </a:rPr>
              <a:t>Notation via l’institut MONADIA  :  A</a:t>
            </a:r>
            <a:r>
              <a:rPr kumimoji="0" lang="fr-FR" sz="14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Nova Cond" panose="020B0606020104020203" pitchFamily="34" charset="0"/>
                <a:ea typeface="+mn-ea"/>
                <a:cs typeface="Aharoni" pitchFamily="2" charset="-79"/>
              </a:rPr>
              <a:t>nalyses</a:t>
            </a: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Nova Cond" panose="020B0606020104020203" pitchFamily="34" charset="0"/>
                <a:ea typeface="+mn-ea"/>
                <a:cs typeface="Aharoni" pitchFamily="2" charset="-79"/>
              </a:rPr>
              <a:t> sensorielles </a:t>
            </a:r>
            <a:r>
              <a:rPr kumimoji="0" lang="fr-F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Nova Cond" panose="020B0606020104020203" pitchFamily="34" charset="0"/>
                <a:ea typeface="+mn-ea"/>
                <a:cs typeface="Aharoni" pitchFamily="2" charset="-79"/>
              </a:rPr>
              <a:t>(visuel &amp; goût) </a:t>
            </a: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ill Sans Nova Cond" panose="020B0606020104020203" pitchFamily="34" charset="0"/>
                <a:ea typeface="+mn-ea"/>
                <a:cs typeface="Aharoni" pitchFamily="2" charset="-79"/>
              </a:rPr>
              <a:t>réalisées à l’aveugle par des jurys de 60 consommateurs. </a:t>
            </a:r>
          </a:p>
        </p:txBody>
      </p:sp>
      <p:pic>
        <p:nvPicPr>
          <p:cNvPr id="14" name="Picture 1" descr="page74image22347984">
            <a:extLst>
              <a:ext uri="{FF2B5EF4-FFF2-40B4-BE49-F238E27FC236}">
                <a16:creationId xmlns:a16="http://schemas.microsoft.com/office/drawing/2014/main" id="{B0016B6F-C89A-1C33-F5AC-7A5248920F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2" t="14754" r="26348" b="14865"/>
          <a:stretch/>
        </p:blipFill>
        <p:spPr bwMode="auto">
          <a:xfrm>
            <a:off x="138958" y="122838"/>
            <a:ext cx="1409911" cy="138592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66CDCBE6-4174-19DA-F975-7AC8628D894D}"/>
              </a:ext>
            </a:extLst>
          </p:cNvPr>
          <p:cNvSpPr txBox="1"/>
          <p:nvPr/>
        </p:nvSpPr>
        <p:spPr>
          <a:xfrm>
            <a:off x="11087683" y="6566596"/>
            <a:ext cx="15616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*Visuels WIP</a:t>
            </a:r>
          </a:p>
        </p:txBody>
      </p:sp>
    </p:spTree>
    <p:extLst>
      <p:ext uri="{BB962C8B-B14F-4D97-AF65-F5344CB8AC3E}">
        <p14:creationId xmlns:p14="http://schemas.microsoft.com/office/powerpoint/2010/main" val="14095238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>
            <a:extLst>
              <a:ext uri="{FF2B5EF4-FFF2-40B4-BE49-F238E27FC236}">
                <a16:creationId xmlns:a16="http://schemas.microsoft.com/office/drawing/2014/main" id="{E9E2068C-B131-F1DE-7508-0F862B9EBD0C}"/>
              </a:ext>
            </a:extLst>
          </p:cNvPr>
          <p:cNvGrpSpPr/>
          <p:nvPr/>
        </p:nvGrpSpPr>
        <p:grpSpPr>
          <a:xfrm>
            <a:off x="5703824" y="1226562"/>
            <a:ext cx="4940300" cy="4826000"/>
            <a:chOff x="9774290" y="2793570"/>
            <a:chExt cx="2417710" cy="2417710"/>
          </a:xfrm>
        </p:grpSpPr>
        <p:pic>
          <p:nvPicPr>
            <p:cNvPr id="7" name="Image 6" descr="Une image contenant cercle, texte, laitier, nourriture&#10;&#10;Description générée automatiquement">
              <a:extLst>
                <a:ext uri="{FF2B5EF4-FFF2-40B4-BE49-F238E27FC236}">
                  <a16:creationId xmlns:a16="http://schemas.microsoft.com/office/drawing/2014/main" id="{B48D1118-4259-EA2C-031C-68A500807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74290" y="2793570"/>
              <a:ext cx="2417710" cy="2417710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868491D-66E2-DBE3-2981-D5CE372E0302}"/>
                </a:ext>
              </a:extLst>
            </p:cNvPr>
            <p:cNvSpPr/>
            <p:nvPr/>
          </p:nvSpPr>
          <p:spPr>
            <a:xfrm>
              <a:off x="10696755" y="2958860"/>
              <a:ext cx="566901" cy="51758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803813B4-6665-DE6D-6804-360E5BF5E2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679503" y="3024131"/>
              <a:ext cx="566901" cy="452314"/>
            </a:xfrm>
            <a:prstGeom prst="rect">
              <a:avLst/>
            </a:prstGeom>
          </p:spPr>
        </p:pic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6C5D8F91-DAA5-94E9-5E59-0D3CBC749BAE}"/>
              </a:ext>
            </a:extLst>
          </p:cNvPr>
          <p:cNvGrpSpPr/>
          <p:nvPr/>
        </p:nvGrpSpPr>
        <p:grpSpPr>
          <a:xfrm>
            <a:off x="1547876" y="1226696"/>
            <a:ext cx="4992828" cy="4780404"/>
            <a:chOff x="8388515" y="1622162"/>
            <a:chExt cx="2380262" cy="2380263"/>
          </a:xfrm>
        </p:grpSpPr>
        <p:pic>
          <p:nvPicPr>
            <p:cNvPr id="11" name="Image 10" descr="Une image contenant laitier, texte, nourriture&#10;&#10;Description générée automatiquement">
              <a:extLst>
                <a:ext uri="{FF2B5EF4-FFF2-40B4-BE49-F238E27FC236}">
                  <a16:creationId xmlns:a16="http://schemas.microsoft.com/office/drawing/2014/main" id="{DB45135B-F430-80A7-B70A-A78BF4FFE0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8515" y="1622162"/>
              <a:ext cx="2380262" cy="2380263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19674B6-D033-542E-C1A8-4BDB0F261C1A}"/>
                </a:ext>
              </a:extLst>
            </p:cNvPr>
            <p:cNvSpPr/>
            <p:nvPr/>
          </p:nvSpPr>
          <p:spPr>
            <a:xfrm>
              <a:off x="9288043" y="1766221"/>
              <a:ext cx="566901" cy="51758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2483BDE1-E049-DEDF-A5BF-6ACB6F564F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280764" y="1814011"/>
              <a:ext cx="566902" cy="491074"/>
            </a:xfrm>
            <a:prstGeom prst="rect">
              <a:avLst/>
            </a:prstGeom>
          </p:spPr>
        </p:pic>
      </p:grpSp>
      <p:sp>
        <p:nvSpPr>
          <p:cNvPr id="17" name="ZoneTexte 16">
            <a:extLst>
              <a:ext uri="{FF2B5EF4-FFF2-40B4-BE49-F238E27FC236}">
                <a16:creationId xmlns:a16="http://schemas.microsoft.com/office/drawing/2014/main" id="{3FF79D27-B6B6-B811-28FF-F95F03CD3D21}"/>
              </a:ext>
            </a:extLst>
          </p:cNvPr>
          <p:cNvSpPr txBox="1"/>
          <p:nvPr/>
        </p:nvSpPr>
        <p:spPr>
          <a:xfrm>
            <a:off x="1459564" y="273756"/>
            <a:ext cx="935355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fr-FR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nivers Condensed" panose="020B0506020202050204" pitchFamily="34" charset="0"/>
                <a:ea typeface="+mn-ea"/>
                <a:cs typeface="+mn-cs"/>
              </a:rPr>
              <a:t>OFFRE SALON </a:t>
            </a:r>
            <a:endParaRPr lang="fr-FR" dirty="0"/>
          </a:p>
        </p:txBody>
      </p:sp>
      <p:pic>
        <p:nvPicPr>
          <p:cNvPr id="18" name="Image 17" descr="Une image contenant texte, Police, affiche, Graphique&#10;&#10;Description générée automatiquement">
            <a:extLst>
              <a:ext uri="{FF2B5EF4-FFF2-40B4-BE49-F238E27FC236}">
                <a16:creationId xmlns:a16="http://schemas.microsoft.com/office/drawing/2014/main" id="{C6BB49D0-7F82-A3D1-4FA8-6183CC44AAF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92" r="-592" b="255"/>
          <a:stretch/>
        </p:blipFill>
        <p:spPr>
          <a:xfrm rot="21056157">
            <a:off x="326665" y="345030"/>
            <a:ext cx="1759135" cy="2001811"/>
          </a:xfrm>
          <a:prstGeom prst="rect">
            <a:avLst/>
          </a:prstGeom>
          <a:effectLst/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0A35DD7F-22D2-BEB1-55D5-B4A5549EBB6B}"/>
              </a:ext>
            </a:extLst>
          </p:cNvPr>
          <p:cNvSpPr txBox="1"/>
          <p:nvPr/>
        </p:nvSpPr>
        <p:spPr>
          <a:xfrm>
            <a:off x="183625" y="6103079"/>
            <a:ext cx="47853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Livraison Mars  </a:t>
            </a:r>
          </a:p>
          <a:p>
            <a:r>
              <a:rPr lang="fr-FR" dirty="0"/>
              <a:t>Offre 6803 :  TMP 10% à partir de 4 colis en SM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73E3764-32DD-7BE3-FBE9-089440C09302}"/>
              </a:ext>
            </a:extLst>
          </p:cNvPr>
          <p:cNvSpPr txBox="1"/>
          <p:nvPr/>
        </p:nvSpPr>
        <p:spPr>
          <a:xfrm>
            <a:off x="9006231" y="5390842"/>
            <a:ext cx="327578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3200" b="1" dirty="0">
                <a:latin typeface="Univers Condensed" panose="020B0506020202050204" pitchFamily="34" charset="0"/>
              </a:rPr>
              <a:t>Innovations 24</a:t>
            </a:r>
            <a:endParaRPr lang="fr-FR" sz="2400" dirty="0">
              <a:latin typeface="Univers Condensed" panose="020B0506020202050204" pitchFamily="34" charset="0"/>
            </a:endParaRPr>
          </a:p>
          <a:p>
            <a:pPr algn="ctr"/>
            <a:r>
              <a:rPr lang="fr-FR" sz="2400" dirty="0">
                <a:latin typeface="Univers Condensed" panose="020B0506020202050204" pitchFamily="34" charset="0"/>
              </a:rPr>
              <a:t>PMC = 2,29€*</a:t>
            </a:r>
          </a:p>
          <a:p>
            <a:pPr algn="ctr"/>
            <a:r>
              <a:rPr lang="fr-FR" sz="2400" dirty="0">
                <a:latin typeface="Univers Condensed" panose="020B0506020202050204" pitchFamily="34" charset="0"/>
              </a:rPr>
              <a:t>PCB x 6</a:t>
            </a:r>
            <a:endParaRPr lang="fr-FR" sz="3200" dirty="0">
              <a:latin typeface="Univers Condensed" panose="020B050602020205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4E2E00F-CB23-80A2-49BF-D889702A559B}"/>
              </a:ext>
            </a:extLst>
          </p:cNvPr>
          <p:cNvSpPr txBox="1"/>
          <p:nvPr/>
        </p:nvSpPr>
        <p:spPr>
          <a:xfrm rot="16200000">
            <a:off x="9892255" y="2612416"/>
            <a:ext cx="43236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/>
              <a:t>*PMC = Prix Marketing Conseillé, le distributeur est libre de fixer ses prix</a:t>
            </a:r>
          </a:p>
        </p:txBody>
      </p:sp>
    </p:spTree>
    <p:extLst>
      <p:ext uri="{BB962C8B-B14F-4D97-AF65-F5344CB8AC3E}">
        <p14:creationId xmlns:p14="http://schemas.microsoft.com/office/powerpoint/2010/main" val="285760786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308</Words>
  <Application>Microsoft Office PowerPoint</Application>
  <PresentationFormat>Grand écran</PresentationFormat>
  <Paragraphs>40</Paragraphs>
  <Slides>3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</vt:i4>
      </vt:variant>
    </vt:vector>
  </HeadingPairs>
  <TitlesOfParts>
    <vt:vector size="14" baseType="lpstr">
      <vt:lpstr>ADLaM Display</vt:lpstr>
      <vt:lpstr>Aptos</vt:lpstr>
      <vt:lpstr>Aptos Display</vt:lpstr>
      <vt:lpstr>Arial</vt:lpstr>
      <vt:lpstr>Calibri</vt:lpstr>
      <vt:lpstr>Century Gothic</vt:lpstr>
      <vt:lpstr>Gill Sans Nova Cond</vt:lpstr>
      <vt:lpstr>Segoe UI Emoji</vt:lpstr>
      <vt:lpstr>Univers Condensed</vt:lpstr>
      <vt:lpstr>Wingdings</vt:lpstr>
      <vt:lpstr>Thème Office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Claire CLAYER</dc:creator>
  <cp:lastModifiedBy>Claire CLAYER</cp:lastModifiedBy>
  <cp:revision>1</cp:revision>
  <dcterms:created xsi:type="dcterms:W3CDTF">2024-11-27T09:31:01Z</dcterms:created>
  <dcterms:modified xsi:type="dcterms:W3CDTF">2024-11-27T09:33:25Z</dcterms:modified>
</cp:coreProperties>
</file>