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147481605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97C34-DAD9-4653-A315-5113E844BF2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24D5-FC40-4177-B9B9-925AC319A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09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BF7D5-30AB-4681-B2E5-37608C66E4B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*BLINI élu Saveur de l’année par MONADIA sur la catégorie Tartinables de la Mer. </a:t>
            </a:r>
            <a:r>
              <a:rPr lang="fr-FR" sz="1800">
                <a:effectLst/>
                <a:latin typeface="Calibri" panose="020F0502020204030204" pitchFamily="34" charset="0"/>
              </a:rPr>
              <a:t>Il faut une note &gt;15/20 pour être lauréat et il y a qu'un lauréat par catégorie.</a:t>
            </a:r>
            <a:endParaRPr lang="fr-FR" sz="1800" b="0" i="1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Etude IFOP Juin 2017 pour MONADIA (auprès d’un échantillon représentatif de 999 consommateurs)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sym typeface="Wingdings" panose="05000000000000000000" pitchFamily="2" charset="2"/>
              </a:rPr>
              <a:t> 93% </a:t>
            </a:r>
            <a:r>
              <a:rPr lang="fr-FR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des Français déclarent </a:t>
            </a:r>
            <a:r>
              <a:rPr lang="fr-FR" sz="1800" b="1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satisfaits du goût </a:t>
            </a:r>
            <a:r>
              <a:rPr lang="fr-FR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après avoir acheté des produits lauréats</a:t>
            </a:r>
            <a:endParaRPr lang="fr-FR" sz="1800" b="0" i="1" u="none" strike="noStrike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sym typeface="Wingdings" panose="05000000000000000000" pitchFamily="2" charset="2"/>
              </a:rPr>
              <a:t> 8</a:t>
            </a:r>
            <a:r>
              <a:rPr lang="fr-FR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7% des Français jugent la méthodologie </a:t>
            </a:r>
            <a:r>
              <a:rPr lang="fr-FR" sz="1800" b="1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digne de confiance</a:t>
            </a:r>
            <a:r>
              <a:rPr lang="fr-FR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.</a:t>
            </a:r>
            <a:endParaRPr lang="fr-FR"/>
          </a:p>
          <a:p>
            <a:r>
              <a:rPr lang="fr-FR">
                <a:sym typeface="Wingdings" panose="05000000000000000000" pitchFamily="2" charset="2"/>
              </a:rPr>
              <a:t> 80% </a:t>
            </a:r>
            <a:r>
              <a:rPr lang="fr-FR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des Français déclarent que le logo Reconnu </a:t>
            </a:r>
            <a:r>
              <a:rPr lang="fr-FR" sz="1800" b="1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Saveur de l’Année les rassure</a:t>
            </a:r>
            <a:r>
              <a:rPr lang="fr-FR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 Emoji" panose="020B0502040204020203" pitchFamily="34" charset="0"/>
              </a:rPr>
              <a:t> sur la qualité gustative d’un produit.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C6DC5-2D57-479D-B37C-F28E57C5380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49E97-170B-00A4-CF53-8283BFDF5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898757-4F29-D4BC-A088-435D440EA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59E25-44B2-7824-9CCB-000623AF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B4BFA-BA1A-607C-ACD2-88CE5C30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9B6D04-C0D0-BC5E-66DD-2616D19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63E4E-BA92-BCAA-3C57-74A155EC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239671-0A9B-4884-FBC6-5100F7DD1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124AE-9DE6-6B4E-9036-0608C6A9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4693B-9599-2C04-191F-9513F7F8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06CF5-435E-6722-B70C-E906B392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FE48FF-42CD-D9DC-1311-8F1C53F74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B25384-A9F8-0756-3072-DEAF81D78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CD4F7-CD08-91CD-E009-9CD73957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6B719-2722-F429-20B5-B5D5852F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704DA-DB4F-036D-5F4E-BB9A8A6E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E354E-9435-10E9-AF2C-A179C96B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14E3C-F089-E88A-6BD3-DCA04A57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F2EE1-70ED-332C-501C-47E6D5A2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5EE11-7842-8E86-34E8-7052C21F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B0F22-936F-FC3F-BE95-C145371D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5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D7B16-90A6-6F27-301C-308B58D9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A7EB67-8203-2BEB-ABD9-726D800E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63E13-3E06-21E0-3CE7-4BB07352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4ADF0-1103-D0A3-CFA8-E56484B9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6E37B-211A-2494-700E-5FB522D2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64C7C-2689-F3A8-7194-21DFE92C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E3874-A79B-6ED4-17A0-35EE0FA01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CB1484-9380-D012-52D3-67D425932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A40416-16B5-83D3-866F-B6E5BBF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CB4A28-0963-B82C-AB7E-9A4178E7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1FD17F-02CA-759C-DD35-1B78C6DB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2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CFBD4-AF97-221E-855C-D40E1A86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EE3014-1D06-F549-BCA3-2BA596F2C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926196-388E-8DE0-68AA-6F0C1F324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EA1255-0C7A-72CC-DECF-DF5F116C9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E6C0C4-DBD2-8BC8-ECDE-2E535509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0DD98D-2FA7-0C1E-9B9E-10BDA5ED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9C8430-25B7-A495-7264-9DC45EA9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8B7E7C-DE3E-5277-D240-82E78843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53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4EDA1-BBA7-4FFC-33B9-4DF73385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8C8394-E04A-0DA4-D25E-693D7CD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B47E11-6323-AC69-715D-79EF6F19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E5D737-D1F6-415B-4686-4E4023E5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89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B1715C-D250-BE0C-58AE-84C1FD9A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83D952-778E-4540-2DBE-1604938D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447BF4-D73C-10F6-600E-625F2E29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40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8FC7B-B157-BE8E-2B61-8D7F99BD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BD06-01DE-F735-368D-C1510FB7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BC78C8-F8B4-54BD-1669-4C717B667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8A69C2-BA31-93D5-D7B2-00951D83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FB025E-6D44-4815-391E-483D423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069ABF-1163-47BE-EE14-047E8B13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4619A-FD60-E761-D5A4-3328FE68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97504E-2DC3-BA9F-1513-CB40D2724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47F2DF-E1F9-EB41-3F12-BF8EB1F10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752336-4572-D88D-6293-6CA7BEA2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484C92-87BB-85B4-FAA8-4B94083F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D56897-CCEC-E856-501C-BDDF9A22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5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0FFB8B-2F14-25AE-E256-140D8F8D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246A60-FE40-27D5-4B10-0D447821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DAF0F8-C606-1B27-ABF4-D9075A1FE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E2781-9E77-4097-B673-9CB08EE690F6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B89386-AAD9-33C9-4FE8-ECFBE4ADA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3A4AA-FAA5-0C6A-6D40-739715BE1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9B471-41D6-466A-858A-883D9A223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8D65AA9-A1BD-CF72-B5E3-1C8108CAB7A2}"/>
              </a:ext>
            </a:extLst>
          </p:cNvPr>
          <p:cNvSpPr txBox="1"/>
          <p:nvPr/>
        </p:nvSpPr>
        <p:spPr>
          <a:xfrm>
            <a:off x="327259" y="202131"/>
            <a:ext cx="118647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OFFRE SALON AVRIL 7404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TAUX PROMO 10% DÈS 20 COLIS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1B612E-C626-9BCF-C252-788CE92CA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37" y="1370058"/>
            <a:ext cx="2513148" cy="25131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94BC90-F4F9-7006-6AD9-1592C74EA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90" y="1421571"/>
            <a:ext cx="2530445" cy="25304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EEC11C-A3EE-EAC1-BCF8-E1EC6B243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123" y="1402650"/>
            <a:ext cx="2527437" cy="25274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2BB9C29-4A7E-1028-F514-F449779F1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286" y="2972646"/>
            <a:ext cx="2611428" cy="26114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59A15B-EAA1-17CA-65A3-2B8A67C25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529" y="2897570"/>
            <a:ext cx="2708433" cy="270843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0A08FA-43A1-50E9-AF48-CDC6CF1034A7}"/>
              </a:ext>
            </a:extLst>
          </p:cNvPr>
          <p:cNvSpPr txBox="1"/>
          <p:nvPr/>
        </p:nvSpPr>
        <p:spPr>
          <a:xfrm>
            <a:off x="8741349" y="3403574"/>
            <a:ext cx="327578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UB de Pâques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LV 2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ème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 -60%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PMC = 3,49€*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PCB x 6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arrefour logo histoire et signification, evolution, symbole Carrefour">
            <a:extLst>
              <a:ext uri="{FF2B5EF4-FFF2-40B4-BE49-F238E27FC236}">
                <a16:creationId xmlns:a16="http://schemas.microsoft.com/office/drawing/2014/main" id="{B5EF96BF-25BA-F5DA-10B1-E94E5B10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33" y="1505049"/>
            <a:ext cx="2193016" cy="17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CE4FEF8-C3B0-A04F-00F8-9F13AFDC6266}"/>
              </a:ext>
            </a:extLst>
          </p:cNvPr>
          <p:cNvSpPr txBox="1"/>
          <p:nvPr/>
        </p:nvSpPr>
        <p:spPr>
          <a:xfrm rot="16200000">
            <a:off x="-2012539" y="4569232"/>
            <a:ext cx="43236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*PMC = Prix Marketing Conseillé, le distributeur est libre de fixer ses prix</a:t>
            </a:r>
          </a:p>
        </p:txBody>
      </p:sp>
    </p:spTree>
    <p:extLst>
      <p:ext uri="{BB962C8B-B14F-4D97-AF65-F5344CB8AC3E}">
        <p14:creationId xmlns:p14="http://schemas.microsoft.com/office/powerpoint/2010/main" val="359592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>
            <a:extLst>
              <a:ext uri="{FF2B5EF4-FFF2-40B4-BE49-F238E27FC236}">
                <a16:creationId xmlns:a16="http://schemas.microsoft.com/office/drawing/2014/main" id="{046410F9-D415-6747-1E48-2F9F028B3ADF}"/>
              </a:ext>
            </a:extLst>
          </p:cNvPr>
          <p:cNvGrpSpPr/>
          <p:nvPr/>
        </p:nvGrpSpPr>
        <p:grpSpPr>
          <a:xfrm>
            <a:off x="0" y="881260"/>
            <a:ext cx="4405438" cy="5976740"/>
            <a:chOff x="0" y="881260"/>
            <a:chExt cx="4405438" cy="5976740"/>
          </a:xfrm>
        </p:grpSpPr>
        <p:pic>
          <p:nvPicPr>
            <p:cNvPr id="36" name="Picture 15" descr="Une image contenant nourriture, repas, Snack, Restauration rapide&#10;&#10;Description générée automatiquement">
              <a:extLst>
                <a:ext uri="{FF2B5EF4-FFF2-40B4-BE49-F238E27FC236}">
                  <a16:creationId xmlns:a16="http://schemas.microsoft.com/office/drawing/2014/main" id="{58D8E2E0-0C55-6974-7DEA-6E192E0AA3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7" r="13469"/>
            <a:stretch/>
          </p:blipFill>
          <p:spPr bwMode="auto">
            <a:xfrm>
              <a:off x="0" y="881260"/>
              <a:ext cx="4405438" cy="597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FF33AE0F-4EE5-A017-D741-3C2133BDE7BA}"/>
                </a:ext>
              </a:extLst>
            </p:cNvPr>
            <p:cNvGrpSpPr/>
            <p:nvPr/>
          </p:nvGrpSpPr>
          <p:grpSpPr>
            <a:xfrm rot="614296">
              <a:off x="1518680" y="4914754"/>
              <a:ext cx="1429013" cy="1454372"/>
              <a:chOff x="9514436" y="4336444"/>
              <a:chExt cx="1257183" cy="1257183"/>
            </a:xfrm>
          </p:grpSpPr>
          <p:pic>
            <p:nvPicPr>
              <p:cNvPr id="41" name="Picture 6" descr="Une image contenant texte, alimentation, plat&#10;&#10;Description générée automatiquement">
                <a:extLst>
                  <a:ext uri="{FF2B5EF4-FFF2-40B4-BE49-F238E27FC236}">
                    <a16:creationId xmlns:a16="http://schemas.microsoft.com/office/drawing/2014/main" id="{7F5C05DE-C42D-1088-A689-26D3E02E6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4436" y="4336444"/>
                <a:ext cx="1257183" cy="125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Image 41" descr="Une image contenant texte, Police, affiche, Graphique&#10;&#10;Description générée automatiquement">
                <a:extLst>
                  <a:ext uri="{FF2B5EF4-FFF2-40B4-BE49-F238E27FC236}">
                    <a16:creationId xmlns:a16="http://schemas.microsoft.com/office/drawing/2014/main" id="{55929978-68B9-30D1-2FA9-4C0CB8F08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85000"/>
              </a:blip>
              <a:srcRect l="592" r="-592" b="255"/>
              <a:stretch/>
            </p:blipFill>
            <p:spPr>
              <a:xfrm>
                <a:off x="10363474" y="4440571"/>
                <a:ext cx="293999" cy="296912"/>
              </a:xfrm>
              <a:prstGeom prst="rect">
                <a:avLst/>
              </a:prstGeom>
            </p:spPr>
          </p:pic>
        </p:grpSp>
        <p:pic>
          <p:nvPicPr>
            <p:cNvPr id="54" name="Image 53" descr="Une image contenant texte, Police, affiche, Graphique&#10;&#10;Description générée automatiquement">
              <a:extLst>
                <a:ext uri="{FF2B5EF4-FFF2-40B4-BE49-F238E27FC236}">
                  <a16:creationId xmlns:a16="http://schemas.microsoft.com/office/drawing/2014/main" id="{D41E7BF9-D2CD-8517-EF52-D2450AF30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rcRect l="592" r="-592" b="255"/>
            <a:stretch/>
          </p:blipFill>
          <p:spPr>
            <a:xfrm rot="20615954">
              <a:off x="1602764" y="2833261"/>
              <a:ext cx="284718" cy="292642"/>
            </a:xfrm>
            <a:prstGeom prst="rect">
              <a:avLst/>
            </a:prstGeom>
          </p:spPr>
        </p:pic>
        <p:pic>
          <p:nvPicPr>
            <p:cNvPr id="55" name="Image 54" descr="Une image contenant texte, Police, affiche, Graphique&#10;&#10;Description générée automatiquement">
              <a:extLst>
                <a:ext uri="{FF2B5EF4-FFF2-40B4-BE49-F238E27FC236}">
                  <a16:creationId xmlns:a16="http://schemas.microsoft.com/office/drawing/2014/main" id="{CAF590BD-945B-6519-656E-7D044C63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rcRect l="592" r="-592" b="255"/>
            <a:stretch/>
          </p:blipFill>
          <p:spPr>
            <a:xfrm>
              <a:off x="488839" y="4209850"/>
              <a:ext cx="284718" cy="292642"/>
            </a:xfrm>
            <a:prstGeom prst="rect">
              <a:avLst/>
            </a:prstGeom>
          </p:spPr>
        </p:pic>
      </p:grpSp>
      <p:pic>
        <p:nvPicPr>
          <p:cNvPr id="52" name="Picture 7" descr="Une image contenant fruit, Aliments naturels, Nutraceutique, produits&#10;&#10;Description générée automatiquement">
            <a:extLst>
              <a:ext uri="{FF2B5EF4-FFF2-40B4-BE49-F238E27FC236}">
                <a16:creationId xmlns:a16="http://schemas.microsoft.com/office/drawing/2014/main" id="{E37EC9E0-7F83-B3ED-5476-6A0D27ED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6022">
            <a:off x="11439222" y="1492332"/>
            <a:ext cx="5048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Une image contenant basilic, herbe, vert, plante&#10;&#10;Description générée automatiquement">
            <a:extLst>
              <a:ext uri="{FF2B5EF4-FFF2-40B4-BE49-F238E27FC236}">
                <a16:creationId xmlns:a16="http://schemas.microsoft.com/office/drawing/2014/main" id="{9FF4936F-C90C-14F1-15C5-C21B63F4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3097">
            <a:off x="11519055" y="1830442"/>
            <a:ext cx="358017" cy="2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Une image contenant herbe, persil, végétal, feuille&#10;&#10;Description générée automatiquement">
            <a:extLst>
              <a:ext uri="{FF2B5EF4-FFF2-40B4-BE49-F238E27FC236}">
                <a16:creationId xmlns:a16="http://schemas.microsoft.com/office/drawing/2014/main" id="{BB2CAB50-5FA8-2050-82D8-0CCBC2220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r="48533"/>
          <a:stretch/>
        </p:blipFill>
        <p:spPr bwMode="auto">
          <a:xfrm rot="1073303">
            <a:off x="9220598" y="3990054"/>
            <a:ext cx="629059" cy="5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rde 15">
            <a:extLst>
              <a:ext uri="{FF2B5EF4-FFF2-40B4-BE49-F238E27FC236}">
                <a16:creationId xmlns:a16="http://schemas.microsoft.com/office/drawing/2014/main" id="{563BFD77-01A7-D1ED-FF73-741235108594}"/>
              </a:ext>
            </a:extLst>
          </p:cNvPr>
          <p:cNvSpPr/>
          <p:nvPr/>
        </p:nvSpPr>
        <p:spPr>
          <a:xfrm rot="1319414">
            <a:off x="10025960" y="2217506"/>
            <a:ext cx="3178122" cy="3193319"/>
          </a:xfrm>
          <a:prstGeom prst="chord">
            <a:avLst/>
          </a:prstGeom>
          <a:solidFill>
            <a:srgbClr val="101F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08F97406-704C-F085-D1B6-67CE946845F3}"/>
              </a:ext>
            </a:extLst>
          </p:cNvPr>
          <p:cNvSpPr txBox="1">
            <a:spLocks/>
          </p:cNvSpPr>
          <p:nvPr/>
        </p:nvSpPr>
        <p:spPr>
          <a:xfrm>
            <a:off x="1400804" y="358040"/>
            <a:ext cx="9566761" cy="58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fr-FR" sz="2800" b="1" i="0" u="none" strike="noStrike" kern="1200" cap="none" spc="60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haroni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6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haroni" pitchFamily="2" charset="-79"/>
              </a:rPr>
              <a:t>NOURRIR UNE OFFRE DE TARTINABLE VARIÉE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86F25-BE74-0AE2-DC07-2AC0421EFF79}"/>
              </a:ext>
            </a:extLst>
          </p:cNvPr>
          <p:cNvSpPr/>
          <p:nvPr/>
        </p:nvSpPr>
        <p:spPr>
          <a:xfrm>
            <a:off x="0" y="0"/>
            <a:ext cx="12192000" cy="8989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5C86A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41666FF-183F-3ACD-DA8F-54C5B9CEECE6}"/>
              </a:ext>
            </a:extLst>
          </p:cNvPr>
          <p:cNvSpPr txBox="1">
            <a:spLocks/>
          </p:cNvSpPr>
          <p:nvPr/>
        </p:nvSpPr>
        <p:spPr>
          <a:xfrm>
            <a:off x="1600088" y="237841"/>
            <a:ext cx="109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 b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GOOD NEWS : BLINI RECONNUE « SAVEUR DE L’ANNEE 2025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11E7F0-9A32-40EF-EF70-4B4F9918BCF9}"/>
              </a:ext>
            </a:extLst>
          </p:cNvPr>
          <p:cNvSpPr txBox="1"/>
          <p:nvPr/>
        </p:nvSpPr>
        <p:spPr>
          <a:xfrm>
            <a:off x="5138721" y="4770383"/>
            <a:ext cx="3837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ARRIVÉE DU LOGO ON-PACK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E2973"/>
                </a:highligh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DÈS NOV. 24 JUSQU’À DÉC. 25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E2973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93A62D-D0C6-1879-CBEA-7EE8F4222DD3}"/>
              </a:ext>
            </a:extLst>
          </p:cNvPr>
          <p:cNvSpPr txBox="1"/>
          <p:nvPr/>
        </p:nvSpPr>
        <p:spPr>
          <a:xfrm>
            <a:off x="5210908" y="1475108"/>
            <a:ext cx="60203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UNE RECOMPENSE QUI RASSURE NOS CONSOS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ET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E2973"/>
                </a:highligh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BOOSTE LES ROTATIONS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des consos déclarent que le logo rassure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 la qualité gustative du produit. </a:t>
            </a:r>
            <a:endParaRPr kumimoji="0" lang="fr-FR" sz="1400" b="1" i="1" u="none" strike="noStrike" kern="1200" cap="none" spc="0" normalizeH="0" baseline="0" noProof="0">
              <a:ln>
                <a:noFill/>
              </a:ln>
              <a:solidFill>
                <a:srgbClr val="2E2973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BFA8B91-D425-09DB-03A4-C434D9DFAD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40426" y="1872527"/>
            <a:ext cx="378796" cy="372257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9FE69EA-6DFE-6EA9-E165-825842ACF91E}"/>
              </a:ext>
            </a:extLst>
          </p:cNvPr>
          <p:cNvGrpSpPr/>
          <p:nvPr/>
        </p:nvGrpSpPr>
        <p:grpSpPr>
          <a:xfrm>
            <a:off x="9165020" y="3767643"/>
            <a:ext cx="2768884" cy="2744720"/>
            <a:chOff x="9774290" y="2793570"/>
            <a:chExt cx="2417710" cy="2417710"/>
          </a:xfrm>
        </p:grpSpPr>
        <p:pic>
          <p:nvPicPr>
            <p:cNvPr id="13" name="Image 12" descr="Une image contenant cercle, texte, laitier, nourriture&#10;&#10;Description générée automatiquement">
              <a:extLst>
                <a:ext uri="{FF2B5EF4-FFF2-40B4-BE49-F238E27FC236}">
                  <a16:creationId xmlns:a16="http://schemas.microsoft.com/office/drawing/2014/main" id="{5860D713-0E6C-EEA4-6D30-9831FB0B9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4290" y="2793570"/>
              <a:ext cx="2417710" cy="241771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A67501-3481-B37B-614F-42FCFB1DFE58}"/>
                </a:ext>
              </a:extLst>
            </p:cNvPr>
            <p:cNvSpPr/>
            <p:nvPr/>
          </p:nvSpPr>
          <p:spPr>
            <a:xfrm>
              <a:off x="10696755" y="2958860"/>
              <a:ext cx="566901" cy="517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9F35B1F-EA5F-458A-B93B-637F594CD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79503" y="3024131"/>
              <a:ext cx="566901" cy="452314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FBEC037-E0B4-1253-B0F9-16920F4C5A66}"/>
              </a:ext>
            </a:extLst>
          </p:cNvPr>
          <p:cNvGrpSpPr/>
          <p:nvPr/>
        </p:nvGrpSpPr>
        <p:grpSpPr>
          <a:xfrm>
            <a:off x="9519773" y="1510785"/>
            <a:ext cx="2798324" cy="2718788"/>
            <a:chOff x="8388515" y="1622162"/>
            <a:chExt cx="2380262" cy="2380263"/>
          </a:xfrm>
        </p:grpSpPr>
        <p:pic>
          <p:nvPicPr>
            <p:cNvPr id="22" name="Image 21" descr="Une image contenant laitier, texte, nourriture&#10;&#10;Description générée automatiquement">
              <a:extLst>
                <a:ext uri="{FF2B5EF4-FFF2-40B4-BE49-F238E27FC236}">
                  <a16:creationId xmlns:a16="http://schemas.microsoft.com/office/drawing/2014/main" id="{80C2ED65-E903-B513-A0B5-A9361251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515" y="1622162"/>
              <a:ext cx="2380262" cy="2380263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ACAFEA-66AA-A9E0-DBCD-C6B4AD466B8E}"/>
                </a:ext>
              </a:extLst>
            </p:cNvPr>
            <p:cNvSpPr/>
            <p:nvPr/>
          </p:nvSpPr>
          <p:spPr>
            <a:xfrm>
              <a:off x="9288043" y="1766221"/>
              <a:ext cx="566901" cy="517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C1446DF-4357-2F2D-1E08-6D3FAD215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80764" y="1814011"/>
              <a:ext cx="566902" cy="491074"/>
            </a:xfrm>
            <a:prstGeom prst="rect">
              <a:avLst/>
            </a:prstGeom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414B77C5-9BF8-C917-5C87-752A46C8F1CE}"/>
              </a:ext>
            </a:extLst>
          </p:cNvPr>
          <p:cNvSpPr txBox="1"/>
          <p:nvPr/>
        </p:nvSpPr>
        <p:spPr>
          <a:xfrm>
            <a:off x="5152124" y="2983722"/>
            <a:ext cx="395637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 TRÈS BONNES NOTES QUI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SOULIGNENT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E2973"/>
                </a:highligh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QUALITÉ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E2973"/>
                </a:highligh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 NOS RECETTES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93% des consos se déclarent satisfait du goût des produits « Saveur de l’année ».</a:t>
            </a:r>
            <a:endParaRPr kumimoji="0" lang="fr-FR" sz="1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2E2973"/>
              </a:highlight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99235B4-B457-5FC8-5C56-F5D5445865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4357" flipH="1" flipV="1">
            <a:off x="8683176" y="3352214"/>
            <a:ext cx="378796" cy="372257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564DFBBF-6AC7-3533-82B9-221EFE3B28F4}"/>
              </a:ext>
            </a:extLst>
          </p:cNvPr>
          <p:cNvSpPr txBox="1"/>
          <p:nvPr/>
        </p:nvSpPr>
        <p:spPr>
          <a:xfrm>
            <a:off x="5138721" y="5453519"/>
            <a:ext cx="4768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 ATOUT SUPPLEMENTAIRE POUR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E2973"/>
                </a:highligh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ÉMERGER EN RAYON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973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ET POUR FAIRE RAYONNER BLINI SUR LA SAISON FESTIVE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236FEBBE-0CBA-78C3-0346-15383E9CF0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9209" y="5140003"/>
            <a:ext cx="378795" cy="372256"/>
          </a:xfrm>
          <a:prstGeom prst="rect">
            <a:avLst/>
          </a:prstGeom>
        </p:spPr>
      </p:pic>
      <p:pic>
        <p:nvPicPr>
          <p:cNvPr id="3" name="Image 2" descr="Une image contenant texte, Police, affiche, Graphique&#10;&#10;Description générée automatiquement">
            <a:extLst>
              <a:ext uri="{FF2B5EF4-FFF2-40B4-BE49-F238E27FC236}">
                <a16:creationId xmlns:a16="http://schemas.microsoft.com/office/drawing/2014/main" id="{4F8636B4-D1D8-CFC3-44B0-80B4DBD66A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2" r="-592" b="255"/>
          <a:stretch/>
        </p:blipFill>
        <p:spPr>
          <a:xfrm>
            <a:off x="3308869" y="2691454"/>
            <a:ext cx="1759135" cy="2001811"/>
          </a:xfrm>
          <a:prstGeom prst="rect">
            <a:avLst/>
          </a:prstGeom>
          <a:effectLst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6B58E5-9D71-8B4B-AB27-76A9950BA0CE}"/>
              </a:ext>
            </a:extLst>
          </p:cNvPr>
          <p:cNvSpPr txBox="1"/>
          <p:nvPr/>
        </p:nvSpPr>
        <p:spPr>
          <a:xfrm>
            <a:off x="4403775" y="6541660"/>
            <a:ext cx="6300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3A68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Cond" panose="020B0606020104020203" pitchFamily="34" charset="0"/>
                <a:ea typeface="+mn-ea"/>
                <a:cs typeface="Aharoni" pitchFamily="2" charset="-79"/>
              </a:rPr>
              <a:t>Notation via l’institut MONADIA  :  A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Cond" panose="020B0606020104020203" pitchFamily="34" charset="0"/>
                <a:ea typeface="+mn-ea"/>
                <a:cs typeface="Aharoni" pitchFamily="2" charset="-79"/>
              </a:rPr>
              <a:t>nalyses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Cond" panose="020B0606020104020203" pitchFamily="34" charset="0"/>
                <a:ea typeface="+mn-ea"/>
                <a:cs typeface="Aharoni" pitchFamily="2" charset="-79"/>
              </a:rPr>
              <a:t> sensorielles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Cond" panose="020B0606020104020203" pitchFamily="34" charset="0"/>
                <a:ea typeface="+mn-ea"/>
                <a:cs typeface="Aharoni" pitchFamily="2" charset="-79"/>
              </a:rPr>
              <a:t>(visuel &amp; goût)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Cond" panose="020B0606020104020203" pitchFamily="34" charset="0"/>
                <a:ea typeface="+mn-ea"/>
                <a:cs typeface="Aharoni" pitchFamily="2" charset="-79"/>
              </a:rPr>
              <a:t>réalisées à l’aveugle par des jurys de 60 consommateurs. </a:t>
            </a:r>
          </a:p>
        </p:txBody>
      </p:sp>
      <p:pic>
        <p:nvPicPr>
          <p:cNvPr id="14" name="Picture 1" descr="page74image22347984">
            <a:extLst>
              <a:ext uri="{FF2B5EF4-FFF2-40B4-BE49-F238E27FC236}">
                <a16:creationId xmlns:a16="http://schemas.microsoft.com/office/drawing/2014/main" id="{B0016B6F-C89A-1C33-F5AC-7A5248920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t="14754" r="26348" b="14865"/>
          <a:stretch/>
        </p:blipFill>
        <p:spPr bwMode="auto">
          <a:xfrm>
            <a:off x="138958" y="122838"/>
            <a:ext cx="1409911" cy="13859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6CDCBE6-4174-19DA-F975-7AC8628D894D}"/>
              </a:ext>
            </a:extLst>
          </p:cNvPr>
          <p:cNvSpPr txBox="1"/>
          <p:nvPr/>
        </p:nvSpPr>
        <p:spPr>
          <a:xfrm>
            <a:off x="11087683" y="6566596"/>
            <a:ext cx="1561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*Visuels WIP</a:t>
            </a:r>
          </a:p>
        </p:txBody>
      </p:sp>
    </p:spTree>
    <p:extLst>
      <p:ext uri="{BB962C8B-B14F-4D97-AF65-F5344CB8AC3E}">
        <p14:creationId xmlns:p14="http://schemas.microsoft.com/office/powerpoint/2010/main" val="140952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9E2068C-B131-F1DE-7508-0F862B9EBD0C}"/>
              </a:ext>
            </a:extLst>
          </p:cNvPr>
          <p:cNvGrpSpPr/>
          <p:nvPr/>
        </p:nvGrpSpPr>
        <p:grpSpPr>
          <a:xfrm>
            <a:off x="5703824" y="1226562"/>
            <a:ext cx="4940300" cy="4826000"/>
            <a:chOff x="9774290" y="2793570"/>
            <a:chExt cx="2417710" cy="2417710"/>
          </a:xfrm>
        </p:grpSpPr>
        <p:pic>
          <p:nvPicPr>
            <p:cNvPr id="7" name="Image 6" descr="Une image contenant cercle, texte, laitier, nourriture&#10;&#10;Description générée automatiquement">
              <a:extLst>
                <a:ext uri="{FF2B5EF4-FFF2-40B4-BE49-F238E27FC236}">
                  <a16:creationId xmlns:a16="http://schemas.microsoft.com/office/drawing/2014/main" id="{B48D1118-4259-EA2C-031C-68A500807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4290" y="2793570"/>
              <a:ext cx="2417710" cy="241771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68491D-66E2-DBE3-2981-D5CE372E0302}"/>
                </a:ext>
              </a:extLst>
            </p:cNvPr>
            <p:cNvSpPr/>
            <p:nvPr/>
          </p:nvSpPr>
          <p:spPr>
            <a:xfrm>
              <a:off x="10696755" y="2958860"/>
              <a:ext cx="566901" cy="517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03813B4-6665-DE6D-6804-360E5BF5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9503" y="3024131"/>
              <a:ext cx="566901" cy="452314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C5D8F91-DAA5-94E9-5E59-0D3CBC749BAE}"/>
              </a:ext>
            </a:extLst>
          </p:cNvPr>
          <p:cNvGrpSpPr/>
          <p:nvPr/>
        </p:nvGrpSpPr>
        <p:grpSpPr>
          <a:xfrm>
            <a:off x="1547876" y="1226696"/>
            <a:ext cx="4992828" cy="4780404"/>
            <a:chOff x="8388515" y="1622162"/>
            <a:chExt cx="2380262" cy="2380263"/>
          </a:xfrm>
        </p:grpSpPr>
        <p:pic>
          <p:nvPicPr>
            <p:cNvPr id="11" name="Image 10" descr="Une image contenant laitier, texte, nourriture&#10;&#10;Description générée automatiquement">
              <a:extLst>
                <a:ext uri="{FF2B5EF4-FFF2-40B4-BE49-F238E27FC236}">
                  <a16:creationId xmlns:a16="http://schemas.microsoft.com/office/drawing/2014/main" id="{DB45135B-F430-80A7-B70A-A78BF4FF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515" y="1622162"/>
              <a:ext cx="2380262" cy="238026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9674B6-D033-542E-C1A8-4BDB0F261C1A}"/>
                </a:ext>
              </a:extLst>
            </p:cNvPr>
            <p:cNvSpPr/>
            <p:nvPr/>
          </p:nvSpPr>
          <p:spPr>
            <a:xfrm>
              <a:off x="9288043" y="1766221"/>
              <a:ext cx="566901" cy="517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483BDE1-E049-DEDF-A5BF-6ACB6F564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80764" y="1814011"/>
              <a:ext cx="566902" cy="491074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3FF79D27-B6B6-B811-28FF-F95F03CD3D21}"/>
              </a:ext>
            </a:extLst>
          </p:cNvPr>
          <p:cNvSpPr txBox="1"/>
          <p:nvPr/>
        </p:nvSpPr>
        <p:spPr>
          <a:xfrm>
            <a:off x="1459564" y="273756"/>
            <a:ext cx="9353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OFFRE SALON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Image 17" descr="Une image contenant texte, Police, affiche, Graphique&#10;&#10;Description générée automatiquement">
            <a:extLst>
              <a:ext uri="{FF2B5EF4-FFF2-40B4-BE49-F238E27FC236}">
                <a16:creationId xmlns:a16="http://schemas.microsoft.com/office/drawing/2014/main" id="{C6BB49D0-7F82-A3D1-4FA8-6183CC44AA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2" r="-592" b="255"/>
          <a:stretch/>
        </p:blipFill>
        <p:spPr>
          <a:xfrm rot="21056157">
            <a:off x="326665" y="345030"/>
            <a:ext cx="1759135" cy="2001811"/>
          </a:xfrm>
          <a:prstGeom prst="rect">
            <a:avLst/>
          </a:prstGeom>
          <a:effectLst/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A35DD7F-22D2-BEB1-55D5-B4A5549EBB6B}"/>
              </a:ext>
            </a:extLst>
          </p:cNvPr>
          <p:cNvSpPr txBox="1"/>
          <p:nvPr/>
        </p:nvSpPr>
        <p:spPr>
          <a:xfrm>
            <a:off x="113792" y="5775679"/>
            <a:ext cx="4726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Livraison Mars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Offre 7403 : TMP 10% à partir de 8 colis en HM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3E3764-32DD-7BE3-FBE9-089440C09302}"/>
              </a:ext>
            </a:extLst>
          </p:cNvPr>
          <p:cNvSpPr txBox="1"/>
          <p:nvPr/>
        </p:nvSpPr>
        <p:spPr>
          <a:xfrm>
            <a:off x="9006231" y="5390842"/>
            <a:ext cx="32757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Innovations 24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PMC = 2,29€*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PCB x 6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E2E00F-CB23-80A2-49BF-D889702A559B}"/>
              </a:ext>
            </a:extLst>
          </p:cNvPr>
          <p:cNvSpPr txBox="1"/>
          <p:nvPr/>
        </p:nvSpPr>
        <p:spPr>
          <a:xfrm rot="16200000">
            <a:off x="9892255" y="2612416"/>
            <a:ext cx="43236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*PMC = Prix Marketing Conseillé, le distributeur est libre de fixer ses prix</a:t>
            </a:r>
          </a:p>
        </p:txBody>
      </p:sp>
    </p:spTree>
    <p:extLst>
      <p:ext uri="{BB962C8B-B14F-4D97-AF65-F5344CB8AC3E}">
        <p14:creationId xmlns:p14="http://schemas.microsoft.com/office/powerpoint/2010/main" val="285760786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Grand écran</PresentationFormat>
  <Paragraphs>40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ADLaM Display</vt:lpstr>
      <vt:lpstr>Aptos</vt:lpstr>
      <vt:lpstr>Aptos Display</vt:lpstr>
      <vt:lpstr>Arial</vt:lpstr>
      <vt:lpstr>Calibri</vt:lpstr>
      <vt:lpstr>Century Gothic</vt:lpstr>
      <vt:lpstr>Gill Sans Nova Cond</vt:lpstr>
      <vt:lpstr>Segoe UI Emoji</vt:lpstr>
      <vt:lpstr>Univers Condensed</vt:lpstr>
      <vt:lpstr>Wingdings</vt:lpstr>
      <vt:lpstr>1_Thème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CLAYER</dc:creator>
  <cp:lastModifiedBy>Claire CLAYER</cp:lastModifiedBy>
  <cp:revision>1</cp:revision>
  <dcterms:created xsi:type="dcterms:W3CDTF">2024-11-27T10:16:24Z</dcterms:created>
  <dcterms:modified xsi:type="dcterms:W3CDTF">2024-11-27T10:16:59Z</dcterms:modified>
</cp:coreProperties>
</file>