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66" r:id="rId6"/>
    <p:sldId id="267" r:id="rId7"/>
    <p:sldId id="268"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073" userDrawn="1">
          <p15:clr>
            <a:srgbClr val="A4A3A4"/>
          </p15:clr>
        </p15:guide>
        <p15:guide id="4" orient="horz" pos="11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72" d="100"/>
          <a:sy n="72" d="100"/>
        </p:scale>
        <p:origin x="660" y="66"/>
      </p:cViewPr>
      <p:guideLst>
        <p:guide orient="horz" pos="2160"/>
        <p:guide pos="3840"/>
        <p:guide pos="1073"/>
        <p:guide orient="horz" pos="11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FD91-96F5-417C-95F3-9A726708E40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97FB185-A792-4646-8967-52F2A13ECD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31672C8-E963-4D26-A21E-1932C6838EFD}"/>
              </a:ext>
            </a:extLst>
          </p:cNvPr>
          <p:cNvSpPr>
            <a:spLocks noGrp="1"/>
          </p:cNvSpPr>
          <p:nvPr>
            <p:ph type="dt" sz="half" idx="10"/>
          </p:nvPr>
        </p:nvSpPr>
        <p:spPr/>
        <p:txBody>
          <a:bodyPr/>
          <a:lstStyle/>
          <a:p>
            <a:fld id="{90C39D4C-D330-41CA-B1EA-29D64062A9DD}" type="datetimeFigureOut">
              <a:rPr lang="fr-FR" smtClean="0"/>
              <a:t>31/05/2021</a:t>
            </a:fld>
            <a:endParaRPr lang="fr-FR"/>
          </a:p>
        </p:txBody>
      </p:sp>
      <p:sp>
        <p:nvSpPr>
          <p:cNvPr id="5" name="Espace réservé du pied de page 4">
            <a:extLst>
              <a:ext uri="{FF2B5EF4-FFF2-40B4-BE49-F238E27FC236}">
                <a16:creationId xmlns:a16="http://schemas.microsoft.com/office/drawing/2014/main" id="{DF2ADF2B-F6F2-43F7-9C54-F2B650C165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C84D5B-8960-4359-9A87-6A7ABA3C6045}"/>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60463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6834F-549D-4DF9-AEAB-98C11FA83A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E10FC54-B927-412E-8EFA-05E2E316112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D6FCD3-3489-4A3A-9BF0-E9A005E7034D}"/>
              </a:ext>
            </a:extLst>
          </p:cNvPr>
          <p:cNvSpPr>
            <a:spLocks noGrp="1"/>
          </p:cNvSpPr>
          <p:nvPr>
            <p:ph type="dt" sz="half" idx="10"/>
          </p:nvPr>
        </p:nvSpPr>
        <p:spPr/>
        <p:txBody>
          <a:bodyPr/>
          <a:lstStyle/>
          <a:p>
            <a:fld id="{90C39D4C-D330-41CA-B1EA-29D64062A9DD}" type="datetimeFigureOut">
              <a:rPr lang="fr-FR" smtClean="0"/>
              <a:t>31/05/2021</a:t>
            </a:fld>
            <a:endParaRPr lang="fr-FR"/>
          </a:p>
        </p:txBody>
      </p:sp>
      <p:sp>
        <p:nvSpPr>
          <p:cNvPr id="5" name="Espace réservé du pied de page 4">
            <a:extLst>
              <a:ext uri="{FF2B5EF4-FFF2-40B4-BE49-F238E27FC236}">
                <a16:creationId xmlns:a16="http://schemas.microsoft.com/office/drawing/2014/main" id="{B23591D5-C4D7-4C1A-A8CC-3E2086839E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B2EE44-E9C1-46C2-B69B-7516B8738EF0}"/>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06049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EC43FBD-03CC-4883-8C29-E0D9900B205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89CF734-54F8-4492-952E-9BA6BAB8C08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1EF4BE-E9CD-497F-98F8-8086E9EF1A9B}"/>
              </a:ext>
            </a:extLst>
          </p:cNvPr>
          <p:cNvSpPr>
            <a:spLocks noGrp="1"/>
          </p:cNvSpPr>
          <p:nvPr>
            <p:ph type="dt" sz="half" idx="10"/>
          </p:nvPr>
        </p:nvSpPr>
        <p:spPr/>
        <p:txBody>
          <a:bodyPr/>
          <a:lstStyle/>
          <a:p>
            <a:fld id="{90C39D4C-D330-41CA-B1EA-29D64062A9DD}" type="datetimeFigureOut">
              <a:rPr lang="fr-FR" smtClean="0"/>
              <a:t>31/05/2021</a:t>
            </a:fld>
            <a:endParaRPr lang="fr-FR"/>
          </a:p>
        </p:txBody>
      </p:sp>
      <p:sp>
        <p:nvSpPr>
          <p:cNvPr id="5" name="Espace réservé du pied de page 4">
            <a:extLst>
              <a:ext uri="{FF2B5EF4-FFF2-40B4-BE49-F238E27FC236}">
                <a16:creationId xmlns:a16="http://schemas.microsoft.com/office/drawing/2014/main" id="{069464B4-0EB4-428F-85A8-3FBDF06A96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033EF8-6325-4313-B9C8-51F00CCE25A9}"/>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193174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DA15B-3209-4A0E-925E-22AC6B9784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43F93F-C5B1-462A-8CD1-4FFC72FBB1E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59891D-6BCB-44D8-B035-F023E90ECAAE}"/>
              </a:ext>
            </a:extLst>
          </p:cNvPr>
          <p:cNvSpPr>
            <a:spLocks noGrp="1"/>
          </p:cNvSpPr>
          <p:nvPr>
            <p:ph type="dt" sz="half" idx="10"/>
          </p:nvPr>
        </p:nvSpPr>
        <p:spPr/>
        <p:txBody>
          <a:bodyPr/>
          <a:lstStyle/>
          <a:p>
            <a:fld id="{90C39D4C-D330-41CA-B1EA-29D64062A9DD}" type="datetimeFigureOut">
              <a:rPr lang="fr-FR" smtClean="0"/>
              <a:t>31/05/2021</a:t>
            </a:fld>
            <a:endParaRPr lang="fr-FR"/>
          </a:p>
        </p:txBody>
      </p:sp>
      <p:sp>
        <p:nvSpPr>
          <p:cNvPr id="5" name="Espace réservé du pied de page 4">
            <a:extLst>
              <a:ext uri="{FF2B5EF4-FFF2-40B4-BE49-F238E27FC236}">
                <a16:creationId xmlns:a16="http://schemas.microsoft.com/office/drawing/2014/main" id="{3EC26200-C498-40E4-9201-E7A08E6DBF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E58094-1AB2-4636-8C4C-8063F4B8E542}"/>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178921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01CAD-1736-4DB4-84CD-4353B9428EA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91843C3-6CF2-4720-96F6-B21CD93FB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365BE45-109E-4033-9F11-D3C55D915F48}"/>
              </a:ext>
            </a:extLst>
          </p:cNvPr>
          <p:cNvSpPr>
            <a:spLocks noGrp="1"/>
          </p:cNvSpPr>
          <p:nvPr>
            <p:ph type="dt" sz="half" idx="10"/>
          </p:nvPr>
        </p:nvSpPr>
        <p:spPr/>
        <p:txBody>
          <a:bodyPr/>
          <a:lstStyle/>
          <a:p>
            <a:fld id="{90C39D4C-D330-41CA-B1EA-29D64062A9DD}" type="datetimeFigureOut">
              <a:rPr lang="fr-FR" smtClean="0"/>
              <a:t>31/05/2021</a:t>
            </a:fld>
            <a:endParaRPr lang="fr-FR"/>
          </a:p>
        </p:txBody>
      </p:sp>
      <p:sp>
        <p:nvSpPr>
          <p:cNvPr id="5" name="Espace réservé du pied de page 4">
            <a:extLst>
              <a:ext uri="{FF2B5EF4-FFF2-40B4-BE49-F238E27FC236}">
                <a16:creationId xmlns:a16="http://schemas.microsoft.com/office/drawing/2014/main" id="{EB204CE3-56EE-456E-AF3B-925ABF4435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925C9F-53A4-449C-AD94-457A649ADD34}"/>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009285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33A7F-A14E-4FE5-9BE7-F3BE4BD8E2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FC8F04-5C25-4057-96A0-3B019355459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DE33FA6-3498-45C4-8920-24C9FD61C72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E028C99-172C-42DD-BC75-C7693C7EC7CE}"/>
              </a:ext>
            </a:extLst>
          </p:cNvPr>
          <p:cNvSpPr>
            <a:spLocks noGrp="1"/>
          </p:cNvSpPr>
          <p:nvPr>
            <p:ph type="dt" sz="half" idx="10"/>
          </p:nvPr>
        </p:nvSpPr>
        <p:spPr/>
        <p:txBody>
          <a:bodyPr/>
          <a:lstStyle/>
          <a:p>
            <a:fld id="{90C39D4C-D330-41CA-B1EA-29D64062A9DD}" type="datetimeFigureOut">
              <a:rPr lang="fr-FR" smtClean="0"/>
              <a:t>31/05/2021</a:t>
            </a:fld>
            <a:endParaRPr lang="fr-FR"/>
          </a:p>
        </p:txBody>
      </p:sp>
      <p:sp>
        <p:nvSpPr>
          <p:cNvPr id="6" name="Espace réservé du pied de page 5">
            <a:extLst>
              <a:ext uri="{FF2B5EF4-FFF2-40B4-BE49-F238E27FC236}">
                <a16:creationId xmlns:a16="http://schemas.microsoft.com/office/drawing/2014/main" id="{ED39DB57-ABAD-48F7-820D-46BCB7A5C8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B84C8B-EA9C-4203-914E-BDCB6A19A028}"/>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58894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3675B2-21BC-43E9-BFC4-5E801038660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67467A4-5E18-4F65-A921-858153749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6C9D34C-13B2-408B-AF5B-F0F2E64B3AA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63160E0-924A-4D10-BF2D-EE8608BEE9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3F2D51A-393B-4C13-85BE-F674E295921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4EB1DDF-1F8B-4661-86C5-8B0FEFA94E96}"/>
              </a:ext>
            </a:extLst>
          </p:cNvPr>
          <p:cNvSpPr>
            <a:spLocks noGrp="1"/>
          </p:cNvSpPr>
          <p:nvPr>
            <p:ph type="dt" sz="half" idx="10"/>
          </p:nvPr>
        </p:nvSpPr>
        <p:spPr/>
        <p:txBody>
          <a:bodyPr/>
          <a:lstStyle/>
          <a:p>
            <a:fld id="{90C39D4C-D330-41CA-B1EA-29D64062A9DD}" type="datetimeFigureOut">
              <a:rPr lang="fr-FR" smtClean="0"/>
              <a:t>31/05/2021</a:t>
            </a:fld>
            <a:endParaRPr lang="fr-FR"/>
          </a:p>
        </p:txBody>
      </p:sp>
      <p:sp>
        <p:nvSpPr>
          <p:cNvPr id="8" name="Espace réservé du pied de page 7">
            <a:extLst>
              <a:ext uri="{FF2B5EF4-FFF2-40B4-BE49-F238E27FC236}">
                <a16:creationId xmlns:a16="http://schemas.microsoft.com/office/drawing/2014/main" id="{EB99708C-27E0-4FC9-A43D-3AA36DDFA01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21C571A-5B57-4902-AD7E-406BA30700D5}"/>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81862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561F6-5687-4002-89B1-BBA5CEA45EF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A09E5C3-8B1E-4519-B9B8-9E36329D5DB6}"/>
              </a:ext>
            </a:extLst>
          </p:cNvPr>
          <p:cNvSpPr>
            <a:spLocks noGrp="1"/>
          </p:cNvSpPr>
          <p:nvPr>
            <p:ph type="dt" sz="half" idx="10"/>
          </p:nvPr>
        </p:nvSpPr>
        <p:spPr/>
        <p:txBody>
          <a:bodyPr/>
          <a:lstStyle/>
          <a:p>
            <a:fld id="{90C39D4C-D330-41CA-B1EA-29D64062A9DD}" type="datetimeFigureOut">
              <a:rPr lang="fr-FR" smtClean="0"/>
              <a:t>31/05/2021</a:t>
            </a:fld>
            <a:endParaRPr lang="fr-FR"/>
          </a:p>
        </p:txBody>
      </p:sp>
      <p:sp>
        <p:nvSpPr>
          <p:cNvPr id="4" name="Espace réservé du pied de page 3">
            <a:extLst>
              <a:ext uri="{FF2B5EF4-FFF2-40B4-BE49-F238E27FC236}">
                <a16:creationId xmlns:a16="http://schemas.microsoft.com/office/drawing/2014/main" id="{D1E1B155-0291-4BC0-8A6C-51C8665CDCF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19EEA70-6AE3-4CD9-9186-6DC407DB0E5C}"/>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422937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37D25EA-B61B-4D5E-BA89-3B3ADA8A18DF}"/>
              </a:ext>
            </a:extLst>
          </p:cNvPr>
          <p:cNvSpPr>
            <a:spLocks noGrp="1"/>
          </p:cNvSpPr>
          <p:nvPr>
            <p:ph type="dt" sz="half" idx="10"/>
          </p:nvPr>
        </p:nvSpPr>
        <p:spPr/>
        <p:txBody>
          <a:bodyPr/>
          <a:lstStyle/>
          <a:p>
            <a:fld id="{90C39D4C-D330-41CA-B1EA-29D64062A9DD}" type="datetimeFigureOut">
              <a:rPr lang="fr-FR" smtClean="0"/>
              <a:t>31/05/2021</a:t>
            </a:fld>
            <a:endParaRPr lang="fr-FR"/>
          </a:p>
        </p:txBody>
      </p:sp>
      <p:sp>
        <p:nvSpPr>
          <p:cNvPr id="3" name="Espace réservé du pied de page 2">
            <a:extLst>
              <a:ext uri="{FF2B5EF4-FFF2-40B4-BE49-F238E27FC236}">
                <a16:creationId xmlns:a16="http://schemas.microsoft.com/office/drawing/2014/main" id="{261E7C00-C5D9-4A87-B643-82E9D473071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EB7780B-5833-49C1-8391-6D97EFDD9DA1}"/>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21275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0CB76-41AA-4F27-A4D2-FECFB4452C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E3DE6D-C0D8-455A-B756-EC49E77D7D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CCB548-BF9B-4780-985A-C72A1A76A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9AAD91-961E-4CC7-9961-B7067D21F56B}"/>
              </a:ext>
            </a:extLst>
          </p:cNvPr>
          <p:cNvSpPr>
            <a:spLocks noGrp="1"/>
          </p:cNvSpPr>
          <p:nvPr>
            <p:ph type="dt" sz="half" idx="10"/>
          </p:nvPr>
        </p:nvSpPr>
        <p:spPr/>
        <p:txBody>
          <a:bodyPr/>
          <a:lstStyle/>
          <a:p>
            <a:fld id="{90C39D4C-D330-41CA-B1EA-29D64062A9DD}" type="datetimeFigureOut">
              <a:rPr lang="fr-FR" smtClean="0"/>
              <a:t>31/05/2021</a:t>
            </a:fld>
            <a:endParaRPr lang="fr-FR"/>
          </a:p>
        </p:txBody>
      </p:sp>
      <p:sp>
        <p:nvSpPr>
          <p:cNvPr id="6" name="Espace réservé du pied de page 5">
            <a:extLst>
              <a:ext uri="{FF2B5EF4-FFF2-40B4-BE49-F238E27FC236}">
                <a16:creationId xmlns:a16="http://schemas.microsoft.com/office/drawing/2014/main" id="{847D5532-6350-42C2-AE43-14510E9E5C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4BBA39-52FE-4085-B302-6C1A08EA43EF}"/>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78984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8F867-DE80-4604-9B39-BEC1B35AB5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0E16816-DBBE-420F-90BA-22F5B35C0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8E84BF0-7234-4C84-B2D0-F66C1FCA9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FDCD20-5051-418A-985B-259339C79E39}"/>
              </a:ext>
            </a:extLst>
          </p:cNvPr>
          <p:cNvSpPr>
            <a:spLocks noGrp="1"/>
          </p:cNvSpPr>
          <p:nvPr>
            <p:ph type="dt" sz="half" idx="10"/>
          </p:nvPr>
        </p:nvSpPr>
        <p:spPr/>
        <p:txBody>
          <a:bodyPr/>
          <a:lstStyle/>
          <a:p>
            <a:fld id="{90C39D4C-D330-41CA-B1EA-29D64062A9DD}" type="datetimeFigureOut">
              <a:rPr lang="fr-FR" smtClean="0"/>
              <a:t>31/05/2021</a:t>
            </a:fld>
            <a:endParaRPr lang="fr-FR"/>
          </a:p>
        </p:txBody>
      </p:sp>
      <p:sp>
        <p:nvSpPr>
          <p:cNvPr id="6" name="Espace réservé du pied de page 5">
            <a:extLst>
              <a:ext uri="{FF2B5EF4-FFF2-40B4-BE49-F238E27FC236}">
                <a16:creationId xmlns:a16="http://schemas.microsoft.com/office/drawing/2014/main" id="{A4C0C502-15DB-4720-95C6-592DC9435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F8087DC-1432-4DE7-9D64-92264B8061CC}"/>
              </a:ext>
            </a:extLst>
          </p:cNvPr>
          <p:cNvSpPr>
            <a:spLocks noGrp="1"/>
          </p:cNvSpPr>
          <p:nvPr>
            <p:ph type="sldNum" sz="quarter" idx="12"/>
          </p:nvPr>
        </p:nvSpPr>
        <p:spPr/>
        <p:txBody>
          <a:bodyPr/>
          <a:lstStyle/>
          <a:p>
            <a:fld id="{E60BB82C-786B-4D9A-AAF2-A772292D96CA}" type="slidenum">
              <a:rPr lang="fr-FR" smtClean="0"/>
              <a:t>‹N°›</a:t>
            </a:fld>
            <a:endParaRPr lang="fr-FR"/>
          </a:p>
        </p:txBody>
      </p:sp>
    </p:spTree>
    <p:extLst>
      <p:ext uri="{BB962C8B-B14F-4D97-AF65-F5344CB8AC3E}">
        <p14:creationId xmlns:p14="http://schemas.microsoft.com/office/powerpoint/2010/main" val="282655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5004A2-1923-4E7D-889C-2F1B22367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EAEC71E-9AF7-4EE6-B3FE-8E21F9208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86149B-0AA6-4D69-917E-C17D32AB4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39D4C-D330-41CA-B1EA-29D64062A9DD}" type="datetimeFigureOut">
              <a:rPr lang="fr-FR" smtClean="0"/>
              <a:t>31/05/2021</a:t>
            </a:fld>
            <a:endParaRPr lang="fr-FR"/>
          </a:p>
        </p:txBody>
      </p:sp>
      <p:sp>
        <p:nvSpPr>
          <p:cNvPr id="5" name="Espace réservé du pied de page 4">
            <a:extLst>
              <a:ext uri="{FF2B5EF4-FFF2-40B4-BE49-F238E27FC236}">
                <a16:creationId xmlns:a16="http://schemas.microsoft.com/office/drawing/2014/main" id="{F1336C37-9CE8-4E09-8EBD-33848535B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459E69E-1998-4251-8A63-FCEBC40D9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BB82C-786B-4D9A-AAF2-A772292D96CA}" type="slidenum">
              <a:rPr lang="fr-FR" smtClean="0"/>
              <a:t>‹N°›</a:t>
            </a:fld>
            <a:endParaRPr lang="fr-FR"/>
          </a:p>
        </p:txBody>
      </p:sp>
    </p:spTree>
    <p:extLst>
      <p:ext uri="{BB962C8B-B14F-4D97-AF65-F5344CB8AC3E}">
        <p14:creationId xmlns:p14="http://schemas.microsoft.com/office/powerpoint/2010/main" val="76818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EF9429C7-7322-42C7-BA03-DCCF7D692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800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74816F7C-4CE5-45AD-8085-36AD292EC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cxnSp>
        <p:nvCxnSpPr>
          <p:cNvPr id="6" name="Connecteur droit 5">
            <a:extLst>
              <a:ext uri="{FF2B5EF4-FFF2-40B4-BE49-F238E27FC236}">
                <a16:creationId xmlns:a16="http://schemas.microsoft.com/office/drawing/2014/main" id="{836ECA10-74F4-4B62-81BF-998C58E6E553}"/>
              </a:ext>
            </a:extLst>
          </p:cNvPr>
          <p:cNvCxnSpPr>
            <a:cxnSpLocks/>
          </p:cNvCxnSpPr>
          <p:nvPr/>
        </p:nvCxnSpPr>
        <p:spPr>
          <a:xfrm>
            <a:off x="2364996" y="2767545"/>
            <a:ext cx="74620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78A9B407-E29A-4200-95A3-937BE0154BEA}"/>
              </a:ext>
            </a:extLst>
          </p:cNvPr>
          <p:cNvCxnSpPr>
            <a:cxnSpLocks/>
          </p:cNvCxnSpPr>
          <p:nvPr/>
        </p:nvCxnSpPr>
        <p:spPr>
          <a:xfrm>
            <a:off x="2364997" y="4074829"/>
            <a:ext cx="74620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22AB08C0-52A2-4E86-9293-90C8A137D414}"/>
              </a:ext>
            </a:extLst>
          </p:cNvPr>
          <p:cNvSpPr txBox="1"/>
          <p:nvPr/>
        </p:nvSpPr>
        <p:spPr>
          <a:xfrm>
            <a:off x="58723" y="2853613"/>
            <a:ext cx="12192000" cy="1261884"/>
          </a:xfrm>
          <a:prstGeom prst="rect">
            <a:avLst/>
          </a:prstGeom>
          <a:noFill/>
        </p:spPr>
        <p:txBody>
          <a:bodyPr wrap="square" rtlCol="0">
            <a:spAutoFit/>
          </a:bodyPr>
          <a:lstStyle/>
          <a:p>
            <a:pPr algn="ctr"/>
            <a:r>
              <a:rPr lang="fr-FR" sz="3800" b="1" dirty="0">
                <a:latin typeface="Arial" panose="020B0604020202020204" pitchFamily="34" charset="0"/>
                <a:cs typeface="Arial" panose="020B0604020202020204" pitchFamily="34" charset="0"/>
              </a:rPr>
              <a:t>INTEGRER UNE EA DANS SON ENTREPRISE    POUR PLUS DE PERFORMANCE</a:t>
            </a:r>
          </a:p>
        </p:txBody>
      </p:sp>
      <p:pic>
        <p:nvPicPr>
          <p:cNvPr id="10" name="Image 9">
            <a:extLst>
              <a:ext uri="{FF2B5EF4-FFF2-40B4-BE49-F238E27FC236}">
                <a16:creationId xmlns:a16="http://schemas.microsoft.com/office/drawing/2014/main" id="{B16C1137-EE3B-46B3-8C24-F9E5FB5B4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7301" y="5989638"/>
            <a:ext cx="2320430" cy="527643"/>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ADD000D2-D078-4F18-A01F-3C4D9996F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7301" y="447625"/>
            <a:ext cx="2081398" cy="531848"/>
          </a:xfrm>
          <a:prstGeom prst="rect">
            <a:avLst/>
          </a:prstGeom>
        </p:spPr>
      </p:pic>
    </p:spTree>
    <p:extLst>
      <p:ext uri="{BB962C8B-B14F-4D97-AF65-F5344CB8AC3E}">
        <p14:creationId xmlns:p14="http://schemas.microsoft.com/office/powerpoint/2010/main" val="404854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DE101841-919D-4522-AD07-6A328B704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22" cy="6858000"/>
          </a:xfrm>
          <a:prstGeom prst="rect">
            <a:avLst/>
          </a:prstGeom>
        </p:spPr>
      </p:pic>
      <p:cxnSp>
        <p:nvCxnSpPr>
          <p:cNvPr id="7" name="Connecteur droit 6">
            <a:extLst>
              <a:ext uri="{FF2B5EF4-FFF2-40B4-BE49-F238E27FC236}">
                <a16:creationId xmlns:a16="http://schemas.microsoft.com/office/drawing/2014/main" id="{52E8877D-1B36-443C-9636-A1A522BA8245}"/>
              </a:ext>
            </a:extLst>
          </p:cNvPr>
          <p:cNvCxnSpPr>
            <a:cxnSpLocks/>
          </p:cNvCxnSpPr>
          <p:nvPr/>
        </p:nvCxnSpPr>
        <p:spPr>
          <a:xfrm>
            <a:off x="1703388" y="1892410"/>
            <a:ext cx="4650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272890C6-5D36-451F-BE15-027656A9B02B}"/>
              </a:ext>
            </a:extLst>
          </p:cNvPr>
          <p:cNvSpPr txBox="1"/>
          <p:nvPr/>
        </p:nvSpPr>
        <p:spPr>
          <a:xfrm>
            <a:off x="1651705" y="1432264"/>
            <a:ext cx="4702030"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AVEC LA PARTICIPATION DE</a:t>
            </a:r>
          </a:p>
        </p:txBody>
      </p:sp>
      <p:sp>
        <p:nvSpPr>
          <p:cNvPr id="9" name="ZoneTexte 8">
            <a:extLst>
              <a:ext uri="{FF2B5EF4-FFF2-40B4-BE49-F238E27FC236}">
                <a16:creationId xmlns:a16="http://schemas.microsoft.com/office/drawing/2014/main" id="{9927D67A-AF07-4882-ADB7-77B8A073FDA9}"/>
              </a:ext>
            </a:extLst>
          </p:cNvPr>
          <p:cNvSpPr txBox="1"/>
          <p:nvPr/>
        </p:nvSpPr>
        <p:spPr>
          <a:xfrm>
            <a:off x="1703388" y="2559432"/>
            <a:ext cx="7140327" cy="338554"/>
          </a:xfrm>
          <a:prstGeom prst="rect">
            <a:avLst/>
          </a:prstGeom>
          <a:noFill/>
        </p:spPr>
        <p:txBody>
          <a:bodyPr wrap="square" rtlCol="0">
            <a:spAutoFit/>
          </a:bodyPr>
          <a:lstStyle/>
          <a:p>
            <a:r>
              <a:rPr lang="fr-FR" sz="1600" b="1" dirty="0">
                <a:latin typeface="Arial" panose="020B0604020202020204" pitchFamily="34" charset="0"/>
                <a:ea typeface="Segoe UI" panose="020B0502040204020203" pitchFamily="34" charset="0"/>
                <a:cs typeface="Arial" panose="020B0604020202020204" pitchFamily="34" charset="0"/>
              </a:rPr>
              <a:t>Guillaume PAPILLARD – Directeur BU Conditionnement - STEF</a:t>
            </a:r>
          </a:p>
        </p:txBody>
      </p:sp>
      <p:sp>
        <p:nvSpPr>
          <p:cNvPr id="10" name="ZoneTexte 9">
            <a:extLst>
              <a:ext uri="{FF2B5EF4-FFF2-40B4-BE49-F238E27FC236}">
                <a16:creationId xmlns:a16="http://schemas.microsoft.com/office/drawing/2014/main" id="{614D5B0B-2B66-4FE7-B908-2E750DB2F0E9}"/>
              </a:ext>
            </a:extLst>
          </p:cNvPr>
          <p:cNvSpPr txBox="1"/>
          <p:nvPr/>
        </p:nvSpPr>
        <p:spPr>
          <a:xfrm>
            <a:off x="1703387" y="3546831"/>
            <a:ext cx="7140327" cy="338554"/>
          </a:xfrm>
          <a:prstGeom prst="rect">
            <a:avLst/>
          </a:prstGeom>
          <a:noFill/>
        </p:spPr>
        <p:txBody>
          <a:bodyPr wrap="square" rtlCol="0">
            <a:spAutoFit/>
          </a:bodyPr>
          <a:lstStyle/>
          <a:p>
            <a:r>
              <a:rPr lang="fr-FR" sz="1600" b="1" dirty="0">
                <a:latin typeface="Arial" panose="020B0604020202020204" pitchFamily="34" charset="0"/>
                <a:ea typeface="Segoe UI" panose="020B0502040204020203" pitchFamily="34" charset="0"/>
                <a:cs typeface="Arial" panose="020B0604020202020204" pitchFamily="34" charset="0"/>
              </a:rPr>
              <a:t>Véronique LAMBOGLIA – Animatrice politique handicap - STEF</a:t>
            </a:r>
          </a:p>
        </p:txBody>
      </p:sp>
      <p:pic>
        <p:nvPicPr>
          <p:cNvPr id="12" name="Image 11">
            <a:extLst>
              <a:ext uri="{FF2B5EF4-FFF2-40B4-BE49-F238E27FC236}">
                <a16:creationId xmlns:a16="http://schemas.microsoft.com/office/drawing/2014/main" id="{B5DD5DD5-247D-4F18-A9C9-AA26EB008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121" y="5989638"/>
            <a:ext cx="2320430" cy="527643"/>
          </a:xfrm>
          <a:prstGeom prst="rect">
            <a:avLst/>
          </a:prstGeom>
        </p:spPr>
      </p:pic>
    </p:spTree>
    <p:extLst>
      <p:ext uri="{BB962C8B-B14F-4D97-AF65-F5344CB8AC3E}">
        <p14:creationId xmlns:p14="http://schemas.microsoft.com/office/powerpoint/2010/main" val="292720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DE101841-919D-4522-AD07-6A328B704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722" cy="6858000"/>
          </a:xfrm>
          <a:prstGeom prst="rect">
            <a:avLst/>
          </a:prstGeom>
        </p:spPr>
      </p:pic>
      <p:sp>
        <p:nvSpPr>
          <p:cNvPr id="8" name="ZoneTexte 7">
            <a:extLst>
              <a:ext uri="{FF2B5EF4-FFF2-40B4-BE49-F238E27FC236}">
                <a16:creationId xmlns:a16="http://schemas.microsoft.com/office/drawing/2014/main" id="{045F41C0-4F7B-4ECF-9C4B-EA9B01526F43}"/>
              </a:ext>
            </a:extLst>
          </p:cNvPr>
          <p:cNvSpPr txBox="1"/>
          <p:nvPr/>
        </p:nvSpPr>
        <p:spPr>
          <a:xfrm>
            <a:off x="1432144" y="888266"/>
            <a:ext cx="9074863" cy="830997"/>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INTEGRER UNE EA DANS SON ENTREPRISE POUR PLUS DE PERFORMANCE </a:t>
            </a:r>
          </a:p>
        </p:txBody>
      </p:sp>
      <p:sp>
        <p:nvSpPr>
          <p:cNvPr id="9" name="ZoneTexte 8">
            <a:extLst>
              <a:ext uri="{FF2B5EF4-FFF2-40B4-BE49-F238E27FC236}">
                <a16:creationId xmlns:a16="http://schemas.microsoft.com/office/drawing/2014/main" id="{490A67E8-E2A1-4B6D-9016-6810F4D54870}"/>
              </a:ext>
            </a:extLst>
          </p:cNvPr>
          <p:cNvSpPr txBox="1"/>
          <p:nvPr/>
        </p:nvSpPr>
        <p:spPr>
          <a:xfrm>
            <a:off x="1432144" y="1936373"/>
            <a:ext cx="8416531" cy="3877985"/>
          </a:xfrm>
          <a:prstGeom prst="rect">
            <a:avLst/>
          </a:prstGeom>
          <a:noFill/>
        </p:spPr>
        <p:txBody>
          <a:bodyPr wrap="square" rtlCol="0">
            <a:spAutoFit/>
          </a:bodyPr>
          <a:lstStyle/>
          <a:p>
            <a:r>
              <a:rPr lang="fr-FR" sz="1600" b="1" dirty="0">
                <a:latin typeface="Arial" panose="020B0604020202020204" pitchFamily="34" charset="0"/>
                <a:ea typeface="Segoe UI" panose="020B0502040204020203" pitchFamily="34" charset="0"/>
                <a:cs typeface="Arial" panose="020B0604020202020204" pitchFamily="34" charset="0"/>
              </a:rPr>
              <a:t>CONTEXTE </a:t>
            </a:r>
          </a:p>
          <a:p>
            <a:endParaRPr lang="fr-FR" sz="1600" b="1" dirty="0">
              <a:latin typeface="Arial" panose="020B0604020202020204" pitchFamily="34" charset="0"/>
              <a:ea typeface="Segoe UI" panose="020B0502040204020203" pitchFamily="34" charset="0"/>
              <a:cs typeface="Arial" panose="020B0604020202020204" pitchFamily="34" charset="0"/>
            </a:endParaRPr>
          </a:p>
          <a:p>
            <a:r>
              <a:rPr lang="fr-FR" sz="1400" dirty="0">
                <a:latin typeface="Arial" panose="020B0604020202020204" pitchFamily="34" charset="0"/>
                <a:ea typeface="Segoe UI" panose="020B0502040204020203" pitchFamily="34" charset="0"/>
                <a:cs typeface="Arial" panose="020B0604020202020204" pitchFamily="34" charset="0"/>
              </a:rPr>
              <a:t>Leader Européen des services de Transport et Logistique sous température contrôlée, la Mission du Groupe STEF</a:t>
            </a:r>
            <a:r>
              <a:rPr lang="fr-FR" dirty="0"/>
              <a:t> </a:t>
            </a:r>
            <a:r>
              <a:rPr lang="fr-FR" sz="1400" dirty="0">
                <a:latin typeface="Arial" panose="020B0604020202020204" pitchFamily="34" charset="0"/>
                <a:cs typeface="Arial" panose="020B0604020202020204" pitchFamily="34" charset="0"/>
              </a:rPr>
              <a:t>est d’approvisionner les populations européennes en produits alimentaires. </a:t>
            </a:r>
          </a:p>
          <a:p>
            <a:endParaRPr lang="fr-FR" sz="1400" dirty="0">
              <a:latin typeface="Arial" panose="020B0604020202020204" pitchFamily="34" charset="0"/>
              <a:ea typeface="Segoe UI" panose="020B0502040204020203" pitchFamily="34" charset="0"/>
              <a:cs typeface="Arial" panose="020B0604020202020204" pitchFamily="34" charset="0"/>
            </a:endParaRPr>
          </a:p>
          <a:p>
            <a:r>
              <a:rPr lang="fr-FR" sz="1400" dirty="0">
                <a:latin typeface="Arial" panose="020B0604020202020204" pitchFamily="34" charset="0"/>
                <a:ea typeface="Segoe UI" panose="020B0502040204020203" pitchFamily="34" charset="0"/>
                <a:cs typeface="Arial" panose="020B0604020202020204" pitchFamily="34" charset="0"/>
              </a:rPr>
              <a:t>Nous travaillons main dans la main avec nos clients producteurs, distributeurs et restaurateurs pour construire une </a:t>
            </a:r>
            <a:r>
              <a:rPr lang="fr-FR" sz="1400" dirty="0" err="1">
                <a:latin typeface="Arial" panose="020B0604020202020204" pitchFamily="34" charset="0"/>
                <a:ea typeface="Segoe UI" panose="020B0502040204020203" pitchFamily="34" charset="0"/>
                <a:cs typeface="Arial" panose="020B0604020202020204" pitchFamily="34" charset="0"/>
              </a:rPr>
              <a:t>supply</a:t>
            </a:r>
            <a:r>
              <a:rPr lang="fr-FR" sz="1400" dirty="0">
                <a:latin typeface="Arial" panose="020B0604020202020204" pitchFamily="34" charset="0"/>
                <a:ea typeface="Segoe UI" panose="020B0502040204020203" pitchFamily="34" charset="0"/>
                <a:cs typeface="Arial" panose="020B0604020202020204" pitchFamily="34" charset="0"/>
              </a:rPr>
              <a:t> </a:t>
            </a:r>
            <a:r>
              <a:rPr lang="fr-FR" sz="1400" dirty="0" err="1">
                <a:latin typeface="Arial" panose="020B0604020202020204" pitchFamily="34" charset="0"/>
                <a:ea typeface="Segoe UI" panose="020B0502040204020203" pitchFamily="34" charset="0"/>
                <a:cs typeface="Arial" panose="020B0604020202020204" pitchFamily="34" charset="0"/>
              </a:rPr>
              <a:t>chain</a:t>
            </a:r>
            <a:r>
              <a:rPr lang="fr-FR" sz="1400" dirty="0">
                <a:latin typeface="Arial" panose="020B0604020202020204" pitchFamily="34" charset="0"/>
                <a:ea typeface="Segoe UI" panose="020B0502040204020203" pitchFamily="34" charset="0"/>
                <a:cs typeface="Arial" panose="020B0604020202020204" pitchFamily="34" charset="0"/>
              </a:rPr>
              <a:t>, toujours plus fiable, connectée et respectueuse de l’environnement</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En 2019, le Groupe a souhaité se développer sur un troisième métier, en créant une Business Unit (BU) Conditionnement afin de répondre de manière plus complète et intégrée aux demandes de nos clients et prospects. De fait STEF, devient le seul acteur européen à proposer ces 3 segments d’activité pour le secteur agroalimentaire</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Pour mener à bien cette nouvelle activité, et après de nombreuses recherches, notre choix d’achat s’est porté sur une Entreprise Adaptée </a:t>
            </a:r>
            <a:r>
              <a:rPr lang="fr-FR" sz="1400" dirty="0" err="1">
                <a:latin typeface="Arial" panose="020B0604020202020204" pitchFamily="34" charset="0"/>
                <a:cs typeface="Arial" panose="020B0604020202020204" pitchFamily="34" charset="0"/>
              </a:rPr>
              <a:t>DyAd</a:t>
            </a:r>
            <a:r>
              <a:rPr lang="fr-FR" sz="1400" dirty="0">
                <a:latin typeface="Arial" panose="020B0604020202020204" pitchFamily="34" charset="0"/>
                <a:cs typeface="Arial" panose="020B0604020202020204" pitchFamily="34" charset="0"/>
              </a:rPr>
              <a:t>, qui répondait à deux objectifs</a:t>
            </a:r>
          </a:p>
          <a:p>
            <a:pPr marL="742950" lvl="1" indent="-285750">
              <a:buFont typeface="Wingdings" panose="05000000000000000000" pitchFamily="2" charset="2"/>
              <a:buChar char="q"/>
            </a:pPr>
            <a:r>
              <a:rPr lang="fr-FR" sz="1400" dirty="0">
                <a:latin typeface="Arial" panose="020B0604020202020204" pitchFamily="34" charset="0"/>
                <a:cs typeface="Arial" panose="020B0604020202020204" pitchFamily="34" charset="0"/>
              </a:rPr>
              <a:t>Compétences et performances</a:t>
            </a:r>
          </a:p>
          <a:p>
            <a:pPr marL="742950" lvl="1" indent="-285750">
              <a:buFont typeface="Wingdings" panose="05000000000000000000" pitchFamily="2" charset="2"/>
              <a:buChar char="q"/>
            </a:pPr>
            <a:r>
              <a:rPr lang="fr-FR" sz="1400" dirty="0">
                <a:latin typeface="Arial" panose="020B0604020202020204" pitchFamily="34" charset="0"/>
                <a:cs typeface="Arial" panose="020B0604020202020204" pitchFamily="34" charset="0"/>
              </a:rPr>
              <a:t>Projet social </a:t>
            </a:r>
          </a:p>
        </p:txBody>
      </p:sp>
      <p:pic>
        <p:nvPicPr>
          <p:cNvPr id="10" name="Image 9">
            <a:extLst>
              <a:ext uri="{FF2B5EF4-FFF2-40B4-BE49-F238E27FC236}">
                <a16:creationId xmlns:a16="http://schemas.microsoft.com/office/drawing/2014/main" id="{70D2EC13-274A-4F67-B0CC-CC0CA454C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121" y="5989638"/>
            <a:ext cx="2320430" cy="527643"/>
          </a:xfrm>
          <a:prstGeom prst="rect">
            <a:avLst/>
          </a:prstGeom>
        </p:spPr>
      </p:pic>
    </p:spTree>
    <p:extLst>
      <p:ext uri="{BB962C8B-B14F-4D97-AF65-F5344CB8AC3E}">
        <p14:creationId xmlns:p14="http://schemas.microsoft.com/office/powerpoint/2010/main" val="4124597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F80A3B82-ED02-4D4F-8879-3E7D8F64D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2" y="13063"/>
            <a:ext cx="12180722" cy="6858000"/>
          </a:xfrm>
          <a:prstGeom prst="rect">
            <a:avLst/>
          </a:prstGeom>
        </p:spPr>
      </p:pic>
      <p:sp>
        <p:nvSpPr>
          <p:cNvPr id="5" name="ZoneTexte 4">
            <a:extLst>
              <a:ext uri="{FF2B5EF4-FFF2-40B4-BE49-F238E27FC236}">
                <a16:creationId xmlns:a16="http://schemas.microsoft.com/office/drawing/2014/main" id="{A1BA812E-B333-4C43-8AE1-783E0A8895F0}"/>
              </a:ext>
            </a:extLst>
          </p:cNvPr>
          <p:cNvSpPr txBox="1"/>
          <p:nvPr/>
        </p:nvSpPr>
        <p:spPr>
          <a:xfrm>
            <a:off x="1220855" y="1578671"/>
            <a:ext cx="5473560" cy="3970318"/>
          </a:xfrm>
          <a:prstGeom prst="rect">
            <a:avLst/>
          </a:prstGeom>
          <a:noFill/>
        </p:spPr>
        <p:txBody>
          <a:bodyPr wrap="square" rtlCol="0">
            <a:spAutoFit/>
          </a:bodyPr>
          <a:lstStyle/>
          <a:p>
            <a:pPr algn="just"/>
            <a:r>
              <a:rPr lang="fr-FR" dirty="0">
                <a:latin typeface="Arial" panose="020B0604020202020204" pitchFamily="34" charset="0"/>
                <a:cs typeface="Arial" panose="020B0604020202020204" pitchFamily="34" charset="0"/>
              </a:rPr>
              <a:t>Le groupe avait la volonté de réaliser une acquisition pour obtenir un savoir-faire</a:t>
            </a:r>
          </a:p>
          <a:p>
            <a:pPr algn="just"/>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Dans le cadre de nos démarches, en 2019, nous avons identifié l’entreprise </a:t>
            </a:r>
            <a:r>
              <a:rPr lang="fr-FR" dirty="0" err="1">
                <a:latin typeface="Arial" panose="020B0604020202020204" pitchFamily="34" charset="0"/>
                <a:cs typeface="Arial" panose="020B0604020202020204" pitchFamily="34" charset="0"/>
              </a:rPr>
              <a:t>Dyad</a:t>
            </a:r>
            <a:r>
              <a:rPr lang="fr-FR" dirty="0">
                <a:latin typeface="Arial" panose="020B0604020202020204" pitchFamily="34" charset="0"/>
                <a:cs typeface="Arial" panose="020B0604020202020204" pitchFamily="34" charset="0"/>
              </a:rPr>
              <a:t> (Dynamisme Adapté)</a:t>
            </a:r>
          </a:p>
          <a:p>
            <a:pPr algn="just"/>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Comme pour toute acquisition, le choix de </a:t>
            </a:r>
            <a:r>
              <a:rPr lang="fr-FR" dirty="0" err="1">
                <a:latin typeface="Arial" panose="020B0604020202020204" pitchFamily="34" charset="0"/>
                <a:cs typeface="Arial" panose="020B0604020202020204" pitchFamily="34" charset="0"/>
              </a:rPr>
              <a:t>DyAd</a:t>
            </a:r>
            <a:r>
              <a:rPr lang="fr-FR" dirty="0">
                <a:latin typeface="Arial" panose="020B0604020202020204" pitchFamily="34" charset="0"/>
                <a:cs typeface="Arial" panose="020B0604020202020204" pitchFamily="34" charset="0"/>
              </a:rPr>
              <a:t>, s’est fait pour son savoir-faire et sa performance économique et non pour son statut d’EA</a:t>
            </a:r>
          </a:p>
          <a:p>
            <a:pPr algn="just"/>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Le projet social correspondait également à la politique handicap mené par le groupe depuis plus de 15 ans</a:t>
            </a:r>
            <a:endParaRPr lang="fr-FR" dirty="0"/>
          </a:p>
        </p:txBody>
      </p:sp>
      <p:pic>
        <p:nvPicPr>
          <p:cNvPr id="8" name="Picture 2" descr="C:\Users\ELODIE\Desktop\photos à zipper\présentation\unnamed.png">
            <a:extLst>
              <a:ext uri="{FF2B5EF4-FFF2-40B4-BE49-F238E27FC236}">
                <a16:creationId xmlns:a16="http://schemas.microsoft.com/office/drawing/2014/main" id="{86FA388F-E69C-469F-A6BC-4F6429F3AFFD}"/>
              </a:ext>
            </a:extLst>
          </p:cNvPr>
          <p:cNvPicPr>
            <a:picLocks noChangeAspect="1" noChangeArrowheads="1"/>
          </p:cNvPicPr>
          <p:nvPr/>
        </p:nvPicPr>
        <p:blipFill>
          <a:blip r:embed="rId3" cstate="print"/>
          <a:srcRect/>
          <a:stretch>
            <a:fillRect/>
          </a:stretch>
        </p:blipFill>
        <p:spPr bwMode="auto">
          <a:xfrm>
            <a:off x="8118765" y="3185065"/>
            <a:ext cx="2852380" cy="1694630"/>
          </a:xfrm>
          <a:prstGeom prst="rect">
            <a:avLst/>
          </a:prstGeom>
          <a:noFill/>
        </p:spPr>
      </p:pic>
      <p:pic>
        <p:nvPicPr>
          <p:cNvPr id="9" name="Picture 19">
            <a:extLst>
              <a:ext uri="{FF2B5EF4-FFF2-40B4-BE49-F238E27FC236}">
                <a16:creationId xmlns:a16="http://schemas.microsoft.com/office/drawing/2014/main" id="{97A7A894-17A4-450B-AD36-DEF976246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119" y="1454250"/>
            <a:ext cx="3268680" cy="109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a:extLst>
              <a:ext uri="{FF2B5EF4-FFF2-40B4-BE49-F238E27FC236}">
                <a16:creationId xmlns:a16="http://schemas.microsoft.com/office/drawing/2014/main" id="{5E77E5E7-DE07-4D0A-BBD1-331919D3F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6751" y="5530256"/>
            <a:ext cx="2320430" cy="527643"/>
          </a:xfrm>
          <a:prstGeom prst="rect">
            <a:avLst/>
          </a:prstGeom>
        </p:spPr>
      </p:pic>
      <p:sp>
        <p:nvSpPr>
          <p:cNvPr id="11" name="ZoneTexte 10">
            <a:extLst>
              <a:ext uri="{FF2B5EF4-FFF2-40B4-BE49-F238E27FC236}">
                <a16:creationId xmlns:a16="http://schemas.microsoft.com/office/drawing/2014/main" id="{CD4CC522-B7A1-4965-96EC-A0441ABB7FE6}"/>
              </a:ext>
            </a:extLst>
          </p:cNvPr>
          <p:cNvSpPr txBox="1"/>
          <p:nvPr/>
        </p:nvSpPr>
        <p:spPr>
          <a:xfrm>
            <a:off x="1014296" y="755303"/>
            <a:ext cx="9074863"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Pourquoi intégrer une Entreprise Adaptée ?</a:t>
            </a:r>
          </a:p>
        </p:txBody>
      </p:sp>
    </p:spTree>
    <p:extLst>
      <p:ext uri="{BB962C8B-B14F-4D97-AF65-F5344CB8AC3E}">
        <p14:creationId xmlns:p14="http://schemas.microsoft.com/office/powerpoint/2010/main" val="104281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F80A3B82-ED02-4D4F-8879-3E7D8F64D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5" name="ZoneTexte 4">
            <a:extLst>
              <a:ext uri="{FF2B5EF4-FFF2-40B4-BE49-F238E27FC236}">
                <a16:creationId xmlns:a16="http://schemas.microsoft.com/office/drawing/2014/main" id="{A1BA812E-B333-4C43-8AE1-783E0A8895F0}"/>
              </a:ext>
            </a:extLst>
          </p:cNvPr>
          <p:cNvSpPr txBox="1"/>
          <p:nvPr/>
        </p:nvSpPr>
        <p:spPr>
          <a:xfrm>
            <a:off x="1220856" y="2126259"/>
            <a:ext cx="9447144" cy="3139321"/>
          </a:xfrm>
          <a:prstGeom prst="rect">
            <a:avLst/>
          </a:prstGeom>
          <a:noFill/>
        </p:spPr>
        <p:txBody>
          <a:bodyPr wrap="square" rtlCol="0">
            <a:spAutoFit/>
          </a:bodyPr>
          <a:lstStyle/>
          <a:p>
            <a:pPr algn="just"/>
            <a:r>
              <a:rPr lang="fr-FR" dirty="0">
                <a:latin typeface="Arial" panose="020B0604020202020204" pitchFamily="34" charset="0"/>
                <a:cs typeface="Arial" panose="020B0604020202020204" pitchFamily="34" charset="0"/>
              </a:rPr>
              <a:t>Intégrer une EA, comme filiale d’un Groupe Européen comme STEF, c’est faire cohabiter des modèles économiques différents mais complémentaires</a:t>
            </a:r>
          </a:p>
          <a:p>
            <a:pPr algn="just"/>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Notre challenge a été d’adapter notre management :</a:t>
            </a:r>
          </a:p>
          <a:p>
            <a:pPr marL="342900" indent="-342900" algn="just">
              <a:buFont typeface="+mj-lt"/>
              <a:buAutoNum type="arabicPeriod"/>
            </a:pPr>
            <a:r>
              <a:rPr lang="fr-FR" u="sng" dirty="0">
                <a:latin typeface="Arial" panose="020B0604020202020204" pitchFamily="34" charset="0"/>
                <a:cs typeface="Arial" panose="020B0604020202020204" pitchFamily="34" charset="0"/>
              </a:rPr>
              <a:t>Pour les équipes STEF</a:t>
            </a:r>
            <a:r>
              <a:rPr lang="fr-FR" dirty="0">
                <a:latin typeface="Arial" panose="020B0604020202020204" pitchFamily="34" charset="0"/>
                <a:cs typeface="Arial" panose="020B0604020202020204" pitchFamily="34" charset="0"/>
              </a:rPr>
              <a:t>, de faire connaître et comprendre le principe d’une EA et ses obligations via des formations et une communication Intranet</a:t>
            </a:r>
          </a:p>
          <a:p>
            <a:pPr marL="342900" indent="-342900" algn="just">
              <a:buFont typeface="+mj-lt"/>
              <a:buAutoNum type="arabicPeriod"/>
            </a:pPr>
            <a:endParaRPr lang="fr-FR" dirty="0">
              <a:latin typeface="Arial" panose="020B0604020202020204" pitchFamily="34" charset="0"/>
              <a:cs typeface="Arial" panose="020B0604020202020204" pitchFamily="34" charset="0"/>
            </a:endParaRPr>
          </a:p>
          <a:p>
            <a:pPr marL="342900" indent="-342900" algn="just">
              <a:buFont typeface="+mj-lt"/>
              <a:buAutoNum type="arabicPeriod"/>
            </a:pPr>
            <a:r>
              <a:rPr lang="fr-FR" u="sng" dirty="0">
                <a:latin typeface="Arial" panose="020B0604020202020204" pitchFamily="34" charset="0"/>
                <a:cs typeface="Arial" panose="020B0604020202020204" pitchFamily="34" charset="0"/>
              </a:rPr>
              <a:t>Pour les équipes </a:t>
            </a:r>
            <a:r>
              <a:rPr lang="fr-FR" u="sng" dirty="0" err="1">
                <a:latin typeface="Arial" panose="020B0604020202020204" pitchFamily="34" charset="0"/>
                <a:cs typeface="Arial" panose="020B0604020202020204" pitchFamily="34" charset="0"/>
              </a:rPr>
              <a:t>DyAd</a:t>
            </a:r>
            <a:r>
              <a:rPr lang="fr-FR" dirty="0">
                <a:latin typeface="Arial" panose="020B0604020202020204" pitchFamily="34" charset="0"/>
                <a:cs typeface="Arial" panose="020B0604020202020204" pitchFamily="34" charset="0"/>
              </a:rPr>
              <a:t>, de les amener à évoluer d’une PME à un groupe Européen, de les faire adhérer à notre projet d’Entreprise tout en mettant en place un accompagnement social et professionnel ambitieux</a:t>
            </a:r>
          </a:p>
          <a:p>
            <a:pPr algn="just"/>
            <a:endParaRPr lang="fr-FR" dirty="0">
              <a:latin typeface="Arial" panose="020B0604020202020204" pitchFamily="34" charset="0"/>
              <a:cs typeface="Arial" panose="020B0604020202020204" pitchFamily="34" charset="0"/>
            </a:endParaRPr>
          </a:p>
        </p:txBody>
      </p:sp>
      <p:pic>
        <p:nvPicPr>
          <p:cNvPr id="9" name="Picture 19">
            <a:extLst>
              <a:ext uri="{FF2B5EF4-FFF2-40B4-BE49-F238E27FC236}">
                <a16:creationId xmlns:a16="http://schemas.microsoft.com/office/drawing/2014/main" id="{97A7A894-17A4-450B-AD36-DEF976246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094" y="1027210"/>
            <a:ext cx="1929468" cy="64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a:extLst>
              <a:ext uri="{FF2B5EF4-FFF2-40B4-BE49-F238E27FC236}">
                <a16:creationId xmlns:a16="http://schemas.microsoft.com/office/drawing/2014/main" id="{5E77E5E7-DE07-4D0A-BBD1-331919D3F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51" y="5530256"/>
            <a:ext cx="2320430" cy="527643"/>
          </a:xfrm>
          <a:prstGeom prst="rect">
            <a:avLst/>
          </a:prstGeom>
        </p:spPr>
      </p:pic>
      <p:sp>
        <p:nvSpPr>
          <p:cNvPr id="11" name="ZoneTexte 10">
            <a:extLst>
              <a:ext uri="{FF2B5EF4-FFF2-40B4-BE49-F238E27FC236}">
                <a16:creationId xmlns:a16="http://schemas.microsoft.com/office/drawing/2014/main" id="{CD4CC522-B7A1-4965-96EC-A0441ABB7FE6}"/>
              </a:ext>
            </a:extLst>
          </p:cNvPr>
          <p:cNvSpPr txBox="1"/>
          <p:nvPr/>
        </p:nvSpPr>
        <p:spPr>
          <a:xfrm>
            <a:off x="997518" y="969981"/>
            <a:ext cx="9074863"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Comment Intégrer  une EA au sein d’un Groupe ?</a:t>
            </a:r>
          </a:p>
        </p:txBody>
      </p:sp>
    </p:spTree>
    <p:extLst>
      <p:ext uri="{BB962C8B-B14F-4D97-AF65-F5344CB8AC3E}">
        <p14:creationId xmlns:p14="http://schemas.microsoft.com/office/powerpoint/2010/main" val="144176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F80A3B82-ED02-4D4F-8879-3E7D8F64D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5" name="ZoneTexte 4">
            <a:extLst>
              <a:ext uri="{FF2B5EF4-FFF2-40B4-BE49-F238E27FC236}">
                <a16:creationId xmlns:a16="http://schemas.microsoft.com/office/drawing/2014/main" id="{A1BA812E-B333-4C43-8AE1-783E0A8895F0}"/>
              </a:ext>
            </a:extLst>
          </p:cNvPr>
          <p:cNvSpPr txBox="1"/>
          <p:nvPr/>
        </p:nvSpPr>
        <p:spPr>
          <a:xfrm>
            <a:off x="1153744" y="1757650"/>
            <a:ext cx="9447144" cy="2862322"/>
          </a:xfrm>
          <a:prstGeom prst="rect">
            <a:avLst/>
          </a:prstGeom>
          <a:noFill/>
        </p:spPr>
        <p:txBody>
          <a:bodyPr wrap="square" rtlCol="0">
            <a:spAutoFit/>
          </a:bodyPr>
          <a:lstStyle/>
          <a:p>
            <a:pPr algn="just"/>
            <a:r>
              <a:rPr lang="fr-FR" dirty="0">
                <a:latin typeface="Arial" panose="020B0604020202020204" pitchFamily="34" charset="0"/>
                <a:cs typeface="Arial" panose="020B0604020202020204" pitchFamily="34" charset="0"/>
              </a:rPr>
              <a:t>1</a:t>
            </a:r>
          </a:p>
          <a:p>
            <a:pPr algn="just"/>
            <a:r>
              <a:rPr lang="fr-FR" dirty="0">
                <a:latin typeface="Arial" panose="020B0604020202020204" pitchFamily="34" charset="0"/>
                <a:cs typeface="Arial" panose="020B0604020202020204" pitchFamily="34" charset="0"/>
              </a:rPr>
              <a:t>Une Entreprise peut être inclusive et porteuse d’un projet social ambitieux tout en étant performante et en croissance</a:t>
            </a:r>
          </a:p>
          <a:p>
            <a:pPr algn="just"/>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2</a:t>
            </a:r>
          </a:p>
          <a:p>
            <a:pPr algn="just"/>
            <a:r>
              <a:rPr lang="fr-FR" dirty="0">
                <a:latin typeface="Arial" panose="020B0604020202020204" pitchFamily="34" charset="0"/>
                <a:cs typeface="Arial" panose="020B0604020202020204" pitchFamily="34" charset="0"/>
              </a:rPr>
              <a:t>L’inclusion est source de performance car elle génère l’engagement de nos collaborateurs et de nos clients</a:t>
            </a:r>
          </a:p>
          <a:p>
            <a:pPr algn="just"/>
            <a:endParaRPr lang="fr-FR" dirty="0">
              <a:latin typeface="Arial" panose="020B0604020202020204" pitchFamily="34" charset="0"/>
              <a:cs typeface="Arial" panose="020B0604020202020204" pitchFamily="34" charset="0"/>
            </a:endParaRPr>
          </a:p>
        </p:txBody>
      </p:sp>
      <p:pic>
        <p:nvPicPr>
          <p:cNvPr id="9" name="Picture 19">
            <a:extLst>
              <a:ext uri="{FF2B5EF4-FFF2-40B4-BE49-F238E27FC236}">
                <a16:creationId xmlns:a16="http://schemas.microsoft.com/office/drawing/2014/main" id="{97A7A894-17A4-450B-AD36-DEF976246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817" y="774411"/>
            <a:ext cx="1929468" cy="64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a:extLst>
              <a:ext uri="{FF2B5EF4-FFF2-40B4-BE49-F238E27FC236}">
                <a16:creationId xmlns:a16="http://schemas.microsoft.com/office/drawing/2014/main" id="{5E77E5E7-DE07-4D0A-BBD1-331919D3F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51" y="5530256"/>
            <a:ext cx="2320430" cy="527643"/>
          </a:xfrm>
          <a:prstGeom prst="rect">
            <a:avLst/>
          </a:prstGeom>
        </p:spPr>
      </p:pic>
      <p:sp>
        <p:nvSpPr>
          <p:cNvPr id="11" name="ZoneTexte 10">
            <a:extLst>
              <a:ext uri="{FF2B5EF4-FFF2-40B4-BE49-F238E27FC236}">
                <a16:creationId xmlns:a16="http://schemas.microsoft.com/office/drawing/2014/main" id="{CD4CC522-B7A1-4965-96EC-A0441ABB7FE6}"/>
              </a:ext>
            </a:extLst>
          </p:cNvPr>
          <p:cNvSpPr txBox="1"/>
          <p:nvPr/>
        </p:nvSpPr>
        <p:spPr>
          <a:xfrm>
            <a:off x="997518" y="969981"/>
            <a:ext cx="9074863"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Bilan – quels enseignements?</a:t>
            </a:r>
          </a:p>
        </p:txBody>
      </p:sp>
    </p:spTree>
    <p:extLst>
      <p:ext uri="{BB962C8B-B14F-4D97-AF65-F5344CB8AC3E}">
        <p14:creationId xmlns:p14="http://schemas.microsoft.com/office/powerpoint/2010/main" val="404686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3323D-8EC2-43DF-BEC4-C01CB22EAB5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14BFF12D-22AB-4E8A-BDC9-E9FF80DA5E8B}"/>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EF9429C7-7322-42C7-BA03-DCCF7D692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43927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410</Words>
  <Application>Microsoft Office PowerPoint</Application>
  <PresentationFormat>Grand écran</PresentationFormat>
  <Paragraphs>39</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PIERRE-GUILBOT Mathilde</dc:creator>
  <cp:lastModifiedBy>Véronique Lamboglia</cp:lastModifiedBy>
  <cp:revision>31</cp:revision>
  <dcterms:created xsi:type="dcterms:W3CDTF">2021-04-01T09:41:49Z</dcterms:created>
  <dcterms:modified xsi:type="dcterms:W3CDTF">2021-05-31T06:14:51Z</dcterms:modified>
</cp:coreProperties>
</file>