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72" r:id="rId3"/>
    <p:sldId id="273" r:id="rId4"/>
    <p:sldId id="276" r:id="rId5"/>
    <p:sldId id="299" r:id="rId6"/>
    <p:sldId id="285" r:id="rId7"/>
    <p:sldId id="286" r:id="rId8"/>
    <p:sldId id="288" r:id="rId9"/>
    <p:sldId id="287" r:id="rId10"/>
    <p:sldId id="289" r:id="rId11"/>
    <p:sldId id="290" r:id="rId12"/>
    <p:sldId id="291" r:id="rId13"/>
    <p:sldId id="292" r:id="rId14"/>
    <p:sldId id="298" r:id="rId15"/>
    <p:sldId id="293" r:id="rId16"/>
    <p:sldId id="295" r:id="rId17"/>
    <p:sldId id="301" r:id="rId18"/>
    <p:sldId id="297" r:id="rId19"/>
    <p:sldId id="275" r:id="rId20"/>
    <p:sldId id="296" r:id="rId21"/>
    <p:sldId id="274" r:id="rId2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8157"/>
    <a:srgbClr val="E94D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6327"/>
  </p:normalViewPr>
  <p:slideViewPr>
    <p:cSldViewPr snapToGrid="0">
      <p:cViewPr varScale="1">
        <p:scale>
          <a:sx n="110" d="100"/>
          <a:sy n="110" d="100"/>
        </p:scale>
        <p:origin x="5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3719BE-DC2C-4D8B-BC17-8A7FD1CF8C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7807E8D-2854-4E77-843E-65A56F63CC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25D4B83-BBF9-479A-8DA5-0B85078AA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2AE4F-9BBA-4716-8D9B-92EFBBF0C3B0}" type="datetimeFigureOut">
              <a:rPr lang="fr-FR" smtClean="0"/>
              <a:t>07/11/2022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5FC0635-E6AE-4952-971F-BBFD444CB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34D4081-E708-4DAE-94BE-81E521BD5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9063F-79A2-409B-B3DF-18CC1A8634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6512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B2D153-32B7-4C6D-8396-7FD5F0215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DED1FAA-26BB-4990-976E-7C9E51520E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E40DF86-149F-4091-9286-8F5EFB2FB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2AE4F-9BBA-4716-8D9B-92EFBBF0C3B0}" type="datetimeFigureOut">
              <a:rPr lang="fr-FR" smtClean="0"/>
              <a:t>07/11/2022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B22A94D-FD3E-4AC3-B718-4183DA74A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6F14A9C-2BA1-4A7D-AAD7-7398D9FA1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9063F-79A2-409B-B3DF-18CC1A8634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0205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E1800462-D1C3-4118-9E69-91528EEDEB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620173D-61C6-44CF-99C3-40629D3BCA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E2756B4-DFE0-4AA2-B3F7-07263381D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2AE4F-9BBA-4716-8D9B-92EFBBF0C3B0}" type="datetimeFigureOut">
              <a:rPr lang="fr-FR" smtClean="0"/>
              <a:t>07/11/2022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FE574D4-6A0D-4E8D-A293-13FB5BF8E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7C4D0D1-FA73-4D0C-B02C-C0869D741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9063F-79A2-409B-B3DF-18CC1A8634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9361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1877D6-2260-4D9C-B868-4BF29D69B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9DAD35C-CEC3-4CCE-B17A-37C23AFE77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51827A5-9DA5-4F11-AE2E-7494C93AC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2AE4F-9BBA-4716-8D9B-92EFBBF0C3B0}" type="datetimeFigureOut">
              <a:rPr lang="fr-FR" smtClean="0"/>
              <a:t>07/11/2022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0FAFECB-B396-46F8-824D-0931FE1C4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E4880C2-74F0-4C64-AFD1-5F50AA662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9063F-79A2-409B-B3DF-18CC1A8634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2965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54AF20-AF8A-44A2-9E4E-EE0E8548B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A2F7912-27E3-48DC-B785-66A054BB93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12ABF23-BF53-4FC6-97A8-3D31B159E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2AE4F-9BBA-4716-8D9B-92EFBBF0C3B0}" type="datetimeFigureOut">
              <a:rPr lang="fr-FR" smtClean="0"/>
              <a:t>07/11/2022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B5EA083-9273-477A-A79E-BCAB83552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F65EF74-E7DE-497B-9F21-0E8902D18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9063F-79A2-409B-B3DF-18CC1A8634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8183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8843EC-A102-4BE9-84FC-AD0CEB66A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EFFCC0A-FE58-46C3-A3BD-D7AEFF5D9A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430CEC9-4F29-4591-9A1E-716371BF13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ABF6288-FF8F-4A62-A628-612C4FA1C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2AE4F-9BBA-4716-8D9B-92EFBBF0C3B0}" type="datetimeFigureOut">
              <a:rPr lang="fr-FR" smtClean="0"/>
              <a:t>07/11/2022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B168184-472C-4DDC-AEB0-5F305CBB1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95F04F1-5630-4E29-BCAD-7566FDE2C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9063F-79A2-409B-B3DF-18CC1A8634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5906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52CE25-7543-4ADB-BD38-FE020243D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30632E2-5024-4F46-BF2F-C92B9A36EF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0F26413-6126-4A61-A7E7-3BF66B6216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1D2C05C-221A-4AC7-B466-31471DBEEA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0E10B76-D3D3-4287-B9B6-D8B5C08CA8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ED3D723-6AA3-4806-9197-C78EC1E8F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2AE4F-9BBA-4716-8D9B-92EFBBF0C3B0}" type="datetimeFigureOut">
              <a:rPr lang="fr-FR" smtClean="0"/>
              <a:t>07/11/2022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A9F2944-C2B5-4726-9D74-9E0300FD7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CF1FF2F-68C3-44EA-B35A-F86C2BA5F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9063F-79A2-409B-B3DF-18CC1A8634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8546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E5BD22-C4C8-49B8-9BC2-E9C1B9892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CE4E910-8931-4C36-B394-9998E75AC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2AE4F-9BBA-4716-8D9B-92EFBBF0C3B0}" type="datetimeFigureOut">
              <a:rPr lang="fr-FR" smtClean="0"/>
              <a:t>07/11/2022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F480F28-5A18-4664-A8A9-F28DC2B8E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C7F28F7-7F19-4BE8-B600-DE9C62C2B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9063F-79A2-409B-B3DF-18CC1A8634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8957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A1C60E3-1456-41FA-804C-BEC6D833D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2AE4F-9BBA-4716-8D9B-92EFBBF0C3B0}" type="datetimeFigureOut">
              <a:rPr lang="fr-FR" smtClean="0"/>
              <a:t>07/11/2022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3FBE25C-623B-4A23-9186-DD907C1A1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80EF85B-C44B-4987-BF32-2A13FE59C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9063F-79A2-409B-B3DF-18CC1A8634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1826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E6E992-F18C-40A4-8AD6-37DBABAC5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EAA662F-2169-4181-8465-5FB9D4F3A8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2093FCD-1497-4610-A5A5-F007FE1F45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F3D066C-E1EE-4C6A-9A72-D81239788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2AE4F-9BBA-4716-8D9B-92EFBBF0C3B0}" type="datetimeFigureOut">
              <a:rPr lang="fr-FR" smtClean="0"/>
              <a:t>07/11/2022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23C8766-853F-4187-8E67-5F1D1D51F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73E7BB5-3352-4B88-828F-67C3F37E6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9063F-79A2-409B-B3DF-18CC1A8634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1620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228DE7-35F2-406E-8C53-2031E1EC5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4BD8BCF-81E9-4BE4-9BB5-488E0F0376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0BA6D95-55DB-4535-83D8-230542D3FB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0441F4E-5F0F-4438-96A2-026E8818C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2AE4F-9BBA-4716-8D9B-92EFBBF0C3B0}" type="datetimeFigureOut">
              <a:rPr lang="fr-FR" smtClean="0"/>
              <a:t>07/11/2022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9888B24-73FA-4614-825B-62D6ADC4E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3AB87A8-BF1F-4A92-918B-DB9E06761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9063F-79A2-409B-B3DF-18CC1A8634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4986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CD2836EF-8D89-45C1-ABA7-8653BA0AD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F036CE8-C700-4DB0-8AD2-2C7AA6286C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7B85798-CFFB-430D-B999-A8ED7C1A9E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32AE4F-9BBA-4716-8D9B-92EFBBF0C3B0}" type="datetimeFigureOut">
              <a:rPr lang="fr-FR" smtClean="0"/>
              <a:t>07/11/2022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6440534-C700-4338-8AC0-6620C40ED8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13845F0-1770-491E-B4EB-558A34E702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29063F-79A2-409B-B3DF-18CC1A8634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8013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hyperlink" Target="http://www.info-dla.fr/" TargetMode="Externa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.png"/><Relationship Id="rId7" Type="http://schemas.openxmlformats.org/officeDocument/2006/relationships/image" Target="../media/image45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.png"/><Relationship Id="rId7" Type="http://schemas.openxmlformats.org/officeDocument/2006/relationships/image" Target="../media/image48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52.png"/><Relationship Id="rId5" Type="http://schemas.openxmlformats.org/officeDocument/2006/relationships/image" Target="../media/image47.png"/><Relationship Id="rId10" Type="http://schemas.openxmlformats.org/officeDocument/2006/relationships/image" Target="../media/image51.png"/><Relationship Id="rId4" Type="http://schemas.openxmlformats.org/officeDocument/2006/relationships/image" Target="../media/image4.png"/><Relationship Id="rId9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g"/><Relationship Id="rId5" Type="http://schemas.openxmlformats.org/officeDocument/2006/relationships/image" Target="../media/image54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g"/><Relationship Id="rId5" Type="http://schemas.openxmlformats.org/officeDocument/2006/relationships/image" Target="../media/image54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jp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8.png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Relationship Id="rId1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3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image" Target="../media/image5.jp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image" Target="../media/image4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.png"/><Relationship Id="rId7" Type="http://schemas.openxmlformats.org/officeDocument/2006/relationships/image" Target="../media/image3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23.png"/><Relationship Id="rId10" Type="http://schemas.openxmlformats.org/officeDocument/2006/relationships/image" Target="../media/image40.png"/><Relationship Id="rId4" Type="http://schemas.openxmlformats.org/officeDocument/2006/relationships/image" Target="../media/image4.png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02694B-AD7E-4C16-9216-A75CA7DF9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5410987-D27A-4AAC-9606-DCD115C66B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0715184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04EF0C-7D26-4934-98F2-79BF19584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771C4F4-4A4B-4EF2-A9EA-D7BF4ADCA1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E35D71A-E3D4-494C-A1F9-3322FDEE35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413" y="5680478"/>
            <a:ext cx="1609210" cy="67132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BCE7B52-32D6-4B62-9D81-31AEDF3AFF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3318" y="6147730"/>
            <a:ext cx="2347457" cy="71027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C1326D4-55D9-48FF-97C1-269C95423CCF}"/>
              </a:ext>
            </a:extLst>
          </p:cNvPr>
          <p:cNvSpPr txBox="1"/>
          <p:nvPr/>
        </p:nvSpPr>
        <p:spPr>
          <a:xfrm>
            <a:off x="4537143" y="1376047"/>
            <a:ext cx="7132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Un dispositif public au cœur des territoires</a:t>
            </a:r>
          </a:p>
        </p:txBody>
      </p:sp>
      <p:sp>
        <p:nvSpPr>
          <p:cNvPr id="12" name="Google Shape;344;p32">
            <a:extLst>
              <a:ext uri="{FF2B5EF4-FFF2-40B4-BE49-F238E27FC236}">
                <a16:creationId xmlns:a16="http://schemas.microsoft.com/office/drawing/2014/main" id="{A86AB86F-F50D-4806-869B-966604D911C0}"/>
              </a:ext>
            </a:extLst>
          </p:cNvPr>
          <p:cNvSpPr txBox="1">
            <a:spLocks/>
          </p:cNvSpPr>
          <p:nvPr/>
        </p:nvSpPr>
        <p:spPr>
          <a:xfrm>
            <a:off x="4537143" y="2139002"/>
            <a:ext cx="4714367" cy="6381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fr-FR" sz="2000" dirty="0">
                <a:solidFill>
                  <a:schemeClr val="tx1"/>
                </a:solidFill>
              </a:rPr>
              <a:t>Le DLA est porté dans chaque </a:t>
            </a:r>
            <a:r>
              <a:rPr lang="fr-FR" sz="2000" b="1" dirty="0">
                <a:solidFill>
                  <a:schemeClr val="tx1"/>
                </a:solidFill>
              </a:rPr>
              <a:t>département</a:t>
            </a:r>
            <a:r>
              <a:rPr lang="fr-FR" sz="2000" dirty="0">
                <a:solidFill>
                  <a:schemeClr val="tx1"/>
                </a:solidFill>
              </a:rPr>
              <a:t> et chaque </a:t>
            </a:r>
            <a:r>
              <a:rPr lang="fr-FR" sz="2000" b="1" dirty="0">
                <a:solidFill>
                  <a:schemeClr val="tx1"/>
                </a:solidFill>
              </a:rPr>
              <a:t>région</a:t>
            </a:r>
            <a:r>
              <a:rPr lang="fr-FR" sz="2000" dirty="0">
                <a:solidFill>
                  <a:schemeClr val="tx1"/>
                </a:solidFill>
              </a:rPr>
              <a:t> par une ou plusieurs structures locales. </a:t>
            </a:r>
          </a:p>
          <a:p>
            <a:pPr algn="l"/>
            <a:endParaRPr lang="fr-FR" sz="2000" dirty="0">
              <a:solidFill>
                <a:schemeClr val="tx1"/>
              </a:solidFill>
            </a:endParaRPr>
          </a:p>
          <a:p>
            <a:pPr algn="l"/>
            <a:r>
              <a:rPr lang="fr-FR" sz="2000" dirty="0">
                <a:solidFill>
                  <a:schemeClr val="tx1"/>
                </a:solidFill>
              </a:rPr>
              <a:t>Pour les contacter, </a:t>
            </a:r>
          </a:p>
          <a:p>
            <a:pPr algn="l"/>
            <a:r>
              <a:rPr lang="fr-FR" sz="2000" dirty="0">
                <a:solidFill>
                  <a:schemeClr val="tx1"/>
                </a:solidFill>
              </a:rPr>
              <a:t>vous pouvez retrouver leurs coordonnées sur :</a:t>
            </a:r>
          </a:p>
          <a:p>
            <a:pPr algn="l"/>
            <a:endParaRPr lang="fr-FR" sz="2000" dirty="0">
              <a:solidFill>
                <a:schemeClr val="bg2"/>
              </a:solidFill>
            </a:endParaRPr>
          </a:p>
          <a:p>
            <a:pPr algn="l"/>
            <a:r>
              <a:rPr lang="fr-FR" sz="1400" dirty="0">
                <a:solidFill>
                  <a:schemeClr val="bg2"/>
                </a:solidFill>
              </a:rPr>
              <a:t> </a:t>
            </a:r>
          </a:p>
          <a:p>
            <a:pPr algn="l"/>
            <a:r>
              <a:rPr lang="fr-FR" sz="2800" b="1" dirty="0">
                <a:solidFill>
                  <a:srgbClr val="E94D2F"/>
                </a:solidFill>
                <a:latin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www.info-dla.fr</a:t>
            </a:r>
            <a:r>
              <a:rPr lang="fr-FR" sz="2800" b="1" dirty="0">
                <a:solidFill>
                  <a:srgbClr val="E94D2F"/>
                </a:solidFill>
                <a:latin typeface="Roboto"/>
              </a:rPr>
              <a:t> </a:t>
            </a:r>
          </a:p>
          <a:p>
            <a:pPr algn="l"/>
            <a:br>
              <a:rPr lang="fr-FR" sz="1867" dirty="0">
                <a:solidFill>
                  <a:schemeClr val="bg2"/>
                </a:solidFill>
              </a:rPr>
            </a:br>
            <a:br>
              <a:rPr lang="fr-FR" sz="1867" dirty="0">
                <a:solidFill>
                  <a:schemeClr val="bg2"/>
                </a:solidFill>
              </a:rPr>
            </a:br>
            <a:endParaRPr lang="fr-FR" sz="1867" dirty="0">
              <a:solidFill>
                <a:schemeClr val="bg2"/>
              </a:solidFill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E49FC91F-CCFC-4DAF-86EE-B9D18F248C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48406" y="2004074"/>
            <a:ext cx="2956076" cy="3016215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DED48768-3F4E-4FB1-91AE-057BB50074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13313" y="5020289"/>
            <a:ext cx="2140487" cy="49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1491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04EF0C-7D26-4934-98F2-79BF19584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771C4F4-4A4B-4EF2-A9EA-D7BF4ADCA1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E35D71A-E3D4-494C-A1F9-3322FDEE35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413" y="5680478"/>
            <a:ext cx="1609210" cy="67132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BCE7B52-32D6-4B62-9D81-31AEDF3AFF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3318" y="6147730"/>
            <a:ext cx="2347457" cy="71027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C1326D4-55D9-48FF-97C1-269C95423CCF}"/>
              </a:ext>
            </a:extLst>
          </p:cNvPr>
          <p:cNvSpPr txBox="1"/>
          <p:nvPr/>
        </p:nvSpPr>
        <p:spPr>
          <a:xfrm>
            <a:off x="4537143" y="1376047"/>
            <a:ext cx="7132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Le DLA, quel impact ?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9A9F909-5999-4054-BECD-E4F832FFB76B}"/>
              </a:ext>
            </a:extLst>
          </p:cNvPr>
          <p:cNvSpPr txBox="1"/>
          <p:nvPr/>
        </p:nvSpPr>
        <p:spPr>
          <a:xfrm>
            <a:off x="4537143" y="2193760"/>
            <a:ext cx="3315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E94D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82%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07576F-701C-4EC6-9E65-674B83DA62B0}"/>
              </a:ext>
            </a:extLst>
          </p:cNvPr>
          <p:cNvSpPr txBox="1"/>
          <p:nvPr/>
        </p:nvSpPr>
        <p:spPr>
          <a:xfrm>
            <a:off x="4537143" y="2800887"/>
            <a:ext cx="2696277" cy="769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67" dirty="0">
                <a:latin typeface="Arial" panose="020B0604020202020204" pitchFamily="34" charset="0"/>
                <a:cs typeface="Arial" panose="020B0604020202020204" pitchFamily="34" charset="0"/>
              </a:rPr>
              <a:t>pensent que le DLA les a aidés à </a:t>
            </a:r>
            <a:r>
              <a:rPr lang="fr-FR" sz="1467" b="1" dirty="0">
                <a:latin typeface="Arial" panose="020B0604020202020204" pitchFamily="34" charset="0"/>
                <a:cs typeface="Arial" panose="020B0604020202020204" pitchFamily="34" charset="0"/>
              </a:rPr>
              <a:t>renforcer leur vision stratégique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D42B3CAD-357B-4F59-A82F-51A1D2B6ECAC}"/>
              </a:ext>
            </a:extLst>
          </p:cNvPr>
          <p:cNvSpPr txBox="1"/>
          <p:nvPr/>
        </p:nvSpPr>
        <p:spPr>
          <a:xfrm>
            <a:off x="7905727" y="2890953"/>
            <a:ext cx="3315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E94D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2/3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21C76A05-DA47-4F5A-8C1B-98B88D5F6C11}"/>
              </a:ext>
            </a:extLst>
          </p:cNvPr>
          <p:cNvSpPr txBox="1"/>
          <p:nvPr/>
        </p:nvSpPr>
        <p:spPr>
          <a:xfrm>
            <a:off x="7905727" y="3498080"/>
            <a:ext cx="2696277" cy="769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67" dirty="0">
                <a:latin typeface="Arial" panose="020B0604020202020204" pitchFamily="34" charset="0"/>
                <a:cs typeface="Arial" panose="020B0604020202020204" pitchFamily="34" charset="0"/>
              </a:rPr>
              <a:t>des structures ont vu </a:t>
            </a:r>
            <a:r>
              <a:rPr lang="fr-FR" sz="1467" b="1" dirty="0">
                <a:latin typeface="Arial" panose="020B0604020202020204" pitchFamily="34" charset="0"/>
                <a:cs typeface="Arial" panose="020B0604020202020204" pitchFamily="34" charset="0"/>
              </a:rPr>
              <a:t>leur assise économique et financière s’améliorer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CC8987DA-752F-4FE4-8D2C-18CE4D9E260C}"/>
              </a:ext>
            </a:extLst>
          </p:cNvPr>
          <p:cNvSpPr txBox="1"/>
          <p:nvPr/>
        </p:nvSpPr>
        <p:spPr>
          <a:xfrm>
            <a:off x="4537143" y="4213461"/>
            <a:ext cx="3315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E94D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+5,8%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0C42FFEA-34D0-4310-AD76-ABE8660025A1}"/>
              </a:ext>
            </a:extLst>
          </p:cNvPr>
          <p:cNvSpPr txBox="1"/>
          <p:nvPr/>
        </p:nvSpPr>
        <p:spPr>
          <a:xfrm>
            <a:off x="4537143" y="4820588"/>
            <a:ext cx="2696277" cy="995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67" b="1" dirty="0">
                <a:latin typeface="Arial" panose="020B0604020202020204" pitchFamily="34" charset="0"/>
                <a:cs typeface="Arial" panose="020B0604020202020204" pitchFamily="34" charset="0"/>
              </a:rPr>
              <a:t>d’effectif salarié créé</a:t>
            </a:r>
            <a:r>
              <a:rPr lang="fr-FR" sz="1467" dirty="0">
                <a:latin typeface="Arial" panose="020B0604020202020204" pitchFamily="34" charset="0"/>
                <a:cs typeface="Arial" panose="020B0604020202020204" pitchFamily="34" charset="0"/>
              </a:rPr>
              <a:t>, en complément de la </a:t>
            </a:r>
            <a:r>
              <a:rPr lang="fr-FR" sz="1467" b="1" dirty="0">
                <a:latin typeface="Arial" panose="020B0604020202020204" pitchFamily="34" charset="0"/>
                <a:cs typeface="Arial" panose="020B0604020202020204" pitchFamily="34" charset="0"/>
              </a:rPr>
              <a:t>pérennisation d’emplois existants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9D2947D2-3ED0-4719-9D8B-AE127DA4BA5A}"/>
              </a:ext>
            </a:extLst>
          </p:cNvPr>
          <p:cNvSpPr txBox="1"/>
          <p:nvPr/>
        </p:nvSpPr>
        <p:spPr>
          <a:xfrm>
            <a:off x="7892893" y="4829046"/>
            <a:ext cx="3315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E94D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54%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DD37EFFC-67EA-4ED0-AAB8-A88DE0896FA3}"/>
              </a:ext>
            </a:extLst>
          </p:cNvPr>
          <p:cNvSpPr txBox="1"/>
          <p:nvPr/>
        </p:nvSpPr>
        <p:spPr>
          <a:xfrm>
            <a:off x="7892893" y="5436173"/>
            <a:ext cx="2696277" cy="769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67" dirty="0">
                <a:latin typeface="Arial" panose="020B0604020202020204" pitchFamily="34" charset="0"/>
                <a:cs typeface="Arial" panose="020B0604020202020204" pitchFamily="34" charset="0"/>
              </a:rPr>
              <a:t>ont développé des </a:t>
            </a:r>
            <a:r>
              <a:rPr lang="fr-FR" sz="1467" b="1" dirty="0">
                <a:latin typeface="Arial" panose="020B0604020202020204" pitchFamily="34" charset="0"/>
                <a:cs typeface="Arial" panose="020B0604020202020204" pitchFamily="34" charset="0"/>
              </a:rPr>
              <a:t>alliances avec des partenaires opérationnels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1C15D1D7-5775-413E-B9A8-3CF65B7150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9939" y="2608139"/>
            <a:ext cx="1073716" cy="803298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2929DD3F-E0BC-461D-9EAF-F6F41EBC66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5281" y="4010974"/>
            <a:ext cx="1060063" cy="769634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0DED8DA6-661B-4380-BA3D-0D243CBCCF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8165" y="4691335"/>
            <a:ext cx="941834" cy="640081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9EFC0063-6928-40C9-8D4E-C6FD82D6B4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10647" y="1931424"/>
            <a:ext cx="959112" cy="803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7921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04EF0C-7D26-4934-98F2-79BF19584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771C4F4-4A4B-4EF2-A9EA-D7BF4ADCA1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E35D71A-E3D4-494C-A1F9-3322FDEE35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413" y="5680478"/>
            <a:ext cx="1609210" cy="67132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BCE7B52-32D6-4B62-9D81-31AEDF3AFF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3318" y="6147730"/>
            <a:ext cx="2347457" cy="71027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C1326D4-55D9-48FF-97C1-269C95423CCF}"/>
              </a:ext>
            </a:extLst>
          </p:cNvPr>
          <p:cNvSpPr txBox="1"/>
          <p:nvPr/>
        </p:nvSpPr>
        <p:spPr>
          <a:xfrm>
            <a:off x="4537143" y="1376047"/>
            <a:ext cx="7132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Chiffres clés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C41AB348-7872-47D8-AE4F-99B510818724}"/>
              </a:ext>
            </a:extLst>
          </p:cNvPr>
          <p:cNvSpPr/>
          <p:nvPr/>
        </p:nvSpPr>
        <p:spPr>
          <a:xfrm>
            <a:off x="4295730" y="2098134"/>
            <a:ext cx="2442926" cy="2442926"/>
          </a:xfrm>
          <a:prstGeom prst="ellipse">
            <a:avLst/>
          </a:prstGeom>
          <a:solidFill>
            <a:srgbClr val="E94D2F"/>
          </a:solidFill>
          <a:ln>
            <a:solidFill>
              <a:srgbClr val="AA0D0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2BEDA27C-6EF7-45D0-B5F3-4A30320EA1EF}"/>
              </a:ext>
            </a:extLst>
          </p:cNvPr>
          <p:cNvSpPr/>
          <p:nvPr/>
        </p:nvSpPr>
        <p:spPr>
          <a:xfrm>
            <a:off x="4491361" y="2292976"/>
            <a:ext cx="2051663" cy="203577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9BF2526-FB7D-478A-9A21-BC7CA32D74C1}"/>
              </a:ext>
            </a:extLst>
          </p:cNvPr>
          <p:cNvSpPr txBox="1"/>
          <p:nvPr/>
        </p:nvSpPr>
        <p:spPr>
          <a:xfrm>
            <a:off x="4501662" y="2591160"/>
            <a:ext cx="2060004" cy="1456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467" b="1" dirty="0">
                <a:solidFill>
                  <a:srgbClr val="E94D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62 000</a:t>
            </a:r>
          </a:p>
          <a:p>
            <a:pPr algn="ctr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structures accompagnées depuis 2003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7B90E5B-EEB8-45E2-985C-390C6A1E9601}"/>
              </a:ext>
            </a:extLst>
          </p:cNvPr>
          <p:cNvSpPr txBox="1"/>
          <p:nvPr/>
        </p:nvSpPr>
        <p:spPr>
          <a:xfrm>
            <a:off x="4707979" y="4735902"/>
            <a:ext cx="25140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E94D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95% 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sont des associations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10AC8D0-6203-4076-B286-8439C7BDAD5B}"/>
              </a:ext>
            </a:extLst>
          </p:cNvPr>
          <p:cNvSpPr txBox="1"/>
          <p:nvPr/>
        </p:nvSpPr>
        <p:spPr>
          <a:xfrm>
            <a:off x="4707979" y="5547694"/>
            <a:ext cx="2970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E94D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24,5 millions 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de budget annuel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73944129-AF82-49BC-8303-2FC5E5A20AA7}"/>
              </a:ext>
            </a:extLst>
          </p:cNvPr>
          <p:cNvGrpSpPr/>
          <p:nvPr/>
        </p:nvGrpSpPr>
        <p:grpSpPr>
          <a:xfrm>
            <a:off x="7385713" y="1425345"/>
            <a:ext cx="3811093" cy="1379751"/>
            <a:chOff x="5300212" y="1039210"/>
            <a:chExt cx="3538708" cy="1328738"/>
          </a:xfrm>
        </p:grpSpPr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F819D709-CD61-41F2-B88F-CE8BF99D9A3F}"/>
                </a:ext>
              </a:extLst>
            </p:cNvPr>
            <p:cNvSpPr txBox="1"/>
            <p:nvPr/>
          </p:nvSpPr>
          <p:spPr>
            <a:xfrm>
              <a:off x="5300212" y="1039210"/>
              <a:ext cx="810258" cy="90024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sz="7200" b="1" dirty="0">
                  <a:solidFill>
                    <a:srgbClr val="E94D2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fr-FR" sz="3200" dirty="0">
                <a:solidFill>
                  <a:srgbClr val="E94D2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236ED3DD-284D-4111-AF03-FB8A0AFBF063}"/>
                </a:ext>
              </a:extLst>
            </p:cNvPr>
            <p:cNvSpPr txBox="1"/>
            <p:nvPr/>
          </p:nvSpPr>
          <p:spPr>
            <a:xfrm>
              <a:off x="5874494" y="1243168"/>
              <a:ext cx="2964426" cy="3000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dirty="0">
                  <a:latin typeface="Arial" panose="020B0604020202020204" pitchFamily="34" charset="0"/>
                  <a:cs typeface="Arial" panose="020B0604020202020204" pitchFamily="34" charset="0"/>
                </a:rPr>
                <a:t>thématiques principales :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2BEC439A-8E37-4F0C-9CDB-A30C2C9D15FA}"/>
                </a:ext>
              </a:extLst>
            </p:cNvPr>
            <p:cNvSpPr txBox="1"/>
            <p:nvPr/>
          </p:nvSpPr>
          <p:spPr>
            <a:xfrm>
              <a:off x="5670887" y="1652368"/>
              <a:ext cx="3166249" cy="715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80990" indent="-380990">
                <a:buClr>
                  <a:schemeClr val="bg1"/>
                </a:buClr>
                <a:buFont typeface="Arial" panose="020B0604020202020204" pitchFamily="34" charset="0"/>
                <a:buChar char="•"/>
              </a:pPr>
              <a:r>
                <a:rPr lang="fr-FR" sz="1400" dirty="0">
                  <a:latin typeface="Arial" panose="020B0604020202020204" pitchFamily="34" charset="0"/>
                  <a:cs typeface="Arial" panose="020B0604020202020204" pitchFamily="34" charset="0"/>
                </a:rPr>
                <a:t>Projet et stratégie </a:t>
              </a:r>
            </a:p>
            <a:p>
              <a:pPr marL="380990" indent="-380990">
                <a:buClr>
                  <a:schemeClr val="bg1"/>
                </a:buClr>
                <a:buFont typeface="Arial" panose="020B0604020202020204" pitchFamily="34" charset="0"/>
                <a:buChar char="•"/>
              </a:pPr>
              <a:r>
                <a:rPr lang="fr-FR" sz="1400" dirty="0">
                  <a:latin typeface="Arial" panose="020B0604020202020204" pitchFamily="34" charset="0"/>
                  <a:cs typeface="Arial" panose="020B0604020202020204" pitchFamily="34" charset="0"/>
                </a:rPr>
                <a:t>Organisation interne </a:t>
              </a:r>
            </a:p>
            <a:p>
              <a:pPr marL="380990" indent="-380990">
                <a:buClr>
                  <a:schemeClr val="bg1"/>
                </a:buClr>
                <a:buFont typeface="Arial" panose="020B0604020202020204" pitchFamily="34" charset="0"/>
                <a:buChar char="•"/>
              </a:pPr>
              <a:r>
                <a:rPr lang="fr-FR" sz="1400" dirty="0">
                  <a:latin typeface="Arial" panose="020B0604020202020204" pitchFamily="34" charset="0"/>
                  <a:cs typeface="Arial" panose="020B0604020202020204" pitchFamily="34" charset="0"/>
                </a:rPr>
                <a:t>Diversification des financements et activités </a:t>
              </a:r>
            </a:p>
            <a:p>
              <a:pPr marL="380990" indent="-380990">
                <a:buClr>
                  <a:schemeClr val="bg1"/>
                </a:buClr>
                <a:buFont typeface="Arial" panose="020B0604020202020204" pitchFamily="34" charset="0"/>
                <a:buChar char="•"/>
              </a:pPr>
              <a:r>
                <a:rPr lang="fr-FR" sz="1400" dirty="0">
                  <a:latin typeface="Arial" panose="020B0604020202020204" pitchFamily="34" charset="0"/>
                  <a:cs typeface="Arial" panose="020B0604020202020204" pitchFamily="34" charset="0"/>
                </a:rPr>
                <a:t>Développement des partenariats</a:t>
              </a:r>
            </a:p>
          </p:txBody>
        </p:sp>
      </p:grpSp>
      <p:sp>
        <p:nvSpPr>
          <p:cNvPr id="23" name="ZoneTexte 22">
            <a:extLst>
              <a:ext uri="{FF2B5EF4-FFF2-40B4-BE49-F238E27FC236}">
                <a16:creationId xmlns:a16="http://schemas.microsoft.com/office/drawing/2014/main" id="{A013143C-4BA2-46F2-A57C-0AA7FCC4824B}"/>
              </a:ext>
            </a:extLst>
          </p:cNvPr>
          <p:cNvSpPr txBox="1"/>
          <p:nvPr/>
        </p:nvSpPr>
        <p:spPr>
          <a:xfrm>
            <a:off x="7599413" y="3555511"/>
            <a:ext cx="349402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E94D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une diversité de secteurs &amp; thématiques accompagnés :</a:t>
            </a:r>
            <a:r>
              <a:rPr lang="fr-FR" dirty="0">
                <a:solidFill>
                  <a:srgbClr val="E94D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fr-FR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Culture, sport, social-médico-social et sanitaire, protection de l’environnement, agriculture, recyclage - réemploi, habitat, mobilité, énergie, tourisme, commerce… </a:t>
            </a:r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41FA02E-4C68-4373-8E00-8A60CADB7068}"/>
              </a:ext>
            </a:extLst>
          </p:cNvPr>
          <p:cNvSpPr/>
          <p:nvPr/>
        </p:nvSpPr>
        <p:spPr>
          <a:xfrm>
            <a:off x="7517322" y="1310473"/>
            <a:ext cx="3694121" cy="1959826"/>
          </a:xfrm>
          <a:prstGeom prst="rect">
            <a:avLst/>
          </a:prstGeom>
          <a:noFill/>
          <a:ln w="28575">
            <a:solidFill>
              <a:srgbClr val="E94D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326D0AD-250C-4D5B-B034-5D3F35C0D1B4}"/>
              </a:ext>
            </a:extLst>
          </p:cNvPr>
          <p:cNvSpPr/>
          <p:nvPr/>
        </p:nvSpPr>
        <p:spPr>
          <a:xfrm>
            <a:off x="7517322" y="3500648"/>
            <a:ext cx="3694120" cy="1889301"/>
          </a:xfrm>
          <a:prstGeom prst="rect">
            <a:avLst/>
          </a:prstGeom>
          <a:noFill/>
          <a:ln w="28575">
            <a:solidFill>
              <a:srgbClr val="E94D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3687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04EF0C-7D26-4934-98F2-79BF19584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771C4F4-4A4B-4EF2-A9EA-D7BF4ADCA1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"/>
            <a:ext cx="12192000" cy="6858000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E35D71A-E3D4-494C-A1F9-3322FDEE35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413" y="5680478"/>
            <a:ext cx="1609210" cy="67132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BCE7B52-32D6-4B62-9D81-31AEDF3AFF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3318" y="6147730"/>
            <a:ext cx="2347457" cy="71027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8385AA8-51AC-4562-86C6-586C431B9F2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25" t="56998" r="14624" b="1"/>
          <a:stretch/>
        </p:blipFill>
        <p:spPr>
          <a:xfrm>
            <a:off x="10629545" y="3648938"/>
            <a:ext cx="1562455" cy="790681"/>
          </a:xfrm>
          <a:prstGeom prst="rect">
            <a:avLst/>
          </a:prstGeom>
        </p:spPr>
      </p:pic>
      <p:pic>
        <p:nvPicPr>
          <p:cNvPr id="13" name="Picture 8" descr="Le congrès Hlm | L'Union sociale pour l'habitat">
            <a:extLst>
              <a:ext uri="{FF2B5EF4-FFF2-40B4-BE49-F238E27FC236}">
                <a16:creationId xmlns:a16="http://schemas.microsoft.com/office/drawing/2014/main" id="{033F675D-D4F3-4A29-8046-499594849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619" y="3877107"/>
            <a:ext cx="1467607" cy="33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A43B488-D3D2-47EA-815E-CF43392C6C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776" y="3685718"/>
            <a:ext cx="1139843" cy="717120"/>
          </a:xfrm>
          <a:prstGeom prst="rect">
            <a:avLst/>
          </a:prstGeom>
        </p:spPr>
      </p:pic>
      <p:sp>
        <p:nvSpPr>
          <p:cNvPr id="15" name="Google Shape;96;p18">
            <a:extLst>
              <a:ext uri="{FF2B5EF4-FFF2-40B4-BE49-F238E27FC236}">
                <a16:creationId xmlns:a16="http://schemas.microsoft.com/office/drawing/2014/main" id="{8B7281C2-17AB-487F-A2FC-49915ECFF159}"/>
              </a:ext>
            </a:extLst>
          </p:cNvPr>
          <p:cNvSpPr txBox="1"/>
          <p:nvPr/>
        </p:nvSpPr>
        <p:spPr>
          <a:xfrm>
            <a:off x="4464218" y="1400575"/>
            <a:ext cx="7772170" cy="1430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dirty="0"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</a:rPr>
              <a:t>Depuis sa création en 2002, de nombreux acteurs soutiennent le DLA et participent à sa gouvernance pour garantir sa mise en œuvre sur tous les territoires 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2" descr="https://ess-france.org/media/img/design/logo-essfrance.png">
            <a:extLst>
              <a:ext uri="{FF2B5EF4-FFF2-40B4-BE49-F238E27FC236}">
                <a16:creationId xmlns:a16="http://schemas.microsoft.com/office/drawing/2014/main" id="{4230F583-845F-4EA9-A8DB-8CA5472C2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9476" y="4782842"/>
            <a:ext cx="1009492" cy="912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96;p18">
            <a:extLst>
              <a:ext uri="{FF2B5EF4-FFF2-40B4-BE49-F238E27FC236}">
                <a16:creationId xmlns:a16="http://schemas.microsoft.com/office/drawing/2014/main" id="{B4B5541C-55D0-4E22-B6F8-DE54ABE7AAFD}"/>
              </a:ext>
            </a:extLst>
          </p:cNvPr>
          <p:cNvSpPr txBox="1"/>
          <p:nvPr/>
        </p:nvSpPr>
        <p:spPr>
          <a:xfrm>
            <a:off x="4366995" y="2992439"/>
            <a:ext cx="2810704" cy="623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 dirty="0"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</a:rPr>
              <a:t>Financeurs principaux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Google Shape;96;p18">
            <a:extLst>
              <a:ext uri="{FF2B5EF4-FFF2-40B4-BE49-F238E27FC236}">
                <a16:creationId xmlns:a16="http://schemas.microsoft.com/office/drawing/2014/main" id="{76AAB9E1-864B-405A-BD5A-E7182655F4E8}"/>
              </a:ext>
            </a:extLst>
          </p:cNvPr>
          <p:cNvSpPr txBox="1"/>
          <p:nvPr/>
        </p:nvSpPr>
        <p:spPr>
          <a:xfrm>
            <a:off x="7610497" y="2990137"/>
            <a:ext cx="2810704" cy="623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 dirty="0"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</a:rPr>
              <a:t>Pilotes nationaux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8FA8D294-1C15-4A28-8872-A35BAB141C4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05521" y="4823809"/>
            <a:ext cx="933652" cy="830088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CFD9015D-FFB7-4D28-B695-1D368282F23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66996" y="3629234"/>
            <a:ext cx="1353696" cy="830088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8C1A6E6F-5E61-4904-8B14-FC218415FA3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62153" y="3629234"/>
            <a:ext cx="1353696" cy="830088"/>
          </a:xfrm>
          <a:prstGeom prst="rect">
            <a:avLst/>
          </a:prstGeom>
        </p:spPr>
      </p:pic>
      <p:pic>
        <p:nvPicPr>
          <p:cNvPr id="26" name="Picture 8" descr="Le congrès Hlm | L'Union sociale pour l'habitat">
            <a:extLst>
              <a:ext uri="{FF2B5EF4-FFF2-40B4-BE49-F238E27FC236}">
                <a16:creationId xmlns:a16="http://schemas.microsoft.com/office/drawing/2014/main" id="{2A6ACE05-9815-4CF4-B468-ED644F405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853" y="5071682"/>
            <a:ext cx="1467607" cy="33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15889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04EF0C-7D26-4934-98F2-79BF19584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771C4F4-4A4B-4EF2-A9EA-D7BF4ADCA1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E35D71A-E3D4-494C-A1F9-3322FDEE35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413" y="5680478"/>
            <a:ext cx="1609210" cy="67132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BCE7B52-32D6-4B62-9D81-31AEDF3AFF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3318" y="6147730"/>
            <a:ext cx="2347457" cy="71027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C1326D4-55D9-48FF-97C1-269C95423CCF}"/>
              </a:ext>
            </a:extLst>
          </p:cNvPr>
          <p:cNvSpPr txBox="1"/>
          <p:nvPr/>
        </p:nvSpPr>
        <p:spPr>
          <a:xfrm>
            <a:off x="4537143" y="1376047"/>
            <a:ext cx="7132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En conclusion, les + du DLA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EA495F5-B365-4280-97FA-0D324A694CF7}"/>
              </a:ext>
            </a:extLst>
          </p:cNvPr>
          <p:cNvSpPr txBox="1"/>
          <p:nvPr/>
        </p:nvSpPr>
        <p:spPr>
          <a:xfrm>
            <a:off x="5033282" y="2319409"/>
            <a:ext cx="317921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gratuité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de l’accompagnement</a:t>
            </a:r>
          </a:p>
          <a:p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Un dispositif facile d’accès :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 présent dans tous les départements</a:t>
            </a:r>
          </a:p>
          <a:p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Une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démarche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 volontaire et participative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842C09F-31E7-4E5C-AB4F-AFADB4BD8F6A}"/>
              </a:ext>
            </a:extLst>
          </p:cNvPr>
          <p:cNvSpPr txBox="1"/>
          <p:nvPr/>
        </p:nvSpPr>
        <p:spPr>
          <a:xfrm>
            <a:off x="8631788" y="2319409"/>
            <a:ext cx="352828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Un accompagnement 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personnalité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, qui s’inscrit dans la durée</a:t>
            </a:r>
          </a:p>
          <a:p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Un large réseau 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d’</a:t>
            </a:r>
            <a:r>
              <a:rPr lang="fr-FR" b="1" dirty="0" err="1">
                <a:latin typeface="Arial" panose="020B0604020202020204" pitchFamily="34" charset="0"/>
                <a:cs typeface="Arial" panose="020B0604020202020204" pitchFamily="34" charset="0"/>
              </a:rPr>
              <a:t>expert·es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dirty="0" err="1">
                <a:latin typeface="Arial" panose="020B0604020202020204" pitchFamily="34" charset="0"/>
                <a:cs typeface="Arial" panose="020B0604020202020204" pitchFamily="34" charset="0"/>
              </a:rPr>
              <a:t>consultant·es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 et de </a:t>
            </a:r>
            <a:r>
              <a:rPr lang="fr-FR" b="1" dirty="0" err="1">
                <a:latin typeface="Arial" panose="020B0604020202020204" pitchFamily="34" charset="0"/>
                <a:cs typeface="Arial" panose="020B0604020202020204" pitchFamily="34" charset="0"/>
              </a:rPr>
              <a:t>professionnel·les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mobilisé à votre service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FA9751BC-658F-4D90-89EE-6033322F12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9049" y="2342944"/>
            <a:ext cx="334885" cy="32818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4586BB2-4EEA-4376-8DC0-C0FAC53454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9048" y="3198115"/>
            <a:ext cx="334885" cy="328187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EF4E9C1F-9280-44A8-85F6-37269B8293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8722" y="4283710"/>
            <a:ext cx="334885" cy="328187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AF09071-54D3-4A78-83C5-9B83F07455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5090" y="2319409"/>
            <a:ext cx="334885" cy="328187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34BC15B2-DD1A-4456-ADC8-ECF2C9C241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5090" y="3447976"/>
            <a:ext cx="334885" cy="328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1774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04EF0C-7D26-4934-98F2-79BF19584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771C4F4-4A4B-4EF2-A9EA-D7BF4ADCA1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"/>
            <a:ext cx="12192000" cy="6858000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E35D71A-E3D4-494C-A1F9-3322FDEE35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413" y="5680478"/>
            <a:ext cx="1609210" cy="67132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BCE7B52-32D6-4B62-9D81-31AEDF3AFF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3318" y="6147730"/>
            <a:ext cx="2347457" cy="71027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C1326D4-55D9-48FF-97C1-269C95423CCF}"/>
              </a:ext>
            </a:extLst>
          </p:cNvPr>
          <p:cNvSpPr txBox="1"/>
          <p:nvPr/>
        </p:nvSpPr>
        <p:spPr>
          <a:xfrm>
            <a:off x="4537143" y="1376047"/>
            <a:ext cx="71323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Témoignage de la Cour </a:t>
            </a:r>
            <a:r>
              <a:rPr lang="fr-F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Cyclette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, une structure accompagnée par le DLA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8D0E75E-EB86-438B-BFFE-A9922F911A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558" y="2445276"/>
            <a:ext cx="2708083" cy="270808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34052A8-1C23-4772-BE34-DC280419F9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325" y="2463378"/>
            <a:ext cx="4066357" cy="271090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CC6E117-4E8D-419F-97A5-8A2827F323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69" y="2463378"/>
            <a:ext cx="2710905" cy="2710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6564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du contenu 4">
            <a:extLst>
              <a:ext uri="{FF2B5EF4-FFF2-40B4-BE49-F238E27FC236}">
                <a16:creationId xmlns:a16="http://schemas.microsoft.com/office/drawing/2014/main" id="{A71820CC-2199-4E0D-BD67-0A835C9B02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81AE87EB-D5F9-4538-A37F-D69E5B803373}"/>
              </a:ext>
            </a:extLst>
          </p:cNvPr>
          <p:cNvSpPr txBox="1"/>
          <p:nvPr/>
        </p:nvSpPr>
        <p:spPr>
          <a:xfrm>
            <a:off x="695455" y="717641"/>
            <a:ext cx="10946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Un accompagnement à la consolidation sur-mesure et gratuit en cinq étapes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D80B0D8-3A9D-4F0B-BA0D-E29A63603D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669"/>
          <a:stretch/>
        </p:blipFill>
        <p:spPr>
          <a:xfrm>
            <a:off x="674438" y="1184823"/>
            <a:ext cx="10763842" cy="512889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212A8A4-EBBD-47B7-A6B3-D097FA96B1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7335" y="5237638"/>
            <a:ext cx="1609210" cy="67132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A5F1837-8978-4B80-9A59-2A688F9E17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4240" y="5704890"/>
            <a:ext cx="2347457" cy="71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2258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04EF0C-7D26-4934-98F2-79BF19584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771C4F4-4A4B-4EF2-A9EA-D7BF4ADCA1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1"/>
            <a:ext cx="12192000" cy="6858000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E35D71A-E3D4-494C-A1F9-3322FDEE35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413" y="5680478"/>
            <a:ext cx="1609210" cy="67132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BCE7B52-32D6-4B62-9D81-31AEDF3AFF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3318" y="6147730"/>
            <a:ext cx="2347457" cy="71027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C1326D4-55D9-48FF-97C1-269C95423CCF}"/>
              </a:ext>
            </a:extLst>
          </p:cNvPr>
          <p:cNvSpPr txBox="1"/>
          <p:nvPr/>
        </p:nvSpPr>
        <p:spPr>
          <a:xfrm>
            <a:off x="4537143" y="1376047"/>
            <a:ext cx="71323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Témoignage de la Cour </a:t>
            </a:r>
            <a:r>
              <a:rPr lang="fr-F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Cyclette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, une structure accompagnée par le DLA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8D0E75E-EB86-438B-BFFE-A9922F911A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558" y="2445276"/>
            <a:ext cx="2708083" cy="270808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34052A8-1C23-4772-BE34-DC280419F9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325" y="2463378"/>
            <a:ext cx="4066357" cy="271090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CC6E117-4E8D-419F-97A5-8A2827F323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69" y="2463378"/>
            <a:ext cx="2710905" cy="2710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1039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du contenu 4">
            <a:extLst>
              <a:ext uri="{FF2B5EF4-FFF2-40B4-BE49-F238E27FC236}">
                <a16:creationId xmlns:a16="http://schemas.microsoft.com/office/drawing/2014/main" id="{A71820CC-2199-4E0D-BD67-0A835C9B02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212A8A4-EBBD-47B7-A6B3-D097FA96B1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7335" y="5237638"/>
            <a:ext cx="1609210" cy="67132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A5F1837-8978-4B80-9A59-2A688F9E17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4240" y="5704890"/>
            <a:ext cx="2347457" cy="71027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43C9469-09A2-4706-8C33-66471DA29450}"/>
              </a:ext>
            </a:extLst>
          </p:cNvPr>
          <p:cNvSpPr txBox="1"/>
          <p:nvPr/>
        </p:nvSpPr>
        <p:spPr>
          <a:xfrm>
            <a:off x="2853420" y="1631667"/>
            <a:ext cx="64851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Merci pour votre écoute !</a:t>
            </a:r>
          </a:p>
          <a:p>
            <a:pPr algn="ctr"/>
            <a:r>
              <a:rPr lang="fr-FR" sz="3600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Avez-vous des questions ?</a:t>
            </a:r>
            <a:endParaRPr lang="fr-FR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E3B72AE-07C4-4784-9AD0-4F06E127EF5F}"/>
              </a:ext>
            </a:extLst>
          </p:cNvPr>
          <p:cNvSpPr txBox="1"/>
          <p:nvPr/>
        </p:nvSpPr>
        <p:spPr>
          <a:xfrm>
            <a:off x="4700077" y="3557968"/>
            <a:ext cx="46385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Pour en savoir plus et prendre contact avec le DLA de votre territoire, rendez-vous sur : </a:t>
            </a:r>
          </a:p>
        </p:txBody>
      </p:sp>
      <p:sp>
        <p:nvSpPr>
          <p:cNvPr id="14" name="Google Shape;96;p18">
            <a:extLst>
              <a:ext uri="{FF2B5EF4-FFF2-40B4-BE49-F238E27FC236}">
                <a16:creationId xmlns:a16="http://schemas.microsoft.com/office/drawing/2014/main" id="{5698AE1B-5797-4CB5-BEC0-27CE437F42F4}"/>
              </a:ext>
            </a:extLst>
          </p:cNvPr>
          <p:cNvSpPr txBox="1"/>
          <p:nvPr/>
        </p:nvSpPr>
        <p:spPr>
          <a:xfrm>
            <a:off x="5102192" y="4853844"/>
            <a:ext cx="3701998" cy="1146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 dirty="0">
                <a:solidFill>
                  <a:srgbClr val="E84425"/>
                </a:solidFill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</a:rPr>
              <a:t>www.info-dla.fr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0662EE1-E519-4155-92E2-70B5B25931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501" y="4372499"/>
            <a:ext cx="1240539" cy="1054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2936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02694B-AD7E-4C16-9216-A75CA7DF9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5410987-D27A-4AAC-9606-DCD115C66B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780072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07BC6C-1BC4-401A-9E8F-4F4082AD5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50B4E83-EA37-446F-81E6-D78ECBD62B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951C85F-EDAD-4B7D-B279-7C63F7EF5A88}"/>
              </a:ext>
            </a:extLst>
          </p:cNvPr>
          <p:cNvSpPr txBox="1"/>
          <p:nvPr/>
        </p:nvSpPr>
        <p:spPr>
          <a:xfrm>
            <a:off x="0" y="1825626"/>
            <a:ext cx="12192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DLA : </a:t>
            </a:r>
          </a:p>
          <a:p>
            <a:pPr algn="ctr"/>
            <a:r>
              <a:rPr lang="fr-F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dispositif d’accompagnement </a:t>
            </a:r>
          </a:p>
          <a:p>
            <a:pPr algn="ctr"/>
            <a:r>
              <a:rPr lang="fr-F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 service du développement</a:t>
            </a:r>
          </a:p>
          <a:p>
            <a:pPr algn="ctr"/>
            <a:r>
              <a:rPr lang="fr-F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 structures de l’ESS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74A3BBD-74BA-400B-95D6-D1A06B9655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9536" y="5199054"/>
            <a:ext cx="2056087" cy="85775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CC0B151-B4F8-4306-865B-ED7CE68F47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656" y="5919474"/>
            <a:ext cx="2999343" cy="90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455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04EF0C-7D26-4934-98F2-79BF19584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771C4F4-4A4B-4EF2-A9EA-D7BF4ADCA1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E35D71A-E3D4-494C-A1F9-3322FDEE35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413" y="5680478"/>
            <a:ext cx="1609210" cy="67132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BCE7B52-32D6-4B62-9D81-31AEDF3AFF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3318" y="6147730"/>
            <a:ext cx="2347457" cy="71027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C1326D4-55D9-48FF-97C1-269C95423CCF}"/>
              </a:ext>
            </a:extLst>
          </p:cNvPr>
          <p:cNvSpPr txBox="1"/>
          <p:nvPr/>
        </p:nvSpPr>
        <p:spPr>
          <a:xfrm>
            <a:off x="4537143" y="1376047"/>
            <a:ext cx="71323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Le DLA, c’est aussi des accompagnements collectifs !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44E26CB-89B0-4F70-9FC3-2239C2C4B8D7}"/>
              </a:ext>
            </a:extLst>
          </p:cNvPr>
          <p:cNvSpPr txBox="1"/>
          <p:nvPr/>
        </p:nvSpPr>
        <p:spPr>
          <a:xfrm>
            <a:off x="4643218" y="2758959"/>
            <a:ext cx="4464496" cy="3547125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r>
              <a:rPr lang="fr-FR" dirty="0">
                <a:cs typeface="Arial" panose="020B0604020202020204" pitchFamily="34" charset="0"/>
                <a:sym typeface="Wingdings" panose="05000000000000000000" pitchFamily="2" charset="2"/>
              </a:rPr>
              <a:t> </a:t>
            </a:r>
            <a:r>
              <a:rPr lang="fr-FR" dirty="0">
                <a:cs typeface="Arial" panose="020B0604020202020204" pitchFamily="34" charset="0"/>
              </a:rPr>
              <a:t>Le collectif permet de répondre à des </a:t>
            </a:r>
            <a:r>
              <a:rPr lang="fr-FR" b="1" dirty="0">
                <a:solidFill>
                  <a:srgbClr val="E84425"/>
                </a:solidFill>
                <a:cs typeface="Arial" panose="020B0604020202020204" pitchFamily="34" charset="0"/>
              </a:rPr>
              <a:t>problématiques communes</a:t>
            </a:r>
            <a:r>
              <a:rPr lang="fr-FR" b="1" dirty="0">
                <a:cs typeface="Arial" panose="020B0604020202020204" pitchFamily="34" charset="0"/>
              </a:rPr>
              <a:t> 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fr-FR" sz="800" b="1" dirty="0">
              <a:cs typeface="Arial" panose="020B0604020202020204" pitchFamily="34" charset="0"/>
            </a:endParaRP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1600" i="1" dirty="0">
                <a:cs typeface="Arial" panose="020B0604020202020204" pitchFamily="34" charset="0"/>
              </a:rPr>
              <a:t>Modes de gouvernance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1600" i="1" dirty="0">
                <a:cs typeface="Arial" panose="020B0604020202020204" pitchFamily="34" charset="0"/>
              </a:rPr>
              <a:t>Diversification des sources de financement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1600" i="1" dirty="0">
                <a:cs typeface="Arial" panose="020B0604020202020204" pitchFamily="34" charset="0"/>
              </a:rPr>
              <a:t>Préparer une labélisation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1600" i="1" dirty="0">
                <a:cs typeface="Arial" panose="020B0604020202020204" pitchFamily="34" charset="0"/>
              </a:rPr>
              <a:t>Politique tarifaire, etc.</a:t>
            </a:r>
          </a:p>
          <a:p>
            <a:pPr>
              <a:spcAft>
                <a:spcPts val="300"/>
              </a:spcAft>
            </a:pPr>
            <a:endParaRPr lang="fr-FR" sz="2000" dirty="0"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è"/>
            </a:pPr>
            <a:r>
              <a:rPr lang="fr-FR" dirty="0">
                <a:cs typeface="Arial" panose="020B0604020202020204" pitchFamily="34" charset="0"/>
              </a:rPr>
              <a:t>Permet la </a:t>
            </a:r>
            <a:r>
              <a:rPr lang="fr-FR" b="1" dirty="0">
                <a:solidFill>
                  <a:srgbClr val="E84425"/>
                </a:solidFill>
                <a:cs typeface="Arial" panose="020B0604020202020204" pitchFamily="34" charset="0"/>
              </a:rPr>
              <a:t>rencontre</a:t>
            </a:r>
            <a:r>
              <a:rPr lang="fr-FR" dirty="0">
                <a:cs typeface="Arial" panose="020B0604020202020204" pitchFamily="34" charset="0"/>
              </a:rPr>
              <a:t> avec les autres structures de son territoire</a:t>
            </a:r>
          </a:p>
          <a:p>
            <a:pPr marL="342900" indent="-342900">
              <a:buFont typeface="Wingdings" panose="05000000000000000000" pitchFamily="2" charset="2"/>
              <a:buChar char="è"/>
            </a:pPr>
            <a:endParaRPr lang="fr-FR" dirty="0"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fr-FR" dirty="0">
                <a:cs typeface="Arial" panose="020B0604020202020204" pitchFamily="34" charset="0"/>
              </a:rPr>
              <a:t>Favorise le </a:t>
            </a:r>
            <a:r>
              <a:rPr lang="fr-FR" b="1" dirty="0">
                <a:solidFill>
                  <a:srgbClr val="E84425"/>
                </a:solidFill>
                <a:cs typeface="Arial" panose="020B0604020202020204" pitchFamily="34" charset="0"/>
              </a:rPr>
              <a:t>partage d’expérience</a:t>
            </a:r>
            <a:r>
              <a:rPr lang="fr-FR" dirty="0">
                <a:cs typeface="Arial" panose="020B0604020202020204" pitchFamily="34" charset="0"/>
              </a:rPr>
              <a:t>, de connaissance, partenariats etc.</a:t>
            </a:r>
          </a:p>
        </p:txBody>
      </p:sp>
    </p:spTree>
    <p:extLst>
      <p:ext uri="{BB962C8B-B14F-4D97-AF65-F5344CB8AC3E}">
        <p14:creationId xmlns:p14="http://schemas.microsoft.com/office/powerpoint/2010/main" val="35096694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134423-56C3-4E93-90F7-C377C7007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A04EB8B-27B6-4C41-9455-DA2A6C7BA653}"/>
              </a:ext>
            </a:extLst>
          </p:cNvPr>
          <p:cNvSpPr txBox="1"/>
          <p:nvPr/>
        </p:nvSpPr>
        <p:spPr>
          <a:xfrm>
            <a:off x="2525836" y="2736502"/>
            <a:ext cx="71403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Lorem ipsum </a:t>
            </a:r>
            <a:r>
              <a:rPr lang="fr-FR" sz="1400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dolor</a:t>
            </a:r>
            <a:r>
              <a:rPr lang="fr-FR" sz="1400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sit</a:t>
            </a:r>
            <a:r>
              <a:rPr lang="fr-FR" sz="1400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amet</a:t>
            </a:r>
            <a:r>
              <a:rPr lang="fr-FR" sz="1400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, </a:t>
            </a:r>
            <a:r>
              <a:rPr lang="fr-FR" sz="1400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consectetur</a:t>
            </a:r>
            <a:r>
              <a:rPr lang="fr-FR" sz="1400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adipiscing</a:t>
            </a:r>
            <a:r>
              <a:rPr lang="fr-FR" sz="1400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elit</a:t>
            </a:r>
            <a:r>
              <a:rPr lang="fr-FR" sz="1400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, </a:t>
            </a:r>
            <a:r>
              <a:rPr lang="fr-FR" sz="1400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sed</a:t>
            </a:r>
            <a:r>
              <a:rPr lang="fr-FR" sz="1400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do </a:t>
            </a:r>
            <a:r>
              <a:rPr lang="fr-FR" sz="1400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eiusmod</a:t>
            </a:r>
            <a:r>
              <a:rPr lang="fr-FR" sz="1400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tempor</a:t>
            </a:r>
            <a:r>
              <a:rPr lang="fr-FR" sz="1400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incididunt</a:t>
            </a:r>
            <a:r>
              <a:rPr lang="fr-FR" sz="1400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ut </a:t>
            </a:r>
            <a:r>
              <a:rPr lang="fr-FR" sz="1400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labore</a:t>
            </a:r>
            <a:r>
              <a:rPr lang="fr-FR" sz="1400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, Lorem ipsum </a:t>
            </a:r>
            <a:r>
              <a:rPr lang="fr-FR" sz="1400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dolor</a:t>
            </a:r>
            <a:r>
              <a:rPr lang="fr-FR" sz="1400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sit</a:t>
            </a:r>
            <a:r>
              <a:rPr lang="fr-FR" sz="1400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amet</a:t>
            </a:r>
            <a:r>
              <a:rPr lang="fr-FR" sz="1400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, </a:t>
            </a:r>
            <a:r>
              <a:rPr lang="fr-FR" sz="1400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consectetur</a:t>
            </a:r>
            <a:r>
              <a:rPr lang="fr-FR" sz="1400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adipiscing</a:t>
            </a:r>
            <a:r>
              <a:rPr lang="fr-FR" sz="1400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elit</a:t>
            </a:r>
            <a:r>
              <a:rPr lang="fr-FR" sz="1400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, </a:t>
            </a:r>
            <a:r>
              <a:rPr lang="fr-FR" sz="1400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sed</a:t>
            </a:r>
            <a:r>
              <a:rPr lang="fr-FR" sz="1400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do </a:t>
            </a:r>
            <a:r>
              <a:rPr lang="fr-FR" sz="1400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eiusmod</a:t>
            </a:r>
            <a:r>
              <a:rPr lang="fr-FR" sz="1400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tempor</a:t>
            </a:r>
            <a:r>
              <a:rPr lang="fr-FR" sz="1400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incididunt</a:t>
            </a:r>
            <a:r>
              <a:rPr lang="fr-FR" sz="1400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ut </a:t>
            </a:r>
            <a:r>
              <a:rPr lang="fr-FR" sz="1400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labore</a:t>
            </a:r>
            <a:r>
              <a:rPr lang="fr-FR" sz="1400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.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Proinde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concepta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rabie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saeviore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desperatio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incendebat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fames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amplificatis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viribus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ardore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incohibili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excidium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urbium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matris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Seleuciae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efferebantur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comes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tuebatur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Castricius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tresque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legiones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bellicis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sudoribus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induratae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FB4A344-7345-4E4B-8426-9AAD8A588E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5997" y="5167311"/>
            <a:ext cx="1609210" cy="67132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ED3EA1D-F6C6-42DF-BD44-C4CBADAA43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902" y="5634563"/>
            <a:ext cx="2347457" cy="710270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479894A-9D24-49C1-A311-8CB3587184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98605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04EF0C-7D26-4934-98F2-79BF19584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771C4F4-4A4B-4EF2-A9EA-D7BF4ADCA1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955B71C-C4B0-400F-86DF-EF6D38338D24}"/>
              </a:ext>
            </a:extLst>
          </p:cNvPr>
          <p:cNvSpPr txBox="1"/>
          <p:nvPr/>
        </p:nvSpPr>
        <p:spPr>
          <a:xfrm>
            <a:off x="4528759" y="2483405"/>
            <a:ext cx="682504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i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Structures de l’ESS, vous vous interrogez sur votre stratégie de développement, vous souhaitez développer votre activité, pérenniser vos emplois ? Et si vous bénéficiez d’un accompagnement du DLA, Dispositif local d’accompagnement ? </a:t>
            </a:r>
          </a:p>
          <a:p>
            <a:pPr algn="just"/>
            <a:endParaRPr lang="fr-FR" i="1" dirty="0">
              <a:latin typeface="Arial" panose="020B0604020202020204" pitchFamily="34" charset="0"/>
              <a:ea typeface="Segoe UI" panose="020B0502040204020203" pitchFamily="34" charset="0"/>
              <a:cs typeface="Arial" panose="020B0604020202020204" pitchFamily="34" charset="0"/>
            </a:endParaRPr>
          </a:p>
          <a:p>
            <a:pPr algn="just"/>
            <a:r>
              <a:rPr lang="fr-FR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Découvrez son fonctionnement et son impact sur les structures accompagnées. Au programme, présentation du DLA et témoignages d’une structure accompagnée par le DLA et de son accompagnateur … suivi d’un temps de Q&amp;R !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E35D71A-E3D4-494C-A1F9-3322FDEE35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413" y="5680478"/>
            <a:ext cx="1609210" cy="67132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BCE7B52-32D6-4B62-9D81-31AEDF3AFF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3318" y="6147730"/>
            <a:ext cx="2347457" cy="71027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383A7522-1150-40E2-9DB8-B6BBE6593231}"/>
              </a:ext>
            </a:extLst>
          </p:cNvPr>
          <p:cNvSpPr txBox="1"/>
          <p:nvPr/>
        </p:nvSpPr>
        <p:spPr>
          <a:xfrm>
            <a:off x="4542741" y="773230"/>
            <a:ext cx="74228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Le DLA : un dispositif d’accompagnement </a:t>
            </a:r>
          </a:p>
          <a:p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au service du développement des structures de l’économie sociale et solidaire (ESS)</a:t>
            </a:r>
          </a:p>
        </p:txBody>
      </p:sp>
    </p:spTree>
    <p:extLst>
      <p:ext uri="{BB962C8B-B14F-4D97-AF65-F5344CB8AC3E}">
        <p14:creationId xmlns:p14="http://schemas.microsoft.com/office/powerpoint/2010/main" val="6436726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04EF0C-7D26-4934-98F2-79BF19584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771C4F4-4A4B-4EF2-A9EA-D7BF4ADCA1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E35D71A-E3D4-494C-A1F9-3322FDEE35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413" y="5680478"/>
            <a:ext cx="1609210" cy="67132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BCE7B52-32D6-4B62-9D81-31AEDF3AFF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3318" y="6147730"/>
            <a:ext cx="2347457" cy="71027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B626B60E-C09B-4BAF-BAA3-5137C5E846C0}"/>
              </a:ext>
            </a:extLst>
          </p:cNvPr>
          <p:cNvSpPr txBox="1"/>
          <p:nvPr/>
        </p:nvSpPr>
        <p:spPr>
          <a:xfrm>
            <a:off x="4537144" y="1376047"/>
            <a:ext cx="4702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Au programme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6AE7AA1-2F9F-4922-8052-E8D8D89F9169}"/>
              </a:ext>
            </a:extLst>
          </p:cNvPr>
          <p:cNvSpPr txBox="1"/>
          <p:nvPr/>
        </p:nvSpPr>
        <p:spPr>
          <a:xfrm>
            <a:off x="4537144" y="2294625"/>
            <a:ext cx="7140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Présentation du DLA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Maud Bailly, </a:t>
            </a:r>
            <a:r>
              <a:rPr lang="fr-FR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chargée de mission DLA national à l’Avise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23FC113-B810-4A69-B145-F2685137B784}"/>
              </a:ext>
            </a:extLst>
          </p:cNvPr>
          <p:cNvSpPr txBox="1"/>
          <p:nvPr/>
        </p:nvSpPr>
        <p:spPr>
          <a:xfrm>
            <a:off x="4537146" y="3138802"/>
            <a:ext cx="63359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Témoignages croisés avec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Myriam </a:t>
            </a:r>
            <a:r>
              <a:rPr lang="fr-FR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Goujjane</a:t>
            </a:r>
            <a:r>
              <a:rPr lang="fr-FR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, </a:t>
            </a:r>
            <a:r>
              <a:rPr lang="fr-FR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La Cour </a:t>
            </a:r>
            <a:r>
              <a:rPr lang="fr-FR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Cyclette</a:t>
            </a:r>
            <a:endParaRPr lang="fr-FR" dirty="0">
              <a:latin typeface="Arial" panose="020B0604020202020204" pitchFamily="34" charset="0"/>
              <a:ea typeface="Segoe UI" panose="020B0502040204020203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Sidane N’Diaye, </a:t>
            </a:r>
            <a:r>
              <a:rPr lang="fr-FR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chargé de mission DLA départemental à BGE-ADIL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>
              <a:latin typeface="Arial" panose="020B0604020202020204" pitchFamily="34" charset="0"/>
              <a:ea typeface="Segoe UI" panose="020B0502040204020203" pitchFamily="34" charset="0"/>
              <a:cs typeface="Arial" panose="020B0604020202020204" pitchFamily="34" charset="0"/>
            </a:endParaRPr>
          </a:p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Questions &amp; réponses</a:t>
            </a:r>
          </a:p>
        </p:txBody>
      </p:sp>
    </p:spTree>
    <p:extLst>
      <p:ext uri="{BB962C8B-B14F-4D97-AF65-F5344CB8AC3E}">
        <p14:creationId xmlns:p14="http://schemas.microsoft.com/office/powerpoint/2010/main" val="39994603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du contenu 4">
            <a:extLst>
              <a:ext uri="{FF2B5EF4-FFF2-40B4-BE49-F238E27FC236}">
                <a16:creationId xmlns:a16="http://schemas.microsoft.com/office/drawing/2014/main" id="{A71820CC-2199-4E0D-BD67-0A835C9B02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81AE87EB-D5F9-4538-A37F-D69E5B803373}"/>
              </a:ext>
            </a:extLst>
          </p:cNvPr>
          <p:cNvSpPr txBox="1"/>
          <p:nvPr/>
        </p:nvSpPr>
        <p:spPr>
          <a:xfrm>
            <a:off x="695455" y="630551"/>
            <a:ext cx="10946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6221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L’Avise : agence d’ingénierie pour développer l’ESS et l’innovation sociale</a:t>
            </a:r>
            <a:endParaRPr lang="fr-F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1C0AF366-76F4-4E39-909B-5C481F87CA0B}"/>
              </a:ext>
            </a:extLst>
          </p:cNvPr>
          <p:cNvSpPr txBox="1"/>
          <p:nvPr/>
        </p:nvSpPr>
        <p:spPr>
          <a:xfrm>
            <a:off x="779112" y="4727176"/>
            <a:ext cx="2634129" cy="429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8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>
                <a:ln>
                  <a:noFill/>
                </a:ln>
                <a:solidFill>
                  <a:srgbClr val="4A20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Nos leviers d’action</a:t>
            </a:r>
          </a:p>
        </p:txBody>
      </p:sp>
      <p:sp>
        <p:nvSpPr>
          <p:cNvPr id="55" name="Freeform 7">
            <a:extLst>
              <a:ext uri="{FF2B5EF4-FFF2-40B4-BE49-F238E27FC236}">
                <a16:creationId xmlns:a16="http://schemas.microsoft.com/office/drawing/2014/main" id="{F1C9D388-F94C-406B-A2BE-7257D2743BF7}"/>
              </a:ext>
            </a:extLst>
          </p:cNvPr>
          <p:cNvSpPr>
            <a:spLocks/>
          </p:cNvSpPr>
          <p:nvPr/>
        </p:nvSpPr>
        <p:spPr bwMode="auto">
          <a:xfrm>
            <a:off x="7969228" y="5165237"/>
            <a:ext cx="1985722" cy="1082029"/>
          </a:xfrm>
          <a:custGeom>
            <a:avLst/>
            <a:gdLst>
              <a:gd name="T0" fmla="+- 0 3767 850"/>
              <a:gd name="T1" fmla="*/ T0 w 2917"/>
              <a:gd name="T2" fmla="+- 0 2034 2034"/>
              <a:gd name="T3" fmla="*/ 2034 h 1460"/>
              <a:gd name="T4" fmla="+- 0 850 850"/>
              <a:gd name="T5" fmla="*/ T4 w 2917"/>
              <a:gd name="T6" fmla="+- 0 2034 2034"/>
              <a:gd name="T7" fmla="*/ 2034 h 1460"/>
              <a:gd name="T8" fmla="+- 0 850 850"/>
              <a:gd name="T9" fmla="*/ T8 w 2917"/>
              <a:gd name="T10" fmla="+- 0 3493 2034"/>
              <a:gd name="T11" fmla="*/ 3493 h 1460"/>
              <a:gd name="T12" fmla="+- 0 3427 850"/>
              <a:gd name="T13" fmla="*/ T12 w 2917"/>
              <a:gd name="T14" fmla="+- 0 3493 2034"/>
              <a:gd name="T15" fmla="*/ 3493 h 1460"/>
              <a:gd name="T16" fmla="+- 0 3767 850"/>
              <a:gd name="T17" fmla="*/ T16 w 2917"/>
              <a:gd name="T18" fmla="+- 0 3153 2034"/>
              <a:gd name="T19" fmla="*/ 3153 h 1460"/>
              <a:gd name="T20" fmla="+- 0 3767 850"/>
              <a:gd name="T21" fmla="*/ T20 w 2917"/>
              <a:gd name="T22" fmla="+- 0 2034 2034"/>
              <a:gd name="T23" fmla="*/ 2034 h 146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</a:cxnLst>
            <a:rect l="0" t="0" r="r" b="b"/>
            <a:pathLst>
              <a:path w="2917" h="1460">
                <a:moveTo>
                  <a:pt x="2917" y="0"/>
                </a:moveTo>
                <a:lnTo>
                  <a:pt x="0" y="0"/>
                </a:lnTo>
                <a:lnTo>
                  <a:pt x="0" y="1459"/>
                </a:lnTo>
                <a:lnTo>
                  <a:pt x="2577" y="1459"/>
                </a:lnTo>
                <a:lnTo>
                  <a:pt x="2917" y="1119"/>
                </a:lnTo>
                <a:lnTo>
                  <a:pt x="2917" y="0"/>
                </a:lnTo>
                <a:close/>
              </a:path>
            </a:pathLst>
          </a:custGeom>
          <a:solidFill>
            <a:srgbClr val="4A2075"/>
          </a:solidFill>
          <a:ln>
            <a:solidFill>
              <a:schemeClr val="tx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FINANCER</a:t>
            </a:r>
            <a:endParaRPr kumimoji="0" lang="fr-FR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 l’ingénierie et de l’outillage pour l’ESS via le Fonds Social Européen</a:t>
            </a:r>
          </a:p>
        </p:txBody>
      </p:sp>
      <p:sp>
        <p:nvSpPr>
          <p:cNvPr id="56" name="Freeform 7">
            <a:extLst>
              <a:ext uri="{FF2B5EF4-FFF2-40B4-BE49-F238E27FC236}">
                <a16:creationId xmlns:a16="http://schemas.microsoft.com/office/drawing/2014/main" id="{17BA4214-65F7-48CA-96F6-97E57ADE193C}"/>
              </a:ext>
            </a:extLst>
          </p:cNvPr>
          <p:cNvSpPr>
            <a:spLocks/>
          </p:cNvSpPr>
          <p:nvPr/>
        </p:nvSpPr>
        <p:spPr bwMode="auto">
          <a:xfrm>
            <a:off x="5614826" y="5165238"/>
            <a:ext cx="1985722" cy="1055495"/>
          </a:xfrm>
          <a:custGeom>
            <a:avLst/>
            <a:gdLst>
              <a:gd name="T0" fmla="+- 0 3767 850"/>
              <a:gd name="T1" fmla="*/ T0 w 2917"/>
              <a:gd name="T2" fmla="+- 0 2034 2034"/>
              <a:gd name="T3" fmla="*/ 2034 h 1460"/>
              <a:gd name="T4" fmla="+- 0 850 850"/>
              <a:gd name="T5" fmla="*/ T4 w 2917"/>
              <a:gd name="T6" fmla="+- 0 2034 2034"/>
              <a:gd name="T7" fmla="*/ 2034 h 1460"/>
              <a:gd name="T8" fmla="+- 0 850 850"/>
              <a:gd name="T9" fmla="*/ T8 w 2917"/>
              <a:gd name="T10" fmla="+- 0 3493 2034"/>
              <a:gd name="T11" fmla="*/ 3493 h 1460"/>
              <a:gd name="T12" fmla="+- 0 3427 850"/>
              <a:gd name="T13" fmla="*/ T12 w 2917"/>
              <a:gd name="T14" fmla="+- 0 3493 2034"/>
              <a:gd name="T15" fmla="*/ 3493 h 1460"/>
              <a:gd name="T16" fmla="+- 0 3767 850"/>
              <a:gd name="T17" fmla="*/ T16 w 2917"/>
              <a:gd name="T18" fmla="+- 0 3153 2034"/>
              <a:gd name="T19" fmla="*/ 3153 h 1460"/>
              <a:gd name="T20" fmla="+- 0 3767 850"/>
              <a:gd name="T21" fmla="*/ T20 w 2917"/>
              <a:gd name="T22" fmla="+- 0 2034 2034"/>
              <a:gd name="T23" fmla="*/ 2034 h 146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</a:cxnLst>
            <a:rect l="0" t="0" r="r" b="b"/>
            <a:pathLst>
              <a:path w="2917" h="1460">
                <a:moveTo>
                  <a:pt x="2917" y="0"/>
                </a:moveTo>
                <a:lnTo>
                  <a:pt x="0" y="0"/>
                </a:lnTo>
                <a:lnTo>
                  <a:pt x="0" y="1459"/>
                </a:lnTo>
                <a:lnTo>
                  <a:pt x="2577" y="1459"/>
                </a:lnTo>
                <a:lnTo>
                  <a:pt x="2917" y="1119"/>
                </a:lnTo>
                <a:lnTo>
                  <a:pt x="2917" y="0"/>
                </a:lnTo>
                <a:close/>
              </a:path>
            </a:pathLst>
          </a:custGeom>
          <a:solidFill>
            <a:srgbClr val="4A2075"/>
          </a:solidFill>
          <a:ln>
            <a:solidFill>
              <a:schemeClr val="tx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ACCOMPAGNER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-2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Via l’ingénierie de programmes </a:t>
            </a: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d’accompagnement </a:t>
            </a:r>
            <a:b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 services </a:t>
            </a:r>
          </a:p>
        </p:txBody>
      </p:sp>
      <p:sp>
        <p:nvSpPr>
          <p:cNvPr id="57" name="Freeform 7">
            <a:extLst>
              <a:ext uri="{FF2B5EF4-FFF2-40B4-BE49-F238E27FC236}">
                <a16:creationId xmlns:a16="http://schemas.microsoft.com/office/drawing/2014/main" id="{6C9AFA7D-E246-4295-B15C-4A0AAED83444}"/>
              </a:ext>
            </a:extLst>
          </p:cNvPr>
          <p:cNvSpPr>
            <a:spLocks/>
          </p:cNvSpPr>
          <p:nvPr/>
        </p:nvSpPr>
        <p:spPr bwMode="auto">
          <a:xfrm>
            <a:off x="3260424" y="5165238"/>
            <a:ext cx="1985722" cy="1082029"/>
          </a:xfrm>
          <a:custGeom>
            <a:avLst/>
            <a:gdLst>
              <a:gd name="T0" fmla="+- 0 3767 850"/>
              <a:gd name="T1" fmla="*/ T0 w 2917"/>
              <a:gd name="T2" fmla="+- 0 2034 2034"/>
              <a:gd name="T3" fmla="*/ 2034 h 1460"/>
              <a:gd name="T4" fmla="+- 0 850 850"/>
              <a:gd name="T5" fmla="*/ T4 w 2917"/>
              <a:gd name="T6" fmla="+- 0 2034 2034"/>
              <a:gd name="T7" fmla="*/ 2034 h 1460"/>
              <a:gd name="T8" fmla="+- 0 850 850"/>
              <a:gd name="T9" fmla="*/ T8 w 2917"/>
              <a:gd name="T10" fmla="+- 0 3493 2034"/>
              <a:gd name="T11" fmla="*/ 3493 h 1460"/>
              <a:gd name="T12" fmla="+- 0 3427 850"/>
              <a:gd name="T13" fmla="*/ T12 w 2917"/>
              <a:gd name="T14" fmla="+- 0 3493 2034"/>
              <a:gd name="T15" fmla="*/ 3493 h 1460"/>
              <a:gd name="T16" fmla="+- 0 3767 850"/>
              <a:gd name="T17" fmla="*/ T16 w 2917"/>
              <a:gd name="T18" fmla="+- 0 3153 2034"/>
              <a:gd name="T19" fmla="*/ 3153 h 1460"/>
              <a:gd name="T20" fmla="+- 0 3767 850"/>
              <a:gd name="T21" fmla="*/ T20 w 2917"/>
              <a:gd name="T22" fmla="+- 0 2034 2034"/>
              <a:gd name="T23" fmla="*/ 2034 h 146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</a:cxnLst>
            <a:rect l="0" t="0" r="r" b="b"/>
            <a:pathLst>
              <a:path w="2917" h="1460">
                <a:moveTo>
                  <a:pt x="2917" y="0"/>
                </a:moveTo>
                <a:lnTo>
                  <a:pt x="0" y="0"/>
                </a:lnTo>
                <a:lnTo>
                  <a:pt x="0" y="1459"/>
                </a:lnTo>
                <a:lnTo>
                  <a:pt x="2577" y="1459"/>
                </a:lnTo>
                <a:lnTo>
                  <a:pt x="2917" y="1119"/>
                </a:lnTo>
                <a:lnTo>
                  <a:pt x="2917" y="0"/>
                </a:lnTo>
                <a:close/>
              </a:path>
            </a:pathLst>
          </a:custGeom>
          <a:solidFill>
            <a:srgbClr val="4A2075"/>
          </a:solidFill>
          <a:ln>
            <a:solidFill>
              <a:schemeClr val="tx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Animer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 valoriser des communautés d’acteurs </a:t>
            </a:r>
            <a:b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 l’accompagnement.</a:t>
            </a:r>
          </a:p>
        </p:txBody>
      </p:sp>
      <p:pic>
        <p:nvPicPr>
          <p:cNvPr id="75" name="Image 74">
            <a:extLst>
              <a:ext uri="{FF2B5EF4-FFF2-40B4-BE49-F238E27FC236}">
                <a16:creationId xmlns:a16="http://schemas.microsoft.com/office/drawing/2014/main" id="{661ECF24-09AE-4DA2-AA1B-F888374031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rgbClr val="F08157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8" t="14020" r="25969" b="14020"/>
          <a:stretch/>
        </p:blipFill>
        <p:spPr>
          <a:xfrm rot="18900233">
            <a:off x="2256445" y="1557913"/>
            <a:ext cx="603102" cy="527167"/>
          </a:xfrm>
          <a:prstGeom prst="rect">
            <a:avLst/>
          </a:prstGeom>
        </p:spPr>
      </p:pic>
      <p:pic>
        <p:nvPicPr>
          <p:cNvPr id="76" name="Image 75">
            <a:extLst>
              <a:ext uri="{FF2B5EF4-FFF2-40B4-BE49-F238E27FC236}">
                <a16:creationId xmlns:a16="http://schemas.microsoft.com/office/drawing/2014/main" id="{96669D57-4120-4CC4-AB8B-F6164F644B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rgbClr val="F08157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77710">
            <a:off x="6659510" y="1451004"/>
            <a:ext cx="710127" cy="461583"/>
          </a:xfrm>
          <a:prstGeom prst="rect">
            <a:avLst/>
          </a:prstGeom>
        </p:spPr>
      </p:pic>
      <p:sp>
        <p:nvSpPr>
          <p:cNvPr id="77" name="ZoneTexte 76">
            <a:extLst>
              <a:ext uri="{FF2B5EF4-FFF2-40B4-BE49-F238E27FC236}">
                <a16:creationId xmlns:a16="http://schemas.microsoft.com/office/drawing/2014/main" id="{AFF18297-6219-43D0-B79A-160D5EABCF89}"/>
              </a:ext>
            </a:extLst>
          </p:cNvPr>
          <p:cNvSpPr txBox="1"/>
          <p:nvPr/>
        </p:nvSpPr>
        <p:spPr>
          <a:xfrm rot="18866427">
            <a:off x="4937387" y="2046347"/>
            <a:ext cx="1416138" cy="169277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1200" cap="none" spc="0" normalizeH="0" baseline="0" noProof="0">
                <a:ln>
                  <a:noFill/>
                </a:ln>
                <a:solidFill>
                  <a:srgbClr val="F0815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Mobilité inclusive</a:t>
            </a:r>
          </a:p>
        </p:txBody>
      </p:sp>
      <p:sp>
        <p:nvSpPr>
          <p:cNvPr id="78" name="ZoneTexte 77">
            <a:extLst>
              <a:ext uri="{FF2B5EF4-FFF2-40B4-BE49-F238E27FC236}">
                <a16:creationId xmlns:a16="http://schemas.microsoft.com/office/drawing/2014/main" id="{AFDC76D1-FDD4-4751-9F39-2479D7EC3560}"/>
              </a:ext>
            </a:extLst>
          </p:cNvPr>
          <p:cNvSpPr txBox="1"/>
          <p:nvPr/>
        </p:nvSpPr>
        <p:spPr>
          <a:xfrm rot="19028230">
            <a:off x="4709596" y="1800926"/>
            <a:ext cx="1416138" cy="169277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1200" cap="none" spc="0" normalizeH="0" baseline="0" noProof="0">
                <a:ln>
                  <a:noFill/>
                </a:ln>
                <a:solidFill>
                  <a:srgbClr val="F0815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CRDLA IAE</a:t>
            </a:r>
          </a:p>
        </p:txBody>
      </p:sp>
      <p:sp>
        <p:nvSpPr>
          <p:cNvPr id="79" name="ZoneTexte 78">
            <a:extLst>
              <a:ext uri="{FF2B5EF4-FFF2-40B4-BE49-F238E27FC236}">
                <a16:creationId xmlns:a16="http://schemas.microsoft.com/office/drawing/2014/main" id="{27798753-9361-4504-865B-87AE902E4819}"/>
              </a:ext>
            </a:extLst>
          </p:cNvPr>
          <p:cNvSpPr txBox="1"/>
          <p:nvPr/>
        </p:nvSpPr>
        <p:spPr>
          <a:xfrm rot="18941553">
            <a:off x="7150784" y="1829536"/>
            <a:ext cx="1993854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fr-FR" sz="1200" b="1">
                <a:solidFill>
                  <a:srgbClr val="F08157"/>
                </a:solidFill>
                <a:latin typeface="Arial"/>
                <a:cs typeface="Arial"/>
              </a:rPr>
              <a:t>Graines d'autonomie</a:t>
            </a:r>
            <a:endParaRPr kumimoji="0" lang="fr-FR" sz="1200" b="1" i="0" u="none" strike="noStrike" kern="1200" cap="none" spc="0" normalizeH="0" baseline="0" noProof="0">
              <a:ln>
                <a:noFill/>
              </a:ln>
              <a:solidFill>
                <a:srgbClr val="F0815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0" name="ZoneTexte 79">
            <a:extLst>
              <a:ext uri="{FF2B5EF4-FFF2-40B4-BE49-F238E27FC236}">
                <a16:creationId xmlns:a16="http://schemas.microsoft.com/office/drawing/2014/main" id="{E11A9846-0B05-4A04-BDDD-08C9F9BF4648}"/>
              </a:ext>
            </a:extLst>
          </p:cNvPr>
          <p:cNvSpPr txBox="1"/>
          <p:nvPr/>
        </p:nvSpPr>
        <p:spPr>
          <a:xfrm>
            <a:off x="748945" y="1043530"/>
            <a:ext cx="5919096" cy="423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8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31B7B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Nos communautés et programmes</a:t>
            </a:r>
          </a:p>
        </p:txBody>
      </p:sp>
      <p:sp>
        <p:nvSpPr>
          <p:cNvPr id="83" name="ZoneTexte 82">
            <a:extLst>
              <a:ext uri="{FF2B5EF4-FFF2-40B4-BE49-F238E27FC236}">
                <a16:creationId xmlns:a16="http://schemas.microsoft.com/office/drawing/2014/main" id="{17DF9146-5AB2-4CAC-8F39-D805EE44BC65}"/>
              </a:ext>
            </a:extLst>
          </p:cNvPr>
          <p:cNvSpPr txBox="1"/>
          <p:nvPr/>
        </p:nvSpPr>
        <p:spPr>
          <a:xfrm rot="18941553">
            <a:off x="9213511" y="1865295"/>
            <a:ext cx="15492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1200" cap="none" spc="0" normalizeH="0" baseline="0" noProof="0">
                <a:ln>
                  <a:noFill/>
                </a:ln>
                <a:solidFill>
                  <a:srgbClr val="F081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SOCIAL VALUE </a:t>
            </a:r>
            <a:br>
              <a:rPr kumimoji="0" lang="fr-FR" sz="1100" b="1" i="0" u="none" strike="noStrike" kern="1200" cap="none" spc="0" normalizeH="0" baseline="0" noProof="0">
                <a:ln>
                  <a:noFill/>
                </a:ln>
                <a:solidFill>
                  <a:srgbClr val="F081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fr-FR" sz="1100" b="1" i="0" u="none" strike="noStrike" kern="1200" cap="none" spc="0" normalizeH="0" baseline="0" noProof="0">
                <a:ln>
                  <a:noFill/>
                </a:ln>
                <a:solidFill>
                  <a:srgbClr val="F081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FRANCE</a:t>
            </a:r>
          </a:p>
        </p:txBody>
      </p:sp>
      <p:sp>
        <p:nvSpPr>
          <p:cNvPr id="84" name="ZoneTexte 83">
            <a:extLst>
              <a:ext uri="{FF2B5EF4-FFF2-40B4-BE49-F238E27FC236}">
                <a16:creationId xmlns:a16="http://schemas.microsoft.com/office/drawing/2014/main" id="{02A7217C-141D-4C1C-A8B7-D7C6CDC60F50}"/>
              </a:ext>
            </a:extLst>
          </p:cNvPr>
          <p:cNvSpPr txBox="1"/>
          <p:nvPr/>
        </p:nvSpPr>
        <p:spPr>
          <a:xfrm rot="18941553">
            <a:off x="8781815" y="1357311"/>
            <a:ext cx="181647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1200" cap="none" spc="0" normalizeH="0" baseline="0" noProof="0">
                <a:ln>
                  <a:noFill/>
                </a:ln>
                <a:solidFill>
                  <a:srgbClr val="F081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Centre de ressources national sur l’Evaluation de l’impact social</a:t>
            </a:r>
          </a:p>
        </p:txBody>
      </p:sp>
      <p:sp>
        <p:nvSpPr>
          <p:cNvPr id="85" name="ZoneTexte 84">
            <a:extLst>
              <a:ext uri="{FF2B5EF4-FFF2-40B4-BE49-F238E27FC236}">
                <a16:creationId xmlns:a16="http://schemas.microsoft.com/office/drawing/2014/main" id="{5BCC7FFD-2B70-4C96-82AD-37418E660D2D}"/>
              </a:ext>
            </a:extLst>
          </p:cNvPr>
          <p:cNvSpPr txBox="1"/>
          <p:nvPr/>
        </p:nvSpPr>
        <p:spPr>
          <a:xfrm rot="18941553">
            <a:off x="9459797" y="2131995"/>
            <a:ext cx="15779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1200" cap="none" spc="0" normalizeH="0" baseline="0" noProof="0">
                <a:ln>
                  <a:noFill/>
                </a:ln>
                <a:solidFill>
                  <a:srgbClr val="F081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CAP IMPACT</a:t>
            </a:r>
          </a:p>
        </p:txBody>
      </p:sp>
      <p:sp>
        <p:nvSpPr>
          <p:cNvPr id="88" name="ZoneTexte 87">
            <a:extLst>
              <a:ext uri="{FF2B5EF4-FFF2-40B4-BE49-F238E27FC236}">
                <a16:creationId xmlns:a16="http://schemas.microsoft.com/office/drawing/2014/main" id="{5CA58245-873E-407C-9B01-5077D3005F6B}"/>
              </a:ext>
            </a:extLst>
          </p:cNvPr>
          <p:cNvSpPr txBox="1"/>
          <p:nvPr/>
        </p:nvSpPr>
        <p:spPr>
          <a:xfrm>
            <a:off x="3861526" y="4351945"/>
            <a:ext cx="18899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>
                <a:ln>
                  <a:noFill/>
                </a:ln>
                <a:solidFill>
                  <a:srgbClr val="31B7B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ESS ET MÉTROPOLES</a:t>
            </a:r>
          </a:p>
        </p:txBody>
      </p:sp>
      <p:sp>
        <p:nvSpPr>
          <p:cNvPr id="89" name="ZoneTexte 88">
            <a:extLst>
              <a:ext uri="{FF2B5EF4-FFF2-40B4-BE49-F238E27FC236}">
                <a16:creationId xmlns:a16="http://schemas.microsoft.com/office/drawing/2014/main" id="{2FFC592D-AACA-43D4-B469-FC56903A9188}"/>
              </a:ext>
            </a:extLst>
          </p:cNvPr>
          <p:cNvSpPr txBox="1"/>
          <p:nvPr/>
        </p:nvSpPr>
        <p:spPr>
          <a:xfrm>
            <a:off x="5669068" y="4351945"/>
            <a:ext cx="18654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>
                <a:ln>
                  <a:noFill/>
                </a:ln>
                <a:solidFill>
                  <a:srgbClr val="31B7B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ESS ET QPV</a:t>
            </a:r>
          </a:p>
        </p:txBody>
      </p:sp>
      <p:sp>
        <p:nvSpPr>
          <p:cNvPr id="90" name="ZoneTexte 89">
            <a:extLst>
              <a:ext uri="{FF2B5EF4-FFF2-40B4-BE49-F238E27FC236}">
                <a16:creationId xmlns:a16="http://schemas.microsoft.com/office/drawing/2014/main" id="{DDEDC886-9588-49E3-ADF7-449555D515E2}"/>
              </a:ext>
            </a:extLst>
          </p:cNvPr>
          <p:cNvSpPr txBox="1"/>
          <p:nvPr/>
        </p:nvSpPr>
        <p:spPr>
          <a:xfrm>
            <a:off x="1487198" y="4351945"/>
            <a:ext cx="11238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>
                <a:ln>
                  <a:noFill/>
                </a:ln>
                <a:solidFill>
                  <a:srgbClr val="31B7B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AVISE.ORG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DE3993E2-EA33-428F-921E-1781822344BF}"/>
              </a:ext>
            </a:extLst>
          </p:cNvPr>
          <p:cNvSpPr/>
          <p:nvPr/>
        </p:nvSpPr>
        <p:spPr>
          <a:xfrm rot="18915230">
            <a:off x="1195706" y="2065882"/>
            <a:ext cx="1548359" cy="1618615"/>
          </a:xfrm>
          <a:prstGeom prst="rect">
            <a:avLst/>
          </a:prstGeom>
          <a:solidFill>
            <a:srgbClr val="F0815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92" name="ZoneTexte 91">
            <a:extLst>
              <a:ext uri="{FF2B5EF4-FFF2-40B4-BE49-F238E27FC236}">
                <a16:creationId xmlns:a16="http://schemas.microsoft.com/office/drawing/2014/main" id="{06B97EA3-91DB-4B6E-9555-A2BB60667BF9}"/>
              </a:ext>
            </a:extLst>
          </p:cNvPr>
          <p:cNvSpPr txBox="1"/>
          <p:nvPr/>
        </p:nvSpPr>
        <p:spPr>
          <a:xfrm>
            <a:off x="8270443" y="4210440"/>
            <a:ext cx="18654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>
                <a:ln>
                  <a:noFill/>
                </a:ln>
                <a:solidFill>
                  <a:srgbClr val="31B7B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ESS ET RURALITÉ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6A4E15BE-3A9F-4D80-83A8-C37542135C89}"/>
              </a:ext>
            </a:extLst>
          </p:cNvPr>
          <p:cNvSpPr txBox="1"/>
          <p:nvPr/>
        </p:nvSpPr>
        <p:spPr>
          <a:xfrm>
            <a:off x="8545408" y="4779732"/>
            <a:ext cx="15261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>
                <a:ln>
                  <a:noFill/>
                </a:ln>
                <a:solidFill>
                  <a:srgbClr val="31B7B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CRÉA’RURAL</a:t>
            </a:r>
          </a:p>
        </p:txBody>
      </p:sp>
      <p:pic>
        <p:nvPicPr>
          <p:cNvPr id="94" name="Image 93">
            <a:extLst>
              <a:ext uri="{FF2B5EF4-FFF2-40B4-BE49-F238E27FC236}">
                <a16:creationId xmlns:a16="http://schemas.microsoft.com/office/drawing/2014/main" id="{4E907601-CF3D-4AC3-BD6D-304FB30474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099519">
            <a:off x="2514915" y="1847978"/>
            <a:ext cx="1143342" cy="479781"/>
          </a:xfrm>
          <a:prstGeom prst="rect">
            <a:avLst/>
          </a:prstGeom>
        </p:spPr>
      </p:pic>
      <p:sp>
        <p:nvSpPr>
          <p:cNvPr id="97" name="ZoneTexte 96">
            <a:extLst>
              <a:ext uri="{FF2B5EF4-FFF2-40B4-BE49-F238E27FC236}">
                <a16:creationId xmlns:a16="http://schemas.microsoft.com/office/drawing/2014/main" id="{8BF83656-092D-4178-8048-189F436AFF5A}"/>
              </a:ext>
            </a:extLst>
          </p:cNvPr>
          <p:cNvSpPr txBox="1"/>
          <p:nvPr/>
        </p:nvSpPr>
        <p:spPr>
          <a:xfrm>
            <a:off x="1256775" y="2887192"/>
            <a:ext cx="14418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0" cap="none" spc="0" normalizeH="0" baseline="0" noProof="0">
                <a:ln>
                  <a:noFill/>
                </a:ln>
                <a:solidFill>
                  <a:srgbClr val="4A20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CRÉATION</a:t>
            </a:r>
          </a:p>
        </p:txBody>
      </p:sp>
      <p:pic>
        <p:nvPicPr>
          <p:cNvPr id="98" name="Image 97">
            <a:extLst>
              <a:ext uri="{FF2B5EF4-FFF2-40B4-BE49-F238E27FC236}">
                <a16:creationId xmlns:a16="http://schemas.microsoft.com/office/drawing/2014/main" id="{E28491CE-E354-41D2-BCF2-7217F1AECC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837" y="2281704"/>
            <a:ext cx="630471" cy="550329"/>
          </a:xfrm>
          <a:prstGeom prst="rect">
            <a:avLst/>
          </a:prstGeom>
        </p:spPr>
      </p:pic>
      <p:grpSp>
        <p:nvGrpSpPr>
          <p:cNvPr id="58" name="Groupe 57">
            <a:extLst>
              <a:ext uri="{FF2B5EF4-FFF2-40B4-BE49-F238E27FC236}">
                <a16:creationId xmlns:a16="http://schemas.microsoft.com/office/drawing/2014/main" id="{033945A1-F669-4C10-A8E8-1C79593D5EDF}"/>
              </a:ext>
            </a:extLst>
          </p:cNvPr>
          <p:cNvGrpSpPr/>
          <p:nvPr/>
        </p:nvGrpSpPr>
        <p:grpSpPr>
          <a:xfrm>
            <a:off x="891291" y="2065882"/>
            <a:ext cx="9822391" cy="2527938"/>
            <a:chOff x="372927" y="2470186"/>
            <a:chExt cx="11418740" cy="2811225"/>
          </a:xfrm>
        </p:grpSpPr>
        <p:grpSp>
          <p:nvGrpSpPr>
            <p:cNvPr id="59" name="Groupe 58">
              <a:extLst>
                <a:ext uri="{FF2B5EF4-FFF2-40B4-BE49-F238E27FC236}">
                  <a16:creationId xmlns:a16="http://schemas.microsoft.com/office/drawing/2014/main" id="{3184D7A6-88E2-4C1C-B95A-59E54CC3DB5B}"/>
                </a:ext>
              </a:extLst>
            </p:cNvPr>
            <p:cNvGrpSpPr/>
            <p:nvPr/>
          </p:nvGrpSpPr>
          <p:grpSpPr>
            <a:xfrm>
              <a:off x="372927" y="2470186"/>
              <a:ext cx="11418740" cy="2811225"/>
              <a:chOff x="372927" y="2470186"/>
              <a:chExt cx="11418740" cy="2811225"/>
            </a:xfrm>
          </p:grpSpPr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7801DBD7-C3D4-4193-AC94-C6B4A1B91A22}"/>
                  </a:ext>
                </a:extLst>
              </p:cNvPr>
              <p:cNvSpPr/>
              <p:nvPr/>
            </p:nvSpPr>
            <p:spPr>
              <a:xfrm rot="18915230">
                <a:off x="729360" y="2470186"/>
                <a:ext cx="1800001" cy="1800001"/>
              </a:xfrm>
              <a:prstGeom prst="rect">
                <a:avLst/>
              </a:prstGeom>
              <a:solidFill>
                <a:srgbClr val="F08157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033D4025-1B59-4CB1-8943-AC3AD9A630AF}"/>
                  </a:ext>
                </a:extLst>
              </p:cNvPr>
              <p:cNvSpPr/>
              <p:nvPr/>
            </p:nvSpPr>
            <p:spPr>
              <a:xfrm rot="18915230">
                <a:off x="3347178" y="2533948"/>
                <a:ext cx="1800001" cy="1800001"/>
              </a:xfrm>
              <a:prstGeom prst="rect">
                <a:avLst/>
              </a:prstGeom>
              <a:solidFill>
                <a:srgbClr val="F08157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6361165E-89CD-4DFF-99DA-5B40209B050E}"/>
                  </a:ext>
                </a:extLst>
              </p:cNvPr>
              <p:cNvSpPr/>
              <p:nvPr/>
            </p:nvSpPr>
            <p:spPr>
              <a:xfrm rot="18915230">
                <a:off x="5952778" y="2598753"/>
                <a:ext cx="1800001" cy="1800001"/>
              </a:xfrm>
              <a:prstGeom prst="rect">
                <a:avLst/>
              </a:prstGeom>
              <a:solidFill>
                <a:srgbClr val="F08157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40B3EAD4-3049-481B-88B7-7F1EFD7DB44E}"/>
                  </a:ext>
                </a:extLst>
              </p:cNvPr>
              <p:cNvSpPr/>
              <p:nvPr/>
            </p:nvSpPr>
            <p:spPr>
              <a:xfrm rot="18915230">
                <a:off x="8577921" y="2668883"/>
                <a:ext cx="1800001" cy="1800001"/>
              </a:xfrm>
              <a:prstGeom prst="rect">
                <a:avLst/>
              </a:prstGeom>
              <a:solidFill>
                <a:srgbClr val="F08157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74" name="Flèche droite 4">
                <a:extLst>
                  <a:ext uri="{FF2B5EF4-FFF2-40B4-BE49-F238E27FC236}">
                    <a16:creationId xmlns:a16="http://schemas.microsoft.com/office/drawing/2014/main" id="{94078A7D-0C96-478F-A3CF-5F18BE014682}"/>
                  </a:ext>
                </a:extLst>
              </p:cNvPr>
              <p:cNvSpPr/>
              <p:nvPr/>
            </p:nvSpPr>
            <p:spPr>
              <a:xfrm>
                <a:off x="372927" y="3411668"/>
                <a:ext cx="11418740" cy="1869743"/>
              </a:xfrm>
              <a:prstGeom prst="rightArrow">
                <a:avLst/>
              </a:prstGeom>
              <a:solidFill>
                <a:srgbClr val="31B7BC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61" name="ZoneTexte 60">
              <a:extLst>
                <a:ext uri="{FF2B5EF4-FFF2-40B4-BE49-F238E27FC236}">
                  <a16:creationId xmlns:a16="http://schemas.microsoft.com/office/drawing/2014/main" id="{FF3EFE94-7A87-4C44-A0AB-006305F6269A}"/>
                </a:ext>
              </a:extLst>
            </p:cNvPr>
            <p:cNvSpPr txBox="1"/>
            <p:nvPr/>
          </p:nvSpPr>
          <p:spPr>
            <a:xfrm>
              <a:off x="3181552" y="3383534"/>
              <a:ext cx="2056615" cy="308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0" cap="none" spc="0" normalizeH="0" baseline="0" noProof="0">
                  <a:ln>
                    <a:noFill/>
                  </a:ln>
                  <a:solidFill>
                    <a:srgbClr val="4A20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CONSOLIDATION</a:t>
              </a:r>
            </a:p>
          </p:txBody>
        </p:sp>
        <p:sp>
          <p:nvSpPr>
            <p:cNvPr id="62" name="ZoneTexte 61">
              <a:extLst>
                <a:ext uri="{FF2B5EF4-FFF2-40B4-BE49-F238E27FC236}">
                  <a16:creationId xmlns:a16="http://schemas.microsoft.com/office/drawing/2014/main" id="{27C35EF7-9B35-4EEC-A5A1-BCD4BBB5BE08}"/>
                </a:ext>
              </a:extLst>
            </p:cNvPr>
            <p:cNvSpPr txBox="1"/>
            <p:nvPr/>
          </p:nvSpPr>
          <p:spPr>
            <a:xfrm>
              <a:off x="5839289" y="3260423"/>
              <a:ext cx="1992104" cy="513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0" cap="none" spc="0" normalizeH="0" baseline="0" noProof="0">
                  <a:ln>
                    <a:noFill/>
                  </a:ln>
                  <a:solidFill>
                    <a:srgbClr val="4A20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CHANGEMENT D’ÉCHELLE</a:t>
              </a:r>
            </a:p>
          </p:txBody>
        </p:sp>
        <p:sp>
          <p:nvSpPr>
            <p:cNvPr id="63" name="ZoneTexte 62">
              <a:extLst>
                <a:ext uri="{FF2B5EF4-FFF2-40B4-BE49-F238E27FC236}">
                  <a16:creationId xmlns:a16="http://schemas.microsoft.com/office/drawing/2014/main" id="{F81C150C-51D0-4CA8-B8B1-679077FD393F}"/>
                </a:ext>
              </a:extLst>
            </p:cNvPr>
            <p:cNvSpPr txBox="1"/>
            <p:nvPr/>
          </p:nvSpPr>
          <p:spPr>
            <a:xfrm>
              <a:off x="8283818" y="3260421"/>
              <a:ext cx="2325669" cy="513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0" cap="none" spc="0" normalizeH="0" baseline="0" noProof="0">
                  <a:ln>
                    <a:noFill/>
                  </a:ln>
                  <a:solidFill>
                    <a:srgbClr val="4A20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ÉVALUATION DE L’IMPACT SOCIAL</a:t>
              </a:r>
            </a:p>
          </p:txBody>
        </p:sp>
        <p:pic>
          <p:nvPicPr>
            <p:cNvPr id="66" name="Image 65">
              <a:extLst>
                <a:ext uri="{FF2B5EF4-FFF2-40B4-BE49-F238E27FC236}">
                  <a16:creationId xmlns:a16="http://schemas.microsoft.com/office/drawing/2014/main" id="{D3571705-64E1-4728-9896-2AA7C218618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79586" y="2626270"/>
              <a:ext cx="732936" cy="612000"/>
            </a:xfrm>
            <a:prstGeom prst="rect">
              <a:avLst/>
            </a:prstGeom>
          </p:spPr>
        </p:pic>
        <p:pic>
          <p:nvPicPr>
            <p:cNvPr id="67" name="Image 66">
              <a:extLst>
                <a:ext uri="{FF2B5EF4-FFF2-40B4-BE49-F238E27FC236}">
                  <a16:creationId xmlns:a16="http://schemas.microsoft.com/office/drawing/2014/main" id="{A3F3C460-0247-42A6-A02A-D200946C113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3279" y="2648422"/>
              <a:ext cx="732936" cy="612000"/>
            </a:xfrm>
            <a:prstGeom prst="rect">
              <a:avLst/>
            </a:prstGeom>
          </p:spPr>
        </p:pic>
        <p:pic>
          <p:nvPicPr>
            <p:cNvPr id="69" name="Image 68">
              <a:extLst>
                <a:ext uri="{FF2B5EF4-FFF2-40B4-BE49-F238E27FC236}">
                  <a16:creationId xmlns:a16="http://schemas.microsoft.com/office/drawing/2014/main" id="{BC70F8EF-2D98-41CA-B5D3-76B4BC975CA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6297" y="2737574"/>
              <a:ext cx="732936" cy="612000"/>
            </a:xfrm>
            <a:prstGeom prst="rect">
              <a:avLst/>
            </a:prstGeom>
          </p:spPr>
        </p:pic>
      </p:grpSp>
      <p:sp>
        <p:nvSpPr>
          <p:cNvPr id="99" name="ZoneTexte 98">
            <a:extLst>
              <a:ext uri="{FF2B5EF4-FFF2-40B4-BE49-F238E27FC236}">
                <a16:creationId xmlns:a16="http://schemas.microsoft.com/office/drawing/2014/main" id="{696C4CD8-CCE0-4DCC-8C0A-2B7DF77A770F}"/>
              </a:ext>
            </a:extLst>
          </p:cNvPr>
          <p:cNvSpPr txBox="1"/>
          <p:nvPr/>
        </p:nvSpPr>
        <p:spPr>
          <a:xfrm>
            <a:off x="891291" y="3647582"/>
            <a:ext cx="91687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0" cap="none" spc="0" normalizeH="0" baseline="0" noProof="0" dirty="0">
                <a:ln>
                  <a:noFill/>
                </a:ln>
                <a:solidFill>
                  <a:srgbClr val="4A20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STRUCTURATION DES ÉCOSYSTEMES TERRITORIAUX</a:t>
            </a:r>
          </a:p>
        </p:txBody>
      </p:sp>
      <p:pic>
        <p:nvPicPr>
          <p:cNvPr id="100" name="Image 99">
            <a:extLst>
              <a:ext uri="{FF2B5EF4-FFF2-40B4-BE49-F238E27FC236}">
                <a16:creationId xmlns:a16="http://schemas.microsoft.com/office/drawing/2014/main" id="{279A9365-830F-41BE-9EAC-2A25EF9807F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569" y="3531640"/>
            <a:ext cx="630471" cy="550329"/>
          </a:xfrm>
          <a:prstGeom prst="rect">
            <a:avLst/>
          </a:prstGeom>
        </p:spPr>
      </p:pic>
      <p:sp>
        <p:nvSpPr>
          <p:cNvPr id="101" name="ZoneTexte 100">
            <a:extLst>
              <a:ext uri="{FF2B5EF4-FFF2-40B4-BE49-F238E27FC236}">
                <a16:creationId xmlns:a16="http://schemas.microsoft.com/office/drawing/2014/main" id="{C73A47AB-6FB6-4A9F-BDE3-5DC55C87BFF6}"/>
              </a:ext>
            </a:extLst>
          </p:cNvPr>
          <p:cNvSpPr txBox="1"/>
          <p:nvPr/>
        </p:nvSpPr>
        <p:spPr>
          <a:xfrm>
            <a:off x="1205245" y="2860553"/>
            <a:ext cx="14418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0" cap="none" spc="0" normalizeH="0" baseline="0" noProof="0">
                <a:ln>
                  <a:noFill/>
                </a:ln>
                <a:solidFill>
                  <a:srgbClr val="4A20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CRÉATION</a:t>
            </a:r>
          </a:p>
        </p:txBody>
      </p:sp>
      <p:pic>
        <p:nvPicPr>
          <p:cNvPr id="102" name="Image 101">
            <a:extLst>
              <a:ext uri="{FF2B5EF4-FFF2-40B4-BE49-F238E27FC236}">
                <a16:creationId xmlns:a16="http://schemas.microsoft.com/office/drawing/2014/main" id="{A0300D78-6941-46D6-A958-F3D311A13A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307" y="2255065"/>
            <a:ext cx="630471" cy="550329"/>
          </a:xfrm>
          <a:prstGeom prst="rect">
            <a:avLst/>
          </a:prstGeom>
        </p:spPr>
      </p:pic>
      <p:pic>
        <p:nvPicPr>
          <p:cNvPr id="104" name="Picture 2" descr="https://www.info-dla.fr/wp-content/uploads/2021/02/DLA-1.png">
            <a:extLst>
              <a:ext uri="{FF2B5EF4-FFF2-40B4-BE49-F238E27FC236}">
                <a16:creationId xmlns:a16="http://schemas.microsoft.com/office/drawing/2014/main" id="{34CC867A-AC74-4747-AAA9-6273010041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duotone>
              <a:srgbClr val="F08157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126"/>
          <a:stretch/>
        </p:blipFill>
        <p:spPr bwMode="auto">
          <a:xfrm rot="-2520000">
            <a:off x="4522441" y="1547907"/>
            <a:ext cx="572101" cy="50911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Image 105">
            <a:extLst>
              <a:ext uri="{FF2B5EF4-FFF2-40B4-BE49-F238E27FC236}">
                <a16:creationId xmlns:a16="http://schemas.microsoft.com/office/drawing/2014/main" id="{59A73F87-7CD6-4B7D-A416-2D7C2100DDB3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rgbClr val="F08157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 rot="18836678">
            <a:off x="7014246" y="1774595"/>
            <a:ext cx="670958" cy="631360"/>
          </a:xfrm>
          <a:prstGeom prst="rect">
            <a:avLst/>
          </a:prstGeom>
        </p:spPr>
      </p:pic>
      <p:pic>
        <p:nvPicPr>
          <p:cNvPr id="108" name="Image 107">
            <a:extLst>
              <a:ext uri="{FF2B5EF4-FFF2-40B4-BE49-F238E27FC236}">
                <a16:creationId xmlns:a16="http://schemas.microsoft.com/office/drawing/2014/main" id="{CBB310B6-43DD-4CDF-83D2-F3D0F5F52871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rgbClr val="31B7BC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598" y="4243177"/>
            <a:ext cx="917452" cy="528884"/>
          </a:xfrm>
          <a:prstGeom prst="rect">
            <a:avLst/>
          </a:prstGeom>
        </p:spPr>
      </p:pic>
      <p:pic>
        <p:nvPicPr>
          <p:cNvPr id="110" name="Image 109">
            <a:extLst>
              <a:ext uri="{FF2B5EF4-FFF2-40B4-BE49-F238E27FC236}">
                <a16:creationId xmlns:a16="http://schemas.microsoft.com/office/drawing/2014/main" id="{B1D52423-EAF1-4230-A8F6-AB3C73BBD8C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duotone>
              <a:srgbClr val="31B7BC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94" y="4466879"/>
            <a:ext cx="942426" cy="324532"/>
          </a:xfrm>
          <a:prstGeom prst="rect">
            <a:avLst/>
          </a:prstGeom>
        </p:spPr>
      </p:pic>
      <p:pic>
        <p:nvPicPr>
          <p:cNvPr id="112" name="Image 111">
            <a:extLst>
              <a:ext uri="{FF2B5EF4-FFF2-40B4-BE49-F238E27FC236}">
                <a16:creationId xmlns:a16="http://schemas.microsoft.com/office/drawing/2014/main" id="{5A9CB046-A6FD-4C5B-A131-FCA4D6AAAB2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rgbClr val="31B7BC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616" y="4091571"/>
            <a:ext cx="1170131" cy="72259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6E126A6-32A2-40D5-8924-BCB23BB07817}"/>
              </a:ext>
            </a:extLst>
          </p:cNvPr>
          <p:cNvSpPr/>
          <p:nvPr/>
        </p:nvSpPr>
        <p:spPr>
          <a:xfrm>
            <a:off x="549897" y="5640290"/>
            <a:ext cx="2341847" cy="6468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3" name="Freeform 7">
            <a:extLst>
              <a:ext uri="{FF2B5EF4-FFF2-40B4-BE49-F238E27FC236}">
                <a16:creationId xmlns:a16="http://schemas.microsoft.com/office/drawing/2014/main" id="{5ED8E1AF-531E-4756-B38C-E5BEAE1EE75B}"/>
              </a:ext>
            </a:extLst>
          </p:cNvPr>
          <p:cNvSpPr>
            <a:spLocks/>
          </p:cNvSpPr>
          <p:nvPr/>
        </p:nvSpPr>
        <p:spPr bwMode="auto">
          <a:xfrm>
            <a:off x="833274" y="5176026"/>
            <a:ext cx="1985722" cy="1091975"/>
          </a:xfrm>
          <a:custGeom>
            <a:avLst/>
            <a:gdLst>
              <a:gd name="T0" fmla="+- 0 3767 850"/>
              <a:gd name="T1" fmla="*/ T0 w 2917"/>
              <a:gd name="T2" fmla="+- 0 2034 2034"/>
              <a:gd name="T3" fmla="*/ 2034 h 1460"/>
              <a:gd name="T4" fmla="+- 0 850 850"/>
              <a:gd name="T5" fmla="*/ T4 w 2917"/>
              <a:gd name="T6" fmla="+- 0 2034 2034"/>
              <a:gd name="T7" fmla="*/ 2034 h 1460"/>
              <a:gd name="T8" fmla="+- 0 850 850"/>
              <a:gd name="T9" fmla="*/ T8 w 2917"/>
              <a:gd name="T10" fmla="+- 0 3493 2034"/>
              <a:gd name="T11" fmla="*/ 3493 h 1460"/>
              <a:gd name="T12" fmla="+- 0 3427 850"/>
              <a:gd name="T13" fmla="*/ T12 w 2917"/>
              <a:gd name="T14" fmla="+- 0 3493 2034"/>
              <a:gd name="T15" fmla="*/ 3493 h 1460"/>
              <a:gd name="T16" fmla="+- 0 3767 850"/>
              <a:gd name="T17" fmla="*/ T16 w 2917"/>
              <a:gd name="T18" fmla="+- 0 3153 2034"/>
              <a:gd name="T19" fmla="*/ 3153 h 1460"/>
              <a:gd name="T20" fmla="+- 0 3767 850"/>
              <a:gd name="T21" fmla="*/ T20 w 2917"/>
              <a:gd name="T22" fmla="+- 0 2034 2034"/>
              <a:gd name="T23" fmla="*/ 2034 h 146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</a:cxnLst>
            <a:rect l="0" t="0" r="r" b="b"/>
            <a:pathLst>
              <a:path w="2917" h="1460">
                <a:moveTo>
                  <a:pt x="2917" y="0"/>
                </a:moveTo>
                <a:lnTo>
                  <a:pt x="0" y="0"/>
                </a:lnTo>
                <a:lnTo>
                  <a:pt x="0" y="1459"/>
                </a:lnTo>
                <a:lnTo>
                  <a:pt x="2577" y="1459"/>
                </a:lnTo>
                <a:lnTo>
                  <a:pt x="2917" y="1119"/>
                </a:lnTo>
                <a:lnTo>
                  <a:pt x="2917" y="0"/>
                </a:lnTo>
                <a:close/>
              </a:path>
            </a:pathLst>
          </a:custGeom>
          <a:solidFill>
            <a:srgbClr val="4A2075"/>
          </a:solidFill>
          <a:ln>
            <a:solidFill>
              <a:schemeClr val="tx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Outiller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 porteurs de projets et entreprises de l’ESS via le centre de ressources avise.org.</a:t>
            </a:r>
          </a:p>
        </p:txBody>
      </p:sp>
    </p:spTree>
    <p:extLst>
      <p:ext uri="{BB962C8B-B14F-4D97-AF65-F5344CB8AC3E}">
        <p14:creationId xmlns:p14="http://schemas.microsoft.com/office/powerpoint/2010/main" val="40831423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04EF0C-7D26-4934-98F2-79BF19584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771C4F4-4A4B-4EF2-A9EA-D7BF4ADCA1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E35D71A-E3D4-494C-A1F9-3322FDEE35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413" y="5680478"/>
            <a:ext cx="1609210" cy="67132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BCE7B52-32D6-4B62-9D81-31AEDF3AFF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3318" y="6147730"/>
            <a:ext cx="2347457" cy="710270"/>
          </a:xfrm>
          <a:prstGeom prst="rect">
            <a:avLst/>
          </a:prstGeom>
        </p:spPr>
      </p:pic>
      <p:sp>
        <p:nvSpPr>
          <p:cNvPr id="13" name="Google Shape;103;p19">
            <a:extLst>
              <a:ext uri="{FF2B5EF4-FFF2-40B4-BE49-F238E27FC236}">
                <a16:creationId xmlns:a16="http://schemas.microsoft.com/office/drawing/2014/main" id="{6F8A8B37-D7F2-4728-94C5-1B4734F7D709}"/>
              </a:ext>
            </a:extLst>
          </p:cNvPr>
          <p:cNvSpPr txBox="1">
            <a:spLocks/>
          </p:cNvSpPr>
          <p:nvPr/>
        </p:nvSpPr>
        <p:spPr>
          <a:xfrm>
            <a:off x="5234080" y="3722655"/>
            <a:ext cx="5701588" cy="1619733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Un dispositif public et gratuit</a:t>
            </a:r>
          </a:p>
          <a:p>
            <a:endParaRPr lang="fr-FR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sz="1800" b="1" dirty="0">
                <a:latin typeface="Arial" panose="020B0604020202020204" pitchFamily="34" charset="0"/>
                <a:cs typeface="Arial" panose="020B0604020202020204" pitchFamily="34" charset="0"/>
              </a:rPr>
              <a:t>6.000 structures 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accompagnées par an, soit </a:t>
            </a:r>
            <a:r>
              <a:rPr lang="fr-FR" sz="1800" b="1" dirty="0">
                <a:latin typeface="Arial" panose="020B0604020202020204" pitchFamily="34" charset="0"/>
                <a:cs typeface="Arial" panose="020B0604020202020204" pitchFamily="34" charset="0"/>
              </a:rPr>
              <a:t>62.000 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depuis sa création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C1F4354C-FF9D-4C0F-BEF1-B4DD6EED6D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5945" y="1376047"/>
            <a:ext cx="3064524" cy="3234555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CAFCCA2C-C2DE-4490-A6A9-DA4CCC5FE020}"/>
              </a:ext>
            </a:extLst>
          </p:cNvPr>
          <p:cNvSpPr txBox="1"/>
          <p:nvPr/>
        </p:nvSpPr>
        <p:spPr>
          <a:xfrm>
            <a:off x="4537144" y="1376047"/>
            <a:ext cx="64617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Le DLA, dispositif local d’accompagnement de l’ESS …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0CE1271-7103-4805-95D8-F37C7B16E3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665" y="4193034"/>
            <a:ext cx="350440" cy="339488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9537EDE-EF9D-4E99-9F5D-1ABA16B61A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665" y="4936309"/>
            <a:ext cx="350440" cy="339488"/>
          </a:xfrm>
          <a:prstGeom prst="rect">
            <a:avLst/>
          </a:prstGeom>
        </p:spPr>
      </p:pic>
      <p:sp>
        <p:nvSpPr>
          <p:cNvPr id="18" name="Google Shape;103;p19">
            <a:extLst>
              <a:ext uri="{FF2B5EF4-FFF2-40B4-BE49-F238E27FC236}">
                <a16:creationId xmlns:a16="http://schemas.microsoft.com/office/drawing/2014/main" id="{A8192929-A47A-4C2D-8537-94E41ED25352}"/>
              </a:ext>
            </a:extLst>
          </p:cNvPr>
          <p:cNvSpPr txBox="1">
            <a:spLocks/>
          </p:cNvSpPr>
          <p:nvPr/>
        </p:nvSpPr>
        <p:spPr>
          <a:xfrm>
            <a:off x="4537144" y="2610831"/>
            <a:ext cx="4576376" cy="2548933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… a pour objectif de soutenir les structures d’utilité sociale, créatrices d’emploi, dans le développement de leurs projets et de leurs emplois.</a:t>
            </a:r>
          </a:p>
        </p:txBody>
      </p:sp>
    </p:spTree>
    <p:extLst>
      <p:ext uri="{BB962C8B-B14F-4D97-AF65-F5344CB8AC3E}">
        <p14:creationId xmlns:p14="http://schemas.microsoft.com/office/powerpoint/2010/main" val="10738335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04EF0C-7D26-4934-98F2-79BF19584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771C4F4-4A4B-4EF2-A9EA-D7BF4ADCA1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E35D71A-E3D4-494C-A1F9-3322FDEE35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413" y="5680478"/>
            <a:ext cx="1609210" cy="67132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BCE7B52-32D6-4B62-9D81-31AEDF3AFF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3318" y="6147730"/>
            <a:ext cx="2347457" cy="710270"/>
          </a:xfrm>
          <a:prstGeom prst="rect">
            <a:avLst/>
          </a:prstGeom>
        </p:spPr>
      </p:pic>
      <p:sp>
        <p:nvSpPr>
          <p:cNvPr id="9" name="Google Shape;103;p19">
            <a:extLst>
              <a:ext uri="{FF2B5EF4-FFF2-40B4-BE49-F238E27FC236}">
                <a16:creationId xmlns:a16="http://schemas.microsoft.com/office/drawing/2014/main" id="{CFD222FE-D878-48FF-8C03-5D30ACEDCDD8}"/>
              </a:ext>
            </a:extLst>
          </p:cNvPr>
          <p:cNvSpPr txBox="1">
            <a:spLocks/>
          </p:cNvSpPr>
          <p:nvPr/>
        </p:nvSpPr>
        <p:spPr>
          <a:xfrm>
            <a:off x="6133417" y="5910295"/>
            <a:ext cx="3340267" cy="928370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et toutes les autres structures telles que définies par la loi de juillet 2014 relative à l’économie sociale et solidaire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D301A20-7310-4419-8314-5C8E20F73D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5032" y="2463037"/>
            <a:ext cx="1848385" cy="202074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148ADDD-C938-4463-8EEC-026CEE89A8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86451" y="4102913"/>
            <a:ext cx="1498491" cy="1732456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9E9D1E63-B975-4F1B-987C-4F5C6B2A303E}"/>
              </a:ext>
            </a:extLst>
          </p:cNvPr>
          <p:cNvSpPr txBox="1"/>
          <p:nvPr/>
        </p:nvSpPr>
        <p:spPr>
          <a:xfrm>
            <a:off x="8786485" y="4548093"/>
            <a:ext cx="19706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Entreprises agréées ESUS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E98AAC04-F56A-4A3B-820C-BA6737DC38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86451" y="2188739"/>
            <a:ext cx="1498491" cy="1732456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0618E633-46AD-4712-BBD2-4AF3DB73B9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5999" y="4102913"/>
            <a:ext cx="1498491" cy="1732456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4E79F2FD-FF5E-4FB6-A1C8-A69466627F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2082601"/>
            <a:ext cx="1498491" cy="1732456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E76F2968-4874-4D01-ABB7-604BA2D98E65}"/>
              </a:ext>
            </a:extLst>
          </p:cNvPr>
          <p:cNvSpPr txBox="1"/>
          <p:nvPr/>
        </p:nvSpPr>
        <p:spPr>
          <a:xfrm>
            <a:off x="6373651" y="2524430"/>
            <a:ext cx="19533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Associations employeuses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94071D7-0F4A-46FA-A578-B57DA434AAF6}"/>
              </a:ext>
            </a:extLst>
          </p:cNvPr>
          <p:cNvSpPr txBox="1"/>
          <p:nvPr/>
        </p:nvSpPr>
        <p:spPr>
          <a:xfrm>
            <a:off x="8907745" y="2519259"/>
            <a:ext cx="1784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Structures de l’IAE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584DF20F-D07A-40A3-ABAB-0F71A5B7BF9A}"/>
              </a:ext>
            </a:extLst>
          </p:cNvPr>
          <p:cNvSpPr txBox="1"/>
          <p:nvPr/>
        </p:nvSpPr>
        <p:spPr>
          <a:xfrm>
            <a:off x="6095999" y="4548093"/>
            <a:ext cx="23593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Coopératives (Scop, </a:t>
            </a:r>
            <a:r>
              <a:rPr lang="fr-F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Scic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A3179307-8439-45B6-9AB4-27E21C9D8F5E}"/>
              </a:ext>
            </a:extLst>
          </p:cNvPr>
          <p:cNvSpPr txBox="1"/>
          <p:nvPr/>
        </p:nvSpPr>
        <p:spPr>
          <a:xfrm>
            <a:off x="4537143" y="1376047"/>
            <a:ext cx="6496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A qui s’adresse le DLA ?</a:t>
            </a:r>
          </a:p>
        </p:txBody>
      </p:sp>
    </p:spTree>
    <p:extLst>
      <p:ext uri="{BB962C8B-B14F-4D97-AF65-F5344CB8AC3E}">
        <p14:creationId xmlns:p14="http://schemas.microsoft.com/office/powerpoint/2010/main" val="24181811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04EF0C-7D26-4934-98F2-79BF19584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771C4F4-4A4B-4EF2-A9EA-D7BF4ADCA1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E35D71A-E3D4-494C-A1F9-3322FDEE35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413" y="5680478"/>
            <a:ext cx="1609210" cy="67132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BCE7B52-32D6-4B62-9D81-31AEDF3AFF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3318" y="6147730"/>
            <a:ext cx="2347457" cy="71027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B626B60E-C09B-4BAF-BAA3-5137C5E846C0}"/>
              </a:ext>
            </a:extLst>
          </p:cNvPr>
          <p:cNvSpPr txBox="1"/>
          <p:nvPr/>
        </p:nvSpPr>
        <p:spPr>
          <a:xfrm>
            <a:off x="4537143" y="1376047"/>
            <a:ext cx="6496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Quelque soit votre domaine d’activité …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66D4650-3197-4828-9E81-7C1D180241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5829" y="3611236"/>
            <a:ext cx="3734680" cy="230688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694D46F-1C9E-4376-BD79-BB73ABF58E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0686" y="2286479"/>
            <a:ext cx="722975" cy="83177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0373FCA-2CA8-4AEF-90FA-E0FF6CC556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86482" y="3567016"/>
            <a:ext cx="722975" cy="831771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23BD280-3B64-4E10-BC53-02AD727855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73380" y="2286479"/>
            <a:ext cx="722975" cy="831771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5D9632B-EA66-44A4-BA69-4BD0B49F18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63961" y="3611235"/>
            <a:ext cx="722975" cy="831771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F759EBAE-5FC9-4045-B9A5-4FA8F65EE16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59076" y="2286479"/>
            <a:ext cx="722975" cy="831771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FF2EDB2B-ED47-414E-A043-8388E9B578F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73380" y="3516084"/>
            <a:ext cx="919512" cy="831771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99274525-F569-4921-A344-DAFA49D21A7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08654" y="2340836"/>
            <a:ext cx="625429" cy="723056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CADD6D38-B285-485F-AD31-7A5CCE55C76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10264" y="2340836"/>
            <a:ext cx="625429" cy="723056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315694F0-8A0D-4D6F-A47E-0AAE5B3DB8D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21348" y="2286478"/>
            <a:ext cx="719465" cy="831772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D2650345-3F35-46CB-A5DD-11F8B82DE9B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565806" y="2286478"/>
            <a:ext cx="719465" cy="831772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6F8BFE0B-D2D9-459A-B724-5AC7564A391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107046" y="2286479"/>
            <a:ext cx="722975" cy="831771"/>
          </a:xfrm>
          <a:prstGeom prst="rect">
            <a:avLst/>
          </a:prstGeom>
        </p:spPr>
      </p:pic>
      <p:sp>
        <p:nvSpPr>
          <p:cNvPr id="24" name="Google Shape;103;p19">
            <a:extLst>
              <a:ext uri="{FF2B5EF4-FFF2-40B4-BE49-F238E27FC236}">
                <a16:creationId xmlns:a16="http://schemas.microsoft.com/office/drawing/2014/main" id="{84C44E8C-2B41-4C95-9496-2843E627B3BE}"/>
              </a:ext>
            </a:extLst>
          </p:cNvPr>
          <p:cNvSpPr txBox="1">
            <a:spLocks/>
          </p:cNvSpPr>
          <p:nvPr/>
        </p:nvSpPr>
        <p:spPr>
          <a:xfrm>
            <a:off x="7644869" y="4189712"/>
            <a:ext cx="3003743" cy="1698171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228600" lvl="0" indent="-228600" algn="ctr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 panose="020B0604020202020204" pitchFamily="34" charset="0"/>
              <a:buNone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lvl="1" indent="-228600" algn="ctr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 panose="020B0604020202020204" pitchFamily="34" charset="0"/>
              <a:buNone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ctr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 panose="020B0604020202020204" pitchFamily="34" charset="0"/>
              <a:buNone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ctr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 panose="020B0604020202020204" pitchFamily="34" charset="0"/>
              <a:buNone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ctr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 panose="020B0604020202020204" pitchFamily="34" charset="0"/>
              <a:buNone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 panose="020B0604020202020204" pitchFamily="34" charset="0"/>
              <a:buNone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 panose="020B0604020202020204" pitchFamily="34" charset="0"/>
              <a:buNone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 panose="020B0604020202020204" pitchFamily="34" charset="0"/>
              <a:buNone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 panose="020B0604020202020204" pitchFamily="34" charset="0"/>
              <a:buNone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fr-F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Et si vous bénéficiez d’un accompagnement du DLA ?</a:t>
            </a:r>
          </a:p>
        </p:txBody>
      </p:sp>
    </p:spTree>
    <p:extLst>
      <p:ext uri="{BB962C8B-B14F-4D97-AF65-F5344CB8AC3E}">
        <p14:creationId xmlns:p14="http://schemas.microsoft.com/office/powerpoint/2010/main" val="8465687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04EF0C-7D26-4934-98F2-79BF19584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771C4F4-4A4B-4EF2-A9EA-D7BF4ADCA1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E35D71A-E3D4-494C-A1F9-3322FDEE35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413" y="5680478"/>
            <a:ext cx="1609210" cy="67132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BCE7B52-32D6-4B62-9D81-31AEDF3AFF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3318" y="6147730"/>
            <a:ext cx="2347457" cy="71027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B626B60E-C09B-4BAF-BAA3-5137C5E846C0}"/>
              </a:ext>
            </a:extLst>
          </p:cNvPr>
          <p:cNvSpPr txBox="1"/>
          <p:nvPr/>
        </p:nvSpPr>
        <p:spPr>
          <a:xfrm>
            <a:off x="4537143" y="1376047"/>
            <a:ext cx="5233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Le DLA, pour quoi faire ?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7F4E4CD-15FF-49E5-80F8-FB136792D8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6573" y="2059093"/>
            <a:ext cx="1498491" cy="173245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66694CA-5DDE-4F69-ADCD-06A925EC96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1396" y="2059093"/>
            <a:ext cx="1498491" cy="173245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E20046A-55E1-4EE3-AE2D-AB4783E8F2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9542" y="4084911"/>
            <a:ext cx="1498491" cy="1732456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08D89ED-0805-4783-913F-DA1C641C5F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5739" y="4114591"/>
            <a:ext cx="1498491" cy="1732456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88F66AFB-960C-464C-8C30-222689203D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2967" y="2037237"/>
            <a:ext cx="1498491" cy="1732456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788E8003-D0E9-468E-BFAF-4AC0F59D5E7B}"/>
              </a:ext>
            </a:extLst>
          </p:cNvPr>
          <p:cNvSpPr txBox="1"/>
          <p:nvPr/>
        </p:nvSpPr>
        <p:spPr>
          <a:xfrm>
            <a:off x="4456640" y="3090894"/>
            <a:ext cx="229245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700" dirty="0">
                <a:latin typeface="Arial" panose="020B0604020202020204" pitchFamily="34" charset="0"/>
                <a:cs typeface="Arial" panose="020B0604020202020204" pitchFamily="34" charset="0"/>
              </a:rPr>
              <a:t>Renforcer son </a:t>
            </a:r>
            <a:r>
              <a:rPr lang="fr-FR" sz="1700" b="1" dirty="0">
                <a:latin typeface="Arial" panose="020B0604020202020204" pitchFamily="34" charset="0"/>
                <a:cs typeface="Arial" panose="020B0604020202020204" pitchFamily="34" charset="0"/>
              </a:rPr>
              <a:t>modèle économique 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3548D610-69BA-4D1A-8DA3-880169737A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49564" y="2244443"/>
            <a:ext cx="903783" cy="697596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A2477423-880C-4F60-9AED-8F158C2711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54993" y="2165948"/>
            <a:ext cx="801639" cy="900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2F33B742-1AC3-4EE8-AC87-1A6CA360EA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36176" y="4471724"/>
            <a:ext cx="1715401" cy="615553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D663455-B9DD-4D27-9B4B-B2869AE6CB5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57255" y="4466651"/>
            <a:ext cx="1117327" cy="65087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C9E46B87-1CE5-4FA3-9A3E-AA8719EE23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42915" y="2177637"/>
            <a:ext cx="1033705" cy="854530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21A4E193-4E15-4C54-A5DD-6AA2ED8A27B2}"/>
              </a:ext>
            </a:extLst>
          </p:cNvPr>
          <p:cNvSpPr txBox="1"/>
          <p:nvPr/>
        </p:nvSpPr>
        <p:spPr>
          <a:xfrm>
            <a:off x="7455380" y="3059630"/>
            <a:ext cx="182906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700" dirty="0">
                <a:latin typeface="Arial" panose="020B0604020202020204" pitchFamily="34" charset="0"/>
                <a:cs typeface="Arial" panose="020B0604020202020204" pitchFamily="34" charset="0"/>
              </a:rPr>
              <a:t>Améliorer sa </a:t>
            </a:r>
            <a:r>
              <a:rPr lang="fr-FR" sz="1700" b="1" dirty="0">
                <a:latin typeface="Arial" panose="020B0604020202020204" pitchFamily="34" charset="0"/>
                <a:cs typeface="Arial" panose="020B0604020202020204" pitchFamily="34" charset="0"/>
              </a:rPr>
              <a:t>stratégie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381755AE-C241-45D7-A6C4-CD5B252A48DC}"/>
              </a:ext>
            </a:extLst>
          </p:cNvPr>
          <p:cNvSpPr txBox="1"/>
          <p:nvPr/>
        </p:nvSpPr>
        <p:spPr>
          <a:xfrm>
            <a:off x="10018782" y="3048326"/>
            <a:ext cx="156534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700" dirty="0">
                <a:latin typeface="Arial" panose="020B0604020202020204" pitchFamily="34" charset="0"/>
                <a:cs typeface="Arial" panose="020B0604020202020204" pitchFamily="34" charset="0"/>
              </a:rPr>
              <a:t>Consolider ses </a:t>
            </a:r>
            <a:r>
              <a:rPr lang="fr-FR" sz="1700" b="1" dirty="0">
                <a:latin typeface="Arial" panose="020B0604020202020204" pitchFamily="34" charset="0"/>
                <a:cs typeface="Arial" panose="020B0604020202020204" pitchFamily="34" charset="0"/>
              </a:rPr>
              <a:t>emplois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6CE50746-FD61-47AD-A2EF-AE1431C5EBD6}"/>
              </a:ext>
            </a:extLst>
          </p:cNvPr>
          <p:cNvSpPr txBox="1"/>
          <p:nvPr/>
        </p:nvSpPr>
        <p:spPr>
          <a:xfrm>
            <a:off x="5635356" y="5087277"/>
            <a:ext cx="281389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700" dirty="0">
                <a:latin typeface="Arial" panose="020B0604020202020204" pitchFamily="34" charset="0"/>
                <a:cs typeface="Arial" panose="020B0604020202020204" pitchFamily="34" charset="0"/>
              </a:rPr>
              <a:t>Revoir sa </a:t>
            </a:r>
            <a:r>
              <a:rPr lang="fr-FR" sz="1700" b="1" dirty="0">
                <a:latin typeface="Arial" panose="020B0604020202020204" pitchFamily="34" charset="0"/>
                <a:cs typeface="Arial" panose="020B0604020202020204" pitchFamily="34" charset="0"/>
              </a:rPr>
              <a:t>gouvernance ou son organisation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0C2F10BA-88CE-4E29-B164-AE6B9AF51CA2}"/>
              </a:ext>
            </a:extLst>
          </p:cNvPr>
          <p:cNvSpPr txBox="1"/>
          <p:nvPr/>
        </p:nvSpPr>
        <p:spPr>
          <a:xfrm>
            <a:off x="8584232" y="5087277"/>
            <a:ext cx="197069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700" dirty="0">
                <a:latin typeface="Arial" panose="020B0604020202020204" pitchFamily="34" charset="0"/>
                <a:cs typeface="Arial" panose="020B0604020202020204" pitchFamily="34" charset="0"/>
              </a:rPr>
              <a:t>Développer ses </a:t>
            </a:r>
            <a:r>
              <a:rPr lang="fr-FR" sz="1700" b="1" dirty="0">
                <a:latin typeface="Arial" panose="020B0604020202020204" pitchFamily="34" charset="0"/>
                <a:cs typeface="Arial" panose="020B0604020202020204" pitchFamily="34" charset="0"/>
              </a:rPr>
              <a:t>partenariats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B0992928-783A-448E-984F-10B1481B8D35}"/>
              </a:ext>
            </a:extLst>
          </p:cNvPr>
          <p:cNvSpPr txBox="1"/>
          <p:nvPr/>
        </p:nvSpPr>
        <p:spPr>
          <a:xfrm>
            <a:off x="7082131" y="5997750"/>
            <a:ext cx="26579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ou être accompagné sur </a:t>
            </a:r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d’autres enjeux selon vos besoins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390110619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847</Words>
  <Application>Microsoft Office PowerPoint</Application>
  <PresentationFormat>Grand écran</PresentationFormat>
  <Paragraphs>129</Paragraphs>
  <Slides>21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Light</vt:lpstr>
      <vt:lpstr>Roboto</vt:lpstr>
      <vt:lpstr>Segoe UI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Mathilde TRANCHARD</dc:creator>
  <cp:lastModifiedBy>Maud BAILLY</cp:lastModifiedBy>
  <cp:revision>51</cp:revision>
  <dcterms:created xsi:type="dcterms:W3CDTF">2020-03-02T14:58:42Z</dcterms:created>
  <dcterms:modified xsi:type="dcterms:W3CDTF">2022-11-07T09:25:54Z</dcterms:modified>
</cp:coreProperties>
</file>