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71" r:id="rId2"/>
    <p:sldId id="1043" r:id="rId3"/>
    <p:sldId id="1045" r:id="rId4"/>
    <p:sldId id="273" r:id="rId5"/>
    <p:sldId id="272" r:id="rId6"/>
    <p:sldId id="1047" r:id="rId7"/>
    <p:sldId id="1048" r:id="rId8"/>
    <p:sldId id="281" r:id="rId9"/>
    <p:sldId id="1049" r:id="rId10"/>
    <p:sldId id="280" r:id="rId11"/>
    <p:sldId id="1050" r:id="rId12"/>
    <p:sldId id="284" r:id="rId13"/>
    <p:sldId id="279" r:id="rId14"/>
    <p:sldId id="286" r:id="rId15"/>
    <p:sldId id="285" r:id="rId16"/>
    <p:sldId id="287" r:id="rId17"/>
    <p:sldId id="1051" r:id="rId18"/>
    <p:sldId id="1052" r:id="rId19"/>
    <p:sldId id="1053" r:id="rId20"/>
    <p:sldId id="1055" r:id="rId21"/>
    <p:sldId id="1041" r:id="rId22"/>
    <p:sldId id="1056" r:id="rId23"/>
    <p:sldId id="257" r:id="rId24"/>
    <p:sldId id="3144" r:id="rId25"/>
    <p:sldId id="3136" r:id="rId26"/>
    <p:sldId id="3145" r:id="rId27"/>
    <p:sldId id="3146" r:id="rId28"/>
    <p:sldId id="3147" r:id="rId29"/>
    <p:sldId id="275" r:id="rId3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DF5E"/>
    <a:srgbClr val="25BAA7"/>
    <a:srgbClr val="ED6A56"/>
    <a:srgbClr val="319B42"/>
    <a:srgbClr val="28C6B3"/>
    <a:srgbClr val="B9F1EA"/>
    <a:srgbClr val="93E9DF"/>
    <a:srgbClr val="5CDECF"/>
    <a:srgbClr val="39D7C4"/>
    <a:srgbClr val="D1EC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327"/>
  </p:normalViewPr>
  <p:slideViewPr>
    <p:cSldViewPr snapToGrid="0">
      <p:cViewPr>
        <p:scale>
          <a:sx n="110" d="100"/>
          <a:sy n="110" d="100"/>
        </p:scale>
        <p:origin x="492" y="-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C7FC64-90ED-4B51-8500-70A6A224561E}" type="datetimeFigureOut">
              <a:rPr lang="fr-FR" smtClean="0"/>
              <a:t>18/10/2022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4F50D0-0834-423B-8CE8-9D7C356502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823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ce réservé de l'image des diapositives 1">
            <a:extLst>
              <a:ext uri="{FF2B5EF4-FFF2-40B4-BE49-F238E27FC236}">
                <a16:creationId xmlns:a16="http://schemas.microsoft.com/office/drawing/2014/main" id="{F2305014-19A5-4ED1-889A-F1379C86BA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Espace réservé des notes 2">
            <a:extLst>
              <a:ext uri="{FF2B5EF4-FFF2-40B4-BE49-F238E27FC236}">
                <a16:creationId xmlns:a16="http://schemas.microsoft.com/office/drawing/2014/main" id="{AE05137F-FF89-462F-A533-58EB27638EF8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 hangingPunct="1"/>
            <a:endParaRPr altLang="fr-FR" dirty="0">
              <a:latin typeface="Calibri" panose="020F0502020204030204" pitchFamily="34" charset="0"/>
            </a:endParaRPr>
          </a:p>
        </p:txBody>
      </p:sp>
      <p:sp>
        <p:nvSpPr>
          <p:cNvPr id="7172" name="Espace réservé du numéro de diapositive 3">
            <a:extLst>
              <a:ext uri="{FF2B5EF4-FFF2-40B4-BE49-F238E27FC236}">
                <a16:creationId xmlns:a16="http://schemas.microsoft.com/office/drawing/2014/main" id="{01F86806-087F-4F1C-8928-00876BB73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fld id="{1B5D8F05-4D74-4577-9D8E-BECCA0962D38}" type="slidenum">
              <a:rPr lang="fr-FR" altLang="fr-FR" sz="1200">
                <a:solidFill>
                  <a:srgbClr val="000000"/>
                </a:solidFill>
              </a:rPr>
              <a:pPr algn="r" eaLnBrk="1" hangingPunct="1"/>
              <a:t>23</a:t>
            </a:fld>
            <a:endParaRPr lang="fr-FR" altLang="fr-F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e l'image des diapositives 1">
            <a:extLst>
              <a:ext uri="{FF2B5EF4-FFF2-40B4-BE49-F238E27FC236}">
                <a16:creationId xmlns:a16="http://schemas.microsoft.com/office/drawing/2014/main" id="{65D39FE9-CF11-4974-B80D-F3D37253EF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Espace réservé des notes 2">
            <a:extLst>
              <a:ext uri="{FF2B5EF4-FFF2-40B4-BE49-F238E27FC236}">
                <a16:creationId xmlns:a16="http://schemas.microsoft.com/office/drawing/2014/main" id="{5CF7068B-50F0-4464-9B4F-7230F6ACAA86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dirty="0">
                <a:latin typeface="Calibri" panose="020F0502020204030204" pitchFamily="34" charset="0"/>
              </a:rPr>
              <a:t>En attente de nouveaux chiffres</a:t>
            </a:r>
            <a:endParaRPr altLang="fr-FR" dirty="0">
              <a:latin typeface="Calibri" panose="020F0502020204030204" pitchFamily="34" charset="0"/>
            </a:endParaRPr>
          </a:p>
        </p:txBody>
      </p:sp>
      <p:sp>
        <p:nvSpPr>
          <p:cNvPr id="9220" name="Espace réservé du numéro de diapositive 3">
            <a:extLst>
              <a:ext uri="{FF2B5EF4-FFF2-40B4-BE49-F238E27FC236}">
                <a16:creationId xmlns:a16="http://schemas.microsoft.com/office/drawing/2014/main" id="{84BBDAD2-1F94-414B-A93C-C8D19B99F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fld id="{475494F7-E00B-43A2-AAE6-B28236C37029}" type="slidenum">
              <a:rPr lang="fr-FR" altLang="fr-FR" sz="1200">
                <a:solidFill>
                  <a:srgbClr val="000000"/>
                </a:solidFill>
              </a:rPr>
              <a:pPr algn="r" eaLnBrk="1" hangingPunct="1"/>
              <a:t>24</a:t>
            </a:fld>
            <a:endParaRPr lang="fr-FR" altLang="fr-FR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837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e l'image des diapositives 1">
            <a:extLst>
              <a:ext uri="{FF2B5EF4-FFF2-40B4-BE49-F238E27FC236}">
                <a16:creationId xmlns:a16="http://schemas.microsoft.com/office/drawing/2014/main" id="{AD84EDC3-B3DB-4F32-8C62-B880F4DE11F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Espace réservé des notes 2">
            <a:extLst>
              <a:ext uri="{FF2B5EF4-FFF2-40B4-BE49-F238E27FC236}">
                <a16:creationId xmlns:a16="http://schemas.microsoft.com/office/drawing/2014/main" id="{111686A3-1179-4532-B8F6-9FA308637EB0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 hangingPunct="1"/>
            <a:endParaRPr altLang="fr-FR" dirty="0">
              <a:latin typeface="Calibri" panose="020F0502020204030204" pitchFamily="34" charset="0"/>
            </a:endParaRPr>
          </a:p>
        </p:txBody>
      </p:sp>
      <p:sp>
        <p:nvSpPr>
          <p:cNvPr id="27652" name="Espace réservé du numéro de diapositive 3">
            <a:extLst>
              <a:ext uri="{FF2B5EF4-FFF2-40B4-BE49-F238E27FC236}">
                <a16:creationId xmlns:a16="http://schemas.microsoft.com/office/drawing/2014/main" id="{3955E415-0E6D-4A5E-AB7E-6BF51578E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fld id="{5480E01D-2F6A-476F-984F-3E2A207BA86D}" type="slidenum">
              <a:rPr lang="fr-FR" altLang="fr-FR" sz="1200">
                <a:solidFill>
                  <a:srgbClr val="000000"/>
                </a:solidFill>
              </a:rPr>
              <a:pPr algn="r" eaLnBrk="1" hangingPunct="1"/>
              <a:t>25</a:t>
            </a:fld>
            <a:endParaRPr lang="fr-FR" altLang="fr-FR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258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e l'image des diapositives 1">
            <a:extLst>
              <a:ext uri="{FF2B5EF4-FFF2-40B4-BE49-F238E27FC236}">
                <a16:creationId xmlns:a16="http://schemas.microsoft.com/office/drawing/2014/main" id="{AD84EDC3-B3DB-4F32-8C62-B880F4DE11F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Espace réservé des notes 2">
            <a:extLst>
              <a:ext uri="{FF2B5EF4-FFF2-40B4-BE49-F238E27FC236}">
                <a16:creationId xmlns:a16="http://schemas.microsoft.com/office/drawing/2014/main" id="{111686A3-1179-4532-B8F6-9FA308637EB0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 hangingPunct="1"/>
            <a:endParaRPr altLang="fr-FR" dirty="0">
              <a:latin typeface="Calibri" panose="020F0502020204030204" pitchFamily="34" charset="0"/>
            </a:endParaRPr>
          </a:p>
        </p:txBody>
      </p:sp>
      <p:sp>
        <p:nvSpPr>
          <p:cNvPr id="27652" name="Espace réservé du numéro de diapositive 3">
            <a:extLst>
              <a:ext uri="{FF2B5EF4-FFF2-40B4-BE49-F238E27FC236}">
                <a16:creationId xmlns:a16="http://schemas.microsoft.com/office/drawing/2014/main" id="{3955E415-0E6D-4A5E-AB7E-6BF51578E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fld id="{5480E01D-2F6A-476F-984F-3E2A207BA86D}" type="slidenum">
              <a:rPr lang="fr-FR" altLang="fr-FR" sz="1200">
                <a:solidFill>
                  <a:srgbClr val="000000"/>
                </a:solidFill>
              </a:rPr>
              <a:pPr algn="r" eaLnBrk="1" hangingPunct="1"/>
              <a:t>26</a:t>
            </a:fld>
            <a:endParaRPr lang="fr-FR" altLang="fr-FR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301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e l'image des diapositives 1">
            <a:extLst>
              <a:ext uri="{FF2B5EF4-FFF2-40B4-BE49-F238E27FC236}">
                <a16:creationId xmlns:a16="http://schemas.microsoft.com/office/drawing/2014/main" id="{AD84EDC3-B3DB-4F32-8C62-B880F4DE11F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Espace réservé des notes 2">
            <a:extLst>
              <a:ext uri="{FF2B5EF4-FFF2-40B4-BE49-F238E27FC236}">
                <a16:creationId xmlns:a16="http://schemas.microsoft.com/office/drawing/2014/main" id="{111686A3-1179-4532-B8F6-9FA308637EB0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 hangingPunct="1"/>
            <a:endParaRPr altLang="fr-FR" dirty="0">
              <a:latin typeface="Calibri" panose="020F0502020204030204" pitchFamily="34" charset="0"/>
            </a:endParaRPr>
          </a:p>
        </p:txBody>
      </p:sp>
      <p:sp>
        <p:nvSpPr>
          <p:cNvPr id="27652" name="Espace réservé du numéro de diapositive 3">
            <a:extLst>
              <a:ext uri="{FF2B5EF4-FFF2-40B4-BE49-F238E27FC236}">
                <a16:creationId xmlns:a16="http://schemas.microsoft.com/office/drawing/2014/main" id="{3955E415-0E6D-4A5E-AB7E-6BF51578E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fld id="{5480E01D-2F6A-476F-984F-3E2A207BA86D}" type="slidenum">
              <a:rPr lang="fr-FR" altLang="fr-FR" sz="1200">
                <a:solidFill>
                  <a:srgbClr val="000000"/>
                </a:solidFill>
              </a:rPr>
              <a:pPr algn="r" eaLnBrk="1" hangingPunct="1"/>
              <a:t>27</a:t>
            </a:fld>
            <a:endParaRPr lang="fr-FR" altLang="fr-FR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020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3719BE-DC2C-4D8B-BC17-8A7FD1CF8C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7807E8D-2854-4E77-843E-65A56F63CC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25D4B83-BBF9-479A-8DA5-0B85078AA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2AE4F-9BBA-4716-8D9B-92EFBBF0C3B0}" type="datetimeFigureOut">
              <a:rPr lang="fr-FR" smtClean="0"/>
              <a:t>18/10/2022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5FC0635-E6AE-4952-971F-BBFD444CB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4D4081-E708-4DAE-94BE-81E521BD5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063F-79A2-409B-B3DF-18CC1A8634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6512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B2D153-32B7-4C6D-8396-7FD5F0215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DED1FAA-26BB-4990-976E-7C9E51520E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40DF86-149F-4091-9286-8F5EFB2FB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2AE4F-9BBA-4716-8D9B-92EFBBF0C3B0}" type="datetimeFigureOut">
              <a:rPr lang="fr-FR" smtClean="0"/>
              <a:t>18/10/2022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22A94D-FD3E-4AC3-B718-4183DA74A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F14A9C-2BA1-4A7D-AAD7-7398D9FA1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063F-79A2-409B-B3DF-18CC1A8634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0205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1800462-D1C3-4118-9E69-91528EEDEB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620173D-61C6-44CF-99C3-40629D3BCA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2756B4-DFE0-4AA2-B3F7-07263381D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2AE4F-9BBA-4716-8D9B-92EFBBF0C3B0}" type="datetimeFigureOut">
              <a:rPr lang="fr-FR" smtClean="0"/>
              <a:t>18/10/2022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E574D4-6A0D-4E8D-A293-13FB5BF8E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C4D0D1-FA73-4D0C-B02C-C0869D741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063F-79A2-409B-B3DF-18CC1A8634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9361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1877D6-2260-4D9C-B868-4BF29D69B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DAD35C-CEC3-4CCE-B17A-37C23AFE7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1827A5-9DA5-4F11-AE2E-7494C93AC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2AE4F-9BBA-4716-8D9B-92EFBBF0C3B0}" type="datetimeFigureOut">
              <a:rPr lang="fr-FR" smtClean="0"/>
              <a:t>18/10/2022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0FAFECB-B396-46F8-824D-0931FE1C4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E4880C2-74F0-4C64-AFD1-5F50AA662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063F-79A2-409B-B3DF-18CC1A8634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2965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54AF20-AF8A-44A2-9E4E-EE0E8548B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A2F7912-27E3-48DC-B785-66A054BB9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12ABF23-BF53-4FC6-97A8-3D31B159E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2AE4F-9BBA-4716-8D9B-92EFBBF0C3B0}" type="datetimeFigureOut">
              <a:rPr lang="fr-FR" smtClean="0"/>
              <a:t>18/10/2022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5EA083-9273-477A-A79E-BCAB83552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F65EF74-E7DE-497B-9F21-0E8902D18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063F-79A2-409B-B3DF-18CC1A8634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8183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8843EC-A102-4BE9-84FC-AD0CEB66A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FFCC0A-FE58-46C3-A3BD-D7AEFF5D9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430CEC9-4F29-4591-9A1E-716371BF13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BF6288-FF8F-4A62-A628-612C4FA1C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2AE4F-9BBA-4716-8D9B-92EFBBF0C3B0}" type="datetimeFigureOut">
              <a:rPr lang="fr-FR" smtClean="0"/>
              <a:t>18/10/2022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B168184-472C-4DDC-AEB0-5F305CBB1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95F04F1-5630-4E29-BCAD-7566FDE2C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063F-79A2-409B-B3DF-18CC1A8634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5906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52CE25-7543-4ADB-BD38-FE020243D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30632E2-5024-4F46-BF2F-C92B9A36EF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0F26413-6126-4A61-A7E7-3BF66B6216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1D2C05C-221A-4AC7-B466-31471DBEEA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0E10B76-D3D3-4287-B9B6-D8B5C08CA8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ED3D723-6AA3-4806-9197-C78EC1E8F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2AE4F-9BBA-4716-8D9B-92EFBBF0C3B0}" type="datetimeFigureOut">
              <a:rPr lang="fr-FR" smtClean="0"/>
              <a:t>18/10/2022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A9F2944-C2B5-4726-9D74-9E0300FD7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CF1FF2F-68C3-44EA-B35A-F86C2BA5F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063F-79A2-409B-B3DF-18CC1A8634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8546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E5BD22-C4C8-49B8-9BC2-E9C1B9892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CE4E910-8931-4C36-B394-9998E75AC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2AE4F-9BBA-4716-8D9B-92EFBBF0C3B0}" type="datetimeFigureOut">
              <a:rPr lang="fr-FR" smtClean="0"/>
              <a:t>18/10/2022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F480F28-5A18-4664-A8A9-F28DC2B8E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C7F28F7-7F19-4BE8-B600-DE9C62C2B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063F-79A2-409B-B3DF-18CC1A8634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8957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A1C60E3-1456-41FA-804C-BEC6D833D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2AE4F-9BBA-4716-8D9B-92EFBBF0C3B0}" type="datetimeFigureOut">
              <a:rPr lang="fr-FR" smtClean="0"/>
              <a:t>18/10/2022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3FBE25C-623B-4A23-9186-DD907C1A1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80EF85B-C44B-4987-BF32-2A13FE59C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063F-79A2-409B-B3DF-18CC1A8634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1826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E6E992-F18C-40A4-8AD6-37DBABAC5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AA662F-2169-4181-8465-5FB9D4F3A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2093FCD-1497-4610-A5A5-F007FE1F45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3D066C-E1EE-4C6A-9A72-D81239788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2AE4F-9BBA-4716-8D9B-92EFBBF0C3B0}" type="datetimeFigureOut">
              <a:rPr lang="fr-FR" smtClean="0"/>
              <a:t>18/10/2022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23C8766-853F-4187-8E67-5F1D1D51F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73E7BB5-3352-4B88-828F-67C3F37E6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063F-79A2-409B-B3DF-18CC1A8634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1620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228DE7-35F2-406E-8C53-2031E1EC5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4BD8BCF-81E9-4BE4-9BB5-488E0F0376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0BA6D95-55DB-4535-83D8-230542D3FB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441F4E-5F0F-4438-96A2-026E8818C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2AE4F-9BBA-4716-8D9B-92EFBBF0C3B0}" type="datetimeFigureOut">
              <a:rPr lang="fr-FR" smtClean="0"/>
              <a:t>18/10/2022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9888B24-73FA-4614-825B-62D6ADC4E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3AB87A8-BF1F-4A92-918B-DB9E06761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063F-79A2-409B-B3DF-18CC1A8634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4986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D2836EF-8D89-45C1-ABA7-8653BA0AD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036CE8-C700-4DB0-8AD2-2C7AA6286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7B85798-CFFB-430D-B999-A8ED7C1A9E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2AE4F-9BBA-4716-8D9B-92EFBBF0C3B0}" type="datetimeFigureOut">
              <a:rPr lang="fr-FR" smtClean="0"/>
              <a:t>18/10/2022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6440534-C700-4338-8AC0-6620C40ED8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3845F0-1770-491E-B4EB-558A34E702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9063F-79A2-409B-B3DF-18CC1A8634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8013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11" Type="http://schemas.openxmlformats.org/officeDocument/2006/relationships/image" Target="../media/image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02694B-AD7E-4C16-9216-A75CA7DF9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5410987-D27A-4AAC-9606-DCD115C66B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Image 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1C561A90-74F0-B466-6B7C-C33364B313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1350" y="4449369"/>
            <a:ext cx="4672594" cy="145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18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134423-56C3-4E93-90F7-C377C700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0A0A7F3-C0D1-452F-B9ED-0749C765C9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C489A917-27EA-5671-42D8-7C4C7AD7FFD0}"/>
              </a:ext>
            </a:extLst>
          </p:cNvPr>
          <p:cNvSpPr txBox="1">
            <a:spLocks/>
          </p:cNvSpPr>
          <p:nvPr/>
        </p:nvSpPr>
        <p:spPr>
          <a:xfrm>
            <a:off x="355234" y="1327461"/>
            <a:ext cx="11226296" cy="3700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L’avis de l’expert comptable</a:t>
            </a:r>
          </a:p>
        </p:txBody>
      </p:sp>
      <p:sp>
        <p:nvSpPr>
          <p:cNvPr id="17" name="Espace réservé du texte 3">
            <a:extLst>
              <a:ext uri="{FF2B5EF4-FFF2-40B4-BE49-F238E27FC236}">
                <a16:creationId xmlns:a16="http://schemas.microsoft.com/office/drawing/2014/main" id="{1116F8F5-59E5-D154-E1FF-A19CEC502A2A}"/>
              </a:ext>
            </a:extLst>
          </p:cNvPr>
          <p:cNvSpPr txBox="1">
            <a:spLocks/>
          </p:cNvSpPr>
          <p:nvPr/>
        </p:nvSpPr>
        <p:spPr>
          <a:xfrm>
            <a:off x="7777219" y="2911494"/>
            <a:ext cx="2184272" cy="2096199"/>
          </a:xfrm>
          <a:prstGeom prst="rect">
            <a:avLst/>
          </a:prstGeom>
          <a:solidFill>
            <a:srgbClr val="28C6B3"/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Capitaliser </a:t>
            </a:r>
          </a:p>
          <a:p>
            <a:pPr algn="ctr"/>
            <a:r>
              <a:rPr lang="fr-FR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mettant en place des situations intermédiaires</a:t>
            </a:r>
          </a:p>
        </p:txBody>
      </p:sp>
      <p:sp>
        <p:nvSpPr>
          <p:cNvPr id="18" name="Espace réservé du texte 3">
            <a:extLst>
              <a:ext uri="{FF2B5EF4-FFF2-40B4-BE49-F238E27FC236}">
                <a16:creationId xmlns:a16="http://schemas.microsoft.com/office/drawing/2014/main" id="{A3522D50-DBB6-6ED7-B748-FDCCCA3ADD8D}"/>
              </a:ext>
            </a:extLst>
          </p:cNvPr>
          <p:cNvSpPr txBox="1">
            <a:spLocks/>
          </p:cNvSpPr>
          <p:nvPr/>
        </p:nvSpPr>
        <p:spPr>
          <a:xfrm>
            <a:off x="4886167" y="2907224"/>
            <a:ext cx="2184273" cy="2096199"/>
          </a:xfrm>
          <a:prstGeom prst="rect">
            <a:avLst/>
          </a:prstGeom>
          <a:solidFill>
            <a:srgbClr val="319B42"/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b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b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+mj-lt"/>
              <a:buNone/>
              <a:defRPr sz="16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+mj-lt"/>
              <a:buNone/>
              <a:defRPr sz="1400" kern="1200" baseline="0">
                <a:solidFill>
                  <a:srgbClr val="E6007C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Digitaliser le processus de révision comptable</a:t>
            </a:r>
          </a:p>
        </p:txBody>
      </p:sp>
      <p:sp>
        <p:nvSpPr>
          <p:cNvPr id="19" name="Espace réservé du texte 3">
            <a:extLst>
              <a:ext uri="{FF2B5EF4-FFF2-40B4-BE49-F238E27FC236}">
                <a16:creationId xmlns:a16="http://schemas.microsoft.com/office/drawing/2014/main" id="{51459660-BB5E-604F-6098-BE77C5DD9DD9}"/>
              </a:ext>
            </a:extLst>
          </p:cNvPr>
          <p:cNvSpPr txBox="1">
            <a:spLocks/>
          </p:cNvSpPr>
          <p:nvPr/>
        </p:nvSpPr>
        <p:spPr>
          <a:xfrm>
            <a:off x="1826749" y="2901377"/>
            <a:ext cx="2352639" cy="2096199"/>
          </a:xfrm>
          <a:prstGeom prst="rect">
            <a:avLst/>
          </a:prstGeom>
          <a:solidFill>
            <a:srgbClr val="D1DF5E"/>
          </a:solidFill>
        </p:spPr>
        <p:txBody>
          <a:bodyPr vert="horz" lIns="91440" tIns="45720" rIns="91440" bIns="45720" rtlCol="0" anchor="ctr">
            <a:normAutofit/>
          </a:bodyPr>
          <a:lstStyle>
            <a:lvl1pPr indent="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2800" b="0" baseline="0">
                <a:solidFill>
                  <a:schemeClr val="bg1"/>
                </a:solidFill>
              </a:defRPr>
            </a:lvl1pPr>
            <a:lvl2pPr marL="800100" indent="-34290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b="0">
                <a:solidFill>
                  <a:schemeClr val="tx2"/>
                </a:solidFill>
              </a:defRPr>
            </a:lvl2pPr>
            <a:lvl3pPr marL="1257300" indent="-34290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b="0" baseline="0">
                <a:solidFill>
                  <a:schemeClr val="tx2"/>
                </a:solidFill>
              </a:defRPr>
            </a:lvl3pPr>
            <a:lvl4pPr indent="0">
              <a:lnSpc>
                <a:spcPct val="150000"/>
              </a:lnSpc>
              <a:spcBef>
                <a:spcPts val="500"/>
              </a:spcBef>
              <a:buFont typeface="+mj-lt"/>
              <a:buNone/>
              <a:defRPr sz="16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indent="0">
              <a:lnSpc>
                <a:spcPct val="150000"/>
              </a:lnSpc>
              <a:spcBef>
                <a:spcPts val="500"/>
              </a:spcBef>
              <a:buFont typeface="+mj-lt"/>
              <a:buNone/>
              <a:defRPr sz="1400" baseline="0">
                <a:solidFill>
                  <a:srgbClr val="E6007C"/>
                </a:solidFill>
                <a:latin typeface="Calibri" panose="020F050202020403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 algn="ctr">
              <a:buNone/>
            </a:pPr>
            <a:r>
              <a:rPr lang="fr-FR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Disposer d’une structure de révision comptable adaptée à l’organisation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6DE8831-F7E1-6728-423E-75AEEB4C67BF}"/>
              </a:ext>
            </a:extLst>
          </p:cNvPr>
          <p:cNvSpPr txBox="1"/>
          <p:nvPr/>
        </p:nvSpPr>
        <p:spPr>
          <a:xfrm>
            <a:off x="2643342" y="2161695"/>
            <a:ext cx="719455" cy="646331"/>
          </a:xfrm>
          <a:prstGeom prst="rect">
            <a:avLst/>
          </a:prstGeom>
          <a:solidFill>
            <a:srgbClr val="D1DF5E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5400">
                <a:solidFill>
                  <a:srgbClr val="7030A0"/>
                </a:solidFill>
              </a:defRPr>
            </a:lvl1pPr>
          </a:lstStyle>
          <a:p>
            <a:pPr algn="ctr"/>
            <a:r>
              <a:rPr lang="fr-FR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8A096D9-0560-FF84-27C1-32675654E4D2}"/>
              </a:ext>
            </a:extLst>
          </p:cNvPr>
          <p:cNvSpPr txBox="1"/>
          <p:nvPr/>
        </p:nvSpPr>
        <p:spPr>
          <a:xfrm>
            <a:off x="5608655" y="2167543"/>
            <a:ext cx="719455" cy="646331"/>
          </a:xfrm>
          <a:prstGeom prst="rect">
            <a:avLst/>
          </a:prstGeom>
          <a:solidFill>
            <a:srgbClr val="319B42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5400">
                <a:solidFill>
                  <a:schemeClr val="bg2"/>
                </a:solidFill>
              </a:defRPr>
            </a:lvl1pPr>
          </a:lstStyle>
          <a:p>
            <a:pPr algn="ctr"/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0D1FA18-40F3-741B-6DB7-71601D7C38FB}"/>
              </a:ext>
            </a:extLst>
          </p:cNvPr>
          <p:cNvSpPr txBox="1"/>
          <p:nvPr/>
        </p:nvSpPr>
        <p:spPr>
          <a:xfrm>
            <a:off x="8509628" y="2165966"/>
            <a:ext cx="719455" cy="646331"/>
          </a:xfrm>
          <a:prstGeom prst="rect">
            <a:avLst/>
          </a:prstGeom>
          <a:solidFill>
            <a:srgbClr val="28C6B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6D155486-788A-0F1F-441C-359072622259}"/>
              </a:ext>
            </a:extLst>
          </p:cNvPr>
          <p:cNvSpPr txBox="1">
            <a:spLocks/>
          </p:cNvSpPr>
          <p:nvPr/>
        </p:nvSpPr>
        <p:spPr>
          <a:xfrm>
            <a:off x="1230517" y="182703"/>
            <a:ext cx="9730965" cy="5377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200" b="1" dirty="0">
                <a:solidFill>
                  <a:srgbClr val="D1D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bonnes pratiques pour optimiser le processus de clôture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CC0D006-CDE0-FDBA-0CC8-B523DC9F1D5B}"/>
              </a:ext>
            </a:extLst>
          </p:cNvPr>
          <p:cNvSpPr/>
          <p:nvPr/>
        </p:nvSpPr>
        <p:spPr>
          <a:xfrm>
            <a:off x="5689562" y="173758"/>
            <a:ext cx="468000" cy="72000"/>
          </a:xfrm>
          <a:prstGeom prst="rect">
            <a:avLst/>
          </a:prstGeom>
          <a:solidFill>
            <a:srgbClr val="D1D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1231962-02FE-095E-A831-02A17C6CC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064" y="5759064"/>
            <a:ext cx="1603336" cy="42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07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07BC6C-1BC4-401A-9E8F-4F4082AD5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50B4E83-EA37-446F-81E6-D78ECBD62B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1956EC65-F636-09BF-2632-19D7B0617678}"/>
              </a:ext>
            </a:extLst>
          </p:cNvPr>
          <p:cNvSpPr txBox="1">
            <a:spLocks/>
          </p:cNvSpPr>
          <p:nvPr/>
        </p:nvSpPr>
        <p:spPr>
          <a:xfrm>
            <a:off x="2141969" y="2436172"/>
            <a:ext cx="1229359" cy="12254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Titre 5">
            <a:extLst>
              <a:ext uri="{FF2B5EF4-FFF2-40B4-BE49-F238E27FC236}">
                <a16:creationId xmlns:a16="http://schemas.microsoft.com/office/drawing/2014/main" id="{0121990E-4B55-7E2F-8651-EF6B911B6869}"/>
              </a:ext>
            </a:extLst>
          </p:cNvPr>
          <p:cNvSpPr txBox="1">
            <a:spLocks/>
          </p:cNvSpPr>
          <p:nvPr/>
        </p:nvSpPr>
        <p:spPr>
          <a:xfrm>
            <a:off x="3449371" y="2588993"/>
            <a:ext cx="8742629" cy="12254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Illustration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FF097EDC-7C32-2BFB-43F8-56B455431BF8}"/>
              </a:ext>
            </a:extLst>
          </p:cNvPr>
          <p:cNvCxnSpPr/>
          <p:nvPr/>
        </p:nvCxnSpPr>
        <p:spPr>
          <a:xfrm>
            <a:off x="3304519" y="2570887"/>
            <a:ext cx="0" cy="107262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DF88817D-1B99-F1EF-B9FD-F7EE4009FC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7865" y="5811949"/>
            <a:ext cx="2083170" cy="54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27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0A0A7F3-C0D1-452F-B9ED-0749C765C9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" y="0"/>
            <a:ext cx="12192000" cy="6858000"/>
          </a:xfr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D1F4A8AE-DB31-17DA-C023-488B41BAD6D7}"/>
              </a:ext>
            </a:extLst>
          </p:cNvPr>
          <p:cNvSpPr/>
          <p:nvPr/>
        </p:nvSpPr>
        <p:spPr>
          <a:xfrm>
            <a:off x="4315055" y="1457587"/>
            <a:ext cx="3575666" cy="3575666"/>
          </a:xfrm>
          <a:prstGeom prst="ellipse">
            <a:avLst/>
          </a:prstGeom>
          <a:noFill/>
          <a:ln w="2444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7D6539-C595-6A1B-49E6-91036B5D5113}"/>
              </a:ext>
            </a:extLst>
          </p:cNvPr>
          <p:cNvSpPr/>
          <p:nvPr/>
        </p:nvSpPr>
        <p:spPr>
          <a:xfrm>
            <a:off x="6101406" y="1236499"/>
            <a:ext cx="995713" cy="480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8B649CF-14F9-7795-EAFF-0B07448574AA}"/>
              </a:ext>
            </a:extLst>
          </p:cNvPr>
          <p:cNvSpPr/>
          <p:nvPr/>
        </p:nvSpPr>
        <p:spPr>
          <a:xfrm rot="5400000">
            <a:off x="7106656" y="2354550"/>
            <a:ext cx="1424274" cy="480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F12CA71-0CB4-3805-F846-F4663EA99B58}"/>
              </a:ext>
            </a:extLst>
          </p:cNvPr>
          <p:cNvSpPr/>
          <p:nvPr/>
        </p:nvSpPr>
        <p:spPr>
          <a:xfrm rot="2597747">
            <a:off x="6515475" y="1749165"/>
            <a:ext cx="1424274" cy="480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Google Shape;601;p62">
            <a:extLst>
              <a:ext uri="{FF2B5EF4-FFF2-40B4-BE49-F238E27FC236}">
                <a16:creationId xmlns:a16="http://schemas.microsoft.com/office/drawing/2014/main" id="{C34F52BA-C56E-0D48-786B-9DD327021BC6}"/>
              </a:ext>
            </a:extLst>
          </p:cNvPr>
          <p:cNvSpPr txBox="1"/>
          <p:nvPr/>
        </p:nvSpPr>
        <p:spPr>
          <a:xfrm>
            <a:off x="7590581" y="1396237"/>
            <a:ext cx="2365842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ORGANISATION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Programme</a:t>
            </a:r>
            <a:r>
              <a:rPr lang="es-ES" sz="12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de </a:t>
            </a:r>
            <a:r>
              <a:rPr lang="es-ES" sz="12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travail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(</a:t>
            </a:r>
            <a:r>
              <a:rPr lang="es-ES" sz="11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cycles</a:t>
            </a:r>
            <a:r>
              <a:rPr lang="es-ES" sz="11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/</a:t>
            </a:r>
            <a:r>
              <a:rPr lang="es-ES" sz="11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diligences</a:t>
            </a:r>
            <a:r>
              <a:rPr lang="es-ES" sz="11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/</a:t>
            </a:r>
            <a:r>
              <a:rPr lang="es-ES" sz="11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Feuilles</a:t>
            </a:r>
            <a:r>
              <a:rPr lang="es-ES" sz="11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de </a:t>
            </a:r>
            <a:r>
              <a:rPr lang="es-ES" sz="11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travail</a:t>
            </a:r>
            <a:r>
              <a:rPr lang="es-ES" sz="11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/</a:t>
            </a:r>
            <a:r>
              <a:rPr lang="es-ES" sz="11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validation</a:t>
            </a:r>
            <a:r>
              <a:rPr lang="es-ES" sz="11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/</a:t>
            </a:r>
            <a:r>
              <a:rPr lang="es-ES" sz="11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notification</a:t>
            </a:r>
            <a:r>
              <a:rPr lang="es-ES" sz="11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)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604;p62">
            <a:extLst>
              <a:ext uri="{FF2B5EF4-FFF2-40B4-BE49-F238E27FC236}">
                <a16:creationId xmlns:a16="http://schemas.microsoft.com/office/drawing/2014/main" id="{09CA05B7-DC66-C807-970F-27AA7185ED3E}"/>
              </a:ext>
            </a:extLst>
          </p:cNvPr>
          <p:cNvSpPr txBox="1"/>
          <p:nvPr/>
        </p:nvSpPr>
        <p:spPr>
          <a:xfrm>
            <a:off x="8321647" y="3009985"/>
            <a:ext cx="198588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PLANIFICATION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Planification</a:t>
            </a:r>
            <a:r>
              <a:rPr lang="es-ES" sz="12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&amp; alertes</a:t>
            </a:r>
            <a:endParaRPr sz="1600" b="1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Google Shape;607;p62">
            <a:extLst>
              <a:ext uri="{FF2B5EF4-FFF2-40B4-BE49-F238E27FC236}">
                <a16:creationId xmlns:a16="http://schemas.microsoft.com/office/drawing/2014/main" id="{8521C873-EB7A-3F6B-A883-067D893E89EC}"/>
              </a:ext>
            </a:extLst>
          </p:cNvPr>
          <p:cNvSpPr txBox="1"/>
          <p:nvPr/>
        </p:nvSpPr>
        <p:spPr>
          <a:xfrm>
            <a:off x="1796664" y="2962814"/>
            <a:ext cx="2284208" cy="850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DOCUMENTATION</a:t>
            </a:r>
            <a:r>
              <a:rPr lang="es-E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      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Base </a:t>
            </a:r>
            <a:r>
              <a:rPr lang="es-ES" sz="12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documentaire</a:t>
            </a:r>
            <a:r>
              <a:rPr lang="es-ES" sz="12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s-ES" sz="12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intégrée</a:t>
            </a:r>
            <a:endParaRPr lang="es-ES" sz="12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Dématérialisation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des dossiers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Google Shape;611;p62">
            <a:extLst>
              <a:ext uri="{FF2B5EF4-FFF2-40B4-BE49-F238E27FC236}">
                <a16:creationId xmlns:a16="http://schemas.microsoft.com/office/drawing/2014/main" id="{1B60D0FD-7394-DE0B-9436-0D104DC62D09}"/>
              </a:ext>
            </a:extLst>
          </p:cNvPr>
          <p:cNvSpPr txBox="1"/>
          <p:nvPr/>
        </p:nvSpPr>
        <p:spPr>
          <a:xfrm>
            <a:off x="2353208" y="4540934"/>
            <a:ext cx="312704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AUTOMATISATIONS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Contrôles</a:t>
            </a:r>
            <a:r>
              <a:rPr lang="es-ES" sz="12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&amp; </a:t>
            </a:r>
            <a:r>
              <a:rPr lang="es-ES" sz="12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justifications</a:t>
            </a:r>
            <a:endParaRPr sz="12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Classeurs</a:t>
            </a:r>
            <a:r>
              <a:rPr lang="es-ES" sz="12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Excel </a:t>
            </a:r>
            <a:r>
              <a:rPr lang="es-ES" sz="12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intéractifs</a:t>
            </a:r>
            <a:endParaRPr sz="12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0" name="Google Shape;613;p62">
            <a:extLst>
              <a:ext uri="{FF2B5EF4-FFF2-40B4-BE49-F238E27FC236}">
                <a16:creationId xmlns:a16="http://schemas.microsoft.com/office/drawing/2014/main" id="{713D7033-E7E2-B606-20AE-AC135C704942}"/>
              </a:ext>
            </a:extLst>
          </p:cNvPr>
          <p:cNvSpPr txBox="1"/>
          <p:nvPr/>
        </p:nvSpPr>
        <p:spPr>
          <a:xfrm>
            <a:off x="6428449" y="4540934"/>
            <a:ext cx="290687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REPORTING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Tableau</a:t>
            </a:r>
            <a:r>
              <a:rPr lang="es-ES" sz="12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de </a:t>
            </a:r>
            <a:r>
              <a:rPr lang="es-ES" sz="12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bord</a:t>
            </a:r>
            <a:r>
              <a:rPr lang="es-ES" sz="12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et </a:t>
            </a:r>
            <a:r>
              <a:rPr lang="es-ES" sz="12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suivi</a:t>
            </a:r>
            <a:r>
              <a:rPr lang="es-ES" sz="12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en </a:t>
            </a:r>
            <a:r>
              <a:rPr lang="es-ES" sz="12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temps</a:t>
            </a:r>
            <a:r>
              <a:rPr lang="es-ES" sz="12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s-ES" sz="12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réel</a:t>
            </a:r>
            <a:r>
              <a:rPr lang="es-ES" sz="12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et à </a:t>
            </a:r>
            <a:r>
              <a:rPr lang="es-ES" sz="12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distance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Google Shape;616;p62">
            <a:extLst>
              <a:ext uri="{FF2B5EF4-FFF2-40B4-BE49-F238E27FC236}">
                <a16:creationId xmlns:a16="http://schemas.microsoft.com/office/drawing/2014/main" id="{A1970A1C-3E69-1434-80FA-BB0E2CDE1D7B}"/>
              </a:ext>
            </a:extLst>
          </p:cNvPr>
          <p:cNvSpPr txBox="1"/>
          <p:nvPr/>
        </p:nvSpPr>
        <p:spPr>
          <a:xfrm>
            <a:off x="2408068" y="1411095"/>
            <a:ext cx="228420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CONFORMITÉ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Rôles</a:t>
            </a:r>
            <a:r>
              <a:rPr lang="es-ES" sz="12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, </a:t>
            </a:r>
            <a:r>
              <a:rPr lang="es-ES" sz="12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responsabilités</a:t>
            </a:r>
            <a:r>
              <a:rPr lang="es-ES" sz="12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, </a:t>
            </a:r>
            <a:br>
              <a:rPr lang="es-ES" sz="12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r>
              <a:rPr lang="es-ES" sz="12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traçabilité</a:t>
            </a:r>
            <a:r>
              <a:rPr lang="es-ES" sz="12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et </a:t>
            </a:r>
            <a:r>
              <a:rPr lang="es-ES" sz="12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historisation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Google Shape;618;p62">
            <a:extLst>
              <a:ext uri="{FF2B5EF4-FFF2-40B4-BE49-F238E27FC236}">
                <a16:creationId xmlns:a16="http://schemas.microsoft.com/office/drawing/2014/main" id="{D76B9C2E-BA1E-6558-DDC9-F1DE18048B78}"/>
              </a:ext>
            </a:extLst>
          </p:cNvPr>
          <p:cNvSpPr txBox="1"/>
          <p:nvPr/>
        </p:nvSpPr>
        <p:spPr>
          <a:xfrm>
            <a:off x="1307052" y="184118"/>
            <a:ext cx="9372989" cy="5827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lang="es-ES" sz="2200" b="1" dirty="0" err="1">
                <a:solidFill>
                  <a:srgbClr val="D1DF5E"/>
                </a:solidFill>
                <a:latin typeface="Arial"/>
                <a:ea typeface="Arial"/>
                <a:cs typeface="Arial"/>
                <a:sym typeface="Arial"/>
              </a:rPr>
              <a:t>Fiabilisation</a:t>
            </a:r>
            <a:r>
              <a:rPr lang="es-ES" sz="2200" b="1" dirty="0">
                <a:solidFill>
                  <a:srgbClr val="D1DF5E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s-ES" sz="2200" b="1" dirty="0" err="1">
                <a:solidFill>
                  <a:srgbClr val="D1DF5E"/>
                </a:solidFill>
                <a:latin typeface="Arial"/>
                <a:ea typeface="Arial"/>
                <a:cs typeface="Arial"/>
                <a:sym typeface="Arial"/>
              </a:rPr>
              <a:t>l’information</a:t>
            </a:r>
            <a:r>
              <a:rPr lang="es-ES" sz="2200" b="1" dirty="0">
                <a:solidFill>
                  <a:srgbClr val="D1DF5E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s-ES" sz="2200" b="1" dirty="0" err="1">
                <a:solidFill>
                  <a:srgbClr val="D1DF5E"/>
                </a:solidFill>
                <a:latin typeface="Arial"/>
                <a:ea typeface="Arial"/>
                <a:cs typeface="Arial"/>
                <a:sym typeface="Arial"/>
              </a:rPr>
              <a:t>collaboration</a:t>
            </a:r>
            <a:r>
              <a:rPr lang="es-ES" sz="2200" b="1" dirty="0">
                <a:solidFill>
                  <a:srgbClr val="D1DF5E"/>
                </a:solidFill>
                <a:latin typeface="Arial"/>
                <a:ea typeface="Arial"/>
                <a:cs typeface="Arial"/>
                <a:sym typeface="Arial"/>
              </a:rPr>
              <a:t> et </a:t>
            </a:r>
            <a:r>
              <a:rPr lang="es-ES" sz="2200" b="1" dirty="0" err="1">
                <a:solidFill>
                  <a:srgbClr val="D1DF5E"/>
                </a:solidFill>
                <a:latin typeface="Arial"/>
                <a:ea typeface="Arial"/>
                <a:cs typeface="Arial"/>
                <a:sym typeface="Arial"/>
              </a:rPr>
              <a:t>meilleure</a:t>
            </a:r>
            <a:r>
              <a:rPr lang="es-ES" sz="2200" b="1" dirty="0">
                <a:solidFill>
                  <a:srgbClr val="D1DF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200" b="1" dirty="0" err="1">
                <a:solidFill>
                  <a:srgbClr val="D1DF5E"/>
                </a:solidFill>
                <a:latin typeface="Arial"/>
                <a:ea typeface="Arial"/>
                <a:cs typeface="Arial"/>
                <a:sym typeface="Arial"/>
              </a:rPr>
              <a:t>productivité</a:t>
            </a:r>
            <a:endParaRPr sz="2200" b="1" dirty="0">
              <a:solidFill>
                <a:srgbClr val="D1DF5E"/>
              </a:solidFill>
            </a:endParaRPr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7A6634BE-5B8E-DFB4-0273-C606EC58A557}"/>
              </a:ext>
            </a:extLst>
          </p:cNvPr>
          <p:cNvGrpSpPr/>
          <p:nvPr/>
        </p:nvGrpSpPr>
        <p:grpSpPr>
          <a:xfrm>
            <a:off x="1143791" y="3065699"/>
            <a:ext cx="594635" cy="467506"/>
            <a:chOff x="1870287" y="2461360"/>
            <a:chExt cx="1254137" cy="986012"/>
          </a:xfrm>
        </p:grpSpPr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23E04D48-A0F2-3B2D-D93E-1E3A7EBD8073}"/>
                </a:ext>
              </a:extLst>
            </p:cNvPr>
            <p:cNvSpPr/>
            <p:nvPr/>
          </p:nvSpPr>
          <p:spPr>
            <a:xfrm>
              <a:off x="1870287" y="2461360"/>
              <a:ext cx="986012" cy="986012"/>
            </a:xfrm>
            <a:prstGeom prst="ellipse">
              <a:avLst/>
            </a:prstGeom>
            <a:solidFill>
              <a:srgbClr val="D1DF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D9E864C6-F87A-0476-B943-CD3E26C4C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3374" y="2503010"/>
              <a:ext cx="871050" cy="788092"/>
            </a:xfrm>
            <a:prstGeom prst="rect">
              <a:avLst/>
            </a:prstGeom>
          </p:spPr>
        </p:pic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A1F8BFDD-62D9-0300-5A9B-3886AC95AABD}"/>
              </a:ext>
            </a:extLst>
          </p:cNvPr>
          <p:cNvGrpSpPr/>
          <p:nvPr/>
        </p:nvGrpSpPr>
        <p:grpSpPr>
          <a:xfrm>
            <a:off x="1883223" y="1396237"/>
            <a:ext cx="489234" cy="511676"/>
            <a:chOff x="668157" y="5146563"/>
            <a:chExt cx="986012" cy="1031242"/>
          </a:xfrm>
        </p:grpSpPr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79DD70ED-6A7B-C616-A86D-B43894AD5C23}"/>
                </a:ext>
              </a:extLst>
            </p:cNvPr>
            <p:cNvSpPr/>
            <p:nvPr/>
          </p:nvSpPr>
          <p:spPr>
            <a:xfrm>
              <a:off x="668157" y="5146563"/>
              <a:ext cx="986012" cy="986012"/>
            </a:xfrm>
            <a:prstGeom prst="ellipse">
              <a:avLst/>
            </a:prstGeom>
            <a:solidFill>
              <a:srgbClr val="D1DF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4065590D-5A94-D1B2-3F5E-35B9C9AC3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508" y="5414425"/>
              <a:ext cx="825696" cy="763380"/>
            </a:xfrm>
            <a:prstGeom prst="rect">
              <a:avLst/>
            </a:prstGeom>
          </p:spPr>
        </p:pic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1F4590A7-7D2B-1766-6F29-63D3DFD45F5A}"/>
              </a:ext>
            </a:extLst>
          </p:cNvPr>
          <p:cNvGrpSpPr/>
          <p:nvPr/>
        </p:nvGrpSpPr>
        <p:grpSpPr>
          <a:xfrm>
            <a:off x="1615820" y="4626367"/>
            <a:ext cx="592882" cy="577782"/>
            <a:chOff x="7216361" y="3818574"/>
            <a:chExt cx="1085850" cy="1058196"/>
          </a:xfrm>
        </p:grpSpPr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7DDE066F-A949-0C83-82BC-476695743AFF}"/>
                </a:ext>
              </a:extLst>
            </p:cNvPr>
            <p:cNvSpPr/>
            <p:nvPr/>
          </p:nvSpPr>
          <p:spPr>
            <a:xfrm>
              <a:off x="7240668" y="3818574"/>
              <a:ext cx="986012" cy="986012"/>
            </a:xfrm>
            <a:prstGeom prst="ellipse">
              <a:avLst/>
            </a:prstGeom>
            <a:solidFill>
              <a:srgbClr val="D1DF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88D196A5-BE8B-B95C-B686-E6DCEF72D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6361" y="3943320"/>
              <a:ext cx="1085850" cy="933450"/>
            </a:xfrm>
            <a:prstGeom prst="rect">
              <a:avLst/>
            </a:prstGeom>
          </p:spPr>
        </p:pic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4D74E9E9-614E-ADE0-58B1-573B5C25F4C0}"/>
              </a:ext>
            </a:extLst>
          </p:cNvPr>
          <p:cNvGrpSpPr/>
          <p:nvPr/>
        </p:nvGrpSpPr>
        <p:grpSpPr>
          <a:xfrm>
            <a:off x="10058822" y="1506636"/>
            <a:ext cx="621219" cy="598188"/>
            <a:chOff x="291021" y="4274385"/>
            <a:chExt cx="1023976" cy="986012"/>
          </a:xfrm>
        </p:grpSpPr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7A91972E-EBF6-5AB2-B2EC-2404A351179C}"/>
                </a:ext>
              </a:extLst>
            </p:cNvPr>
            <p:cNvSpPr/>
            <p:nvPr/>
          </p:nvSpPr>
          <p:spPr>
            <a:xfrm>
              <a:off x="291021" y="4274385"/>
              <a:ext cx="986012" cy="986012"/>
            </a:xfrm>
            <a:prstGeom prst="ellipse">
              <a:avLst/>
            </a:prstGeom>
            <a:solidFill>
              <a:srgbClr val="D1DF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1F67AC24-C56F-A97A-A915-409B26412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259" y="4373022"/>
              <a:ext cx="712738" cy="764890"/>
            </a:xfrm>
            <a:prstGeom prst="rect">
              <a:avLst/>
            </a:prstGeom>
          </p:spPr>
        </p:pic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700B0260-B05A-D0C6-DEBD-0F31DBEDAE5F}"/>
              </a:ext>
            </a:extLst>
          </p:cNvPr>
          <p:cNvGrpSpPr/>
          <p:nvPr/>
        </p:nvGrpSpPr>
        <p:grpSpPr>
          <a:xfrm>
            <a:off x="10357733" y="3009985"/>
            <a:ext cx="607733" cy="561017"/>
            <a:chOff x="546258" y="1218431"/>
            <a:chExt cx="1068117" cy="986012"/>
          </a:xfrm>
        </p:grpSpPr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7317EE32-6C3F-7E9D-056F-017AD220B059}"/>
                </a:ext>
              </a:extLst>
            </p:cNvPr>
            <p:cNvSpPr/>
            <p:nvPr/>
          </p:nvSpPr>
          <p:spPr>
            <a:xfrm>
              <a:off x="546258" y="1218431"/>
              <a:ext cx="986012" cy="986012"/>
            </a:xfrm>
            <a:prstGeom prst="ellipse">
              <a:avLst/>
            </a:prstGeom>
            <a:solidFill>
              <a:srgbClr val="D1DF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A2985600-84EC-5AB0-403E-409240461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219" y="1327057"/>
              <a:ext cx="696156" cy="681949"/>
            </a:xfrm>
            <a:prstGeom prst="rect">
              <a:avLst/>
            </a:prstGeom>
          </p:spPr>
        </p:pic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0E0C322B-7A93-9989-31B3-6B9CF3D438E4}"/>
              </a:ext>
            </a:extLst>
          </p:cNvPr>
          <p:cNvGrpSpPr/>
          <p:nvPr/>
        </p:nvGrpSpPr>
        <p:grpSpPr>
          <a:xfrm>
            <a:off x="9447108" y="4650654"/>
            <a:ext cx="562371" cy="553496"/>
            <a:chOff x="4113007" y="669459"/>
            <a:chExt cx="1014839" cy="998825"/>
          </a:xfrm>
        </p:grpSpPr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9B7B297A-1B92-FD96-DA8A-5A009205E1FC}"/>
                </a:ext>
              </a:extLst>
            </p:cNvPr>
            <p:cNvSpPr/>
            <p:nvPr/>
          </p:nvSpPr>
          <p:spPr>
            <a:xfrm>
              <a:off x="4113007" y="682272"/>
              <a:ext cx="986012" cy="986012"/>
            </a:xfrm>
            <a:prstGeom prst="ellipse">
              <a:avLst/>
            </a:prstGeom>
            <a:solidFill>
              <a:srgbClr val="D1DF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D0F51BBF-BA8F-A325-FF0A-43C7F4221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7136" y="669459"/>
              <a:ext cx="870710" cy="870710"/>
            </a:xfrm>
            <a:prstGeom prst="rect">
              <a:avLst/>
            </a:prstGeom>
          </p:spPr>
        </p:pic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5036EE4B-FF2A-6F85-7E5B-2528E91C0CD3}"/>
              </a:ext>
            </a:extLst>
          </p:cNvPr>
          <p:cNvSpPr/>
          <p:nvPr/>
        </p:nvSpPr>
        <p:spPr>
          <a:xfrm>
            <a:off x="5778476" y="182345"/>
            <a:ext cx="468000" cy="72000"/>
          </a:xfrm>
          <a:prstGeom prst="rect">
            <a:avLst/>
          </a:prstGeom>
          <a:solidFill>
            <a:srgbClr val="D1D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ED73669-B140-CA8E-05C3-AFF390496F6B}"/>
              </a:ext>
            </a:extLst>
          </p:cNvPr>
          <p:cNvSpPr/>
          <p:nvPr/>
        </p:nvSpPr>
        <p:spPr>
          <a:xfrm>
            <a:off x="4876821" y="2031839"/>
            <a:ext cx="2549870" cy="254987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Google Shape;623;p62">
            <a:extLst>
              <a:ext uri="{FF2B5EF4-FFF2-40B4-BE49-F238E27FC236}">
                <a16:creationId xmlns:a16="http://schemas.microsoft.com/office/drawing/2014/main" id="{ABF4BEB0-0553-3059-CC16-6DE6A82219F4}"/>
              </a:ext>
            </a:extLst>
          </p:cNvPr>
          <p:cNvSpPr txBox="1"/>
          <p:nvPr/>
        </p:nvSpPr>
        <p:spPr>
          <a:xfrm>
            <a:off x="5229302" y="2969105"/>
            <a:ext cx="1880251" cy="718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dirty="0" err="1">
                <a:latin typeface="Arial"/>
                <a:ea typeface="Arial"/>
                <a:cs typeface="Arial"/>
                <a:sym typeface="Arial"/>
              </a:rPr>
              <a:t>Révision</a:t>
            </a:r>
            <a:r>
              <a:rPr lang="es-ES" sz="16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600" b="1" dirty="0" err="1">
                <a:latin typeface="Arial"/>
                <a:ea typeface="Arial"/>
                <a:cs typeface="Arial"/>
                <a:sym typeface="Arial"/>
              </a:rPr>
              <a:t>Comptable</a:t>
            </a:r>
            <a:endParaRPr sz="2400" b="1" dirty="0"/>
          </a:p>
        </p:txBody>
      </p:sp>
      <p:sp>
        <p:nvSpPr>
          <p:cNvPr id="4" name="Triangle isocèle 3">
            <a:extLst>
              <a:ext uri="{FF2B5EF4-FFF2-40B4-BE49-F238E27FC236}">
                <a16:creationId xmlns:a16="http://schemas.microsoft.com/office/drawing/2014/main" id="{92E92FCC-8802-BCC0-7B82-26DCDA390E72}"/>
              </a:ext>
            </a:extLst>
          </p:cNvPr>
          <p:cNvSpPr/>
          <p:nvPr/>
        </p:nvSpPr>
        <p:spPr>
          <a:xfrm rot="6832690">
            <a:off x="6368841" y="1494745"/>
            <a:ext cx="184464" cy="89170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Triangle isocèle 60">
            <a:extLst>
              <a:ext uri="{FF2B5EF4-FFF2-40B4-BE49-F238E27FC236}">
                <a16:creationId xmlns:a16="http://schemas.microsoft.com/office/drawing/2014/main" id="{E59E984E-6825-C78A-E3AF-2E8A278FCF70}"/>
              </a:ext>
            </a:extLst>
          </p:cNvPr>
          <p:cNvSpPr/>
          <p:nvPr/>
        </p:nvSpPr>
        <p:spPr>
          <a:xfrm rot="6910467">
            <a:off x="6666058" y="1615374"/>
            <a:ext cx="184464" cy="89170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Triangle isocèle 61">
            <a:extLst>
              <a:ext uri="{FF2B5EF4-FFF2-40B4-BE49-F238E27FC236}">
                <a16:creationId xmlns:a16="http://schemas.microsoft.com/office/drawing/2014/main" id="{55EA8A7F-64AE-21B3-BC62-8F70F7C0BAE5}"/>
              </a:ext>
            </a:extLst>
          </p:cNvPr>
          <p:cNvSpPr/>
          <p:nvPr/>
        </p:nvSpPr>
        <p:spPr>
          <a:xfrm rot="7038741">
            <a:off x="6953614" y="1769599"/>
            <a:ext cx="184464" cy="89170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Triangle isocèle 62">
            <a:extLst>
              <a:ext uri="{FF2B5EF4-FFF2-40B4-BE49-F238E27FC236}">
                <a16:creationId xmlns:a16="http://schemas.microsoft.com/office/drawing/2014/main" id="{D577AFEC-1DB4-24C8-011E-4497DAD4B57E}"/>
              </a:ext>
            </a:extLst>
          </p:cNvPr>
          <p:cNvSpPr/>
          <p:nvPr/>
        </p:nvSpPr>
        <p:spPr>
          <a:xfrm rot="7759770">
            <a:off x="7214194" y="1922966"/>
            <a:ext cx="184464" cy="89170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Triangle isocèle 63">
            <a:extLst>
              <a:ext uri="{FF2B5EF4-FFF2-40B4-BE49-F238E27FC236}">
                <a16:creationId xmlns:a16="http://schemas.microsoft.com/office/drawing/2014/main" id="{0A84B492-7C8D-503C-C080-C11A6B5C3BCD}"/>
              </a:ext>
            </a:extLst>
          </p:cNvPr>
          <p:cNvSpPr/>
          <p:nvPr/>
        </p:nvSpPr>
        <p:spPr>
          <a:xfrm rot="8246866">
            <a:off x="7419968" y="2146884"/>
            <a:ext cx="184464" cy="89170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Triangle isocèle 64">
            <a:extLst>
              <a:ext uri="{FF2B5EF4-FFF2-40B4-BE49-F238E27FC236}">
                <a16:creationId xmlns:a16="http://schemas.microsoft.com/office/drawing/2014/main" id="{60434E52-FB5C-5DF2-1DE7-2D700208397F}"/>
              </a:ext>
            </a:extLst>
          </p:cNvPr>
          <p:cNvSpPr/>
          <p:nvPr/>
        </p:nvSpPr>
        <p:spPr>
          <a:xfrm rot="8669956">
            <a:off x="7599553" y="2399294"/>
            <a:ext cx="184464" cy="89170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1" name="Google Shape;624;p62">
            <a:extLst>
              <a:ext uri="{FF2B5EF4-FFF2-40B4-BE49-F238E27FC236}">
                <a16:creationId xmlns:a16="http://schemas.microsoft.com/office/drawing/2014/main" id="{5E31391D-F795-A8F7-EE77-2BB99902754A}"/>
              </a:ext>
            </a:extLst>
          </p:cNvPr>
          <p:cNvGrpSpPr/>
          <p:nvPr/>
        </p:nvGrpSpPr>
        <p:grpSpPr>
          <a:xfrm>
            <a:off x="4625957" y="3156215"/>
            <a:ext cx="3051599" cy="2796771"/>
            <a:chOff x="1778919" y="1167256"/>
            <a:chExt cx="4551680" cy="4551680"/>
          </a:xfrm>
        </p:grpSpPr>
        <p:sp>
          <p:nvSpPr>
            <p:cNvPr id="32" name="Google Shape;625;p62">
              <a:extLst>
                <a:ext uri="{FF2B5EF4-FFF2-40B4-BE49-F238E27FC236}">
                  <a16:creationId xmlns:a16="http://schemas.microsoft.com/office/drawing/2014/main" id="{F5590CC7-0689-6F5B-3CBC-6E5DA6247089}"/>
                </a:ext>
              </a:extLst>
            </p:cNvPr>
            <p:cNvSpPr/>
            <p:nvPr/>
          </p:nvSpPr>
          <p:spPr>
            <a:xfrm>
              <a:off x="1778919" y="1167256"/>
              <a:ext cx="4551680" cy="4551680"/>
            </a:xfrm>
            <a:prstGeom prst="pie">
              <a:avLst>
                <a:gd name="adj1" fmla="val 1800000"/>
                <a:gd name="adj2" fmla="val 9000000"/>
              </a:avLst>
            </a:prstGeom>
            <a:solidFill>
              <a:schemeClr val="tx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626;p62">
              <a:extLst>
                <a:ext uri="{FF2B5EF4-FFF2-40B4-BE49-F238E27FC236}">
                  <a16:creationId xmlns:a16="http://schemas.microsoft.com/office/drawing/2014/main" id="{73CDC866-62AE-49F4-B17D-C50E09357515}"/>
                </a:ext>
              </a:extLst>
            </p:cNvPr>
            <p:cNvSpPr/>
            <p:nvPr/>
          </p:nvSpPr>
          <p:spPr>
            <a:xfrm>
              <a:off x="2862653" y="4120430"/>
              <a:ext cx="2438400" cy="11921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20300" rIns="20300" bIns="20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200" dirty="0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O</a:t>
              </a:r>
              <a:r>
                <a:rPr lang="es-ES" sz="1200" b="0" dirty="0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pérationnelle</a:t>
              </a:r>
              <a:r>
                <a:rPr lang="es-ES" sz="1200" b="0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s-ES" sz="1200" b="0" dirty="0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avec</a:t>
              </a:r>
              <a:r>
                <a:rPr lang="es-ES" sz="1200" b="0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s-ES" sz="1200" b="0" dirty="0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toute</a:t>
              </a:r>
              <a:r>
                <a:rPr lang="es-ES" sz="1200" b="0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s-ES" sz="1200" b="0" dirty="0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solution</a:t>
              </a:r>
              <a:r>
                <a:rPr lang="es-ES" sz="1200" b="0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s-ES" sz="1200" dirty="0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comptable</a:t>
              </a:r>
              <a:endParaRPr sz="12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4" name="Google Shape;627;p62">
            <a:extLst>
              <a:ext uri="{FF2B5EF4-FFF2-40B4-BE49-F238E27FC236}">
                <a16:creationId xmlns:a16="http://schemas.microsoft.com/office/drawing/2014/main" id="{50B88E20-192B-E91C-7DC3-694899314025}"/>
              </a:ext>
            </a:extLst>
          </p:cNvPr>
          <p:cNvCxnSpPr/>
          <p:nvPr/>
        </p:nvCxnSpPr>
        <p:spPr>
          <a:xfrm rot="10800000" flipH="1">
            <a:off x="5370320" y="4571431"/>
            <a:ext cx="799108" cy="433921"/>
          </a:xfrm>
          <a:prstGeom prst="straightConnector1">
            <a:avLst/>
          </a:prstGeom>
          <a:noFill/>
          <a:ln w="508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5" name="Google Shape;628;p62">
            <a:extLst>
              <a:ext uri="{FF2B5EF4-FFF2-40B4-BE49-F238E27FC236}">
                <a16:creationId xmlns:a16="http://schemas.microsoft.com/office/drawing/2014/main" id="{1A292936-CCD1-1715-D640-13EF6102A330}"/>
              </a:ext>
            </a:extLst>
          </p:cNvPr>
          <p:cNvCxnSpPr/>
          <p:nvPr/>
        </p:nvCxnSpPr>
        <p:spPr>
          <a:xfrm rot="10800000">
            <a:off x="6139438" y="4558946"/>
            <a:ext cx="826824" cy="446406"/>
          </a:xfrm>
          <a:prstGeom prst="straightConnector1">
            <a:avLst/>
          </a:prstGeom>
          <a:noFill/>
          <a:ln w="508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785374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134423-56C3-4E93-90F7-C377C700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0A0A7F3-C0D1-452F-B9ED-0749C765C9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Espace réservé du contenu 10">
            <a:extLst>
              <a:ext uri="{FF2B5EF4-FFF2-40B4-BE49-F238E27FC236}">
                <a16:creationId xmlns:a16="http://schemas.microsoft.com/office/drawing/2014/main" id="{65AC0B98-735B-D575-F66D-C7BB350BAEF0}"/>
              </a:ext>
            </a:extLst>
          </p:cNvPr>
          <p:cNvSpPr txBox="1">
            <a:spLocks/>
          </p:cNvSpPr>
          <p:nvPr/>
        </p:nvSpPr>
        <p:spPr>
          <a:xfrm>
            <a:off x="3374214" y="1457294"/>
            <a:ext cx="5394163" cy="2680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b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b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+mj-lt"/>
              <a:buNone/>
              <a:defRPr sz="16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+mj-lt"/>
              <a:buNone/>
              <a:defRPr sz="1400" kern="1200" baseline="0">
                <a:solidFill>
                  <a:srgbClr val="E6007C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600" dirty="0"/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Programmes de travail clés en main </a:t>
            </a:r>
            <a:r>
              <a: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disponibles.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Personnalisation facile </a:t>
            </a:r>
            <a:r>
              <a: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 la DAF.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Adaptée </a:t>
            </a:r>
            <a:r>
              <a: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aussi bien aux utilisateurs comptables qu’aux auditeurs.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 comptables </a:t>
            </a:r>
            <a:r>
              <a: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FEC ou Balance ou directement connecté à </a:t>
            </a:r>
            <a:r>
              <a:rPr lang="fr-FR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Talentia</a:t>
            </a:r>
            <a:r>
              <a: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Finance.</a:t>
            </a:r>
          </a:p>
          <a:p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fr-FR" dirty="0"/>
          </a:p>
        </p:txBody>
      </p:sp>
      <p:sp>
        <p:nvSpPr>
          <p:cNvPr id="12" name="Google Shape;618;p62">
            <a:extLst>
              <a:ext uri="{FF2B5EF4-FFF2-40B4-BE49-F238E27FC236}">
                <a16:creationId xmlns:a16="http://schemas.microsoft.com/office/drawing/2014/main" id="{5E9EC536-7AE2-DE43-9865-D3E023A78F5D}"/>
              </a:ext>
            </a:extLst>
          </p:cNvPr>
          <p:cNvSpPr txBox="1"/>
          <p:nvPr/>
        </p:nvSpPr>
        <p:spPr>
          <a:xfrm>
            <a:off x="1214948" y="173758"/>
            <a:ext cx="9499906" cy="5827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fr-FR" sz="2200" b="1" dirty="0">
                <a:solidFill>
                  <a:srgbClr val="D1D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Exemple de solution : </a:t>
            </a:r>
            <a:r>
              <a:rPr lang="fr-FR" sz="2200" b="1" dirty="0" err="1">
                <a:solidFill>
                  <a:srgbClr val="D1D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Talentia</a:t>
            </a:r>
            <a:r>
              <a:rPr lang="fr-FR" sz="2200" b="1" dirty="0">
                <a:solidFill>
                  <a:srgbClr val="D1D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révision, rapide à mettre en œuvre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F64FB9-5E7B-B8DC-2B7D-45442072B41C}"/>
              </a:ext>
            </a:extLst>
          </p:cNvPr>
          <p:cNvSpPr/>
          <p:nvPr/>
        </p:nvSpPr>
        <p:spPr>
          <a:xfrm>
            <a:off x="8715520" y="4761380"/>
            <a:ext cx="2790801" cy="1493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E6E463E-580D-CC06-B05F-DB69EEFAF9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548" y="1651792"/>
            <a:ext cx="2621168" cy="407278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3BBB0A8-4AB4-E6BF-E557-F7B5E5CB9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8995" y="5831254"/>
            <a:ext cx="997326" cy="40884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B771D4A-531B-B450-BEE1-FD1FEA12BB02}"/>
              </a:ext>
            </a:extLst>
          </p:cNvPr>
          <p:cNvSpPr/>
          <p:nvPr/>
        </p:nvSpPr>
        <p:spPr>
          <a:xfrm>
            <a:off x="685679" y="5831254"/>
            <a:ext cx="6774376" cy="408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C97B9B6-B2CF-0238-C5FE-85F97F6AB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84" y="907345"/>
            <a:ext cx="2571760" cy="4865685"/>
          </a:xfrm>
          <a:prstGeom prst="rect">
            <a:avLst/>
          </a:prstGeom>
        </p:spPr>
      </p:pic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7724A049-2D46-8394-60A5-9E451367F9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980" y="4761380"/>
            <a:ext cx="5558039" cy="96319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BFC8968-7890-25BD-37ED-8BE286C3C604}"/>
              </a:ext>
            </a:extLst>
          </p:cNvPr>
          <p:cNvSpPr/>
          <p:nvPr/>
        </p:nvSpPr>
        <p:spPr>
          <a:xfrm>
            <a:off x="5689562" y="173758"/>
            <a:ext cx="468000" cy="72000"/>
          </a:xfrm>
          <a:prstGeom prst="rect">
            <a:avLst/>
          </a:prstGeom>
          <a:solidFill>
            <a:srgbClr val="D1D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4378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134423-56C3-4E93-90F7-C377C700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0A0A7F3-C0D1-452F-B9ED-0749C765C9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4" name="Google Shape;618;p62">
            <a:extLst>
              <a:ext uri="{FF2B5EF4-FFF2-40B4-BE49-F238E27FC236}">
                <a16:creationId xmlns:a16="http://schemas.microsoft.com/office/drawing/2014/main" id="{95C738F9-3A6A-DD19-2593-205197BD96E3}"/>
              </a:ext>
            </a:extLst>
          </p:cNvPr>
          <p:cNvSpPr txBox="1"/>
          <p:nvPr/>
        </p:nvSpPr>
        <p:spPr>
          <a:xfrm>
            <a:off x="1214948" y="173758"/>
            <a:ext cx="9499906" cy="5827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fr-FR" sz="2200" b="1" dirty="0">
                <a:solidFill>
                  <a:srgbClr val="D1D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pilotage à distance facilité en temps réel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EBA2E7D-05B0-2751-E79D-21CF5B571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8995" y="5831254"/>
            <a:ext cx="997326" cy="40884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2A01E52-4E5D-6CD8-12EB-A5D0FD84BAA6}"/>
              </a:ext>
            </a:extLst>
          </p:cNvPr>
          <p:cNvSpPr/>
          <p:nvPr/>
        </p:nvSpPr>
        <p:spPr>
          <a:xfrm>
            <a:off x="685679" y="5831254"/>
            <a:ext cx="8956262" cy="408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2F0D827-A0E0-67C2-7EB8-CA456D086E83}"/>
              </a:ext>
            </a:extLst>
          </p:cNvPr>
          <p:cNvSpPr/>
          <p:nvPr/>
        </p:nvSpPr>
        <p:spPr>
          <a:xfrm>
            <a:off x="9325069" y="3837720"/>
            <a:ext cx="2181252" cy="1993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contenu 10">
            <a:extLst>
              <a:ext uri="{FF2B5EF4-FFF2-40B4-BE49-F238E27FC236}">
                <a16:creationId xmlns:a16="http://schemas.microsoft.com/office/drawing/2014/main" id="{1F7C3798-9979-BCAE-11CC-651CE85469F2}"/>
              </a:ext>
            </a:extLst>
          </p:cNvPr>
          <p:cNvSpPr txBox="1">
            <a:spLocks/>
          </p:cNvSpPr>
          <p:nvPr/>
        </p:nvSpPr>
        <p:spPr>
          <a:xfrm>
            <a:off x="5529772" y="4717893"/>
            <a:ext cx="3970029" cy="1251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b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b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+mj-lt"/>
              <a:buNone/>
              <a:defRPr sz="16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+mj-lt"/>
              <a:buNone/>
              <a:defRPr sz="1400" kern="1200" baseline="0">
                <a:solidFill>
                  <a:srgbClr val="E6007C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endParaRPr lang="fr-FR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space réservé du contenu 10">
            <a:extLst>
              <a:ext uri="{FF2B5EF4-FFF2-40B4-BE49-F238E27FC236}">
                <a16:creationId xmlns:a16="http://schemas.microsoft.com/office/drawing/2014/main" id="{B98BFF17-3B1A-ED75-06E7-A600BC735240}"/>
              </a:ext>
            </a:extLst>
          </p:cNvPr>
          <p:cNvSpPr txBox="1">
            <a:spLocks/>
          </p:cNvSpPr>
          <p:nvPr/>
        </p:nvSpPr>
        <p:spPr>
          <a:xfrm>
            <a:off x="5524800" y="5274755"/>
            <a:ext cx="5016988" cy="1251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b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b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+mj-lt"/>
              <a:buNone/>
              <a:defRPr sz="16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+mj-lt"/>
              <a:buNone/>
              <a:defRPr sz="1400" kern="1200" baseline="0">
                <a:solidFill>
                  <a:srgbClr val="E6007C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endParaRPr lang="fr-FR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contenu 10">
            <a:extLst>
              <a:ext uri="{FF2B5EF4-FFF2-40B4-BE49-F238E27FC236}">
                <a16:creationId xmlns:a16="http://schemas.microsoft.com/office/drawing/2014/main" id="{F276824C-B89E-78D9-1700-A0BC8AE71420}"/>
              </a:ext>
            </a:extLst>
          </p:cNvPr>
          <p:cNvSpPr txBox="1">
            <a:spLocks/>
          </p:cNvSpPr>
          <p:nvPr/>
        </p:nvSpPr>
        <p:spPr>
          <a:xfrm>
            <a:off x="6251386" y="1426615"/>
            <a:ext cx="5102414" cy="4284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b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b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+mj-lt"/>
              <a:buNone/>
              <a:defRPr sz="16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+mj-lt"/>
              <a:buNone/>
              <a:defRPr sz="1400" kern="1200" baseline="0">
                <a:solidFill>
                  <a:srgbClr val="E6007C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FR" sz="1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 intuitive et conviviale</a:t>
            </a:r>
            <a:r>
              <a:rPr lang="fr-FR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fr-FR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FR" sz="1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Dashboard de suivi d’avancement </a:t>
            </a:r>
            <a:r>
              <a:rPr lang="fr-FR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 collaborateur / cycle / diligence.</a:t>
            </a:r>
            <a:br>
              <a:rPr lang="fr-FR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FR" sz="1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Gestion d’alerte </a:t>
            </a:r>
            <a:r>
              <a:rPr lang="fr-FR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 notification applicative et mail.</a:t>
            </a:r>
            <a:br>
              <a:rPr lang="fr-FR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FR" sz="1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Echange collaboratif </a:t>
            </a:r>
            <a:r>
              <a:rPr lang="fr-FR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 tous les acteurs dans l’application et par mail.</a:t>
            </a:r>
            <a:br>
              <a:rPr lang="fr-FR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FR" sz="1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Export de dossier </a:t>
            </a:r>
            <a:r>
              <a:rPr lang="fr-FR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un fichier Zip pour communication externe.</a:t>
            </a:r>
            <a:br>
              <a:rPr lang="fr-FR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FR" sz="1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Statut de révision sur plusieurs niveaux </a:t>
            </a:r>
            <a:r>
              <a:rPr lang="fr-FR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identifiable par code couleur.</a:t>
            </a:r>
            <a:br>
              <a:rPr lang="fr-FR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FR" sz="1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Statut de supervision </a:t>
            </a:r>
            <a:r>
              <a:rPr lang="fr-FR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affecté aux responsables de cycle et dossier.</a:t>
            </a:r>
          </a:p>
          <a:p>
            <a:endParaRPr lang="fr-FR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fr-FR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fr-FR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fr-FR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fr-FR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1C489BB7-8938-2B78-2997-BFC35102F3BF}"/>
              </a:ext>
            </a:extLst>
          </p:cNvPr>
          <p:cNvSpPr txBox="1">
            <a:spLocks/>
          </p:cNvSpPr>
          <p:nvPr/>
        </p:nvSpPr>
        <p:spPr>
          <a:xfrm>
            <a:off x="525599" y="5415241"/>
            <a:ext cx="4378799" cy="324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b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b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+mj-lt"/>
              <a:buNone/>
              <a:defRPr sz="16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+mj-lt"/>
              <a:buNone/>
              <a:defRPr sz="1400" kern="1200" baseline="0">
                <a:solidFill>
                  <a:srgbClr val="E6007C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endParaRPr lang="fr-FR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space réservé du contenu 10">
            <a:extLst>
              <a:ext uri="{FF2B5EF4-FFF2-40B4-BE49-F238E27FC236}">
                <a16:creationId xmlns:a16="http://schemas.microsoft.com/office/drawing/2014/main" id="{072F44E6-30BC-6465-A155-4FD66A186F13}"/>
              </a:ext>
            </a:extLst>
          </p:cNvPr>
          <p:cNvSpPr txBox="1">
            <a:spLocks/>
          </p:cNvSpPr>
          <p:nvPr/>
        </p:nvSpPr>
        <p:spPr>
          <a:xfrm>
            <a:off x="604758" y="5825170"/>
            <a:ext cx="4598661" cy="786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b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b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+mj-lt"/>
              <a:buNone/>
              <a:defRPr sz="16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+mj-lt"/>
              <a:buNone/>
              <a:defRPr sz="1400" kern="1200" baseline="0">
                <a:solidFill>
                  <a:srgbClr val="E6007C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endParaRPr lang="fr-FR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E95551-8D67-3D29-B85C-9DD8820D04B3}"/>
              </a:ext>
            </a:extLst>
          </p:cNvPr>
          <p:cNvGrpSpPr/>
          <p:nvPr/>
        </p:nvGrpSpPr>
        <p:grpSpPr>
          <a:xfrm>
            <a:off x="645569" y="1034968"/>
            <a:ext cx="5295048" cy="5215686"/>
            <a:chOff x="645569" y="1034968"/>
            <a:chExt cx="5295048" cy="5215686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8E9ADC04-BB0C-5084-DFCB-903BDACE70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232"/>
            <a:stretch/>
          </p:blipFill>
          <p:spPr>
            <a:xfrm>
              <a:off x="654623" y="1034968"/>
              <a:ext cx="5285994" cy="3536923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D6DC5D07-4FF5-B5BC-E911-8CC55957BA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97" t="51761" b="1426"/>
            <a:stretch/>
          </p:blipFill>
          <p:spPr>
            <a:xfrm>
              <a:off x="3308957" y="4582448"/>
              <a:ext cx="2631659" cy="1657648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F2D81E95-0956-C9F1-6172-F28AB46E15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22" t="4440" b="48203"/>
            <a:stretch/>
          </p:blipFill>
          <p:spPr>
            <a:xfrm>
              <a:off x="645569" y="4582449"/>
              <a:ext cx="2663388" cy="1668205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436BC37-012B-DC34-BCE5-FA24739E20DA}"/>
              </a:ext>
            </a:extLst>
          </p:cNvPr>
          <p:cNvSpPr/>
          <p:nvPr/>
        </p:nvSpPr>
        <p:spPr>
          <a:xfrm>
            <a:off x="5689562" y="173758"/>
            <a:ext cx="468000" cy="72000"/>
          </a:xfrm>
          <a:prstGeom prst="rect">
            <a:avLst/>
          </a:prstGeom>
          <a:solidFill>
            <a:srgbClr val="D1D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2547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134423-56C3-4E93-90F7-C377C700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0A0A7F3-C0D1-452F-B9ED-0749C765C9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3B30C86D-A818-EDE4-297C-08D2D4779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28" y="935661"/>
            <a:ext cx="5438833" cy="2494330"/>
          </a:xfrm>
          <a:prstGeom prst="rect">
            <a:avLst/>
          </a:prstGeom>
        </p:spPr>
      </p:pic>
      <p:sp>
        <p:nvSpPr>
          <p:cNvPr id="10" name="Espace réservé du contenu 10">
            <a:extLst>
              <a:ext uri="{FF2B5EF4-FFF2-40B4-BE49-F238E27FC236}">
                <a16:creationId xmlns:a16="http://schemas.microsoft.com/office/drawing/2014/main" id="{8C2E8310-D5E1-62A6-3FAC-D7E1FA241147}"/>
              </a:ext>
            </a:extLst>
          </p:cNvPr>
          <p:cNvSpPr txBox="1">
            <a:spLocks/>
          </p:cNvSpPr>
          <p:nvPr/>
        </p:nvSpPr>
        <p:spPr>
          <a:xfrm>
            <a:off x="6280267" y="1413910"/>
            <a:ext cx="5301718" cy="18867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b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b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+mj-lt"/>
              <a:buNone/>
              <a:defRPr sz="16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+mj-lt"/>
              <a:buNone/>
              <a:defRPr sz="1400" kern="1200" baseline="0">
                <a:solidFill>
                  <a:srgbClr val="E6007C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Dossier annuel et intermédiaire.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fr-FR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Feuille maitresse présentant la liste des comptes avec :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statut de révision.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éléments justificatifs liés.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feuilles de travail liées.</a:t>
            </a:r>
          </a:p>
          <a:p>
            <a:pPr marL="457200" indent="-457200">
              <a:buFont typeface="+mj-lt"/>
              <a:buAutoNum type="arabicPeriod"/>
            </a:pPr>
            <a:endParaRPr lang="fr-FR" dirty="0">
              <a:solidFill>
                <a:schemeClr val="accent4"/>
              </a:solidFill>
            </a:endParaRPr>
          </a:p>
        </p:txBody>
      </p:sp>
      <p:sp>
        <p:nvSpPr>
          <p:cNvPr id="13" name="Google Shape;618;p62">
            <a:extLst>
              <a:ext uri="{FF2B5EF4-FFF2-40B4-BE49-F238E27FC236}">
                <a16:creationId xmlns:a16="http://schemas.microsoft.com/office/drawing/2014/main" id="{6EA06F24-A753-9DAF-7A56-F8910F870CAA}"/>
              </a:ext>
            </a:extLst>
          </p:cNvPr>
          <p:cNvSpPr txBox="1"/>
          <p:nvPr/>
        </p:nvSpPr>
        <p:spPr>
          <a:xfrm>
            <a:off x="1214948" y="173758"/>
            <a:ext cx="9499906" cy="5827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fr-FR" sz="2200" b="1" dirty="0">
                <a:solidFill>
                  <a:srgbClr val="D1D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démarche de clôture structurée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A1514C-50E5-913A-0140-33D141E87B02}"/>
              </a:ext>
            </a:extLst>
          </p:cNvPr>
          <p:cNvSpPr/>
          <p:nvPr/>
        </p:nvSpPr>
        <p:spPr>
          <a:xfrm>
            <a:off x="637309" y="5517511"/>
            <a:ext cx="7472218" cy="744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Une image contenant table&#10;&#10;Description générée automatiquement">
            <a:extLst>
              <a:ext uri="{FF2B5EF4-FFF2-40B4-BE49-F238E27FC236}">
                <a16:creationId xmlns:a16="http://schemas.microsoft.com/office/drawing/2014/main" id="{D3653A0A-5C14-A9DA-C887-5DE97025FA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708" y="3557316"/>
            <a:ext cx="5377872" cy="2717945"/>
          </a:xfrm>
          <a:prstGeom prst="rect">
            <a:avLst/>
          </a:prstGeom>
        </p:spPr>
      </p:pic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AF2EC2C7-5150-814A-00AF-02AAAC315848}"/>
              </a:ext>
            </a:extLst>
          </p:cNvPr>
          <p:cNvSpPr txBox="1">
            <a:spLocks/>
          </p:cNvSpPr>
          <p:nvPr/>
        </p:nvSpPr>
        <p:spPr>
          <a:xfrm>
            <a:off x="745835" y="4356418"/>
            <a:ext cx="5377873" cy="1389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b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b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+mj-lt"/>
              <a:buNone/>
              <a:defRPr sz="16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+mj-lt"/>
              <a:buNone/>
              <a:defRPr sz="1400" kern="1200" baseline="0">
                <a:solidFill>
                  <a:srgbClr val="E6007C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de travail présentant la liste des diligences avec :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fr-FR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statut de révision.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fr-FR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feuilles de travail liées.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fr-FR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traçabilité de révision.</a:t>
            </a:r>
          </a:p>
          <a:p>
            <a:pPr marL="457200" indent="-457200">
              <a:buFont typeface="+mj-lt"/>
              <a:buAutoNum type="arabicPeriod"/>
            </a:pPr>
            <a:endParaRPr lang="fr-FR" dirty="0">
              <a:solidFill>
                <a:schemeClr val="accent4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3B8E51-3855-1992-3253-C8C1B95E6011}"/>
              </a:ext>
            </a:extLst>
          </p:cNvPr>
          <p:cNvSpPr/>
          <p:nvPr/>
        </p:nvSpPr>
        <p:spPr>
          <a:xfrm>
            <a:off x="5689562" y="173758"/>
            <a:ext cx="468000" cy="72000"/>
          </a:xfrm>
          <a:prstGeom prst="rect">
            <a:avLst/>
          </a:prstGeom>
          <a:solidFill>
            <a:srgbClr val="D1D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4022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134423-56C3-4E93-90F7-C377C700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0A0A7F3-C0D1-452F-B9ED-0749C765C9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9" name="Espace réservé du contenu 10">
            <a:extLst>
              <a:ext uri="{FF2B5EF4-FFF2-40B4-BE49-F238E27FC236}">
                <a16:creationId xmlns:a16="http://schemas.microsoft.com/office/drawing/2014/main" id="{C16F3C02-86F4-62C2-B5FA-9E89226EB7D2}"/>
              </a:ext>
            </a:extLst>
          </p:cNvPr>
          <p:cNvSpPr txBox="1">
            <a:spLocks/>
          </p:cNvSpPr>
          <p:nvPr/>
        </p:nvSpPr>
        <p:spPr>
          <a:xfrm>
            <a:off x="6965049" y="1235249"/>
            <a:ext cx="5723892" cy="28437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b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b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+mj-lt"/>
              <a:buNone/>
              <a:defRPr sz="16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+mj-lt"/>
              <a:buNone/>
              <a:defRPr sz="1400" kern="1200" baseline="0">
                <a:solidFill>
                  <a:srgbClr val="E6007C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Centralise tous les éléments justificatifs :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Pièces jointes (intégration manuelle ou automatique)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Tableau de saisie de données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Analyse d’écriture comptable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Analyse de balance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/ Note de synthèse.</a:t>
            </a:r>
            <a:br>
              <a: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Référence croisée entre tous les éléments.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Adaptabilité des écrans de présentation.</a:t>
            </a:r>
          </a:p>
          <a:p>
            <a:pPr lvl="1"/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fr-FR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Google Shape;618;p62">
            <a:extLst>
              <a:ext uri="{FF2B5EF4-FFF2-40B4-BE49-F238E27FC236}">
                <a16:creationId xmlns:a16="http://schemas.microsoft.com/office/drawing/2014/main" id="{A37AA024-C7C7-C542-19E7-3D89AF32A500}"/>
              </a:ext>
            </a:extLst>
          </p:cNvPr>
          <p:cNvSpPr txBox="1"/>
          <p:nvPr/>
        </p:nvSpPr>
        <p:spPr>
          <a:xfrm>
            <a:off x="1214948" y="173758"/>
            <a:ext cx="9499906" cy="5827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fr-FR" sz="2200" b="1" dirty="0">
                <a:solidFill>
                  <a:srgbClr val="D1D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support de travail centralisé et collaboratif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EC2FE1-58C6-5C7B-8D59-8189E907DFBC}"/>
              </a:ext>
            </a:extLst>
          </p:cNvPr>
          <p:cNvSpPr/>
          <p:nvPr/>
        </p:nvSpPr>
        <p:spPr>
          <a:xfrm>
            <a:off x="664300" y="3788781"/>
            <a:ext cx="10745982" cy="2553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 descr="Une image contenant table&#10;&#10;Description générée automatiquement">
            <a:extLst>
              <a:ext uri="{FF2B5EF4-FFF2-40B4-BE49-F238E27FC236}">
                <a16:creationId xmlns:a16="http://schemas.microsoft.com/office/drawing/2014/main" id="{9FC329CD-4A78-49DB-8F92-86BD3B35B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00" y="4079039"/>
            <a:ext cx="4545882" cy="2111561"/>
          </a:xfrm>
          <a:prstGeom prst="rect">
            <a:avLst/>
          </a:prstGeom>
        </p:spPr>
      </p:pic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A21A2685-D7EA-FE35-A405-1814A4BE992D}"/>
              </a:ext>
            </a:extLst>
          </p:cNvPr>
          <p:cNvSpPr txBox="1">
            <a:spLocks/>
          </p:cNvSpPr>
          <p:nvPr/>
        </p:nvSpPr>
        <p:spPr>
          <a:xfrm>
            <a:off x="2833735" y="4887013"/>
            <a:ext cx="4176324" cy="10955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b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b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+mj-lt"/>
              <a:buNone/>
              <a:defRPr sz="16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+mj-lt"/>
              <a:buNone/>
              <a:defRPr sz="1400" kern="1200" baseline="0">
                <a:solidFill>
                  <a:srgbClr val="E6007C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Intégration Classeur Excel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fr-FR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Récupération des classeurs existants.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fr-FR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Liaison des cellules à la situation comptable.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fr-FR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Connexion à des données externes.</a:t>
            </a:r>
          </a:p>
          <a:p>
            <a:pPr marL="457200" indent="-457200">
              <a:buFont typeface="+mj-lt"/>
              <a:buAutoNum type="arabicPeriod"/>
            </a:pPr>
            <a:endParaRPr lang="fr-FR" dirty="0">
              <a:solidFill>
                <a:schemeClr val="accent4"/>
              </a:solidFill>
            </a:endParaRPr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E2270C68-8A8D-3800-6FC4-E775EE0E7B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18" y="973101"/>
            <a:ext cx="6357232" cy="369959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79748A9-B32D-7589-E69D-325AB3E1410C}"/>
              </a:ext>
            </a:extLst>
          </p:cNvPr>
          <p:cNvSpPr/>
          <p:nvPr/>
        </p:nvSpPr>
        <p:spPr>
          <a:xfrm>
            <a:off x="5689562" y="173758"/>
            <a:ext cx="468000" cy="72000"/>
          </a:xfrm>
          <a:prstGeom prst="rect">
            <a:avLst/>
          </a:prstGeom>
          <a:solidFill>
            <a:srgbClr val="D1D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5620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07BC6C-1BC4-401A-9E8F-4F4082AD5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50B4E83-EA37-446F-81E6-D78ECBD62B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1956EC65-F636-09BF-2632-19D7B0617678}"/>
              </a:ext>
            </a:extLst>
          </p:cNvPr>
          <p:cNvSpPr txBox="1">
            <a:spLocks/>
          </p:cNvSpPr>
          <p:nvPr/>
        </p:nvSpPr>
        <p:spPr>
          <a:xfrm>
            <a:off x="2141969" y="2436172"/>
            <a:ext cx="1229359" cy="12254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" name="Titre 5">
            <a:extLst>
              <a:ext uri="{FF2B5EF4-FFF2-40B4-BE49-F238E27FC236}">
                <a16:creationId xmlns:a16="http://schemas.microsoft.com/office/drawing/2014/main" id="{0121990E-4B55-7E2F-8651-EF6B911B6869}"/>
              </a:ext>
            </a:extLst>
          </p:cNvPr>
          <p:cNvSpPr txBox="1">
            <a:spLocks/>
          </p:cNvSpPr>
          <p:nvPr/>
        </p:nvSpPr>
        <p:spPr>
          <a:xfrm>
            <a:off x="3449371" y="2588993"/>
            <a:ext cx="8742629" cy="12254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Retour d’expérience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FF097EDC-7C32-2BFB-43F8-56B455431BF8}"/>
              </a:ext>
            </a:extLst>
          </p:cNvPr>
          <p:cNvCxnSpPr/>
          <p:nvPr/>
        </p:nvCxnSpPr>
        <p:spPr>
          <a:xfrm>
            <a:off x="3304519" y="2570887"/>
            <a:ext cx="0" cy="107262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22E36624-AA0F-F412-5E35-762FA7514E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7699" y="5938194"/>
            <a:ext cx="1603336" cy="42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34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0A0A7F3-C0D1-452F-B9ED-0749C765C9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3" name="Google Shape;618;p62">
            <a:extLst>
              <a:ext uri="{FF2B5EF4-FFF2-40B4-BE49-F238E27FC236}">
                <a16:creationId xmlns:a16="http://schemas.microsoft.com/office/drawing/2014/main" id="{A37AA024-C7C7-C542-19E7-3D89AF32A500}"/>
              </a:ext>
            </a:extLst>
          </p:cNvPr>
          <p:cNvSpPr txBox="1"/>
          <p:nvPr/>
        </p:nvSpPr>
        <p:spPr>
          <a:xfrm>
            <a:off x="1214948" y="173758"/>
            <a:ext cx="9499906" cy="5827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fr-FR" sz="2200" b="1" dirty="0">
                <a:solidFill>
                  <a:srgbClr val="D1D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Retour d’expérience</a:t>
            </a:r>
            <a:endParaRPr lang="fr-FR" b="1" dirty="0">
              <a:solidFill>
                <a:srgbClr val="D1D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B3D443E-21B6-BEC4-82EE-72A6306F8BD9}"/>
              </a:ext>
            </a:extLst>
          </p:cNvPr>
          <p:cNvSpPr txBox="1"/>
          <p:nvPr/>
        </p:nvSpPr>
        <p:spPr>
          <a:xfrm>
            <a:off x="1079146" y="2252062"/>
            <a:ext cx="34023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Après implémentation de la solution</a:t>
            </a:r>
          </a:p>
          <a:p>
            <a:pPr algn="r"/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de révision comptable de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Talentia</a:t>
            </a:r>
            <a:endParaRPr lang="fr-FR" sz="2400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05775E6D-365D-2C3A-62EF-8CFB04AB9072}"/>
              </a:ext>
            </a:extLst>
          </p:cNvPr>
          <p:cNvCxnSpPr/>
          <p:nvPr/>
        </p:nvCxnSpPr>
        <p:spPr>
          <a:xfrm>
            <a:off x="4608214" y="2025049"/>
            <a:ext cx="0" cy="21818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0341B8B0-7715-A9A7-DED5-4871C02BB967}"/>
              </a:ext>
            </a:extLst>
          </p:cNvPr>
          <p:cNvSpPr/>
          <p:nvPr/>
        </p:nvSpPr>
        <p:spPr>
          <a:xfrm>
            <a:off x="5350598" y="2132622"/>
            <a:ext cx="2869949" cy="216000"/>
          </a:xfrm>
          <a:prstGeom prst="rect">
            <a:avLst/>
          </a:prstGeom>
          <a:solidFill>
            <a:srgbClr val="D1D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934F00-B050-8B74-83A6-E64CCE63C604}"/>
              </a:ext>
            </a:extLst>
          </p:cNvPr>
          <p:cNvSpPr/>
          <p:nvPr/>
        </p:nvSpPr>
        <p:spPr>
          <a:xfrm>
            <a:off x="8258269" y="2773311"/>
            <a:ext cx="2270912" cy="216000"/>
          </a:xfrm>
          <a:prstGeom prst="rect">
            <a:avLst/>
          </a:prstGeom>
          <a:solidFill>
            <a:srgbClr val="D1D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FD18BB-04F1-8737-3E80-D940CF6C6FF1}"/>
              </a:ext>
            </a:extLst>
          </p:cNvPr>
          <p:cNvSpPr/>
          <p:nvPr/>
        </p:nvSpPr>
        <p:spPr>
          <a:xfrm>
            <a:off x="5350598" y="3198668"/>
            <a:ext cx="2987644" cy="216000"/>
          </a:xfrm>
          <a:prstGeom prst="rect">
            <a:avLst/>
          </a:prstGeom>
          <a:solidFill>
            <a:srgbClr val="D1D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D684942-F712-4D47-BFB9-30FEC2AEFB55}"/>
              </a:ext>
            </a:extLst>
          </p:cNvPr>
          <p:cNvSpPr/>
          <p:nvPr/>
        </p:nvSpPr>
        <p:spPr>
          <a:xfrm>
            <a:off x="5350598" y="3831374"/>
            <a:ext cx="3802456" cy="216000"/>
          </a:xfrm>
          <a:prstGeom prst="rect">
            <a:avLst/>
          </a:prstGeom>
          <a:solidFill>
            <a:srgbClr val="D1D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159F4A-38B9-99F8-EC45-C0623C6CE572}"/>
              </a:ext>
            </a:extLst>
          </p:cNvPr>
          <p:cNvSpPr/>
          <p:nvPr/>
        </p:nvSpPr>
        <p:spPr>
          <a:xfrm>
            <a:off x="5689562" y="173758"/>
            <a:ext cx="468000" cy="72000"/>
          </a:xfrm>
          <a:prstGeom prst="rect">
            <a:avLst/>
          </a:prstGeom>
          <a:solidFill>
            <a:srgbClr val="D1D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FD7D4B5-6D7D-6C81-9E95-81D00329F33C}"/>
              </a:ext>
            </a:extLst>
          </p:cNvPr>
          <p:cNvSpPr txBox="1"/>
          <p:nvPr/>
        </p:nvSpPr>
        <p:spPr>
          <a:xfrm>
            <a:off x="4835305" y="2069251"/>
            <a:ext cx="598358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Effectuer la révision des comptes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pour nos différentes sociétés de façon harmonisée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Disposer d’une solution garantissant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la fiabilité de l’information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Suivre l’avancement du processus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de contrôle et de révision de l’équipe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Mettre en œuvre des dossiers intermédiaires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pour réduire la charge de production du dossier annuel</a:t>
            </a:r>
          </a:p>
          <a:p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908D158-D911-14B6-09E4-8E6EB38EB6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5973" y="5657536"/>
            <a:ext cx="1603336" cy="42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13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0A0A7F3-C0D1-452F-B9ED-0749C765C9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3" name="Google Shape;618;p62">
            <a:extLst>
              <a:ext uri="{FF2B5EF4-FFF2-40B4-BE49-F238E27FC236}">
                <a16:creationId xmlns:a16="http://schemas.microsoft.com/office/drawing/2014/main" id="{A37AA024-C7C7-C542-19E7-3D89AF32A500}"/>
              </a:ext>
            </a:extLst>
          </p:cNvPr>
          <p:cNvSpPr txBox="1"/>
          <p:nvPr/>
        </p:nvSpPr>
        <p:spPr>
          <a:xfrm>
            <a:off x="1214948" y="173758"/>
            <a:ext cx="9499906" cy="5827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fr-FR" sz="2200" b="1" dirty="0">
                <a:solidFill>
                  <a:srgbClr val="D1D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Facteurs clés du projet d’implantation</a:t>
            </a:r>
            <a:endParaRPr lang="fr-FR" b="1" dirty="0">
              <a:solidFill>
                <a:srgbClr val="D1D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8B5105EC-3578-FCA4-B91C-3006D77F9510}"/>
              </a:ext>
            </a:extLst>
          </p:cNvPr>
          <p:cNvSpPr/>
          <p:nvPr/>
        </p:nvSpPr>
        <p:spPr>
          <a:xfrm>
            <a:off x="1460204" y="2111100"/>
            <a:ext cx="851026" cy="851026"/>
          </a:xfrm>
          <a:prstGeom prst="ellipse">
            <a:avLst/>
          </a:prstGeom>
          <a:solidFill>
            <a:srgbClr val="D1D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4CE6913-51C0-33AC-8D3F-A6DAE4D9B91E}"/>
              </a:ext>
            </a:extLst>
          </p:cNvPr>
          <p:cNvSpPr/>
          <p:nvPr/>
        </p:nvSpPr>
        <p:spPr>
          <a:xfrm>
            <a:off x="4235165" y="2111100"/>
            <a:ext cx="851026" cy="851026"/>
          </a:xfrm>
          <a:prstGeom prst="ellipse">
            <a:avLst/>
          </a:prstGeom>
          <a:solidFill>
            <a:srgbClr val="319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E4BF02A-AC06-F0B0-DF13-C8725625C83E}"/>
              </a:ext>
            </a:extLst>
          </p:cNvPr>
          <p:cNvSpPr/>
          <p:nvPr/>
        </p:nvSpPr>
        <p:spPr>
          <a:xfrm>
            <a:off x="7010126" y="2126830"/>
            <a:ext cx="851026" cy="851026"/>
          </a:xfrm>
          <a:prstGeom prst="ellipse">
            <a:avLst/>
          </a:prstGeom>
          <a:solidFill>
            <a:srgbClr val="25B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599EA6D6-E72A-E483-D6CF-7A83527D6657}"/>
              </a:ext>
            </a:extLst>
          </p:cNvPr>
          <p:cNvSpPr/>
          <p:nvPr/>
        </p:nvSpPr>
        <p:spPr>
          <a:xfrm>
            <a:off x="9790579" y="2126830"/>
            <a:ext cx="851026" cy="85102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4320D384-5580-26CB-9C71-90B26CB3800A}"/>
              </a:ext>
            </a:extLst>
          </p:cNvPr>
          <p:cNvSpPr txBox="1">
            <a:spLocks/>
          </p:cNvSpPr>
          <p:nvPr/>
        </p:nvSpPr>
        <p:spPr bwMode="auto">
          <a:xfrm>
            <a:off x="827907" y="3086611"/>
            <a:ext cx="2115619" cy="851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algn="l" rtl="0" eaLnBrk="1" fontAlgn="base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+mj-lt"/>
              <a:defRPr sz="14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1" fontAlgn="base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+mj-lt"/>
              <a:defRPr sz="1400" kern="1200">
                <a:solidFill>
                  <a:srgbClr val="E6007C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S’organiser en mode projet 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amont de la clôture annuelle</a:t>
            </a:r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EFB9A6E-7A3D-55FE-4873-FF2F2F9926C7}"/>
              </a:ext>
            </a:extLst>
          </p:cNvPr>
          <p:cNvSpPr txBox="1">
            <a:spLocks/>
          </p:cNvSpPr>
          <p:nvPr/>
        </p:nvSpPr>
        <p:spPr bwMode="auto">
          <a:xfrm>
            <a:off x="3397794" y="3086611"/>
            <a:ext cx="2525768" cy="1322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algn="l" rtl="0" eaLnBrk="1" fontAlgn="base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+mj-lt"/>
              <a:defRPr sz="14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1" fontAlgn="base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+mj-lt"/>
              <a:defRPr sz="1400" kern="1200">
                <a:solidFill>
                  <a:srgbClr val="E6007C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Disposer d’un dossier de clôture « mature » 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 prévoir cette étape dans le projet</a:t>
            </a:r>
            <a:endParaRPr lang="fr-FR" dirty="0"/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1789030C-9781-A593-8161-AF3119B25487}"/>
              </a:ext>
            </a:extLst>
          </p:cNvPr>
          <p:cNvSpPr txBox="1">
            <a:spLocks/>
          </p:cNvSpPr>
          <p:nvPr/>
        </p:nvSpPr>
        <p:spPr bwMode="auto">
          <a:xfrm>
            <a:off x="6268440" y="3095044"/>
            <a:ext cx="2293664" cy="851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algn="l" rtl="0" eaLnBrk="1" fontAlgn="base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+mj-lt"/>
              <a:defRPr sz="14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1" fontAlgn="base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+mj-lt"/>
              <a:defRPr sz="1400" kern="1200">
                <a:solidFill>
                  <a:srgbClr val="E6007C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Engager les managers 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la manipulation de l’outil dès le 1</a:t>
            </a:r>
            <a:r>
              <a:rPr lang="fr-FR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atelier</a:t>
            </a:r>
            <a:endParaRPr lang="fr-FR" dirty="0">
              <a:solidFill>
                <a:srgbClr val="2413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fr-FR" dirty="0"/>
          </a:p>
          <a:p>
            <a:pPr marL="0" indent="0">
              <a:buFont typeface="Wingdings" pitchFamily="2" charset="2"/>
              <a:buNone/>
            </a:pPr>
            <a:endParaRPr lang="fr-FR" dirty="0"/>
          </a:p>
          <a:p>
            <a:pPr marL="457200" indent="-457200">
              <a:buFont typeface="+mj-lt"/>
              <a:buAutoNum type="arabicPeriod"/>
            </a:pPr>
            <a:endParaRPr lang="fr-FR" dirty="0"/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E467C6DA-9D84-A139-C083-AA6A24E49BA4}"/>
              </a:ext>
            </a:extLst>
          </p:cNvPr>
          <p:cNvSpPr txBox="1">
            <a:spLocks/>
          </p:cNvSpPr>
          <p:nvPr/>
        </p:nvSpPr>
        <p:spPr bwMode="auto">
          <a:xfrm>
            <a:off x="9069260" y="3092895"/>
            <a:ext cx="2293664" cy="851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algn="l" rtl="0" eaLnBrk="1" fontAlgn="base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+mj-lt"/>
              <a:defRPr sz="14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1" fontAlgn="base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+mj-lt"/>
              <a:defRPr sz="1400" kern="1200">
                <a:solidFill>
                  <a:srgbClr val="E6007C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Disposer de conseils </a:t>
            </a:r>
            <a:br>
              <a:rPr lang="fr-F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les bonnes pratiques de clôture avec l’outil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fr-FR" dirty="0"/>
          </a:p>
          <a:p>
            <a:pPr marL="457200" indent="-457200">
              <a:buFont typeface="+mj-lt"/>
              <a:buAutoNum type="arabicPeriod"/>
            </a:pPr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E03455-DB44-4654-D43E-F4CBEB357381}"/>
              </a:ext>
            </a:extLst>
          </p:cNvPr>
          <p:cNvSpPr/>
          <p:nvPr/>
        </p:nvSpPr>
        <p:spPr>
          <a:xfrm>
            <a:off x="5689562" y="173758"/>
            <a:ext cx="468000" cy="72000"/>
          </a:xfrm>
          <a:prstGeom prst="rect">
            <a:avLst/>
          </a:prstGeom>
          <a:solidFill>
            <a:srgbClr val="D1D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8E03908-95DF-CB78-DE51-1F4BEEEE1F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5973" y="5657536"/>
            <a:ext cx="1603336" cy="42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32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07BC6C-1BC4-401A-9E8F-4F4082AD5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50B4E83-EA37-446F-81E6-D78ECBD62B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9" name="Titre 5">
            <a:extLst>
              <a:ext uri="{FF2B5EF4-FFF2-40B4-BE49-F238E27FC236}">
                <a16:creationId xmlns:a16="http://schemas.microsoft.com/office/drawing/2014/main" id="{0121990E-4B55-7E2F-8651-EF6B911B6869}"/>
              </a:ext>
            </a:extLst>
          </p:cNvPr>
          <p:cNvSpPr txBox="1">
            <a:spLocks/>
          </p:cNvSpPr>
          <p:nvPr/>
        </p:nvSpPr>
        <p:spPr>
          <a:xfrm>
            <a:off x="1567309" y="2290527"/>
            <a:ext cx="9057381" cy="18418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Comment optimiser, fiabiliser et sécuriser le processus de clôture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E6F16D6-FB16-8366-7ACB-2D3291505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004" y="5791200"/>
            <a:ext cx="2162031" cy="56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81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0A0A7F3-C0D1-452F-B9ED-0749C765C9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3" name="Google Shape;618;p62">
            <a:extLst>
              <a:ext uri="{FF2B5EF4-FFF2-40B4-BE49-F238E27FC236}">
                <a16:creationId xmlns:a16="http://schemas.microsoft.com/office/drawing/2014/main" id="{A37AA024-C7C7-C542-19E7-3D89AF32A500}"/>
              </a:ext>
            </a:extLst>
          </p:cNvPr>
          <p:cNvSpPr txBox="1"/>
          <p:nvPr/>
        </p:nvSpPr>
        <p:spPr>
          <a:xfrm>
            <a:off x="1214948" y="173758"/>
            <a:ext cx="9499906" cy="5827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fr-FR" sz="2200" b="1" dirty="0">
                <a:solidFill>
                  <a:srgbClr val="D1D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bénéfices</a:t>
            </a:r>
            <a:endParaRPr lang="fr-FR" b="1" dirty="0">
              <a:solidFill>
                <a:srgbClr val="D1D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E467C6DA-9D84-A139-C083-AA6A24E49BA4}"/>
              </a:ext>
            </a:extLst>
          </p:cNvPr>
          <p:cNvSpPr txBox="1">
            <a:spLocks/>
          </p:cNvSpPr>
          <p:nvPr/>
        </p:nvSpPr>
        <p:spPr bwMode="auto">
          <a:xfrm>
            <a:off x="2141397" y="2405773"/>
            <a:ext cx="8155303" cy="247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algn="l" rtl="0" eaLnBrk="1" fontAlgn="base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+mj-lt"/>
              <a:defRPr sz="14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1" fontAlgn="base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+mj-lt"/>
              <a:defRPr sz="1400" kern="1200">
                <a:solidFill>
                  <a:srgbClr val="E6007C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Disposer d’une solution qui </a:t>
            </a:r>
            <a:r>
              <a:rPr lang="fr-F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centralise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fr-F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rationalise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tout le processus de révision des comptes.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 prête à l’emploi : </a:t>
            </a:r>
            <a:r>
              <a:rPr lang="fr-F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référentiel standard 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personnalisable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facilement selon organisation et activité de l’entreprise.</a:t>
            </a:r>
            <a:endParaRPr lang="fr-F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Facilité les </a:t>
            </a:r>
            <a:r>
              <a:rPr lang="fr-F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échanges collaboratifs 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le partage d’information entre les équipes.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solution </a:t>
            </a:r>
            <a:r>
              <a:rPr lang="fr-F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facile à prendre en main 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 les équipes métier et qui permet de </a:t>
            </a:r>
            <a:r>
              <a:rPr lang="fr-F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capitaliser 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les classeurs déjà utilisés. </a:t>
            </a:r>
          </a:p>
          <a:p>
            <a:pPr marL="457200" indent="-457200">
              <a:buFont typeface="+mj-lt"/>
              <a:buAutoNum type="arabicPeriod"/>
            </a:pPr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8D6BBF-13C6-690C-B13B-5DC58B870048}"/>
              </a:ext>
            </a:extLst>
          </p:cNvPr>
          <p:cNvSpPr/>
          <p:nvPr/>
        </p:nvSpPr>
        <p:spPr>
          <a:xfrm>
            <a:off x="2777131" y="1608364"/>
            <a:ext cx="1979821" cy="149125"/>
          </a:xfrm>
          <a:prstGeom prst="rect">
            <a:avLst/>
          </a:prstGeom>
          <a:solidFill>
            <a:srgbClr val="D1D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4320D384-5580-26CB-9C71-90B26CB3800A}"/>
              </a:ext>
            </a:extLst>
          </p:cNvPr>
          <p:cNvSpPr txBox="1">
            <a:spLocks/>
          </p:cNvSpPr>
          <p:nvPr/>
        </p:nvSpPr>
        <p:spPr bwMode="auto">
          <a:xfrm>
            <a:off x="2710322" y="1447166"/>
            <a:ext cx="2359974" cy="356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algn="l" rtl="0" eaLnBrk="1" fontAlgn="base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+mj-lt"/>
              <a:defRPr sz="14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1" fontAlgn="base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+mj-lt"/>
              <a:defRPr sz="1400" kern="1200">
                <a:solidFill>
                  <a:srgbClr val="E6007C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Dématérialisation</a:t>
            </a:r>
            <a:endParaRPr lang="fr-F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28BFF5-E7B3-AE86-FCA2-C3122AC7B7DE}"/>
              </a:ext>
            </a:extLst>
          </p:cNvPr>
          <p:cNvSpPr/>
          <p:nvPr/>
        </p:nvSpPr>
        <p:spPr>
          <a:xfrm>
            <a:off x="5535049" y="1608363"/>
            <a:ext cx="1368000" cy="149125"/>
          </a:xfrm>
          <a:prstGeom prst="rect">
            <a:avLst/>
          </a:prstGeom>
          <a:solidFill>
            <a:srgbClr val="D1D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C6E8587-1482-0DD9-94B1-8D221F56D848}"/>
              </a:ext>
            </a:extLst>
          </p:cNvPr>
          <p:cNvSpPr/>
          <p:nvPr/>
        </p:nvSpPr>
        <p:spPr>
          <a:xfrm>
            <a:off x="7795040" y="1608362"/>
            <a:ext cx="1584000" cy="149125"/>
          </a:xfrm>
          <a:prstGeom prst="rect">
            <a:avLst/>
          </a:prstGeom>
          <a:solidFill>
            <a:srgbClr val="D1D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EFB9A6E-7A3D-55FE-4873-FF2F2F9926C7}"/>
              </a:ext>
            </a:extLst>
          </p:cNvPr>
          <p:cNvSpPr txBox="1">
            <a:spLocks/>
          </p:cNvSpPr>
          <p:nvPr/>
        </p:nvSpPr>
        <p:spPr bwMode="auto">
          <a:xfrm>
            <a:off x="5413985" y="1406497"/>
            <a:ext cx="1749244" cy="437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algn="l" rtl="0" eaLnBrk="1" fontAlgn="base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+mj-lt"/>
              <a:defRPr sz="14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1" fontAlgn="base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+mj-lt"/>
              <a:defRPr sz="1400" kern="1200">
                <a:solidFill>
                  <a:srgbClr val="E6007C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Productivité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1789030C-9781-A593-8161-AF3119B25487}"/>
              </a:ext>
            </a:extLst>
          </p:cNvPr>
          <p:cNvSpPr txBox="1">
            <a:spLocks/>
          </p:cNvSpPr>
          <p:nvPr/>
        </p:nvSpPr>
        <p:spPr bwMode="auto">
          <a:xfrm>
            <a:off x="7525276" y="1406497"/>
            <a:ext cx="2293664" cy="42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algn="l" rtl="0" eaLnBrk="1" fontAlgn="base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+mj-lt"/>
              <a:defRPr sz="14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1" fontAlgn="base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+mj-lt"/>
              <a:defRPr sz="1400" kern="1200">
                <a:solidFill>
                  <a:srgbClr val="E6007C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</a:t>
            </a:r>
            <a:endParaRPr lang="fr-FR" sz="2000" dirty="0">
              <a:solidFill>
                <a:srgbClr val="2413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3818D2E-1937-DF6B-749D-49DE874B5F44}"/>
              </a:ext>
            </a:extLst>
          </p:cNvPr>
          <p:cNvSpPr/>
          <p:nvPr/>
        </p:nvSpPr>
        <p:spPr>
          <a:xfrm>
            <a:off x="5689562" y="173758"/>
            <a:ext cx="468000" cy="72000"/>
          </a:xfrm>
          <a:prstGeom prst="rect">
            <a:avLst/>
          </a:prstGeom>
          <a:solidFill>
            <a:srgbClr val="D1D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C4BD9A9-CBA2-F8AB-6DB7-109BB8598F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5973" y="5657536"/>
            <a:ext cx="1603336" cy="42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10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07BC6C-1BC4-401A-9E8F-4F4082AD5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50B4E83-EA37-446F-81E6-D78ECBD62B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1956EC65-F636-09BF-2632-19D7B0617678}"/>
              </a:ext>
            </a:extLst>
          </p:cNvPr>
          <p:cNvSpPr txBox="1">
            <a:spLocks/>
          </p:cNvSpPr>
          <p:nvPr/>
        </p:nvSpPr>
        <p:spPr>
          <a:xfrm>
            <a:off x="1419390" y="2776329"/>
            <a:ext cx="1229359" cy="12254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4400" dirty="0">
              <a:solidFill>
                <a:schemeClr val="bg1"/>
              </a:solidFill>
            </a:endParaRPr>
          </a:p>
        </p:txBody>
      </p:sp>
      <p:sp>
        <p:nvSpPr>
          <p:cNvPr id="9" name="Titre 5">
            <a:extLst>
              <a:ext uri="{FF2B5EF4-FFF2-40B4-BE49-F238E27FC236}">
                <a16:creationId xmlns:a16="http://schemas.microsoft.com/office/drawing/2014/main" id="{0121990E-4B55-7E2F-8651-EF6B911B6869}"/>
              </a:ext>
            </a:extLst>
          </p:cNvPr>
          <p:cNvSpPr txBox="1">
            <a:spLocks/>
          </p:cNvSpPr>
          <p:nvPr/>
        </p:nvSpPr>
        <p:spPr>
          <a:xfrm>
            <a:off x="1897311" y="2436172"/>
            <a:ext cx="8123861" cy="12254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Conclusion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056FF63-9E79-7015-DDC7-F6CE2000C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7865" y="5811949"/>
            <a:ext cx="2083170" cy="54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66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07BC6C-1BC4-401A-9E8F-4F4082AD5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50B4E83-EA37-446F-81E6-D78ECBD62B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1956EC65-F636-09BF-2632-19D7B0617678}"/>
              </a:ext>
            </a:extLst>
          </p:cNvPr>
          <p:cNvSpPr txBox="1">
            <a:spLocks/>
          </p:cNvSpPr>
          <p:nvPr/>
        </p:nvSpPr>
        <p:spPr>
          <a:xfrm>
            <a:off x="2141969" y="2436172"/>
            <a:ext cx="1229359" cy="12254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" name="Titre 5">
            <a:extLst>
              <a:ext uri="{FF2B5EF4-FFF2-40B4-BE49-F238E27FC236}">
                <a16:creationId xmlns:a16="http://schemas.microsoft.com/office/drawing/2014/main" id="{0121990E-4B55-7E2F-8651-EF6B911B6869}"/>
              </a:ext>
            </a:extLst>
          </p:cNvPr>
          <p:cNvSpPr txBox="1">
            <a:spLocks/>
          </p:cNvSpPr>
          <p:nvPr/>
        </p:nvSpPr>
        <p:spPr>
          <a:xfrm>
            <a:off x="3449371" y="2588993"/>
            <a:ext cx="8742629" cy="12254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 sommes-nous ?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FF097EDC-7C32-2BFB-43F8-56B455431BF8}"/>
              </a:ext>
            </a:extLst>
          </p:cNvPr>
          <p:cNvCxnSpPr/>
          <p:nvPr/>
        </p:nvCxnSpPr>
        <p:spPr>
          <a:xfrm>
            <a:off x="3304519" y="2570887"/>
            <a:ext cx="0" cy="107262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>
            <a:extLst>
              <a:ext uri="{FF2B5EF4-FFF2-40B4-BE49-F238E27FC236}">
                <a16:creationId xmlns:a16="http://schemas.microsoft.com/office/drawing/2014/main" id="{651E5695-0799-D714-76F4-4CF91DE3F2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7865" y="5811949"/>
            <a:ext cx="2083170" cy="54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902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Black Block">
            <a:extLst>
              <a:ext uri="{FF2B5EF4-FFF2-40B4-BE49-F238E27FC236}">
                <a16:creationId xmlns:a16="http://schemas.microsoft.com/office/drawing/2014/main" id="{BBB5AEB1-0424-4986-A9C7-B0B23BF97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190500"/>
            <a:ext cx="7078663" cy="65198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defTabSz="912813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GB" altLang="fr-FR" sz="1000"/>
          </a:p>
        </p:txBody>
      </p:sp>
      <p:pic>
        <p:nvPicPr>
          <p:cNvPr id="9" name="Image 8" descr="Une image contenant carte&#10;&#10;Description générée automatiquement">
            <a:extLst>
              <a:ext uri="{FF2B5EF4-FFF2-40B4-BE49-F238E27FC236}">
                <a16:creationId xmlns:a16="http://schemas.microsoft.com/office/drawing/2014/main" id="{8A4AED40-883D-4774-B411-D28C3553634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085" y="989152"/>
            <a:ext cx="5369494" cy="542245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70130EA-9729-486B-9284-67A3F98353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81" y="628468"/>
            <a:ext cx="2743255" cy="721369"/>
          </a:xfrm>
          <a:prstGeom prst="rect">
            <a:avLst/>
          </a:prstGeom>
        </p:spPr>
      </p:pic>
      <p:cxnSp>
        <p:nvCxnSpPr>
          <p:cNvPr id="6149" name="Connecteur droit 10">
            <a:extLst>
              <a:ext uri="{FF2B5EF4-FFF2-40B4-BE49-F238E27FC236}">
                <a16:creationId xmlns:a16="http://schemas.microsoft.com/office/drawing/2014/main" id="{E033626C-C2DB-4A89-9BA8-7FA2FD01CCF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999038" y="2859088"/>
            <a:ext cx="2270125" cy="0"/>
          </a:xfrm>
          <a:prstGeom prst="straightConnector1">
            <a:avLst/>
          </a:prstGeom>
          <a:noFill/>
          <a:ln w="19046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50" name="Ellipse 13">
            <a:extLst>
              <a:ext uri="{FF2B5EF4-FFF2-40B4-BE49-F238E27FC236}">
                <a16:creationId xmlns:a16="http://schemas.microsoft.com/office/drawing/2014/main" id="{410758CB-1B5F-4DBD-BB84-978D405BE87D}"/>
              </a:ext>
            </a:extLst>
          </p:cNvPr>
          <p:cNvSpPr>
            <a:spLocks/>
          </p:cNvSpPr>
          <p:nvPr/>
        </p:nvSpPr>
        <p:spPr bwMode="auto">
          <a:xfrm>
            <a:off x="4851400" y="2713038"/>
            <a:ext cx="293688" cy="293687"/>
          </a:xfrm>
          <a:custGeom>
            <a:avLst/>
            <a:gdLst>
              <a:gd name="T0" fmla="*/ 146662 w 293741"/>
              <a:gd name="T1" fmla="*/ 0 h 293741"/>
              <a:gd name="T2" fmla="*/ 293317 w 293741"/>
              <a:gd name="T3" fmla="*/ 146655 h 293741"/>
              <a:gd name="T4" fmla="*/ 146662 w 293741"/>
              <a:gd name="T5" fmla="*/ 293309 h 293741"/>
              <a:gd name="T6" fmla="*/ 0 w 293741"/>
              <a:gd name="T7" fmla="*/ 146655 h 293741"/>
              <a:gd name="T8" fmla="*/ 42953 w 293741"/>
              <a:gd name="T9" fmla="*/ 42953 h 293741"/>
              <a:gd name="T10" fmla="*/ 42953 w 293741"/>
              <a:gd name="T11" fmla="*/ 250356 h 293741"/>
              <a:gd name="T12" fmla="*/ 250364 w 293741"/>
              <a:gd name="T13" fmla="*/ 250356 h 293741"/>
              <a:gd name="T14" fmla="*/ 250364 w 293741"/>
              <a:gd name="T15" fmla="*/ 42953 h 293741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43017 w 293741"/>
              <a:gd name="T25" fmla="*/ 43017 h 293741"/>
              <a:gd name="T26" fmla="*/ 250724 w 293741"/>
              <a:gd name="T27" fmla="*/ 250724 h 29374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93741" h="293741">
                <a:moveTo>
                  <a:pt x="0" y="146871"/>
                </a:moveTo>
                <a:lnTo>
                  <a:pt x="0" y="146871"/>
                </a:lnTo>
                <a:cubicBezTo>
                  <a:pt x="0" y="227985"/>
                  <a:pt x="65756" y="293742"/>
                  <a:pt x="146871" y="293742"/>
                </a:cubicBezTo>
                <a:cubicBezTo>
                  <a:pt x="227985" y="293742"/>
                  <a:pt x="293742" y="227985"/>
                  <a:pt x="293742" y="146871"/>
                </a:cubicBezTo>
                <a:cubicBezTo>
                  <a:pt x="293742" y="65756"/>
                  <a:pt x="227985" y="0"/>
                  <a:pt x="146871" y="0"/>
                </a:cubicBezTo>
                <a:cubicBezTo>
                  <a:pt x="65756" y="0"/>
                  <a:pt x="0" y="65756"/>
                  <a:pt x="0" y="1468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 anchorCtr="1"/>
          <a:lstStyle/>
          <a:p>
            <a:endParaRPr lang="fr-FR"/>
          </a:p>
        </p:txBody>
      </p:sp>
      <p:sp>
        <p:nvSpPr>
          <p:cNvPr id="6151" name="Ellipse 14">
            <a:extLst>
              <a:ext uri="{FF2B5EF4-FFF2-40B4-BE49-F238E27FC236}">
                <a16:creationId xmlns:a16="http://schemas.microsoft.com/office/drawing/2014/main" id="{D223A0B4-4CE5-4BC7-B226-C30C3581D06E}"/>
              </a:ext>
            </a:extLst>
          </p:cNvPr>
          <p:cNvSpPr>
            <a:spLocks/>
          </p:cNvSpPr>
          <p:nvPr/>
        </p:nvSpPr>
        <p:spPr bwMode="auto">
          <a:xfrm>
            <a:off x="4903788" y="2763838"/>
            <a:ext cx="188912" cy="190500"/>
          </a:xfrm>
          <a:custGeom>
            <a:avLst/>
            <a:gdLst>
              <a:gd name="T0" fmla="*/ 92363 w 189518"/>
              <a:gd name="T1" fmla="*/ 0 h 189518"/>
              <a:gd name="T2" fmla="*/ 184725 w 189518"/>
              <a:gd name="T3" fmla="*/ 98759 h 189518"/>
              <a:gd name="T4" fmla="*/ 92363 w 189518"/>
              <a:gd name="T5" fmla="*/ 197518 h 189518"/>
              <a:gd name="T6" fmla="*/ 0 w 189518"/>
              <a:gd name="T7" fmla="*/ 98759 h 189518"/>
              <a:gd name="T8" fmla="*/ 27052 w 189518"/>
              <a:gd name="T9" fmla="*/ 28926 h 189518"/>
              <a:gd name="T10" fmla="*/ 27052 w 189518"/>
              <a:gd name="T11" fmla="*/ 168593 h 189518"/>
              <a:gd name="T12" fmla="*/ 157672 w 189518"/>
              <a:gd name="T13" fmla="*/ 168593 h 189518"/>
              <a:gd name="T14" fmla="*/ 157672 w 189518"/>
              <a:gd name="T15" fmla="*/ 28926 h 189518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27754 w 189518"/>
              <a:gd name="T25" fmla="*/ 27754 h 189518"/>
              <a:gd name="T26" fmla="*/ 161764 w 189518"/>
              <a:gd name="T27" fmla="*/ 161764 h 18951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89518" h="189518">
                <a:moveTo>
                  <a:pt x="0" y="94759"/>
                </a:moveTo>
                <a:lnTo>
                  <a:pt x="0" y="94759"/>
                </a:lnTo>
                <a:cubicBezTo>
                  <a:pt x="0" y="147092"/>
                  <a:pt x="42425" y="189518"/>
                  <a:pt x="94759" y="189518"/>
                </a:cubicBezTo>
                <a:cubicBezTo>
                  <a:pt x="147092" y="189518"/>
                  <a:pt x="189518" y="147092"/>
                  <a:pt x="189518" y="94759"/>
                </a:cubicBezTo>
                <a:cubicBezTo>
                  <a:pt x="189518" y="42425"/>
                  <a:pt x="147092" y="0"/>
                  <a:pt x="94759" y="0"/>
                </a:cubicBezTo>
                <a:cubicBezTo>
                  <a:pt x="42425" y="0"/>
                  <a:pt x="0" y="42425"/>
                  <a:pt x="0" y="94759"/>
                </a:cubicBezTo>
                <a:close/>
              </a:path>
            </a:pathLst>
          </a:custGeom>
          <a:solidFill>
            <a:srgbClr val="C9EC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 anchorCtr="1"/>
          <a:lstStyle/>
          <a:p>
            <a:endParaRPr lang="fr-FR"/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5C8D31BC-E011-4709-BDBA-795469A767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9163" y="757083"/>
            <a:ext cx="4994016" cy="5910417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A6A90BE0-B3E7-4F9D-A517-A7FCDA090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975" y="525463"/>
            <a:ext cx="2689225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C9E97CC1-1A16-47C9-A4E1-DD412CFEC00B}"/>
              </a:ext>
            </a:extLst>
          </p:cNvPr>
          <p:cNvGrpSpPr/>
          <p:nvPr/>
        </p:nvGrpSpPr>
        <p:grpSpPr>
          <a:xfrm>
            <a:off x="293188" y="0"/>
            <a:ext cx="11785600" cy="6787909"/>
            <a:chOff x="293188" y="0"/>
            <a:chExt cx="11785600" cy="6787909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4A938454-9115-43B3-97F8-D280A97BD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3188" y="0"/>
              <a:ext cx="11785600" cy="678790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68403F9-23FC-4202-AD67-087688B67D97}"/>
                </a:ext>
              </a:extLst>
            </p:cNvPr>
            <p:cNvSpPr/>
            <p:nvPr/>
          </p:nvSpPr>
          <p:spPr>
            <a:xfrm>
              <a:off x="4955177" y="287383"/>
              <a:ext cx="2778034" cy="111120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TextBox 13">
            <a:extLst>
              <a:ext uri="{FF2B5EF4-FFF2-40B4-BE49-F238E27FC236}">
                <a16:creationId xmlns:a16="http://schemas.microsoft.com/office/drawing/2014/main" id="{5C7304A9-6EF8-425A-9525-E96F17474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425" y="554038"/>
            <a:ext cx="35687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4" eaLnBrk="1" hangingPunct="1"/>
            <a:r>
              <a:rPr lang="en-GB" altLang="fr-FR" sz="140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Réseau mondial </a:t>
            </a:r>
          </a:p>
          <a:p>
            <a:pPr marL="0" lvl="4" eaLnBrk="1" hangingPunct="1"/>
            <a:r>
              <a:rPr lang="en-GB" altLang="fr-FR" sz="1400" dirty="0">
                <a:solidFill>
                  <a:srgbClr val="FFFFFF"/>
                </a:solidFill>
                <a:latin typeface="Roboto Light" panose="02000000000000000000" pitchFamily="2" charset="0"/>
              </a:rPr>
              <a:t>de cabinets indépendants  </a:t>
            </a:r>
          </a:p>
          <a:p>
            <a:pPr marL="0" lvl="4" eaLnBrk="1" hangingPunct="1"/>
            <a:r>
              <a:rPr lang="en-GB" altLang="fr-FR" sz="140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conseils</a:t>
            </a:r>
            <a:r>
              <a:rPr lang="en-GB" altLang="fr-FR" sz="1400" dirty="0">
                <a:solidFill>
                  <a:srgbClr val="FFFFFF"/>
                </a:solidFill>
                <a:latin typeface="Roboto Light" panose="02000000000000000000" pitchFamily="2" charset="0"/>
              </a:rPr>
              <a:t> aux entreprises et </a:t>
            </a:r>
          </a:p>
          <a:p>
            <a:pPr marL="0" lvl="4" eaLnBrk="1" hangingPunct="1"/>
            <a:r>
              <a:rPr lang="en-GB" altLang="fr-FR" sz="1400" dirty="0">
                <a:solidFill>
                  <a:srgbClr val="FFFFFF"/>
                </a:solidFill>
                <a:latin typeface="Roboto Light" panose="02000000000000000000" pitchFamily="2" charset="0"/>
              </a:rPr>
              <a:t>à leurs dirigeants.</a:t>
            </a:r>
          </a:p>
        </p:txBody>
      </p:sp>
    </p:spTree>
    <p:extLst>
      <p:ext uri="{BB962C8B-B14F-4D97-AF65-F5344CB8AC3E}">
        <p14:creationId xmlns:p14="http://schemas.microsoft.com/office/powerpoint/2010/main" val="30106541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3909D743-A6F0-40C8-B8DF-7FA008A1F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0300" y="458788"/>
            <a:ext cx="6477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81870F2-3339-4BC0-B469-CEA3162C50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191" b="82424"/>
          <a:stretch/>
        </p:blipFill>
        <p:spPr>
          <a:xfrm>
            <a:off x="0" y="0"/>
            <a:ext cx="5953363" cy="10750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47A608-537A-4C9A-851B-9FEF6A6BC8A3}"/>
              </a:ext>
            </a:extLst>
          </p:cNvPr>
          <p:cNvSpPr/>
          <p:nvPr/>
        </p:nvSpPr>
        <p:spPr>
          <a:xfrm>
            <a:off x="9360816" y="458788"/>
            <a:ext cx="2656762" cy="8905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" name="Image 45">
            <a:extLst>
              <a:ext uri="{FF2B5EF4-FFF2-40B4-BE49-F238E27FC236}">
                <a16:creationId xmlns:a16="http://schemas.microsoft.com/office/drawing/2014/main" id="{C9713DDC-1B06-42EC-A401-AE582A75261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5001" t="-6890" r="83305" b="46927"/>
          <a:stretch>
            <a:fillRect/>
          </a:stretch>
        </p:blipFill>
        <p:spPr>
          <a:xfrm>
            <a:off x="11355183" y="260439"/>
            <a:ext cx="541251" cy="5316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2" descr="Une image contenant table&#10;&#10;Description générée automatiquement">
            <a:extLst>
              <a:ext uri="{FF2B5EF4-FFF2-40B4-BE49-F238E27FC236}">
                <a16:creationId xmlns:a16="http://schemas.microsoft.com/office/drawing/2014/main" id="{D1A60A81-0061-4EAD-8B19-C70B6F32B6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422" y="1273387"/>
            <a:ext cx="11931391" cy="453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58880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montagne, extérieur, neige, nature&#10;&#10;Description générée automatiquement">
            <a:extLst>
              <a:ext uri="{FF2B5EF4-FFF2-40B4-BE49-F238E27FC236}">
                <a16:creationId xmlns:a16="http://schemas.microsoft.com/office/drawing/2014/main" id="{6BE74C47-47A2-9535-D25C-89A140D750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376" t="121" r="46777" b="-121"/>
          <a:stretch/>
        </p:blipFill>
        <p:spPr>
          <a:xfrm>
            <a:off x="0" y="26378"/>
            <a:ext cx="4375646" cy="6849727"/>
          </a:xfrm>
          <a:prstGeom prst="rect">
            <a:avLst/>
          </a:prstGeom>
        </p:spPr>
      </p:pic>
      <p:pic>
        <p:nvPicPr>
          <p:cNvPr id="16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3909D743-A6F0-40C8-B8DF-7FA008A1F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0300" y="458788"/>
            <a:ext cx="6477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47A608-537A-4C9A-851B-9FEF6A6BC8A3}"/>
              </a:ext>
            </a:extLst>
          </p:cNvPr>
          <p:cNvSpPr/>
          <p:nvPr/>
        </p:nvSpPr>
        <p:spPr>
          <a:xfrm>
            <a:off x="9360816" y="458788"/>
            <a:ext cx="2656762" cy="8905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" name="Image 45">
            <a:extLst>
              <a:ext uri="{FF2B5EF4-FFF2-40B4-BE49-F238E27FC236}">
                <a16:creationId xmlns:a16="http://schemas.microsoft.com/office/drawing/2014/main" id="{C9713DDC-1B06-42EC-A401-AE582A75261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5001" t="-6890" r="83305" b="46927"/>
          <a:stretch>
            <a:fillRect/>
          </a:stretch>
        </p:blipFill>
        <p:spPr>
          <a:xfrm>
            <a:off x="11355183" y="260439"/>
            <a:ext cx="541251" cy="53168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2F865D5-580B-D0AC-A3E0-025C08656DC0}"/>
              </a:ext>
            </a:extLst>
          </p:cNvPr>
          <p:cNvSpPr/>
          <p:nvPr/>
        </p:nvSpPr>
        <p:spPr>
          <a:xfrm>
            <a:off x="3510" y="4438"/>
            <a:ext cx="6092490" cy="8905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C20D78-A12C-DCBF-AF77-728F2982F7A2}"/>
              </a:ext>
            </a:extLst>
          </p:cNvPr>
          <p:cNvSpPr/>
          <p:nvPr/>
        </p:nvSpPr>
        <p:spPr>
          <a:xfrm>
            <a:off x="6081105" y="1"/>
            <a:ext cx="72000" cy="899646"/>
          </a:xfrm>
          <a:prstGeom prst="rect">
            <a:avLst/>
          </a:prstGeom>
          <a:solidFill>
            <a:srgbClr val="D1D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8C3F537-09F4-700F-1E63-C2079B3AF77C}"/>
              </a:ext>
            </a:extLst>
          </p:cNvPr>
          <p:cNvSpPr txBox="1"/>
          <p:nvPr/>
        </p:nvSpPr>
        <p:spPr>
          <a:xfrm>
            <a:off x="254000" y="260439"/>
            <a:ext cx="5531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rnac" panose="02000503000000020004" pitchFamily="50" charset="0"/>
                <a:cs typeface="Arial" panose="020B0604020202020204" pitchFamily="34" charset="0"/>
              </a:rPr>
              <a:t>Notre objectif : faire grandir nos clients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3A05A14-4FEE-9876-3382-2EE09217378F}"/>
              </a:ext>
            </a:extLst>
          </p:cNvPr>
          <p:cNvSpPr txBox="1"/>
          <p:nvPr/>
        </p:nvSpPr>
        <p:spPr>
          <a:xfrm>
            <a:off x="4665798" y="1254350"/>
            <a:ext cx="5531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Accompagner</a:t>
            </a: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directions financières et RH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4D5EB41-BD5A-A432-211F-8E8D11201026}"/>
              </a:ext>
            </a:extLst>
          </p:cNvPr>
          <p:cNvSpPr txBox="1"/>
          <p:nvPr/>
        </p:nvSpPr>
        <p:spPr>
          <a:xfrm>
            <a:off x="4665798" y="2511577"/>
            <a:ext cx="55316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Rendre effectives les transformations digitales des fonctions Finances et Ressources Humaines en tenant compte des contraintes du métier, de l’organisation et du secteur.</a:t>
            </a:r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95F33F-5C3B-6AE4-E52A-DC67D212A9C9}"/>
              </a:ext>
            </a:extLst>
          </p:cNvPr>
          <p:cNvSpPr/>
          <p:nvPr/>
        </p:nvSpPr>
        <p:spPr>
          <a:xfrm>
            <a:off x="3043627" y="4309450"/>
            <a:ext cx="4074060" cy="1294200"/>
          </a:xfrm>
          <a:prstGeom prst="rect">
            <a:avLst/>
          </a:prstGeom>
          <a:solidFill>
            <a:srgbClr val="D1D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28EC3FC-61D2-67B7-A495-4C142C7F9594}"/>
              </a:ext>
            </a:extLst>
          </p:cNvPr>
          <p:cNvSpPr txBox="1"/>
          <p:nvPr/>
        </p:nvSpPr>
        <p:spPr>
          <a:xfrm>
            <a:off x="3223034" y="4420726"/>
            <a:ext cx="375718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TRANSFORMATION</a:t>
            </a:r>
          </a:p>
          <a:p>
            <a:endParaRPr lang="fr-FR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Conception de trajectoires de transformation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Projets de digitalisation Finance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Exploitation et évolutions des solutions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556CB4-1F54-56E6-B63D-302740673FD0}"/>
              </a:ext>
            </a:extLst>
          </p:cNvPr>
          <p:cNvSpPr/>
          <p:nvPr/>
        </p:nvSpPr>
        <p:spPr>
          <a:xfrm>
            <a:off x="7117687" y="4309449"/>
            <a:ext cx="4074060" cy="1584357"/>
          </a:xfrm>
          <a:prstGeom prst="rect">
            <a:avLst/>
          </a:prstGeom>
          <a:solidFill>
            <a:srgbClr val="25B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BF64E2B-83B5-B873-3708-3B3808221A29}"/>
              </a:ext>
            </a:extLst>
          </p:cNvPr>
          <p:cNvSpPr txBox="1"/>
          <p:nvPr/>
        </p:nvSpPr>
        <p:spPr>
          <a:xfrm>
            <a:off x="7277323" y="4421852"/>
            <a:ext cx="375718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SÉCURISATION</a:t>
            </a:r>
          </a:p>
          <a:p>
            <a:endParaRPr lang="fr-FR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Pilotage et transfert de compétences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Sécurisation des activités courantes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Utilisation de solutions éprouvées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Externalisation partielles ou totales</a:t>
            </a:r>
          </a:p>
        </p:txBody>
      </p:sp>
    </p:spTree>
    <p:extLst>
      <p:ext uri="{BB962C8B-B14F-4D97-AF65-F5344CB8AC3E}">
        <p14:creationId xmlns:p14="http://schemas.microsoft.com/office/powerpoint/2010/main" val="3844784565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3909D743-A6F0-40C8-B8DF-7FA008A1F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0300" y="458788"/>
            <a:ext cx="6477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47A608-537A-4C9A-851B-9FEF6A6BC8A3}"/>
              </a:ext>
            </a:extLst>
          </p:cNvPr>
          <p:cNvSpPr/>
          <p:nvPr/>
        </p:nvSpPr>
        <p:spPr>
          <a:xfrm>
            <a:off x="9360816" y="458788"/>
            <a:ext cx="2656762" cy="8905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" name="Image 45">
            <a:extLst>
              <a:ext uri="{FF2B5EF4-FFF2-40B4-BE49-F238E27FC236}">
                <a16:creationId xmlns:a16="http://schemas.microsoft.com/office/drawing/2014/main" id="{C9713DDC-1B06-42EC-A401-AE582A7526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5001" t="-6890" r="83305" b="46927"/>
          <a:stretch>
            <a:fillRect/>
          </a:stretch>
        </p:blipFill>
        <p:spPr>
          <a:xfrm>
            <a:off x="11355183" y="260439"/>
            <a:ext cx="541251" cy="53168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2F865D5-580B-D0AC-A3E0-025C08656DC0}"/>
              </a:ext>
            </a:extLst>
          </p:cNvPr>
          <p:cNvSpPr/>
          <p:nvPr/>
        </p:nvSpPr>
        <p:spPr>
          <a:xfrm>
            <a:off x="3510" y="4438"/>
            <a:ext cx="6092490" cy="8905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C20D78-A12C-DCBF-AF77-728F2982F7A2}"/>
              </a:ext>
            </a:extLst>
          </p:cNvPr>
          <p:cNvSpPr/>
          <p:nvPr/>
        </p:nvSpPr>
        <p:spPr>
          <a:xfrm>
            <a:off x="6081105" y="1"/>
            <a:ext cx="72000" cy="899646"/>
          </a:xfrm>
          <a:prstGeom prst="rect">
            <a:avLst/>
          </a:prstGeom>
          <a:solidFill>
            <a:srgbClr val="D1D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8C3F537-09F4-700F-1E63-C2079B3AF77C}"/>
              </a:ext>
            </a:extLst>
          </p:cNvPr>
          <p:cNvSpPr txBox="1"/>
          <p:nvPr/>
        </p:nvSpPr>
        <p:spPr>
          <a:xfrm>
            <a:off x="254000" y="260439"/>
            <a:ext cx="5531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bg1"/>
                </a:solidFill>
                <a:latin typeface="Carnac" panose="02000503000000020004" pitchFamily="50" charset="0"/>
                <a:cs typeface="Arial" panose="020B0604020202020204" pitchFamily="34" charset="0"/>
              </a:rPr>
              <a:t>Talentia</a:t>
            </a:r>
            <a:r>
              <a:rPr lang="fr-FR" sz="2400" b="1" dirty="0">
                <a:solidFill>
                  <a:schemeClr val="bg1"/>
                </a:solidFill>
                <a:latin typeface="Carnac" panose="02000503000000020004" pitchFamily="50" charset="0"/>
                <a:cs typeface="Arial" panose="020B0604020202020204" pitchFamily="34" charset="0"/>
              </a:rPr>
              <a:t> : un partenaire de confiance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149E4FA-2629-741E-679C-4710701AA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2100" y="1220199"/>
            <a:ext cx="9207135" cy="517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74222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07BC6C-1BC4-401A-9E8F-4F4082AD5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50B4E83-EA37-446F-81E6-D78ECBD62B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1956EC65-F636-09BF-2632-19D7B0617678}"/>
              </a:ext>
            </a:extLst>
          </p:cNvPr>
          <p:cNvSpPr txBox="1">
            <a:spLocks/>
          </p:cNvSpPr>
          <p:nvPr/>
        </p:nvSpPr>
        <p:spPr>
          <a:xfrm>
            <a:off x="2141969" y="2436172"/>
            <a:ext cx="1229359" cy="12254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" name="Titre 5">
            <a:extLst>
              <a:ext uri="{FF2B5EF4-FFF2-40B4-BE49-F238E27FC236}">
                <a16:creationId xmlns:a16="http://schemas.microsoft.com/office/drawing/2014/main" id="{0121990E-4B55-7E2F-8651-EF6B911B6869}"/>
              </a:ext>
            </a:extLst>
          </p:cNvPr>
          <p:cNvSpPr txBox="1">
            <a:spLocks/>
          </p:cNvSpPr>
          <p:nvPr/>
        </p:nvSpPr>
        <p:spPr>
          <a:xfrm>
            <a:off x="3449371" y="2588993"/>
            <a:ext cx="8742629" cy="12254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Questions - réponses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FF097EDC-7C32-2BFB-43F8-56B455431BF8}"/>
              </a:ext>
            </a:extLst>
          </p:cNvPr>
          <p:cNvCxnSpPr/>
          <p:nvPr/>
        </p:nvCxnSpPr>
        <p:spPr>
          <a:xfrm>
            <a:off x="3304519" y="2570887"/>
            <a:ext cx="0" cy="107262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5C83ACD6-8825-EB1F-90B5-4A60F50643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7865" y="5811949"/>
            <a:ext cx="2083170" cy="54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5168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02694B-AD7E-4C16-9216-A75CA7DF9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5410987-D27A-4AAC-9606-DCD115C66B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Image 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54E9F569-8982-77E0-50BD-03E7C39256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1350" y="4449369"/>
            <a:ext cx="4672594" cy="145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7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106D8BC-14E7-E54A-B2C4-8A7A72A46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A1973B1-3811-4037-BEA8-3B9E1E71ABA3}"/>
              </a:ext>
            </a:extLst>
          </p:cNvPr>
          <p:cNvSpPr txBox="1"/>
          <p:nvPr/>
        </p:nvSpPr>
        <p:spPr>
          <a:xfrm>
            <a:off x="4537148" y="852333"/>
            <a:ext cx="4702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Avec la participation de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C2A8B32-E2F0-4944-B1FD-61FB0EBD717F}"/>
              </a:ext>
            </a:extLst>
          </p:cNvPr>
          <p:cNvSpPr txBox="1"/>
          <p:nvPr/>
        </p:nvSpPr>
        <p:spPr>
          <a:xfrm>
            <a:off x="6096000" y="2217938"/>
            <a:ext cx="3371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Cyrille BAUD</a:t>
            </a:r>
          </a:p>
          <a:p>
            <a:r>
              <a:rPr lang="fr-FR" sz="16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Associé ESS, Référent ESS</a:t>
            </a:r>
          </a:p>
          <a:p>
            <a:r>
              <a:rPr lang="fr-FR" sz="16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Baker Tilly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7DB1851-BB25-4BB4-A19C-703D6314D19D}"/>
              </a:ext>
            </a:extLst>
          </p:cNvPr>
          <p:cNvSpPr txBox="1"/>
          <p:nvPr/>
        </p:nvSpPr>
        <p:spPr>
          <a:xfrm>
            <a:off x="6096000" y="3952875"/>
            <a:ext cx="3143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Isabelle GUIT</a:t>
            </a:r>
          </a:p>
          <a:p>
            <a:r>
              <a:rPr lang="fr-FR" sz="16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Associée ESS, Référente ESS</a:t>
            </a:r>
          </a:p>
          <a:p>
            <a:r>
              <a:rPr lang="fr-FR" sz="16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Baker Tilly</a:t>
            </a:r>
          </a:p>
        </p:txBody>
      </p:sp>
      <p:pic>
        <p:nvPicPr>
          <p:cNvPr id="4" name="Image 3" descr="Une image contenant mur, personne, homme, intérieur&#10;&#10;Description générée automatiquement">
            <a:extLst>
              <a:ext uri="{FF2B5EF4-FFF2-40B4-BE49-F238E27FC236}">
                <a16:creationId xmlns:a16="http://schemas.microsoft.com/office/drawing/2014/main" id="{D9D9C6CA-D06C-4F15-8A59-6C230F258F59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6" t="2356" r="11266" b="7253"/>
          <a:stretch/>
        </p:blipFill>
        <p:spPr>
          <a:xfrm>
            <a:off x="4682921" y="2046083"/>
            <a:ext cx="1044000" cy="1116000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</p:pic>
      <p:pic>
        <p:nvPicPr>
          <p:cNvPr id="5" name="Image 4" descr="Une image contenant personne, verres, portant&#10;&#10;Description générée automatiquement">
            <a:extLst>
              <a:ext uri="{FF2B5EF4-FFF2-40B4-BE49-F238E27FC236}">
                <a16:creationId xmlns:a16="http://schemas.microsoft.com/office/drawing/2014/main" id="{86A00823-83BC-6BD9-F812-6105D677801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921" y="3828373"/>
            <a:ext cx="1044000" cy="108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A6D0403-0C75-334F-A96B-4F9F2693F3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844" y="6071035"/>
            <a:ext cx="1603336" cy="42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710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04EF0C-7D26-4934-98F2-79BF19584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771C4F4-4A4B-4EF2-A9EA-D7BF4ADCA1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955B71C-C4B0-400F-86DF-EF6D38338D24}"/>
              </a:ext>
            </a:extLst>
          </p:cNvPr>
          <p:cNvSpPr txBox="1"/>
          <p:nvPr/>
        </p:nvSpPr>
        <p:spPr>
          <a:xfrm>
            <a:off x="5048250" y="2483405"/>
            <a:ext cx="66208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Optimiser et fiabiliser le processus de clôture</a:t>
            </a:r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Illustrations</a:t>
            </a:r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Retour d’expérience</a:t>
            </a:r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Baker Tilly : Qui sommes nous ?</a:t>
            </a:r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Questions - Réponses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715125DD-7305-E32D-AF98-0B322070E0DA}"/>
              </a:ext>
            </a:extLst>
          </p:cNvPr>
          <p:cNvSpPr txBox="1">
            <a:spLocks/>
          </p:cNvSpPr>
          <p:nvPr/>
        </p:nvSpPr>
        <p:spPr>
          <a:xfrm>
            <a:off x="4929050" y="1277938"/>
            <a:ext cx="5982789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>
                <a:latin typeface="Arial" panose="020B0604020202020204" pitchFamily="34" charset="0"/>
                <a:cs typeface="Arial" panose="020B0604020202020204" pitchFamily="34" charset="0"/>
              </a:rPr>
              <a:t>Déroulé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6AA0A38-789E-79F0-DC41-05EFBE779F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844" y="6071035"/>
            <a:ext cx="1603336" cy="42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72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07BC6C-1BC4-401A-9E8F-4F4082AD5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50B4E83-EA37-446F-81E6-D78ECBD62B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1956EC65-F636-09BF-2632-19D7B0617678}"/>
              </a:ext>
            </a:extLst>
          </p:cNvPr>
          <p:cNvSpPr txBox="1">
            <a:spLocks/>
          </p:cNvSpPr>
          <p:nvPr/>
        </p:nvSpPr>
        <p:spPr>
          <a:xfrm>
            <a:off x="2141969" y="2436172"/>
            <a:ext cx="1229359" cy="12254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Titre 5">
            <a:extLst>
              <a:ext uri="{FF2B5EF4-FFF2-40B4-BE49-F238E27FC236}">
                <a16:creationId xmlns:a16="http://schemas.microsoft.com/office/drawing/2014/main" id="{0121990E-4B55-7E2F-8651-EF6B911B6869}"/>
              </a:ext>
            </a:extLst>
          </p:cNvPr>
          <p:cNvSpPr txBox="1">
            <a:spLocks/>
          </p:cNvSpPr>
          <p:nvPr/>
        </p:nvSpPr>
        <p:spPr>
          <a:xfrm>
            <a:off x="3449371" y="2588993"/>
            <a:ext cx="8742629" cy="12254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Optimiser et fiabiliser </a:t>
            </a:r>
          </a:p>
          <a:p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 processus de clôture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FF097EDC-7C32-2BFB-43F8-56B455431BF8}"/>
              </a:ext>
            </a:extLst>
          </p:cNvPr>
          <p:cNvCxnSpPr/>
          <p:nvPr/>
        </p:nvCxnSpPr>
        <p:spPr>
          <a:xfrm>
            <a:off x="3304519" y="2570887"/>
            <a:ext cx="0" cy="107262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E5C12845-F695-DEA5-9C20-600250BAB9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7865" y="5811949"/>
            <a:ext cx="2083170" cy="54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45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B4399ADF-2285-6E11-73F6-A5F185CBC00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Espace réservé du contenu 4">
              <a:extLst>
                <a:ext uri="{FF2B5EF4-FFF2-40B4-BE49-F238E27FC236}">
                  <a16:creationId xmlns:a16="http://schemas.microsoft.com/office/drawing/2014/main" id="{0238DFD0-1F14-CC08-AFC4-4244E9AB6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0B1C082-FAE4-0F2E-5EA6-5650FF3C54AA}"/>
                </a:ext>
              </a:extLst>
            </p:cNvPr>
            <p:cNvSpPr/>
            <p:nvPr/>
          </p:nvSpPr>
          <p:spPr>
            <a:xfrm>
              <a:off x="1952626" y="0"/>
              <a:ext cx="10155952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450D2BF0-3368-DDC7-39CE-A4D577DA1F14}"/>
              </a:ext>
            </a:extLst>
          </p:cNvPr>
          <p:cNvGrpSpPr/>
          <p:nvPr/>
        </p:nvGrpSpPr>
        <p:grpSpPr>
          <a:xfrm>
            <a:off x="6652469" y="1148352"/>
            <a:ext cx="3836548" cy="5367103"/>
            <a:chOff x="6652469" y="759059"/>
            <a:chExt cx="3836548" cy="536710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A3B5573-427C-2CBA-278C-3F2400E52874}"/>
                </a:ext>
              </a:extLst>
            </p:cNvPr>
            <p:cNvSpPr/>
            <p:nvPr/>
          </p:nvSpPr>
          <p:spPr>
            <a:xfrm>
              <a:off x="6994159" y="1052513"/>
              <a:ext cx="3133221" cy="5073649"/>
            </a:xfrm>
            <a:prstGeom prst="rect">
              <a:avLst/>
            </a:prstGeom>
            <a:solidFill>
              <a:srgbClr val="D1DF5E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ZoneTexte 15">
              <a:extLst>
                <a:ext uri="{FF2B5EF4-FFF2-40B4-BE49-F238E27FC236}">
                  <a16:creationId xmlns:a16="http://schemas.microsoft.com/office/drawing/2014/main" id="{4D4EC04D-287F-08EC-B5BF-A14DB91ECE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52469" y="759059"/>
              <a:ext cx="383654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Ø"/>
                <a:defRPr sz="2000" b="1">
                  <a:solidFill>
                    <a:srgbClr val="5E544E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1">
                  <a:solidFill>
                    <a:srgbClr val="8D7D74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>
                  <a:solidFill>
                    <a:srgbClr val="C30065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rgbClr val="B1A7A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Période de clôture annuelle</a:t>
              </a:r>
            </a:p>
          </p:txBody>
        </p:sp>
      </p:grpSp>
      <p:sp>
        <p:nvSpPr>
          <p:cNvPr id="10" name="Espace réservé du contenu 16">
            <a:extLst>
              <a:ext uri="{FF2B5EF4-FFF2-40B4-BE49-F238E27FC236}">
                <a16:creationId xmlns:a16="http://schemas.microsoft.com/office/drawing/2014/main" id="{9F2A2840-A9F9-3CFB-2C4A-9001911A7126}"/>
              </a:ext>
            </a:extLst>
          </p:cNvPr>
          <p:cNvSpPr txBox="1">
            <a:spLocks/>
          </p:cNvSpPr>
          <p:nvPr/>
        </p:nvSpPr>
        <p:spPr>
          <a:xfrm>
            <a:off x="609600" y="1657706"/>
            <a:ext cx="11582400" cy="4857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altLang="fr-FR" dirty="0"/>
          </a:p>
          <a:p>
            <a:endParaRPr lang="fr-FR" altLang="fr-FR" dirty="0"/>
          </a:p>
          <a:p>
            <a:endParaRPr lang="fr-FR" altLang="fr-FR" dirty="0"/>
          </a:p>
          <a:p>
            <a:endParaRPr lang="fr-FR" altLang="fr-FR" dirty="0"/>
          </a:p>
          <a:p>
            <a:endParaRPr lang="fr-FR" altLang="fr-FR" dirty="0"/>
          </a:p>
          <a:p>
            <a:endParaRPr lang="fr-FR" altLang="fr-FR" dirty="0"/>
          </a:p>
          <a:p>
            <a:endParaRPr lang="fr-FR" altLang="fr-FR" dirty="0"/>
          </a:p>
          <a:p>
            <a:endParaRPr lang="fr-FR" altLang="fr-FR" dirty="0"/>
          </a:p>
          <a:p>
            <a:endParaRPr lang="fr-FR" altLang="fr-FR" dirty="0"/>
          </a:p>
          <a:p>
            <a:endParaRPr lang="fr-FR" altLang="fr-FR" dirty="0"/>
          </a:p>
          <a:p>
            <a:endParaRPr lang="fr-FR" altLang="fr-FR" i="1" dirty="0"/>
          </a:p>
        </p:txBody>
      </p:sp>
      <p:grpSp>
        <p:nvGrpSpPr>
          <p:cNvPr id="12" name="Groupe 17">
            <a:extLst>
              <a:ext uri="{FF2B5EF4-FFF2-40B4-BE49-F238E27FC236}">
                <a16:creationId xmlns:a16="http://schemas.microsoft.com/office/drawing/2014/main" id="{407BD2F5-0641-7A84-3B26-08021DC2055A}"/>
              </a:ext>
            </a:extLst>
          </p:cNvPr>
          <p:cNvGrpSpPr>
            <a:grpSpLocks/>
          </p:cNvGrpSpPr>
          <p:nvPr/>
        </p:nvGrpSpPr>
        <p:grpSpPr bwMode="auto">
          <a:xfrm>
            <a:off x="3290538" y="2113463"/>
            <a:ext cx="8818040" cy="1169871"/>
            <a:chOff x="1055022" y="2330953"/>
            <a:chExt cx="11053592" cy="1169648"/>
          </a:xfrm>
        </p:grpSpPr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A083BAE4-C04D-56AB-075C-64B2CAB2C4D8}"/>
                </a:ext>
              </a:extLst>
            </p:cNvPr>
            <p:cNvCxnSpPr/>
            <p:nvPr/>
          </p:nvCxnSpPr>
          <p:spPr>
            <a:xfrm flipV="1">
              <a:off x="1055022" y="2907106"/>
              <a:ext cx="11053592" cy="17343"/>
            </a:xfrm>
            <a:prstGeom prst="straightConnector1">
              <a:avLst/>
            </a:prstGeom>
            <a:ln w="155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CA9DA7B0-A265-7282-304E-B97EE5D4CF59}"/>
                </a:ext>
              </a:extLst>
            </p:cNvPr>
            <p:cNvCxnSpPr/>
            <p:nvPr/>
          </p:nvCxnSpPr>
          <p:spPr>
            <a:xfrm>
              <a:off x="1055022" y="2348296"/>
              <a:ext cx="0" cy="1152305"/>
            </a:xfrm>
            <a:prstGeom prst="line">
              <a:avLst/>
            </a:prstGeom>
            <a:ln w="1174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99962CD3-E441-6377-5A23-7E72CB4E79E9}"/>
                </a:ext>
              </a:extLst>
            </p:cNvPr>
            <p:cNvCxnSpPr/>
            <p:nvPr/>
          </p:nvCxnSpPr>
          <p:spPr>
            <a:xfrm>
              <a:off x="5697586" y="2330953"/>
              <a:ext cx="0" cy="1152305"/>
            </a:xfrm>
            <a:prstGeom prst="line">
              <a:avLst/>
            </a:prstGeom>
            <a:ln w="1174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ZoneTexte 10">
            <a:extLst>
              <a:ext uri="{FF2B5EF4-FFF2-40B4-BE49-F238E27FC236}">
                <a16:creationId xmlns:a16="http://schemas.microsoft.com/office/drawing/2014/main" id="{CF748470-EBB0-2575-646F-AF06F9D69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287" y="1779246"/>
            <a:ext cx="5205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000" b="1">
                <a:solidFill>
                  <a:srgbClr val="5E544E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 b="1">
                <a:solidFill>
                  <a:srgbClr val="8D7D74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>
                <a:solidFill>
                  <a:srgbClr val="C30065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B1A7A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Calibri" panose="020F0502020204030204" pitchFamily="34" charset="0"/>
              <a:buChar char="̴"/>
              <a:defRPr sz="1600">
                <a:solidFill>
                  <a:srgbClr val="C30065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̴"/>
              <a:defRPr sz="1600">
                <a:solidFill>
                  <a:srgbClr val="C30065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̴"/>
              <a:defRPr sz="1600">
                <a:solidFill>
                  <a:srgbClr val="C30065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̴"/>
              <a:defRPr sz="1600">
                <a:solidFill>
                  <a:srgbClr val="C30065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̴"/>
              <a:defRPr sz="1600">
                <a:solidFill>
                  <a:srgbClr val="C30065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M1</a:t>
            </a:r>
          </a:p>
        </p:txBody>
      </p:sp>
      <p:sp>
        <p:nvSpPr>
          <p:cNvPr id="14" name="ZoneTexte 10">
            <a:extLst>
              <a:ext uri="{FF2B5EF4-FFF2-40B4-BE49-F238E27FC236}">
                <a16:creationId xmlns:a16="http://schemas.microsoft.com/office/drawing/2014/main" id="{D24980DA-757A-1296-4117-BB0803FDF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7655" y="1741084"/>
            <a:ext cx="75454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000" b="1">
                <a:solidFill>
                  <a:srgbClr val="5E544E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 b="1">
                <a:solidFill>
                  <a:srgbClr val="8D7D74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>
                <a:solidFill>
                  <a:srgbClr val="C30065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B1A7A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Calibri" panose="020F0502020204030204" pitchFamily="34" charset="0"/>
              <a:buChar char="̴"/>
              <a:defRPr sz="1600">
                <a:solidFill>
                  <a:srgbClr val="C30065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̴"/>
              <a:defRPr sz="1600">
                <a:solidFill>
                  <a:srgbClr val="C30065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̴"/>
              <a:defRPr sz="1600">
                <a:solidFill>
                  <a:srgbClr val="C30065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̴"/>
              <a:defRPr sz="1600">
                <a:solidFill>
                  <a:srgbClr val="C30065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̴"/>
              <a:defRPr sz="1600">
                <a:solidFill>
                  <a:srgbClr val="C30065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M12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9C08054D-C858-5876-F8FF-30A5EC1CAEFD}"/>
              </a:ext>
            </a:extLst>
          </p:cNvPr>
          <p:cNvGrpSpPr>
            <a:grpSpLocks/>
          </p:cNvGrpSpPr>
          <p:nvPr/>
        </p:nvGrpSpPr>
        <p:grpSpPr bwMode="auto">
          <a:xfrm>
            <a:off x="8799968" y="1702302"/>
            <a:ext cx="2657916" cy="1438161"/>
            <a:chOff x="8933592" y="1919456"/>
            <a:chExt cx="2984844" cy="1437526"/>
          </a:xfrm>
        </p:grpSpPr>
        <p:sp>
          <p:nvSpPr>
            <p:cNvPr id="19" name="Étoile à 5 branches 7">
              <a:extLst>
                <a:ext uri="{FF2B5EF4-FFF2-40B4-BE49-F238E27FC236}">
                  <a16:creationId xmlns:a16="http://schemas.microsoft.com/office/drawing/2014/main" id="{C4F9F821-1FD1-60FC-B759-C6BE794467DD}"/>
                </a:ext>
              </a:extLst>
            </p:cNvPr>
            <p:cNvSpPr/>
            <p:nvPr/>
          </p:nvSpPr>
          <p:spPr>
            <a:xfrm>
              <a:off x="9854281" y="2349363"/>
              <a:ext cx="1151677" cy="1007619"/>
            </a:xfrm>
            <a:prstGeom prst="star5">
              <a:avLst/>
            </a:prstGeom>
            <a:solidFill>
              <a:srgbClr val="ED6A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ZoneTexte 13">
              <a:extLst>
                <a:ext uri="{FF2B5EF4-FFF2-40B4-BE49-F238E27FC236}">
                  <a16:creationId xmlns:a16="http://schemas.microsoft.com/office/drawing/2014/main" id="{C966D875-44BA-1EBA-5BFF-93D396D8C5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33592" y="1919456"/>
              <a:ext cx="2984844" cy="461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Ø"/>
                <a:defRPr sz="2000" b="1">
                  <a:solidFill>
                    <a:srgbClr val="5E544E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1">
                  <a:solidFill>
                    <a:srgbClr val="8D7D74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>
                  <a:solidFill>
                    <a:srgbClr val="C30065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rgbClr val="B1A7A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fr-FR" altLang="fr-FR" sz="1200" dirty="0">
                  <a:solidFill>
                    <a:srgbClr val="ED6A5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Commissaire aux Comptes</a:t>
              </a:r>
              <a:br>
                <a:rPr lang="fr-FR" altLang="fr-FR" sz="1200" dirty="0">
                  <a:solidFill>
                    <a:srgbClr val="ED6A5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fr-FR" altLang="fr-FR" sz="1200" i="1" dirty="0">
                  <a:solidFill>
                    <a:srgbClr val="ED6A5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Certification des comptes 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600AE017-575A-FAFE-8123-8449AE80DB27}"/>
              </a:ext>
            </a:extLst>
          </p:cNvPr>
          <p:cNvGrpSpPr/>
          <p:nvPr/>
        </p:nvGrpSpPr>
        <p:grpSpPr>
          <a:xfrm>
            <a:off x="6645357" y="3315283"/>
            <a:ext cx="3836548" cy="666861"/>
            <a:chOff x="6645357" y="2925990"/>
            <a:chExt cx="3836548" cy="666861"/>
          </a:xfrm>
        </p:grpSpPr>
        <p:sp>
          <p:nvSpPr>
            <p:cNvPr id="22" name="Accolade fermante 21">
              <a:extLst>
                <a:ext uri="{FF2B5EF4-FFF2-40B4-BE49-F238E27FC236}">
                  <a16:creationId xmlns:a16="http://schemas.microsoft.com/office/drawing/2014/main" id="{C89B8407-0ED8-B372-C125-8C8CEB3549B6}"/>
                </a:ext>
              </a:extLst>
            </p:cNvPr>
            <p:cNvSpPr/>
            <p:nvPr/>
          </p:nvSpPr>
          <p:spPr bwMode="auto">
            <a:xfrm rot="5400000">
              <a:off x="8388509" y="1531641"/>
              <a:ext cx="333291" cy="3121990"/>
            </a:xfrm>
            <a:prstGeom prst="rightBrace">
              <a:avLst>
                <a:gd name="adj1" fmla="val 8333"/>
                <a:gd name="adj2" fmla="val 49896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ZoneTexte 15">
              <a:extLst>
                <a:ext uri="{FF2B5EF4-FFF2-40B4-BE49-F238E27FC236}">
                  <a16:creationId xmlns:a16="http://schemas.microsoft.com/office/drawing/2014/main" id="{90EBC34D-29C1-6BDF-87E3-A0C6434F6C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45357" y="3254297"/>
              <a:ext cx="383654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Ø"/>
                <a:defRPr sz="2000" b="1">
                  <a:solidFill>
                    <a:srgbClr val="5E544E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1">
                  <a:solidFill>
                    <a:srgbClr val="8D7D74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>
                  <a:solidFill>
                    <a:srgbClr val="C30065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rgbClr val="B1A7A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Révision des Comptes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0E8612F5-C998-DCAC-E3F5-345444B1F1D2}"/>
              </a:ext>
            </a:extLst>
          </p:cNvPr>
          <p:cNvGrpSpPr>
            <a:grpSpLocks/>
          </p:cNvGrpSpPr>
          <p:nvPr/>
        </p:nvGrpSpPr>
        <p:grpSpPr bwMode="auto">
          <a:xfrm>
            <a:off x="6862517" y="4090156"/>
            <a:ext cx="4456791" cy="657240"/>
            <a:chOff x="5987449" y="4019312"/>
            <a:chExt cx="6090160" cy="656797"/>
          </a:xfrm>
        </p:grpSpPr>
        <p:sp>
          <p:nvSpPr>
            <p:cNvPr id="25" name="Accolade fermante 24">
              <a:extLst>
                <a:ext uri="{FF2B5EF4-FFF2-40B4-BE49-F238E27FC236}">
                  <a16:creationId xmlns:a16="http://schemas.microsoft.com/office/drawing/2014/main" id="{74D95855-9B53-39C0-E683-A2A88B4FCBEA}"/>
                </a:ext>
              </a:extLst>
            </p:cNvPr>
            <p:cNvSpPr/>
            <p:nvPr/>
          </p:nvSpPr>
          <p:spPr>
            <a:xfrm rot="5400000">
              <a:off x="8923919" y="2779957"/>
              <a:ext cx="270229" cy="2748939"/>
            </a:xfrm>
            <a:prstGeom prst="rightBrace">
              <a:avLst>
                <a:gd name="adj1" fmla="val 8333"/>
                <a:gd name="adj2" fmla="val 5040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ZoneTexte 15">
              <a:extLst>
                <a:ext uri="{FF2B5EF4-FFF2-40B4-BE49-F238E27FC236}">
                  <a16:creationId xmlns:a16="http://schemas.microsoft.com/office/drawing/2014/main" id="{62E02514-60C9-88F0-2C5C-5C16F37938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87449" y="4337783"/>
              <a:ext cx="6090160" cy="338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Ø"/>
                <a:defRPr sz="2000" b="1">
                  <a:solidFill>
                    <a:srgbClr val="5E544E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1">
                  <a:solidFill>
                    <a:srgbClr val="8D7D74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>
                  <a:solidFill>
                    <a:srgbClr val="C30065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rgbClr val="B1A7A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Intervention(s) des CAC/Auditeurs internes</a:t>
              </a:r>
            </a:p>
          </p:txBody>
        </p:sp>
      </p:grpSp>
      <p:grpSp>
        <p:nvGrpSpPr>
          <p:cNvPr id="27" name="Groupe 17">
            <a:extLst>
              <a:ext uri="{FF2B5EF4-FFF2-40B4-BE49-F238E27FC236}">
                <a16:creationId xmlns:a16="http://schemas.microsoft.com/office/drawing/2014/main" id="{6244ABFA-04E5-FBBD-D370-BA725C066BCA}"/>
              </a:ext>
            </a:extLst>
          </p:cNvPr>
          <p:cNvGrpSpPr>
            <a:grpSpLocks/>
          </p:cNvGrpSpPr>
          <p:nvPr/>
        </p:nvGrpSpPr>
        <p:grpSpPr bwMode="auto">
          <a:xfrm>
            <a:off x="6965284" y="5327412"/>
            <a:ext cx="5104796" cy="865908"/>
            <a:chOff x="1055022" y="2348296"/>
            <a:chExt cx="11053592" cy="1152305"/>
          </a:xfrm>
        </p:grpSpPr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A4CFBBD8-6BAF-D61C-585A-6B0894A7E99D}"/>
                </a:ext>
              </a:extLst>
            </p:cNvPr>
            <p:cNvCxnSpPr/>
            <p:nvPr/>
          </p:nvCxnSpPr>
          <p:spPr>
            <a:xfrm flipV="1">
              <a:off x="1055022" y="2907106"/>
              <a:ext cx="11053592" cy="17343"/>
            </a:xfrm>
            <a:prstGeom prst="straightConnector1">
              <a:avLst/>
            </a:prstGeom>
            <a:ln w="155575">
              <a:solidFill>
                <a:srgbClr val="25BAA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E20C9EA2-54BB-D847-DC56-2471E1C5DA18}"/>
                </a:ext>
              </a:extLst>
            </p:cNvPr>
            <p:cNvCxnSpPr/>
            <p:nvPr/>
          </p:nvCxnSpPr>
          <p:spPr>
            <a:xfrm>
              <a:off x="1055022" y="2348296"/>
              <a:ext cx="0" cy="1152305"/>
            </a:xfrm>
            <a:prstGeom prst="line">
              <a:avLst/>
            </a:prstGeom>
            <a:ln w="117475">
              <a:solidFill>
                <a:srgbClr val="25BA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FEBCD908-3348-A39D-8796-69CE0283C656}"/>
                </a:ext>
              </a:extLst>
            </p:cNvPr>
            <p:cNvCxnSpPr/>
            <p:nvPr/>
          </p:nvCxnSpPr>
          <p:spPr>
            <a:xfrm>
              <a:off x="7766111" y="2348296"/>
              <a:ext cx="0" cy="1152305"/>
            </a:xfrm>
            <a:prstGeom prst="line">
              <a:avLst/>
            </a:prstGeom>
            <a:ln w="117475">
              <a:solidFill>
                <a:srgbClr val="25BA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ZoneTexte 10">
            <a:extLst>
              <a:ext uri="{FF2B5EF4-FFF2-40B4-BE49-F238E27FC236}">
                <a16:creationId xmlns:a16="http://schemas.microsoft.com/office/drawing/2014/main" id="{BE4C496C-2B22-8938-74A8-3DB2FC610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504" y="2489100"/>
            <a:ext cx="10800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000" b="1">
                <a:solidFill>
                  <a:srgbClr val="5E544E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 b="1">
                <a:solidFill>
                  <a:srgbClr val="8D7D74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>
                <a:solidFill>
                  <a:srgbClr val="C30065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B1A7A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Calibri" panose="020F0502020204030204" pitchFamily="34" charset="0"/>
              <a:buChar char="̴"/>
              <a:defRPr sz="1600">
                <a:solidFill>
                  <a:srgbClr val="C30065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̴"/>
              <a:defRPr sz="1600">
                <a:solidFill>
                  <a:srgbClr val="C30065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̴"/>
              <a:defRPr sz="1600">
                <a:solidFill>
                  <a:srgbClr val="C30065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̴"/>
              <a:defRPr sz="1600">
                <a:solidFill>
                  <a:srgbClr val="C30065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̴"/>
              <a:defRPr sz="1600">
                <a:solidFill>
                  <a:srgbClr val="C30065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Année N</a:t>
            </a:r>
          </a:p>
        </p:txBody>
      </p:sp>
      <p:sp>
        <p:nvSpPr>
          <p:cNvPr id="32" name="ZoneTexte 10">
            <a:extLst>
              <a:ext uri="{FF2B5EF4-FFF2-40B4-BE49-F238E27FC236}">
                <a16:creationId xmlns:a16="http://schemas.microsoft.com/office/drawing/2014/main" id="{22636ECA-4DE4-9492-44CF-2143E7CBE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2184" y="5584435"/>
            <a:ext cx="136839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000" b="1">
                <a:solidFill>
                  <a:srgbClr val="5E544E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 b="1">
                <a:solidFill>
                  <a:srgbClr val="8D7D74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>
                <a:solidFill>
                  <a:srgbClr val="C30065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B1A7A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Calibri" panose="020F0502020204030204" pitchFamily="34" charset="0"/>
              <a:buChar char="̴"/>
              <a:defRPr sz="1600">
                <a:solidFill>
                  <a:srgbClr val="C30065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̴"/>
              <a:defRPr sz="1600">
                <a:solidFill>
                  <a:srgbClr val="C30065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̴"/>
              <a:defRPr sz="1600">
                <a:solidFill>
                  <a:srgbClr val="C30065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̴"/>
              <a:defRPr sz="1600">
                <a:solidFill>
                  <a:srgbClr val="C30065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̴"/>
              <a:defRPr sz="1600">
                <a:solidFill>
                  <a:srgbClr val="C30065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600" dirty="0">
                <a:solidFill>
                  <a:srgbClr val="25BA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Année N+1</a:t>
            </a:r>
          </a:p>
        </p:txBody>
      </p:sp>
      <p:sp>
        <p:nvSpPr>
          <p:cNvPr id="33" name="ZoneTexte 10">
            <a:extLst>
              <a:ext uri="{FF2B5EF4-FFF2-40B4-BE49-F238E27FC236}">
                <a16:creationId xmlns:a16="http://schemas.microsoft.com/office/drawing/2014/main" id="{F3D83DBB-5010-F0CD-D9A3-9934EE927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033" y="4945050"/>
            <a:ext cx="5205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000" b="1">
                <a:solidFill>
                  <a:srgbClr val="5E544E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 b="1">
                <a:solidFill>
                  <a:srgbClr val="8D7D74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>
                <a:solidFill>
                  <a:srgbClr val="C30065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B1A7A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Calibri" panose="020F0502020204030204" pitchFamily="34" charset="0"/>
              <a:buChar char="̴"/>
              <a:defRPr sz="1600">
                <a:solidFill>
                  <a:srgbClr val="C30065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̴"/>
              <a:defRPr sz="1600">
                <a:solidFill>
                  <a:srgbClr val="C30065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̴"/>
              <a:defRPr sz="1600">
                <a:solidFill>
                  <a:srgbClr val="C30065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̴"/>
              <a:defRPr sz="1600">
                <a:solidFill>
                  <a:srgbClr val="C30065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̴"/>
              <a:defRPr sz="1600">
                <a:solidFill>
                  <a:srgbClr val="C30065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M1</a:t>
            </a:r>
          </a:p>
        </p:txBody>
      </p:sp>
      <p:sp>
        <p:nvSpPr>
          <p:cNvPr id="34" name="ZoneTexte 10">
            <a:extLst>
              <a:ext uri="{FF2B5EF4-FFF2-40B4-BE49-F238E27FC236}">
                <a16:creationId xmlns:a16="http://schemas.microsoft.com/office/drawing/2014/main" id="{C0DCFED3-05EB-2B19-56C3-697126216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4364" y="4945050"/>
            <a:ext cx="5205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000" b="1">
                <a:solidFill>
                  <a:srgbClr val="5E544E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 b="1">
                <a:solidFill>
                  <a:srgbClr val="8D7D74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>
                <a:solidFill>
                  <a:srgbClr val="C30065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B1A7A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Calibri" panose="020F0502020204030204" pitchFamily="34" charset="0"/>
              <a:buChar char="̴"/>
              <a:defRPr sz="1600">
                <a:solidFill>
                  <a:srgbClr val="C30065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̴"/>
              <a:defRPr sz="1600">
                <a:solidFill>
                  <a:srgbClr val="C30065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̴"/>
              <a:defRPr sz="1600">
                <a:solidFill>
                  <a:srgbClr val="C30065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̴"/>
              <a:defRPr sz="1600">
                <a:solidFill>
                  <a:srgbClr val="C30065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̴"/>
              <a:defRPr sz="1600">
                <a:solidFill>
                  <a:srgbClr val="C30065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M3</a:t>
            </a:r>
          </a:p>
        </p:txBody>
      </p:sp>
      <p:sp>
        <p:nvSpPr>
          <p:cNvPr id="35" name="ZoneTexte 15">
            <a:extLst>
              <a:ext uri="{FF2B5EF4-FFF2-40B4-BE49-F238E27FC236}">
                <a16:creationId xmlns:a16="http://schemas.microsoft.com/office/drawing/2014/main" id="{A327440B-693D-1F27-7764-E1E1EAE6E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4921" y="6192685"/>
            <a:ext cx="38365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000" b="1">
                <a:solidFill>
                  <a:srgbClr val="5E544E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 b="1">
                <a:solidFill>
                  <a:srgbClr val="8D7D74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>
                <a:solidFill>
                  <a:srgbClr val="C30065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B1A7A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Calibri" panose="020F0502020204030204" pitchFamily="34" charset="0"/>
              <a:buChar char="̴"/>
              <a:defRPr sz="1600">
                <a:solidFill>
                  <a:srgbClr val="C30065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̴"/>
              <a:defRPr sz="1600">
                <a:solidFill>
                  <a:srgbClr val="C30065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̴"/>
              <a:defRPr sz="1600">
                <a:solidFill>
                  <a:srgbClr val="C30065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̴"/>
              <a:defRPr sz="1600">
                <a:solidFill>
                  <a:srgbClr val="C30065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̴"/>
              <a:defRPr sz="1600">
                <a:solidFill>
                  <a:srgbClr val="C30065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Clôture trimestrielle</a:t>
            </a: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3E6A6EAF-B30C-D536-2E35-49EAA50881B1}"/>
              </a:ext>
            </a:extLst>
          </p:cNvPr>
          <p:cNvSpPr txBox="1">
            <a:spLocks/>
          </p:cNvSpPr>
          <p:nvPr/>
        </p:nvSpPr>
        <p:spPr>
          <a:xfrm>
            <a:off x="4127816" y="164479"/>
            <a:ext cx="5389866" cy="5377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200" b="1" dirty="0">
                <a:solidFill>
                  <a:srgbClr val="D1D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clôture annuelle…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14E22D7-D039-B1DB-AAFB-F24B31689C92}"/>
              </a:ext>
            </a:extLst>
          </p:cNvPr>
          <p:cNvSpPr/>
          <p:nvPr/>
        </p:nvSpPr>
        <p:spPr>
          <a:xfrm>
            <a:off x="6731284" y="164478"/>
            <a:ext cx="468000" cy="72000"/>
          </a:xfrm>
          <a:prstGeom prst="rect">
            <a:avLst/>
          </a:prstGeom>
          <a:solidFill>
            <a:srgbClr val="D1D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985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04EF0C-7D26-4934-98F2-79BF19584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771C4F4-4A4B-4EF2-A9EA-D7BF4ADCA1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9716AE3-3869-E317-DDAA-D10779574BF9}"/>
              </a:ext>
            </a:extLst>
          </p:cNvPr>
          <p:cNvSpPr/>
          <p:nvPr/>
        </p:nvSpPr>
        <p:spPr>
          <a:xfrm>
            <a:off x="1935926" y="0"/>
            <a:ext cx="3074001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7233CF4-9662-DEC4-FF84-7714C3994984}"/>
              </a:ext>
            </a:extLst>
          </p:cNvPr>
          <p:cNvSpPr/>
          <p:nvPr/>
        </p:nvSpPr>
        <p:spPr>
          <a:xfrm>
            <a:off x="3052131" y="1702982"/>
            <a:ext cx="1006095" cy="1006095"/>
          </a:xfrm>
          <a:prstGeom prst="ellipse">
            <a:avLst/>
          </a:prstGeom>
          <a:solidFill>
            <a:srgbClr val="D1D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F26E3BC-F3D1-1CDE-CF42-59855D389765}"/>
              </a:ext>
            </a:extLst>
          </p:cNvPr>
          <p:cNvSpPr/>
          <p:nvPr/>
        </p:nvSpPr>
        <p:spPr>
          <a:xfrm>
            <a:off x="5850001" y="1702982"/>
            <a:ext cx="1006095" cy="1006095"/>
          </a:xfrm>
          <a:prstGeom prst="ellipse">
            <a:avLst/>
          </a:prstGeom>
          <a:solidFill>
            <a:srgbClr val="D1D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CBF38C6-FB99-C2ED-7EDC-EAF69E8863BC}"/>
              </a:ext>
            </a:extLst>
          </p:cNvPr>
          <p:cNvSpPr/>
          <p:nvPr/>
        </p:nvSpPr>
        <p:spPr>
          <a:xfrm>
            <a:off x="8745601" y="1702982"/>
            <a:ext cx="1006095" cy="1006095"/>
          </a:xfrm>
          <a:prstGeom prst="ellipse">
            <a:avLst/>
          </a:prstGeom>
          <a:solidFill>
            <a:srgbClr val="D1D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55BB32C-2719-D377-3154-2C9DEEF9F351}"/>
              </a:ext>
            </a:extLst>
          </p:cNvPr>
          <p:cNvSpPr/>
          <p:nvPr/>
        </p:nvSpPr>
        <p:spPr>
          <a:xfrm>
            <a:off x="3150608" y="4244570"/>
            <a:ext cx="1008000" cy="1008000"/>
          </a:xfrm>
          <a:prstGeom prst="ellipse">
            <a:avLst/>
          </a:prstGeom>
          <a:solidFill>
            <a:srgbClr val="D1D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DA81ECD-BCFE-8B76-5220-82FCE07E5FA5}"/>
              </a:ext>
            </a:extLst>
          </p:cNvPr>
          <p:cNvSpPr/>
          <p:nvPr/>
        </p:nvSpPr>
        <p:spPr>
          <a:xfrm>
            <a:off x="5948478" y="4244570"/>
            <a:ext cx="1008000" cy="1008000"/>
          </a:xfrm>
          <a:prstGeom prst="ellipse">
            <a:avLst/>
          </a:prstGeom>
          <a:solidFill>
            <a:srgbClr val="D1D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286910F-E180-F682-4FA9-7733487AD377}"/>
              </a:ext>
            </a:extLst>
          </p:cNvPr>
          <p:cNvSpPr txBox="1"/>
          <p:nvPr/>
        </p:nvSpPr>
        <p:spPr>
          <a:xfrm>
            <a:off x="2745152" y="2746348"/>
            <a:ext cx="1620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Sécuriser</a:t>
            </a:r>
          </a:p>
          <a:p>
            <a:pPr algn="ctr"/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processus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FA7E28E-9513-2235-3BE2-8CA93C1BBFA6}"/>
              </a:ext>
            </a:extLst>
          </p:cNvPr>
          <p:cNvSpPr txBox="1"/>
          <p:nvPr/>
        </p:nvSpPr>
        <p:spPr>
          <a:xfrm>
            <a:off x="5009927" y="2746348"/>
            <a:ext cx="2998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Gagner en efficacité </a:t>
            </a:r>
          </a:p>
          <a:p>
            <a:pPr algn="ctr"/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consacrer du temps </a:t>
            </a:r>
          </a:p>
          <a:p>
            <a:pPr algn="ctr"/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l’analyse des chiffres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8D53860-C5FA-BC77-A2E5-32C24016F6F3}"/>
              </a:ext>
            </a:extLst>
          </p:cNvPr>
          <p:cNvSpPr txBox="1"/>
          <p:nvPr/>
        </p:nvSpPr>
        <p:spPr>
          <a:xfrm>
            <a:off x="7909594" y="2750551"/>
            <a:ext cx="2873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Favoriser </a:t>
            </a:r>
          </a:p>
          <a:p>
            <a:pPr algn="ctr"/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 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transverse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B224B95-4266-CF99-3998-55A7AB193B8B}"/>
              </a:ext>
            </a:extLst>
          </p:cNvPr>
          <p:cNvSpPr txBox="1"/>
          <p:nvPr/>
        </p:nvSpPr>
        <p:spPr>
          <a:xfrm>
            <a:off x="2326644" y="5328066"/>
            <a:ext cx="2535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Capitaliser</a:t>
            </a:r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d’une clôture à l’autre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FA1D60F-450A-1CD1-18B9-437CF6FAD43C}"/>
              </a:ext>
            </a:extLst>
          </p:cNvPr>
          <p:cNvSpPr txBox="1"/>
          <p:nvPr/>
        </p:nvSpPr>
        <p:spPr>
          <a:xfrm>
            <a:off x="5184943" y="5322128"/>
            <a:ext cx="2535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Avoir une </a:t>
            </a:r>
            <a:r>
              <a:rPr lang="fr-F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 d’ensemble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CD91BCF-11A9-0093-BE94-FAACDC825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195" y="1896350"/>
            <a:ext cx="619357" cy="61935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3708C92-2F86-D06C-605D-4AC0498910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403" y="1896350"/>
            <a:ext cx="680609" cy="68060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32889EE-4A23-A36A-1B2B-B2FCFD24D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391" y="1799054"/>
            <a:ext cx="633571" cy="72197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0B6587F-3352-FDA0-9987-07C9134B29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754" y="4435913"/>
            <a:ext cx="637101" cy="57642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AD3415B-6704-51F5-2C2F-73C592020F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544" y="4355032"/>
            <a:ext cx="554223" cy="775912"/>
          </a:xfrm>
          <a:prstGeom prst="rect">
            <a:avLst/>
          </a:prstGeom>
        </p:spPr>
      </p:pic>
      <p:sp>
        <p:nvSpPr>
          <p:cNvPr id="25" name="Titre 1">
            <a:extLst>
              <a:ext uri="{FF2B5EF4-FFF2-40B4-BE49-F238E27FC236}">
                <a16:creationId xmlns:a16="http://schemas.microsoft.com/office/drawing/2014/main" id="{AD619842-4779-291A-3815-C40A4DFCC4DE}"/>
              </a:ext>
            </a:extLst>
          </p:cNvPr>
          <p:cNvSpPr txBox="1">
            <a:spLocks/>
          </p:cNvSpPr>
          <p:nvPr/>
        </p:nvSpPr>
        <p:spPr>
          <a:xfrm>
            <a:off x="4127816" y="390821"/>
            <a:ext cx="5389866" cy="5377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200" b="1" dirty="0">
                <a:solidFill>
                  <a:srgbClr val="D1D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 d’expert </a:t>
            </a:r>
            <a:r>
              <a:rPr lang="fr-FR" sz="2200" dirty="0">
                <a:solidFill>
                  <a:srgbClr val="D1D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les défis de la clôture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21C6BDB-0512-E8EA-993C-7D40180A969F}"/>
              </a:ext>
            </a:extLst>
          </p:cNvPr>
          <p:cNvSpPr/>
          <p:nvPr/>
        </p:nvSpPr>
        <p:spPr>
          <a:xfrm>
            <a:off x="6731284" y="390820"/>
            <a:ext cx="468000" cy="72000"/>
          </a:xfrm>
          <a:prstGeom prst="rect">
            <a:avLst/>
          </a:prstGeom>
          <a:solidFill>
            <a:srgbClr val="D1D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384AEDFA-6625-1425-E254-C0B2CF7830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844" y="6071035"/>
            <a:ext cx="1603336" cy="42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3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134423-56C3-4E93-90F7-C377C700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0A0A7F3-C0D1-452F-B9ED-0749C765C9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1"/>
            <a:ext cx="12192000" cy="6858000"/>
          </a:xfr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697E89B8-517C-18B4-83E3-D33EE8C1DAC5}"/>
              </a:ext>
            </a:extLst>
          </p:cNvPr>
          <p:cNvSpPr txBox="1">
            <a:spLocks/>
          </p:cNvSpPr>
          <p:nvPr/>
        </p:nvSpPr>
        <p:spPr>
          <a:xfrm>
            <a:off x="1228692" y="184462"/>
            <a:ext cx="9552040" cy="5377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200" b="1" dirty="0">
                <a:solidFill>
                  <a:srgbClr val="D1D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CONSTAT </a:t>
            </a:r>
            <a:r>
              <a:rPr lang="fr-FR" sz="1800" dirty="0">
                <a:solidFill>
                  <a:srgbClr val="D1D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les complexités du Système d’information de la Comptabilité Finance</a:t>
            </a: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A562C25B-97DC-6FB9-4677-7374162A8E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46148" y="3702566"/>
            <a:ext cx="652997" cy="895539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4A5FED4F-AE42-5C4D-D664-D1BDD236B435}"/>
              </a:ext>
            </a:extLst>
          </p:cNvPr>
          <p:cNvGrpSpPr/>
          <p:nvPr/>
        </p:nvGrpSpPr>
        <p:grpSpPr>
          <a:xfrm>
            <a:off x="2176775" y="4565862"/>
            <a:ext cx="4378325" cy="778097"/>
            <a:chOff x="2176775" y="4710237"/>
            <a:chExt cx="4378325" cy="778097"/>
          </a:xfrm>
          <a:solidFill>
            <a:srgbClr val="D1DF5E"/>
          </a:solidFill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99FAD83-C508-E417-720C-1F5F918E2429}"/>
                </a:ext>
              </a:extLst>
            </p:cNvPr>
            <p:cNvGrpSpPr/>
            <p:nvPr/>
          </p:nvGrpSpPr>
          <p:grpSpPr>
            <a:xfrm>
              <a:off x="2176775" y="4710237"/>
              <a:ext cx="4378325" cy="778097"/>
              <a:chOff x="1162435" y="5510407"/>
              <a:chExt cx="7204138" cy="420129"/>
            </a:xfrm>
            <a:grpFill/>
          </p:grpSpPr>
          <p:sp>
            <p:nvSpPr>
              <p:cNvPr id="12" name="Flèche vers la droite 36">
                <a:extLst>
                  <a:ext uri="{FF2B5EF4-FFF2-40B4-BE49-F238E27FC236}">
                    <a16:creationId xmlns:a16="http://schemas.microsoft.com/office/drawing/2014/main" id="{CD1CE7F3-28F8-DAFF-BDC1-A403F5F3D2C2}"/>
                  </a:ext>
                </a:extLst>
              </p:cNvPr>
              <p:cNvSpPr/>
              <p:nvPr/>
            </p:nvSpPr>
            <p:spPr>
              <a:xfrm rot="10800000">
                <a:off x="1162435" y="5510407"/>
                <a:ext cx="3602069" cy="420129"/>
              </a:xfrm>
              <a:prstGeom prst="right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" name="Flèche vers la droite 37">
                <a:extLst>
                  <a:ext uri="{FF2B5EF4-FFF2-40B4-BE49-F238E27FC236}">
                    <a16:creationId xmlns:a16="http://schemas.microsoft.com/office/drawing/2014/main" id="{F56B6657-F335-D057-5C8A-5415370DC40E}"/>
                  </a:ext>
                </a:extLst>
              </p:cNvPr>
              <p:cNvSpPr/>
              <p:nvPr/>
            </p:nvSpPr>
            <p:spPr>
              <a:xfrm>
                <a:off x="4764504" y="5510407"/>
                <a:ext cx="3602069" cy="420129"/>
              </a:xfrm>
              <a:prstGeom prst="right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1" name="ZoneTexte 19">
              <a:extLst>
                <a:ext uri="{FF2B5EF4-FFF2-40B4-BE49-F238E27FC236}">
                  <a16:creationId xmlns:a16="http://schemas.microsoft.com/office/drawing/2014/main" id="{A27BA767-2A67-6EC0-46CB-D2A4232488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6786" y="4910873"/>
              <a:ext cx="3567393" cy="3693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Ø"/>
                <a:defRPr sz="2000" b="1">
                  <a:solidFill>
                    <a:srgbClr val="5E544E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1">
                  <a:solidFill>
                    <a:srgbClr val="8D7D74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>
                  <a:solidFill>
                    <a:srgbClr val="C30065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rgbClr val="B1A7A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multiplier par N collaborateurs Finance (comptable, Chef comptable, Responsable Consolidation, DAF, etc…)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55F3DBB-575E-FDED-4273-54E2983F16BD}"/>
              </a:ext>
            </a:extLst>
          </p:cNvPr>
          <p:cNvGrpSpPr/>
          <p:nvPr/>
        </p:nvGrpSpPr>
        <p:grpSpPr>
          <a:xfrm>
            <a:off x="1281086" y="3029491"/>
            <a:ext cx="2641192" cy="2012974"/>
            <a:chOff x="1286529" y="3174104"/>
            <a:chExt cx="2641192" cy="2012974"/>
          </a:xfrm>
        </p:grpSpPr>
        <p:sp>
          <p:nvSpPr>
            <p:cNvPr id="15" name="Flèche vers la droite 8">
              <a:extLst>
                <a:ext uri="{FF2B5EF4-FFF2-40B4-BE49-F238E27FC236}">
                  <a16:creationId xmlns:a16="http://schemas.microsoft.com/office/drawing/2014/main" id="{45244C03-1788-311A-CE04-B6305D47A8CE}"/>
                </a:ext>
              </a:extLst>
            </p:cNvPr>
            <p:cNvSpPr/>
            <p:nvPr/>
          </p:nvSpPr>
          <p:spPr>
            <a:xfrm rot="10800000">
              <a:off x="2343721" y="4363170"/>
              <a:ext cx="1584000" cy="20017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" name="ZoneTexte 16">
              <a:extLst>
                <a:ext uri="{FF2B5EF4-FFF2-40B4-BE49-F238E27FC236}">
                  <a16:creationId xmlns:a16="http://schemas.microsoft.com/office/drawing/2014/main" id="{47BBF62B-0701-F582-854F-3641C114E3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7620" y="4176258"/>
              <a:ext cx="1079701" cy="232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Ø"/>
                <a:defRPr sz="2000" b="1">
                  <a:solidFill>
                    <a:srgbClr val="5E544E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1">
                  <a:solidFill>
                    <a:srgbClr val="8D7D74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>
                  <a:solidFill>
                    <a:srgbClr val="C30065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rgbClr val="B1A7A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100" b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Saisie</a:t>
              </a:r>
            </a:p>
          </p:txBody>
        </p:sp>
        <p:sp>
          <p:nvSpPr>
            <p:cNvPr id="17" name="Rectangle à coins arrondis 37">
              <a:extLst>
                <a:ext uri="{FF2B5EF4-FFF2-40B4-BE49-F238E27FC236}">
                  <a16:creationId xmlns:a16="http://schemas.microsoft.com/office/drawing/2014/main" id="{28B7AA9C-5778-028F-6AAD-C230DE1454B8}"/>
                </a:ext>
              </a:extLst>
            </p:cNvPr>
            <p:cNvSpPr/>
            <p:nvPr/>
          </p:nvSpPr>
          <p:spPr bwMode="auto">
            <a:xfrm>
              <a:off x="1286529" y="4780614"/>
              <a:ext cx="800975" cy="406464"/>
            </a:xfrm>
            <a:prstGeom prst="roundRect">
              <a:avLst/>
            </a:prstGeom>
            <a:solidFill>
              <a:srgbClr val="B9F1EA"/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  <p:sp>
          <p:nvSpPr>
            <p:cNvPr id="18" name="Rectangle à coins arrondis 38">
              <a:extLst>
                <a:ext uri="{FF2B5EF4-FFF2-40B4-BE49-F238E27FC236}">
                  <a16:creationId xmlns:a16="http://schemas.microsoft.com/office/drawing/2014/main" id="{522F5536-7134-5950-D839-C0BB98E3E2B9}"/>
                </a:ext>
              </a:extLst>
            </p:cNvPr>
            <p:cNvSpPr/>
            <p:nvPr/>
          </p:nvSpPr>
          <p:spPr bwMode="auto">
            <a:xfrm>
              <a:off x="1286529" y="4373118"/>
              <a:ext cx="800975" cy="406463"/>
            </a:xfrm>
            <a:prstGeom prst="roundRect">
              <a:avLst/>
            </a:prstGeom>
            <a:solidFill>
              <a:srgbClr val="93E9DF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Budgets</a:t>
              </a:r>
            </a:p>
          </p:txBody>
        </p:sp>
        <p:sp>
          <p:nvSpPr>
            <p:cNvPr id="19" name="Rectangle à coins arrondis 39">
              <a:extLst>
                <a:ext uri="{FF2B5EF4-FFF2-40B4-BE49-F238E27FC236}">
                  <a16:creationId xmlns:a16="http://schemas.microsoft.com/office/drawing/2014/main" id="{1A8AA42B-31EE-D8BE-B7BD-230002B643DB}"/>
                </a:ext>
              </a:extLst>
            </p:cNvPr>
            <p:cNvSpPr/>
            <p:nvPr/>
          </p:nvSpPr>
          <p:spPr bwMode="auto">
            <a:xfrm>
              <a:off x="1286529" y="3965623"/>
              <a:ext cx="800975" cy="406463"/>
            </a:xfrm>
            <a:prstGeom prst="roundRect">
              <a:avLst/>
            </a:prstGeom>
            <a:solidFill>
              <a:srgbClr val="5CDECF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9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Immo</a:t>
              </a:r>
              <a:r>
                <a:rPr lang="fr-FR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20" name="Rectangle à coins arrondis 40">
              <a:extLst>
                <a:ext uri="{FF2B5EF4-FFF2-40B4-BE49-F238E27FC236}">
                  <a16:creationId xmlns:a16="http://schemas.microsoft.com/office/drawing/2014/main" id="{F6B08887-05C8-BC25-7475-4A8D82D38E3E}"/>
                </a:ext>
              </a:extLst>
            </p:cNvPr>
            <p:cNvSpPr/>
            <p:nvPr/>
          </p:nvSpPr>
          <p:spPr bwMode="auto">
            <a:xfrm>
              <a:off x="1286529" y="3558126"/>
              <a:ext cx="800975" cy="406464"/>
            </a:xfrm>
            <a:prstGeom prst="roundRect">
              <a:avLst/>
            </a:prstGeom>
            <a:solidFill>
              <a:srgbClr val="39D7C4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Trésorerie</a:t>
              </a:r>
            </a:p>
          </p:txBody>
        </p:sp>
        <p:sp>
          <p:nvSpPr>
            <p:cNvPr id="21" name="Rectangle à coins arrondis 41">
              <a:extLst>
                <a:ext uri="{FF2B5EF4-FFF2-40B4-BE49-F238E27FC236}">
                  <a16:creationId xmlns:a16="http://schemas.microsoft.com/office/drawing/2014/main" id="{4858AE35-D818-9FCD-DF10-774755C9C967}"/>
                </a:ext>
              </a:extLst>
            </p:cNvPr>
            <p:cNvSpPr/>
            <p:nvPr/>
          </p:nvSpPr>
          <p:spPr bwMode="auto">
            <a:xfrm>
              <a:off x="1286529" y="3174104"/>
              <a:ext cx="800975" cy="382990"/>
            </a:xfrm>
            <a:prstGeom prst="roundRect">
              <a:avLst/>
            </a:prstGeom>
            <a:solidFill>
              <a:srgbClr val="25BAA7">
                <a:alpha val="9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Logiciel Comptable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E6CA2000-07E2-6BB0-607B-71FD0B4069F5}"/>
              </a:ext>
            </a:extLst>
          </p:cNvPr>
          <p:cNvGrpSpPr/>
          <p:nvPr/>
        </p:nvGrpSpPr>
        <p:grpSpPr>
          <a:xfrm>
            <a:off x="634445" y="3084159"/>
            <a:ext cx="682331" cy="1923419"/>
            <a:chOff x="634445" y="3228534"/>
            <a:chExt cx="682331" cy="1614536"/>
          </a:xfrm>
        </p:grpSpPr>
        <p:sp>
          <p:nvSpPr>
            <p:cNvPr id="23" name="ZoneTexte 48">
              <a:extLst>
                <a:ext uri="{FF2B5EF4-FFF2-40B4-BE49-F238E27FC236}">
                  <a16:creationId xmlns:a16="http://schemas.microsoft.com/office/drawing/2014/main" id="{54EC2B53-02DF-AC70-335D-CBBA5EEA36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4700" y="3228534"/>
              <a:ext cx="680663" cy="232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Ø"/>
                <a:defRPr sz="2000" b="1">
                  <a:solidFill>
                    <a:srgbClr val="5E544E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1">
                  <a:solidFill>
                    <a:srgbClr val="8D7D74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>
                  <a:solidFill>
                    <a:srgbClr val="C30065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rgbClr val="B1A7A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mdp1</a:t>
              </a:r>
            </a:p>
          </p:txBody>
        </p:sp>
        <p:sp>
          <p:nvSpPr>
            <p:cNvPr id="24" name="ZoneTexte 49">
              <a:extLst>
                <a:ext uri="{FF2B5EF4-FFF2-40B4-BE49-F238E27FC236}">
                  <a16:creationId xmlns:a16="http://schemas.microsoft.com/office/drawing/2014/main" id="{A0FCD240-7FC6-9BE6-08A5-EC86724553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4700" y="3574039"/>
              <a:ext cx="680663" cy="232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Ø"/>
                <a:defRPr sz="2000" b="1">
                  <a:solidFill>
                    <a:srgbClr val="5E544E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1">
                  <a:solidFill>
                    <a:srgbClr val="8D7D74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>
                  <a:solidFill>
                    <a:srgbClr val="C30065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rgbClr val="B1A7A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mdp2</a:t>
              </a:r>
            </a:p>
          </p:txBody>
        </p:sp>
        <p:sp>
          <p:nvSpPr>
            <p:cNvPr id="25" name="ZoneTexte 50">
              <a:extLst>
                <a:ext uri="{FF2B5EF4-FFF2-40B4-BE49-F238E27FC236}">
                  <a16:creationId xmlns:a16="http://schemas.microsoft.com/office/drawing/2014/main" id="{B3C8821E-57BF-438E-10D3-893A1CAE0F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4445" y="3919545"/>
              <a:ext cx="682331" cy="232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Ø"/>
                <a:defRPr sz="2000" b="1">
                  <a:solidFill>
                    <a:srgbClr val="5E544E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1">
                  <a:solidFill>
                    <a:srgbClr val="8D7D74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>
                  <a:solidFill>
                    <a:srgbClr val="C30065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rgbClr val="B1A7A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200" b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mdp3</a:t>
              </a:r>
            </a:p>
          </p:txBody>
        </p:sp>
        <p:sp>
          <p:nvSpPr>
            <p:cNvPr id="26" name="ZoneTexte 51">
              <a:extLst>
                <a:ext uri="{FF2B5EF4-FFF2-40B4-BE49-F238E27FC236}">
                  <a16:creationId xmlns:a16="http://schemas.microsoft.com/office/drawing/2014/main" id="{14634FEE-9E48-DADD-A30E-4CC28D8695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4700" y="4265051"/>
              <a:ext cx="680663" cy="232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Ø"/>
                <a:defRPr sz="2000" b="1">
                  <a:solidFill>
                    <a:srgbClr val="5E544E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1">
                  <a:solidFill>
                    <a:srgbClr val="8D7D74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>
                  <a:solidFill>
                    <a:srgbClr val="C30065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rgbClr val="B1A7A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200" b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mdp4</a:t>
              </a:r>
            </a:p>
          </p:txBody>
        </p:sp>
        <p:sp>
          <p:nvSpPr>
            <p:cNvPr id="27" name="ZoneTexte 52">
              <a:extLst>
                <a:ext uri="{FF2B5EF4-FFF2-40B4-BE49-F238E27FC236}">
                  <a16:creationId xmlns:a16="http://schemas.microsoft.com/office/drawing/2014/main" id="{1C08304B-FC0F-0129-30AB-84C51F48F6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4700" y="4610554"/>
              <a:ext cx="680663" cy="232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Ø"/>
                <a:defRPr sz="2000" b="1">
                  <a:solidFill>
                    <a:srgbClr val="5E544E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1">
                  <a:solidFill>
                    <a:srgbClr val="8D7D74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>
                  <a:solidFill>
                    <a:srgbClr val="C30065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rgbClr val="B1A7A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200" b="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mdp</a:t>
              </a:r>
              <a:r>
                <a:rPr lang="fr-FR" altLang="fr-FR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527C0AF8-B370-B369-8F15-2E5A505B86E5}"/>
              </a:ext>
            </a:extLst>
          </p:cNvPr>
          <p:cNvGrpSpPr/>
          <p:nvPr/>
        </p:nvGrpSpPr>
        <p:grpSpPr>
          <a:xfrm>
            <a:off x="2342621" y="2184023"/>
            <a:ext cx="1491013" cy="2073825"/>
            <a:chOff x="2342621" y="2328398"/>
            <a:chExt cx="1491013" cy="2073825"/>
          </a:xfrm>
        </p:grpSpPr>
        <p:sp>
          <p:nvSpPr>
            <p:cNvPr id="29" name="ZoneTexte 21">
              <a:extLst>
                <a:ext uri="{FF2B5EF4-FFF2-40B4-BE49-F238E27FC236}">
                  <a16:creationId xmlns:a16="http://schemas.microsoft.com/office/drawing/2014/main" id="{32938368-5348-6590-EE80-079EEFB3A9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700000">
              <a:off x="3123635" y="3435642"/>
              <a:ext cx="1187107" cy="232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Ø"/>
                <a:defRPr sz="2000" b="1">
                  <a:solidFill>
                    <a:srgbClr val="5E544E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1">
                  <a:solidFill>
                    <a:srgbClr val="8D7D74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>
                  <a:solidFill>
                    <a:srgbClr val="C30065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rgbClr val="B1A7A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100" b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Documentation</a:t>
              </a:r>
            </a:p>
          </p:txBody>
        </p:sp>
        <p:sp>
          <p:nvSpPr>
            <p:cNvPr id="30" name="Flèche vers la droite 39">
              <a:extLst>
                <a:ext uri="{FF2B5EF4-FFF2-40B4-BE49-F238E27FC236}">
                  <a16:creationId xmlns:a16="http://schemas.microsoft.com/office/drawing/2014/main" id="{7039E2A6-6D87-E892-07F4-19F9E6E74525}"/>
                </a:ext>
              </a:extLst>
            </p:cNvPr>
            <p:cNvSpPr/>
            <p:nvPr/>
          </p:nvSpPr>
          <p:spPr>
            <a:xfrm rot="13500000">
              <a:off x="2579933" y="3474138"/>
              <a:ext cx="1656000" cy="20017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7895C026-3892-F623-6F70-D5EDCB18ABA3}"/>
                </a:ext>
              </a:extLst>
            </p:cNvPr>
            <p:cNvGrpSpPr/>
            <p:nvPr/>
          </p:nvGrpSpPr>
          <p:grpSpPr>
            <a:xfrm>
              <a:off x="2342621" y="2328398"/>
              <a:ext cx="1074716" cy="527931"/>
              <a:chOff x="2274796" y="2343130"/>
              <a:chExt cx="1376409" cy="676131"/>
            </a:xfrm>
          </p:grpSpPr>
          <p:pic>
            <p:nvPicPr>
              <p:cNvPr id="32" name="Graphique 31">
                <a:extLst>
                  <a:ext uri="{FF2B5EF4-FFF2-40B4-BE49-F238E27FC236}">
                    <a16:creationId xmlns:a16="http://schemas.microsoft.com/office/drawing/2014/main" id="{D3E0D430-11F8-C184-D767-B42AB3E183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274796" y="2343130"/>
                <a:ext cx="1376409" cy="676131"/>
              </a:xfrm>
              <a:prstGeom prst="rect">
                <a:avLst/>
              </a:prstGeom>
            </p:spPr>
          </p:pic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A78DE8A-4E14-BC3E-0E0F-AEAA41D2C6A0}"/>
                  </a:ext>
                </a:extLst>
              </p:cNvPr>
              <p:cNvSpPr/>
              <p:nvPr/>
            </p:nvSpPr>
            <p:spPr>
              <a:xfrm>
                <a:off x="2371046" y="2468055"/>
                <a:ext cx="339889" cy="14036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fr-FR" sz="700" dirty="0"/>
                  <a:t>Papier</a:t>
                </a:r>
              </a:p>
            </p:txBody>
          </p:sp>
        </p:grp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1427AD83-F667-AFFB-0048-F31E4D20B019}"/>
              </a:ext>
            </a:extLst>
          </p:cNvPr>
          <p:cNvGrpSpPr/>
          <p:nvPr/>
        </p:nvGrpSpPr>
        <p:grpSpPr>
          <a:xfrm>
            <a:off x="4120680" y="1681885"/>
            <a:ext cx="557660" cy="1893052"/>
            <a:chOff x="4120680" y="1826260"/>
            <a:chExt cx="557660" cy="1893052"/>
          </a:xfrm>
        </p:grpSpPr>
        <p:sp>
          <p:nvSpPr>
            <p:cNvPr id="35" name="ZoneTexte 26">
              <a:extLst>
                <a:ext uri="{FF2B5EF4-FFF2-40B4-BE49-F238E27FC236}">
                  <a16:creationId xmlns:a16="http://schemas.microsoft.com/office/drawing/2014/main" id="{3D2D6A89-590C-541B-4EBC-B0CC5D1481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4014413" y="3029982"/>
              <a:ext cx="1066244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Ø"/>
                <a:defRPr sz="2000" b="1">
                  <a:solidFill>
                    <a:srgbClr val="5E544E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1">
                  <a:solidFill>
                    <a:srgbClr val="8D7D74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>
                  <a:solidFill>
                    <a:srgbClr val="C30065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rgbClr val="B1A7A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100" b="0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Justification</a:t>
              </a:r>
            </a:p>
          </p:txBody>
        </p:sp>
        <p:sp>
          <p:nvSpPr>
            <p:cNvPr id="36" name="Flèche vers la droite 40">
              <a:extLst>
                <a:ext uri="{FF2B5EF4-FFF2-40B4-BE49-F238E27FC236}">
                  <a16:creationId xmlns:a16="http://schemas.microsoft.com/office/drawing/2014/main" id="{AC3A308C-2833-7233-112A-691810C85DC1}"/>
                </a:ext>
              </a:extLst>
            </p:cNvPr>
            <p:cNvSpPr/>
            <p:nvPr/>
          </p:nvSpPr>
          <p:spPr>
            <a:xfrm rot="16200000">
              <a:off x="3689457" y="2953227"/>
              <a:ext cx="1332000" cy="20017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37" name="Graphique 36">
              <a:extLst>
                <a:ext uri="{FF2B5EF4-FFF2-40B4-BE49-F238E27FC236}">
                  <a16:creationId xmlns:a16="http://schemas.microsoft.com/office/drawing/2014/main" id="{31F96FD7-B2F8-2681-4D8B-07A4852AA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120680" y="1826260"/>
              <a:ext cx="521130" cy="486387"/>
            </a:xfrm>
            <a:prstGeom prst="rect">
              <a:avLst/>
            </a:prstGeom>
          </p:spPr>
        </p:pic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5F8824E6-B8E9-D6C2-8F56-1D50E5F49A5B}"/>
              </a:ext>
            </a:extLst>
          </p:cNvPr>
          <p:cNvGrpSpPr/>
          <p:nvPr/>
        </p:nvGrpSpPr>
        <p:grpSpPr>
          <a:xfrm>
            <a:off x="4521023" y="2305329"/>
            <a:ext cx="1658709" cy="1297562"/>
            <a:chOff x="4521023" y="2449704"/>
            <a:chExt cx="1658709" cy="1297562"/>
          </a:xfrm>
        </p:grpSpPr>
        <p:sp>
          <p:nvSpPr>
            <p:cNvPr id="39" name="ZoneTexte 30">
              <a:extLst>
                <a:ext uri="{FF2B5EF4-FFF2-40B4-BE49-F238E27FC236}">
                  <a16:creationId xmlns:a16="http://schemas.microsoft.com/office/drawing/2014/main" id="{E9380394-1CCB-F7C2-3C01-8D6DF38BA3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900000">
              <a:off x="5041059" y="3514376"/>
              <a:ext cx="802618" cy="232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Ø"/>
                <a:defRPr sz="2000" b="1">
                  <a:solidFill>
                    <a:srgbClr val="5E544E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1">
                  <a:solidFill>
                    <a:srgbClr val="8D7D74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>
                  <a:solidFill>
                    <a:srgbClr val="C30065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rgbClr val="B1A7A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1100" b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Analyse</a:t>
              </a:r>
            </a:p>
          </p:txBody>
        </p:sp>
        <p:sp>
          <p:nvSpPr>
            <p:cNvPr id="40" name="Flèche vers la droite 41">
              <a:extLst>
                <a:ext uri="{FF2B5EF4-FFF2-40B4-BE49-F238E27FC236}">
                  <a16:creationId xmlns:a16="http://schemas.microsoft.com/office/drawing/2014/main" id="{59804EE2-BDCD-2BBE-634C-926E015AB797}"/>
                </a:ext>
              </a:extLst>
            </p:cNvPr>
            <p:cNvSpPr/>
            <p:nvPr/>
          </p:nvSpPr>
          <p:spPr>
            <a:xfrm rot="18900000">
              <a:off x="4521023" y="3452002"/>
              <a:ext cx="1512000" cy="20017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1" name="Graphique 40">
              <a:extLst>
                <a:ext uri="{FF2B5EF4-FFF2-40B4-BE49-F238E27FC236}">
                  <a16:creationId xmlns:a16="http://schemas.microsoft.com/office/drawing/2014/main" id="{64891C32-A753-CF68-1647-305648863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58602" y="2449704"/>
              <a:ext cx="521130" cy="486387"/>
            </a:xfrm>
            <a:prstGeom prst="rect">
              <a:avLst/>
            </a:prstGeom>
          </p:spPr>
        </p:pic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AD892E55-0EB1-286F-075E-E5B15816F885}"/>
              </a:ext>
            </a:extLst>
          </p:cNvPr>
          <p:cNvGrpSpPr/>
          <p:nvPr/>
        </p:nvGrpSpPr>
        <p:grpSpPr>
          <a:xfrm>
            <a:off x="4817123" y="3927342"/>
            <a:ext cx="2477527" cy="582906"/>
            <a:chOff x="4817123" y="4071717"/>
            <a:chExt cx="2477527" cy="582906"/>
          </a:xfrm>
        </p:grpSpPr>
        <p:sp>
          <p:nvSpPr>
            <p:cNvPr id="43" name="Flèche vers la droite 9">
              <a:extLst>
                <a:ext uri="{FF2B5EF4-FFF2-40B4-BE49-F238E27FC236}">
                  <a16:creationId xmlns:a16="http://schemas.microsoft.com/office/drawing/2014/main" id="{E62B9BB2-0829-0963-15DF-8B18A4D77FD7}"/>
                </a:ext>
              </a:extLst>
            </p:cNvPr>
            <p:cNvSpPr/>
            <p:nvPr/>
          </p:nvSpPr>
          <p:spPr>
            <a:xfrm>
              <a:off x="4817123" y="4374827"/>
              <a:ext cx="1620000" cy="20017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4" name="ZoneTexte 34">
              <a:extLst>
                <a:ext uri="{FF2B5EF4-FFF2-40B4-BE49-F238E27FC236}">
                  <a16:creationId xmlns:a16="http://schemas.microsoft.com/office/drawing/2014/main" id="{C7F7962E-EFC0-4B19-4546-0AA2724AB6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1555" y="4179385"/>
              <a:ext cx="1212624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Ø"/>
                <a:defRPr sz="2000" b="1">
                  <a:solidFill>
                    <a:srgbClr val="5E544E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1">
                  <a:solidFill>
                    <a:srgbClr val="8D7D74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>
                  <a:solidFill>
                    <a:srgbClr val="C30065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rgbClr val="B1A7A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Calibri" panose="020F0502020204030204" pitchFamily="34" charset="0"/>
                <a:buChar char="̴"/>
                <a:defRPr sz="1600">
                  <a:solidFill>
                    <a:srgbClr val="C30065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1100" b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Communication</a:t>
              </a:r>
            </a:p>
          </p:txBody>
        </p:sp>
        <p:pic>
          <p:nvPicPr>
            <p:cNvPr id="45" name="Graphique 44">
              <a:extLst>
                <a:ext uri="{FF2B5EF4-FFF2-40B4-BE49-F238E27FC236}">
                  <a16:creationId xmlns:a16="http://schemas.microsoft.com/office/drawing/2014/main" id="{901F6C68-C790-6E62-C99A-A3204DC0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529584" y="4071717"/>
              <a:ext cx="765066" cy="582906"/>
            </a:xfrm>
            <a:prstGeom prst="rect">
              <a:avLst/>
            </a:prstGeom>
          </p:spPr>
        </p:pic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E0D8DF76-D988-BB65-FD52-AE9E15E71C7B}"/>
              </a:ext>
            </a:extLst>
          </p:cNvPr>
          <p:cNvGrpSpPr/>
          <p:nvPr/>
        </p:nvGrpSpPr>
        <p:grpSpPr>
          <a:xfrm>
            <a:off x="7786839" y="4373192"/>
            <a:ext cx="2822991" cy="334451"/>
            <a:chOff x="8206249" y="4914703"/>
            <a:chExt cx="2822991" cy="334451"/>
          </a:xfrm>
        </p:grpSpPr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A3E953B0-659A-FE0B-9D14-9B72F6BF2DE0}"/>
                </a:ext>
              </a:extLst>
            </p:cNvPr>
            <p:cNvSpPr txBox="1"/>
            <p:nvPr/>
          </p:nvSpPr>
          <p:spPr>
            <a:xfrm>
              <a:off x="8588736" y="4964734"/>
              <a:ext cx="24405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Niveau d’automatisation possible</a:t>
              </a:r>
            </a:p>
          </p:txBody>
        </p:sp>
        <p:sp>
          <p:nvSpPr>
            <p:cNvPr id="48" name="Étoile à 5 branches 70">
              <a:extLst>
                <a:ext uri="{FF2B5EF4-FFF2-40B4-BE49-F238E27FC236}">
                  <a16:creationId xmlns:a16="http://schemas.microsoft.com/office/drawing/2014/main" id="{E4F0D64C-2B78-4385-F473-2286DA9527B2}"/>
                </a:ext>
              </a:extLst>
            </p:cNvPr>
            <p:cNvSpPr/>
            <p:nvPr/>
          </p:nvSpPr>
          <p:spPr>
            <a:xfrm>
              <a:off x="8206249" y="4914703"/>
              <a:ext cx="334449" cy="334451"/>
            </a:xfrm>
            <a:prstGeom prst="star5">
              <a:avLst>
                <a:gd name="adj" fmla="val 25749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C30065"/>
                </a:solidFill>
              </a:endParaRPr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EACE0AF2-8913-C66B-D126-5F643FD41DAC}"/>
              </a:ext>
            </a:extLst>
          </p:cNvPr>
          <p:cNvGrpSpPr/>
          <p:nvPr/>
        </p:nvGrpSpPr>
        <p:grpSpPr>
          <a:xfrm>
            <a:off x="7770594" y="1514903"/>
            <a:ext cx="3339457" cy="3949455"/>
            <a:chOff x="7770594" y="1659278"/>
            <a:chExt cx="3339457" cy="3949455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70B49F6-21B0-290E-44BC-88B2648BE107}"/>
                </a:ext>
              </a:extLst>
            </p:cNvPr>
            <p:cNvSpPr/>
            <p:nvPr/>
          </p:nvSpPr>
          <p:spPr bwMode="auto">
            <a:xfrm>
              <a:off x="7770594" y="1700105"/>
              <a:ext cx="3339457" cy="235344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08000" rIns="252000" anchor="ctr"/>
            <a:lstStyle/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endParaRPr lang="fr-FR" alt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defRPr/>
              </a:pPr>
              <a:r>
                <a:rPr lang="fr-FR" altLang="fr-FR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Multiplicité des supports de travail pour les populations Finance</a:t>
              </a:r>
            </a:p>
            <a:p>
              <a:pPr>
                <a:defRPr/>
              </a:pPr>
              <a:r>
                <a:rPr lang="fr-FR" altLang="fr-FR" sz="1400" b="1" dirty="0">
                  <a:solidFill>
                    <a:srgbClr val="C3006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</a:p>
            <a:p>
              <a:pPr marL="171450" indent="-171450">
                <a:buClr>
                  <a:schemeClr val="bg2"/>
                </a:buClr>
                <a:buFont typeface="Wingdings" pitchFamily="2" charset="2"/>
                <a:buChar char="§"/>
                <a:defRPr/>
              </a:pPr>
              <a:r>
                <a:rPr lang="fr-FR" alt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Perte de temps sur des sujets de production sans valeur ajoutée,</a:t>
              </a:r>
            </a:p>
            <a:p>
              <a:pPr marL="171450" indent="-171450">
                <a:buClr>
                  <a:schemeClr val="bg2"/>
                </a:buClr>
                <a:buFont typeface="Wingdings" pitchFamily="2" charset="2"/>
                <a:buChar char="§"/>
                <a:defRPr/>
              </a:pPr>
              <a:endParaRPr lang="fr-FR" altLang="fr-FR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endParaRPr>
            </a:p>
            <a:p>
              <a:pPr marL="171450" indent="-171450">
                <a:buClr>
                  <a:schemeClr val="bg2"/>
                </a:buClr>
                <a:buFont typeface="Wingdings" pitchFamily="2" charset="2"/>
                <a:buChar char="§"/>
                <a:defRPr/>
              </a:pPr>
              <a:r>
                <a:rPr lang="fr-FR" alt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Manque de sécurité des informations et analyse,</a:t>
              </a:r>
            </a:p>
            <a:p>
              <a:pPr marL="171450" indent="-171450">
                <a:buClr>
                  <a:schemeClr val="bg2"/>
                </a:buClr>
                <a:buFont typeface="Wingdings" pitchFamily="2" charset="2"/>
                <a:buChar char="§"/>
                <a:defRPr/>
              </a:pPr>
              <a:endParaRPr lang="fr-FR" altLang="fr-FR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endParaRPr>
            </a:p>
            <a:p>
              <a:pPr marL="171450" indent="-171450">
                <a:buClr>
                  <a:schemeClr val="bg2"/>
                </a:buClr>
                <a:buFont typeface="Wingdings" pitchFamily="2" charset="2"/>
                <a:buChar char="§"/>
                <a:defRPr/>
              </a:pPr>
              <a:r>
                <a:rPr lang="fr-FR" alt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Consolidation compliquée,</a:t>
              </a:r>
            </a:p>
            <a:p>
              <a:pPr marL="171450" indent="-171450">
                <a:buClr>
                  <a:schemeClr val="bg2"/>
                </a:buClr>
                <a:buFont typeface="Wingdings" pitchFamily="2" charset="2"/>
                <a:buChar char="§"/>
                <a:defRPr/>
              </a:pPr>
              <a:endParaRPr lang="fr-FR" altLang="fr-FR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endParaRPr>
            </a:p>
            <a:p>
              <a:pPr marL="171450" indent="-171450">
                <a:buClr>
                  <a:schemeClr val="bg2"/>
                </a:buClr>
                <a:buFont typeface="Wingdings" pitchFamily="2" charset="2"/>
                <a:buChar char="§"/>
                <a:defRPr/>
              </a:pPr>
              <a:r>
                <a:rPr lang="fr-FR" alt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Temps réduit pour l’analyse, les plans d’action, la communication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  <a:defRPr/>
              </a:pPr>
              <a:endParaRPr lang="fr-FR" altLang="fr-FR" sz="1200" dirty="0">
                <a:solidFill>
                  <a:srgbClr val="5E544E"/>
                </a:solidFill>
              </a:endParaRPr>
            </a:p>
          </p:txBody>
        </p:sp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443F6591-AF2F-0B8D-32A7-A0612A41C15C}"/>
                </a:ext>
              </a:extLst>
            </p:cNvPr>
            <p:cNvCxnSpPr/>
            <p:nvPr/>
          </p:nvCxnSpPr>
          <p:spPr>
            <a:xfrm>
              <a:off x="7786839" y="1659278"/>
              <a:ext cx="0" cy="3949455"/>
            </a:xfrm>
            <a:prstGeom prst="line">
              <a:avLst/>
            </a:prstGeom>
            <a:ln w="12700">
              <a:solidFill>
                <a:schemeClr val="accent4">
                  <a:lumMod val="20000"/>
                  <a:lumOff val="8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Étoile à 5 branches 83">
            <a:extLst>
              <a:ext uri="{FF2B5EF4-FFF2-40B4-BE49-F238E27FC236}">
                <a16:creationId xmlns:a16="http://schemas.microsoft.com/office/drawing/2014/main" id="{160792A4-F32F-13F8-78EF-442E5ED1B8D8}"/>
              </a:ext>
            </a:extLst>
          </p:cNvPr>
          <p:cNvSpPr/>
          <p:nvPr/>
        </p:nvSpPr>
        <p:spPr>
          <a:xfrm>
            <a:off x="2492220" y="4057899"/>
            <a:ext cx="160983" cy="160984"/>
          </a:xfrm>
          <a:prstGeom prst="star5">
            <a:avLst>
              <a:gd name="adj" fmla="val 25749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30065"/>
              </a:solidFill>
            </a:endParaRPr>
          </a:p>
        </p:txBody>
      </p:sp>
      <p:sp>
        <p:nvSpPr>
          <p:cNvPr id="53" name="Étoile à 5 branches 86">
            <a:extLst>
              <a:ext uri="{FF2B5EF4-FFF2-40B4-BE49-F238E27FC236}">
                <a16:creationId xmlns:a16="http://schemas.microsoft.com/office/drawing/2014/main" id="{CDB2ECEC-1C04-F96B-714B-8F960C489041}"/>
              </a:ext>
            </a:extLst>
          </p:cNvPr>
          <p:cNvSpPr/>
          <p:nvPr/>
        </p:nvSpPr>
        <p:spPr>
          <a:xfrm>
            <a:off x="5662079" y="3119849"/>
            <a:ext cx="160983" cy="160984"/>
          </a:xfrm>
          <a:prstGeom prst="star5">
            <a:avLst>
              <a:gd name="adj" fmla="val 25749"/>
              <a:gd name="hf" fmla="val 105146"/>
              <a:gd name="vf" fmla="val 11055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25BAA7"/>
              </a:solidFill>
            </a:endParaRPr>
          </a:p>
        </p:txBody>
      </p: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BCC3623C-C74D-7A07-BF16-DBD6A0EADFFE}"/>
              </a:ext>
            </a:extLst>
          </p:cNvPr>
          <p:cNvGrpSpPr/>
          <p:nvPr/>
        </p:nvGrpSpPr>
        <p:grpSpPr>
          <a:xfrm>
            <a:off x="3168283" y="2426167"/>
            <a:ext cx="3061326" cy="1792629"/>
            <a:chOff x="3168283" y="2570542"/>
            <a:chExt cx="3061326" cy="1792629"/>
          </a:xfrm>
        </p:grpSpPr>
        <p:sp>
          <p:nvSpPr>
            <p:cNvPr id="55" name="Étoile à 5 branches 84">
              <a:extLst>
                <a:ext uri="{FF2B5EF4-FFF2-40B4-BE49-F238E27FC236}">
                  <a16:creationId xmlns:a16="http://schemas.microsoft.com/office/drawing/2014/main" id="{0DD3BB43-06D6-4454-3FED-950730F0D9D5}"/>
                </a:ext>
              </a:extLst>
            </p:cNvPr>
            <p:cNvSpPr/>
            <p:nvPr/>
          </p:nvSpPr>
          <p:spPr>
            <a:xfrm>
              <a:off x="3168283" y="2993412"/>
              <a:ext cx="160983" cy="160984"/>
            </a:xfrm>
            <a:prstGeom prst="star5">
              <a:avLst>
                <a:gd name="adj" fmla="val 25749"/>
                <a:gd name="hf" fmla="val 105146"/>
                <a:gd name="vf" fmla="val 110557"/>
              </a:avLst>
            </a:prstGeom>
            <a:solidFill>
              <a:schemeClr val="accent2">
                <a:lumMod val="60000"/>
                <a:lumOff val="4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C30065"/>
                </a:solidFill>
              </a:endParaRPr>
            </a:p>
          </p:txBody>
        </p:sp>
        <p:sp>
          <p:nvSpPr>
            <p:cNvPr id="56" name="Étoile à 5 branches 85">
              <a:extLst>
                <a:ext uri="{FF2B5EF4-FFF2-40B4-BE49-F238E27FC236}">
                  <a16:creationId xmlns:a16="http://schemas.microsoft.com/office/drawing/2014/main" id="{BCB48884-7AC8-163D-EE43-1E1DFC660F71}"/>
                </a:ext>
              </a:extLst>
            </p:cNvPr>
            <p:cNvSpPr/>
            <p:nvPr/>
          </p:nvSpPr>
          <p:spPr>
            <a:xfrm>
              <a:off x="4484179" y="2570542"/>
              <a:ext cx="160983" cy="160984"/>
            </a:xfrm>
            <a:prstGeom prst="star5">
              <a:avLst>
                <a:gd name="adj" fmla="val 25749"/>
                <a:gd name="hf" fmla="val 105146"/>
                <a:gd name="vf" fmla="val 110557"/>
              </a:avLst>
            </a:prstGeom>
            <a:solidFill>
              <a:schemeClr val="accent2">
                <a:lumMod val="60000"/>
                <a:lumOff val="4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C30065"/>
                </a:solidFill>
              </a:endParaRPr>
            </a:p>
          </p:txBody>
        </p:sp>
        <p:sp>
          <p:nvSpPr>
            <p:cNvPr id="57" name="Étoile à 5 branches 87">
              <a:extLst>
                <a:ext uri="{FF2B5EF4-FFF2-40B4-BE49-F238E27FC236}">
                  <a16:creationId xmlns:a16="http://schemas.microsoft.com/office/drawing/2014/main" id="{867CD882-B22B-1430-9875-A7E188F1AB7C}"/>
                </a:ext>
              </a:extLst>
            </p:cNvPr>
            <p:cNvSpPr/>
            <p:nvPr/>
          </p:nvSpPr>
          <p:spPr>
            <a:xfrm>
              <a:off x="6068626" y="4202187"/>
              <a:ext cx="160983" cy="160984"/>
            </a:xfrm>
            <a:prstGeom prst="star5">
              <a:avLst>
                <a:gd name="adj" fmla="val 25749"/>
                <a:gd name="hf" fmla="val 105146"/>
                <a:gd name="vf" fmla="val 110557"/>
              </a:avLst>
            </a:prstGeom>
            <a:solidFill>
              <a:schemeClr val="accent2">
                <a:lumMod val="60000"/>
                <a:lumOff val="4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C30065"/>
                </a:solidFill>
              </a:endParaRP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7F169AFA-AFB3-E312-6C6E-8F0E836DF88A}"/>
              </a:ext>
            </a:extLst>
          </p:cNvPr>
          <p:cNvSpPr/>
          <p:nvPr/>
        </p:nvSpPr>
        <p:spPr>
          <a:xfrm>
            <a:off x="5689562" y="173758"/>
            <a:ext cx="468000" cy="72000"/>
          </a:xfrm>
          <a:prstGeom prst="rect">
            <a:avLst/>
          </a:prstGeom>
          <a:solidFill>
            <a:srgbClr val="D1D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0" name="Image 59">
            <a:extLst>
              <a:ext uri="{FF2B5EF4-FFF2-40B4-BE49-F238E27FC236}">
                <a16:creationId xmlns:a16="http://schemas.microsoft.com/office/drawing/2014/main" id="{9A4501F9-65E2-88EB-8453-FC9FCB08B7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064" y="5759064"/>
            <a:ext cx="1603336" cy="42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4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0A0A7F3-C0D1-452F-B9ED-0749C765C9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CB308D-B874-AB95-09BF-8DA6A5CA6FFE}"/>
              </a:ext>
            </a:extLst>
          </p:cNvPr>
          <p:cNvSpPr/>
          <p:nvPr/>
        </p:nvSpPr>
        <p:spPr>
          <a:xfrm>
            <a:off x="5441133" y="5759064"/>
            <a:ext cx="1539089" cy="505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9" name="Image 6" descr="Une image contenant mur, personne, intérieur, table&#10;&#10;Description générée automatiquement">
            <a:extLst>
              <a:ext uri="{FF2B5EF4-FFF2-40B4-BE49-F238E27FC236}">
                <a16:creationId xmlns:a16="http://schemas.microsoft.com/office/drawing/2014/main" id="{421C2769-964F-49A5-C40A-AA6C1058EA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" t="1080" r="7344" b="154"/>
          <a:stretch/>
        </p:blipFill>
        <p:spPr bwMode="auto">
          <a:xfrm>
            <a:off x="476818" y="443621"/>
            <a:ext cx="5001967" cy="595910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ZoneTexte 60">
            <a:extLst>
              <a:ext uri="{FF2B5EF4-FFF2-40B4-BE49-F238E27FC236}">
                <a16:creationId xmlns:a16="http://schemas.microsoft.com/office/drawing/2014/main" id="{4B66A6E8-F98F-5A6E-D5A5-CD5BD7B12DB9}"/>
              </a:ext>
            </a:extLst>
          </p:cNvPr>
          <p:cNvSpPr txBox="1"/>
          <p:nvPr/>
        </p:nvSpPr>
        <p:spPr>
          <a:xfrm>
            <a:off x="5825507" y="5873531"/>
            <a:ext cx="37153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* : 2020 Aberdeen Survey for </a:t>
            </a:r>
            <a:r>
              <a:rPr lang="fr-FR" sz="1200" i="1" dirty="0" err="1"/>
              <a:t>Talentia</a:t>
            </a:r>
            <a:endParaRPr lang="fr-FR" sz="1200" i="1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697E89B8-517C-18B4-83E3-D33EE8C1DAC5}"/>
              </a:ext>
            </a:extLst>
          </p:cNvPr>
          <p:cNvSpPr txBox="1">
            <a:spLocks/>
          </p:cNvSpPr>
          <p:nvPr/>
        </p:nvSpPr>
        <p:spPr>
          <a:xfrm>
            <a:off x="1758543" y="171212"/>
            <a:ext cx="8501204" cy="5377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200" b="1" dirty="0">
                <a:solidFill>
                  <a:srgbClr val="D1D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problème des fonctions financières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63D3952-F163-5FEA-8791-536AE3A85FB7}"/>
              </a:ext>
            </a:extLst>
          </p:cNvPr>
          <p:cNvSpPr/>
          <p:nvPr/>
        </p:nvSpPr>
        <p:spPr>
          <a:xfrm>
            <a:off x="5689562" y="173758"/>
            <a:ext cx="468000" cy="72000"/>
          </a:xfrm>
          <a:prstGeom prst="rect">
            <a:avLst/>
          </a:prstGeom>
          <a:solidFill>
            <a:srgbClr val="D1D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DE3496-F71B-AB07-7446-4CBF487C4E3A}"/>
              </a:ext>
            </a:extLst>
          </p:cNvPr>
          <p:cNvSpPr/>
          <p:nvPr/>
        </p:nvSpPr>
        <p:spPr>
          <a:xfrm>
            <a:off x="5786896" y="1360733"/>
            <a:ext cx="2750522" cy="252000"/>
          </a:xfrm>
          <a:prstGeom prst="rect">
            <a:avLst/>
          </a:prstGeom>
          <a:solidFill>
            <a:srgbClr val="D1D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DDC353C-E802-F4A3-9DFB-C9BD1BFE995D}"/>
              </a:ext>
            </a:extLst>
          </p:cNvPr>
          <p:cNvSpPr/>
          <p:nvPr/>
        </p:nvSpPr>
        <p:spPr>
          <a:xfrm>
            <a:off x="5786896" y="2407518"/>
            <a:ext cx="4669856" cy="252000"/>
          </a:xfrm>
          <a:prstGeom prst="rect">
            <a:avLst/>
          </a:prstGeom>
          <a:solidFill>
            <a:srgbClr val="D1D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A0BC2D8-2C86-BA34-3F42-284F73CCB0C2}"/>
              </a:ext>
            </a:extLst>
          </p:cNvPr>
          <p:cNvSpPr/>
          <p:nvPr/>
        </p:nvSpPr>
        <p:spPr>
          <a:xfrm>
            <a:off x="5786896" y="3731712"/>
            <a:ext cx="2868217" cy="252000"/>
          </a:xfrm>
          <a:prstGeom prst="rect">
            <a:avLst/>
          </a:prstGeom>
          <a:solidFill>
            <a:srgbClr val="D1D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space réservé du texte 2">
            <a:extLst>
              <a:ext uri="{FF2B5EF4-FFF2-40B4-BE49-F238E27FC236}">
                <a16:creationId xmlns:a16="http://schemas.microsoft.com/office/drawing/2014/main" id="{5DC1C4BA-A16F-0512-CDBC-422053B2BD38}"/>
              </a:ext>
            </a:extLst>
          </p:cNvPr>
          <p:cNvSpPr txBox="1">
            <a:spLocks/>
          </p:cNvSpPr>
          <p:nvPr/>
        </p:nvSpPr>
        <p:spPr>
          <a:xfrm>
            <a:off x="5786896" y="1342627"/>
            <a:ext cx="5427771" cy="496322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fr-F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Fiabilité de l’information* </a:t>
            </a:r>
          </a:p>
          <a:p>
            <a:pPr>
              <a:lnSpc>
                <a:spcPct val="90000"/>
              </a:lnSpc>
            </a:pPr>
            <a:endParaRPr lang="fr-FR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52% des DAF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pensent que les  décisions qu’ils prennent ne reposent pas sur une donnée fiable</a:t>
            </a:r>
            <a:b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endParaRPr lang="fr-FR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fr-FR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Qu’est-ce qui empêche le DAF de dormir la nuit* ?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Données inexactes.</a:t>
            </a:r>
          </a:p>
          <a:p>
            <a:pPr marL="628650" lvl="1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Ecart entre analyses finance et les besoins métier.</a:t>
            </a:r>
          </a:p>
          <a:p>
            <a:pPr marL="628650" lvl="1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Fiabilité de l’information.</a:t>
            </a:r>
          </a:p>
          <a:p>
            <a:pPr marL="628650" lvl="1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Processus compliqués et chronophages.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fr-FR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Challenges sur Clôture* ?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Exactitude des informations.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Délais pour recevoir informations de clôture de populations non financières.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Données provenant de trop de systèmes déconnectés.</a:t>
            </a:r>
          </a:p>
          <a:p>
            <a:pPr>
              <a:lnSpc>
                <a:spcPct val="90000"/>
              </a:lnSpc>
            </a:pPr>
            <a:endParaRPr lang="fr-FR" sz="130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E17DD35-7D0D-8636-2816-62B6E906CF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064" y="5759064"/>
            <a:ext cx="1603336" cy="42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1121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1008</Words>
  <Application>Microsoft Office PowerPoint</Application>
  <PresentationFormat>Grand écran</PresentationFormat>
  <Paragraphs>238</Paragraphs>
  <Slides>29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8" baseType="lpstr">
      <vt:lpstr>Arial</vt:lpstr>
      <vt:lpstr>Calibri</vt:lpstr>
      <vt:lpstr>Calibri Light</vt:lpstr>
      <vt:lpstr>Carnac</vt:lpstr>
      <vt:lpstr>Noto Sans Symbols</vt:lpstr>
      <vt:lpstr>Roboto Light</vt:lpstr>
      <vt:lpstr>Roboto Medium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Mathilde TRANCHARD</dc:creator>
  <cp:lastModifiedBy>REGNER Clarisse</cp:lastModifiedBy>
  <cp:revision>41</cp:revision>
  <dcterms:created xsi:type="dcterms:W3CDTF">2020-03-02T14:58:42Z</dcterms:created>
  <dcterms:modified xsi:type="dcterms:W3CDTF">2022-10-18T14:57:35Z</dcterms:modified>
</cp:coreProperties>
</file>