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3" r:id="rId4"/>
    <p:sldId id="278" r:id="rId5"/>
    <p:sldId id="279" r:id="rId6"/>
    <p:sldId id="280" r:id="rId7"/>
    <p:sldId id="281" r:id="rId8"/>
    <p:sldId id="282" r:id="rId9"/>
    <p:sldId id="285" r:id="rId10"/>
    <p:sldId id="283" r:id="rId11"/>
    <p:sldId id="284" r:id="rId12"/>
    <p:sldId id="274" r:id="rId13"/>
    <p:sldId id="275" r:id="rId1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27"/>
  </p:normalViewPr>
  <p:slideViewPr>
    <p:cSldViewPr snapToGrid="0">
      <p:cViewPr varScale="1">
        <p:scale>
          <a:sx n="101" d="100"/>
          <a:sy n="101" d="100"/>
        </p:scale>
        <p:origin x="126"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3719BE-DC2C-4D8B-BC17-8A7FD1CF8C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7807E8D-2854-4E77-843E-65A56F63C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25D4B83-BBF9-479A-8DA5-0B85078AA13C}"/>
              </a:ext>
            </a:extLst>
          </p:cNvPr>
          <p:cNvSpPr>
            <a:spLocks noGrp="1"/>
          </p:cNvSpPr>
          <p:nvPr>
            <p:ph type="dt" sz="half" idx="10"/>
          </p:nvPr>
        </p:nvSpPr>
        <p:spPr/>
        <p:txBody>
          <a:bodyPr/>
          <a:lstStyle/>
          <a:p>
            <a:fld id="{0032AE4F-9BBA-4716-8D9B-92EFBBF0C3B0}" type="datetimeFigureOut">
              <a:rPr lang="fr-FR" smtClean="0"/>
              <a:t>19/10/2022</a:t>
            </a:fld>
            <a:endParaRPr lang="fr-FR"/>
          </a:p>
        </p:txBody>
      </p:sp>
      <p:sp>
        <p:nvSpPr>
          <p:cNvPr id="5" name="Espace réservé du pied de page 4">
            <a:extLst>
              <a:ext uri="{FF2B5EF4-FFF2-40B4-BE49-F238E27FC236}">
                <a16:creationId xmlns:a16="http://schemas.microsoft.com/office/drawing/2014/main" id="{45FC0635-E6AE-4952-971F-BBFD444CB9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4D4081-E708-4DAE-94BE-81E521BD56EF}"/>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408651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B2D153-32B7-4C6D-8396-7FD5F02156B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DED1FAA-26BB-4990-976E-7C9E51520EE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40DF86-149F-4091-9286-8F5EFB2FBB70}"/>
              </a:ext>
            </a:extLst>
          </p:cNvPr>
          <p:cNvSpPr>
            <a:spLocks noGrp="1"/>
          </p:cNvSpPr>
          <p:nvPr>
            <p:ph type="dt" sz="half" idx="10"/>
          </p:nvPr>
        </p:nvSpPr>
        <p:spPr/>
        <p:txBody>
          <a:bodyPr/>
          <a:lstStyle/>
          <a:p>
            <a:fld id="{0032AE4F-9BBA-4716-8D9B-92EFBBF0C3B0}" type="datetimeFigureOut">
              <a:rPr lang="fr-FR" smtClean="0"/>
              <a:t>19/10/2022</a:t>
            </a:fld>
            <a:endParaRPr lang="fr-FR"/>
          </a:p>
        </p:txBody>
      </p:sp>
      <p:sp>
        <p:nvSpPr>
          <p:cNvPr id="5" name="Espace réservé du pied de page 4">
            <a:extLst>
              <a:ext uri="{FF2B5EF4-FFF2-40B4-BE49-F238E27FC236}">
                <a16:creationId xmlns:a16="http://schemas.microsoft.com/office/drawing/2014/main" id="{3B22A94D-FD3E-4AC3-B718-4183DA74A0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F14A9C-2BA1-4A7D-AAD7-7398D9FA14D3}"/>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86020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1800462-D1C3-4118-9E69-91528EEDEB3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620173D-61C6-44CF-99C3-40629D3BCAD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2756B4-DFE0-4AA2-B3F7-07263381D112}"/>
              </a:ext>
            </a:extLst>
          </p:cNvPr>
          <p:cNvSpPr>
            <a:spLocks noGrp="1"/>
          </p:cNvSpPr>
          <p:nvPr>
            <p:ph type="dt" sz="half" idx="10"/>
          </p:nvPr>
        </p:nvSpPr>
        <p:spPr/>
        <p:txBody>
          <a:bodyPr/>
          <a:lstStyle/>
          <a:p>
            <a:fld id="{0032AE4F-9BBA-4716-8D9B-92EFBBF0C3B0}" type="datetimeFigureOut">
              <a:rPr lang="fr-FR" smtClean="0"/>
              <a:t>19/10/2022</a:t>
            </a:fld>
            <a:endParaRPr lang="fr-FR"/>
          </a:p>
        </p:txBody>
      </p:sp>
      <p:sp>
        <p:nvSpPr>
          <p:cNvPr id="5" name="Espace réservé du pied de page 4">
            <a:extLst>
              <a:ext uri="{FF2B5EF4-FFF2-40B4-BE49-F238E27FC236}">
                <a16:creationId xmlns:a16="http://schemas.microsoft.com/office/drawing/2014/main" id="{FFE574D4-6A0D-4E8D-A293-13FB5BF8E41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C4D0D1-FA73-4D0C-B02C-C0869D741F03}"/>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275936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877D6-2260-4D9C-B868-4BF29D69B0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9DAD35C-CEC3-4CCE-B17A-37C23AFE773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1827A5-9DA5-4F11-AE2E-7494C93AC854}"/>
              </a:ext>
            </a:extLst>
          </p:cNvPr>
          <p:cNvSpPr>
            <a:spLocks noGrp="1"/>
          </p:cNvSpPr>
          <p:nvPr>
            <p:ph type="dt" sz="half" idx="10"/>
          </p:nvPr>
        </p:nvSpPr>
        <p:spPr/>
        <p:txBody>
          <a:bodyPr/>
          <a:lstStyle/>
          <a:p>
            <a:fld id="{0032AE4F-9BBA-4716-8D9B-92EFBBF0C3B0}" type="datetimeFigureOut">
              <a:rPr lang="fr-FR" smtClean="0"/>
              <a:t>19/10/2022</a:t>
            </a:fld>
            <a:endParaRPr lang="fr-FR"/>
          </a:p>
        </p:txBody>
      </p:sp>
      <p:sp>
        <p:nvSpPr>
          <p:cNvPr id="5" name="Espace réservé du pied de page 4">
            <a:extLst>
              <a:ext uri="{FF2B5EF4-FFF2-40B4-BE49-F238E27FC236}">
                <a16:creationId xmlns:a16="http://schemas.microsoft.com/office/drawing/2014/main" id="{20FAFECB-B396-46F8-824D-0931FE1C4E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4880C2-74F0-4C64-AFD1-5F50AA66237A}"/>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316296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54AF20-AF8A-44A2-9E4E-EE0E8548BE2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A2F7912-27E3-48DC-B785-66A054BB93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12ABF23-BF53-4FC6-97A8-3D31B159E1C0}"/>
              </a:ext>
            </a:extLst>
          </p:cNvPr>
          <p:cNvSpPr>
            <a:spLocks noGrp="1"/>
          </p:cNvSpPr>
          <p:nvPr>
            <p:ph type="dt" sz="half" idx="10"/>
          </p:nvPr>
        </p:nvSpPr>
        <p:spPr/>
        <p:txBody>
          <a:bodyPr/>
          <a:lstStyle/>
          <a:p>
            <a:fld id="{0032AE4F-9BBA-4716-8D9B-92EFBBF0C3B0}" type="datetimeFigureOut">
              <a:rPr lang="fr-FR" smtClean="0"/>
              <a:t>19/10/2022</a:t>
            </a:fld>
            <a:endParaRPr lang="fr-FR"/>
          </a:p>
        </p:txBody>
      </p:sp>
      <p:sp>
        <p:nvSpPr>
          <p:cNvPr id="5" name="Espace réservé du pied de page 4">
            <a:extLst>
              <a:ext uri="{FF2B5EF4-FFF2-40B4-BE49-F238E27FC236}">
                <a16:creationId xmlns:a16="http://schemas.microsoft.com/office/drawing/2014/main" id="{FB5EA083-9273-477A-A79E-BCAB835521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65EF74-E7DE-497B-9F21-0E8902D1853F}"/>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188818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843EC-A102-4BE9-84FC-AD0CEB66AA6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EFFCC0A-FE58-46C3-A3BD-D7AEFF5D9A5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430CEC9-4F29-4591-9A1E-716371BF13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ABF6288-FF8F-4A62-A628-612C4FA1CC69}"/>
              </a:ext>
            </a:extLst>
          </p:cNvPr>
          <p:cNvSpPr>
            <a:spLocks noGrp="1"/>
          </p:cNvSpPr>
          <p:nvPr>
            <p:ph type="dt" sz="half" idx="10"/>
          </p:nvPr>
        </p:nvSpPr>
        <p:spPr/>
        <p:txBody>
          <a:bodyPr/>
          <a:lstStyle/>
          <a:p>
            <a:fld id="{0032AE4F-9BBA-4716-8D9B-92EFBBF0C3B0}" type="datetimeFigureOut">
              <a:rPr lang="fr-FR" smtClean="0"/>
              <a:t>19/10/2022</a:t>
            </a:fld>
            <a:endParaRPr lang="fr-FR"/>
          </a:p>
        </p:txBody>
      </p:sp>
      <p:sp>
        <p:nvSpPr>
          <p:cNvPr id="6" name="Espace réservé du pied de page 5">
            <a:extLst>
              <a:ext uri="{FF2B5EF4-FFF2-40B4-BE49-F238E27FC236}">
                <a16:creationId xmlns:a16="http://schemas.microsoft.com/office/drawing/2014/main" id="{BB168184-472C-4DDC-AEB0-5F305CBB12C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5F04F1-5630-4E29-BCAD-7566FDE2C1B9}"/>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263590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52CE25-7543-4ADB-BD38-FE020243DA0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30632E2-5024-4F46-BF2F-C92B9A36EF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0F26413-6126-4A61-A7E7-3BF66B6216C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1D2C05C-221A-4AC7-B466-31471DBEE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0E10B76-D3D3-4287-B9B6-D8B5C08CA8F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ED3D723-6AA3-4806-9197-C78EC1E8FB20}"/>
              </a:ext>
            </a:extLst>
          </p:cNvPr>
          <p:cNvSpPr>
            <a:spLocks noGrp="1"/>
          </p:cNvSpPr>
          <p:nvPr>
            <p:ph type="dt" sz="half" idx="10"/>
          </p:nvPr>
        </p:nvSpPr>
        <p:spPr/>
        <p:txBody>
          <a:bodyPr/>
          <a:lstStyle/>
          <a:p>
            <a:fld id="{0032AE4F-9BBA-4716-8D9B-92EFBBF0C3B0}" type="datetimeFigureOut">
              <a:rPr lang="fr-FR" smtClean="0"/>
              <a:t>19/10/2022</a:t>
            </a:fld>
            <a:endParaRPr lang="fr-FR"/>
          </a:p>
        </p:txBody>
      </p:sp>
      <p:sp>
        <p:nvSpPr>
          <p:cNvPr id="8" name="Espace réservé du pied de page 7">
            <a:extLst>
              <a:ext uri="{FF2B5EF4-FFF2-40B4-BE49-F238E27FC236}">
                <a16:creationId xmlns:a16="http://schemas.microsoft.com/office/drawing/2014/main" id="{DA9F2944-C2B5-4726-9D74-9E0300FD719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CF1FF2F-68C3-44EA-B35A-F86C2BA5F570}"/>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340854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E5BD22-C4C8-49B8-9BC2-E9C1B9892F8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CE4E910-8931-4C36-B394-9998E75ACE56}"/>
              </a:ext>
            </a:extLst>
          </p:cNvPr>
          <p:cNvSpPr>
            <a:spLocks noGrp="1"/>
          </p:cNvSpPr>
          <p:nvPr>
            <p:ph type="dt" sz="half" idx="10"/>
          </p:nvPr>
        </p:nvSpPr>
        <p:spPr/>
        <p:txBody>
          <a:bodyPr/>
          <a:lstStyle/>
          <a:p>
            <a:fld id="{0032AE4F-9BBA-4716-8D9B-92EFBBF0C3B0}" type="datetimeFigureOut">
              <a:rPr lang="fr-FR" smtClean="0"/>
              <a:t>19/10/2022</a:t>
            </a:fld>
            <a:endParaRPr lang="fr-FR"/>
          </a:p>
        </p:txBody>
      </p:sp>
      <p:sp>
        <p:nvSpPr>
          <p:cNvPr id="4" name="Espace réservé du pied de page 3">
            <a:extLst>
              <a:ext uri="{FF2B5EF4-FFF2-40B4-BE49-F238E27FC236}">
                <a16:creationId xmlns:a16="http://schemas.microsoft.com/office/drawing/2014/main" id="{DF480F28-5A18-4664-A8A9-F28DC2B8E64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C7F28F7-7F19-4BE8-B600-DE9C62C2B551}"/>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231895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A1C60E3-1456-41FA-804C-BEC6D833D85D}"/>
              </a:ext>
            </a:extLst>
          </p:cNvPr>
          <p:cNvSpPr>
            <a:spLocks noGrp="1"/>
          </p:cNvSpPr>
          <p:nvPr>
            <p:ph type="dt" sz="half" idx="10"/>
          </p:nvPr>
        </p:nvSpPr>
        <p:spPr/>
        <p:txBody>
          <a:bodyPr/>
          <a:lstStyle/>
          <a:p>
            <a:fld id="{0032AE4F-9BBA-4716-8D9B-92EFBBF0C3B0}" type="datetimeFigureOut">
              <a:rPr lang="fr-FR" smtClean="0"/>
              <a:t>19/10/2022</a:t>
            </a:fld>
            <a:endParaRPr lang="fr-FR"/>
          </a:p>
        </p:txBody>
      </p:sp>
      <p:sp>
        <p:nvSpPr>
          <p:cNvPr id="3" name="Espace réservé du pied de page 2">
            <a:extLst>
              <a:ext uri="{FF2B5EF4-FFF2-40B4-BE49-F238E27FC236}">
                <a16:creationId xmlns:a16="http://schemas.microsoft.com/office/drawing/2014/main" id="{63FBE25C-623B-4A23-9186-DD907C1A149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80EF85B-C44B-4987-BF32-2A13FE59CC3C}"/>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355182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6E992-F18C-40A4-8AD6-37DBABAC52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EAA662F-2169-4181-8465-5FB9D4F3A8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2093FCD-1497-4610-A5A5-F007FE1F4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F3D066C-E1EE-4C6A-9A72-D812397886DA}"/>
              </a:ext>
            </a:extLst>
          </p:cNvPr>
          <p:cNvSpPr>
            <a:spLocks noGrp="1"/>
          </p:cNvSpPr>
          <p:nvPr>
            <p:ph type="dt" sz="half" idx="10"/>
          </p:nvPr>
        </p:nvSpPr>
        <p:spPr/>
        <p:txBody>
          <a:bodyPr/>
          <a:lstStyle/>
          <a:p>
            <a:fld id="{0032AE4F-9BBA-4716-8D9B-92EFBBF0C3B0}" type="datetimeFigureOut">
              <a:rPr lang="fr-FR" smtClean="0"/>
              <a:t>19/10/2022</a:t>
            </a:fld>
            <a:endParaRPr lang="fr-FR"/>
          </a:p>
        </p:txBody>
      </p:sp>
      <p:sp>
        <p:nvSpPr>
          <p:cNvPr id="6" name="Espace réservé du pied de page 5">
            <a:extLst>
              <a:ext uri="{FF2B5EF4-FFF2-40B4-BE49-F238E27FC236}">
                <a16:creationId xmlns:a16="http://schemas.microsoft.com/office/drawing/2014/main" id="{B23C8766-853F-4187-8E67-5F1D1D51F4B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73E7BB5-3352-4B88-828F-67C3F37E6AE5}"/>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238162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228DE7-35F2-406E-8C53-2031E1EC5B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4BD8BCF-81E9-4BE4-9BB5-488E0F037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0BA6D95-55DB-4535-83D8-230542D3F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441F4E-5F0F-4438-96A2-026E8818CD3B}"/>
              </a:ext>
            </a:extLst>
          </p:cNvPr>
          <p:cNvSpPr>
            <a:spLocks noGrp="1"/>
          </p:cNvSpPr>
          <p:nvPr>
            <p:ph type="dt" sz="half" idx="10"/>
          </p:nvPr>
        </p:nvSpPr>
        <p:spPr/>
        <p:txBody>
          <a:bodyPr/>
          <a:lstStyle/>
          <a:p>
            <a:fld id="{0032AE4F-9BBA-4716-8D9B-92EFBBF0C3B0}" type="datetimeFigureOut">
              <a:rPr lang="fr-FR" smtClean="0"/>
              <a:t>19/10/2022</a:t>
            </a:fld>
            <a:endParaRPr lang="fr-FR"/>
          </a:p>
        </p:txBody>
      </p:sp>
      <p:sp>
        <p:nvSpPr>
          <p:cNvPr id="6" name="Espace réservé du pied de page 5">
            <a:extLst>
              <a:ext uri="{FF2B5EF4-FFF2-40B4-BE49-F238E27FC236}">
                <a16:creationId xmlns:a16="http://schemas.microsoft.com/office/drawing/2014/main" id="{C9888B24-73FA-4614-825B-62D6ADC4E6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3AB87A8-BF1F-4A92-918B-DB9E067611B6}"/>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262498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2836EF-8D89-45C1-ABA7-8653BA0AD6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F036CE8-C700-4DB0-8AD2-2C7AA6286C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B85798-CFFB-430D-B999-A8ED7C1A9E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2AE4F-9BBA-4716-8D9B-92EFBBF0C3B0}" type="datetimeFigureOut">
              <a:rPr lang="fr-FR" smtClean="0"/>
              <a:t>19/10/2022</a:t>
            </a:fld>
            <a:endParaRPr lang="fr-FR"/>
          </a:p>
        </p:txBody>
      </p:sp>
      <p:sp>
        <p:nvSpPr>
          <p:cNvPr id="5" name="Espace réservé du pied de page 4">
            <a:extLst>
              <a:ext uri="{FF2B5EF4-FFF2-40B4-BE49-F238E27FC236}">
                <a16:creationId xmlns:a16="http://schemas.microsoft.com/office/drawing/2014/main" id="{46440534-C700-4338-8AC0-6620C40ED8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3845F0-1770-491E-B4EB-558A34E702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9063F-79A2-409B-B3DF-18CC1A863428}" type="slidenum">
              <a:rPr lang="fr-FR" smtClean="0"/>
              <a:t>‹N°›</a:t>
            </a:fld>
            <a:endParaRPr lang="fr-FR"/>
          </a:p>
        </p:txBody>
      </p:sp>
    </p:spTree>
    <p:extLst>
      <p:ext uri="{BB962C8B-B14F-4D97-AF65-F5344CB8AC3E}">
        <p14:creationId xmlns:p14="http://schemas.microsoft.com/office/powerpoint/2010/main" val="3148013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2694B-AD7E-4C16-9216-A75CA7DF948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A5410987-D27A-4AAC-9606-DCD115C66B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71518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04EF0C-7D26-4934-98F2-79BF195841D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E771C4F4-4A4B-4EF2-A9EA-D7BF4ADCA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ZoneTexte 5">
            <a:extLst>
              <a:ext uri="{FF2B5EF4-FFF2-40B4-BE49-F238E27FC236}">
                <a16:creationId xmlns:a16="http://schemas.microsoft.com/office/drawing/2014/main" id="{B955B71C-C4B0-400F-86DF-EF6D38338D24}"/>
              </a:ext>
            </a:extLst>
          </p:cNvPr>
          <p:cNvSpPr txBox="1"/>
          <p:nvPr/>
        </p:nvSpPr>
        <p:spPr>
          <a:xfrm>
            <a:off x="4632573" y="488477"/>
            <a:ext cx="7140327" cy="5632311"/>
          </a:xfrm>
          <a:prstGeom prst="rect">
            <a:avLst/>
          </a:prstGeom>
          <a:noFill/>
        </p:spPr>
        <p:txBody>
          <a:bodyPr wrap="square" rtlCol="0">
            <a:spAutoFit/>
          </a:bodyPr>
          <a:lstStyle/>
          <a:p>
            <a:pPr algn="just"/>
            <a:endParaRPr lang="fr-FR" sz="1600" b="1" dirty="0">
              <a:latin typeface="Arial" panose="020B0604020202020204" pitchFamily="34" charset="0"/>
              <a:cs typeface="Arial" panose="020B0604020202020204" pitchFamily="34" charset="0"/>
            </a:endParaRPr>
          </a:p>
          <a:p>
            <a:pPr algn="just"/>
            <a:endParaRPr lang="fr-FR" sz="1600" b="1" dirty="0">
              <a:latin typeface="Arial" panose="020B0604020202020204" pitchFamily="34" charset="0"/>
              <a:cs typeface="Arial" panose="020B0604020202020204" pitchFamily="34" charset="0"/>
            </a:endParaRPr>
          </a:p>
          <a:p>
            <a:pPr marL="342900" indent="-342900" algn="just">
              <a:buAutoNum type="alphaUcPeriod"/>
            </a:pPr>
            <a:r>
              <a:rPr lang="fr-FR" sz="1400" b="1" dirty="0">
                <a:latin typeface="Arial" panose="020B0604020202020204" pitchFamily="34" charset="0"/>
                <a:cs typeface="Arial" panose="020B0604020202020204" pitchFamily="34" charset="0"/>
              </a:rPr>
              <a:t>Des procédures amiables et confidentielles</a:t>
            </a:r>
          </a:p>
          <a:p>
            <a:pPr marL="342900" indent="-342900" algn="just">
              <a:buAutoNum type="alphaUcPeriod"/>
            </a:pPr>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Le mandat ad hoc et la conciliation sont des outils rapides, amiables et confidentiels de résolution des difficultés d’une association.</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Elles sont particulièrement adaptés à la résolution de difficultés de nature conjoncturelles. Elles permettent à l’association de réunir ses principaux partenaires afin de négocier avec eux des délais, remises ou financement dans le but d’éviter une cessation des paiements.</a:t>
            </a:r>
          </a:p>
          <a:p>
            <a:pPr algn="just"/>
            <a:endParaRPr lang="fr-FR" sz="1200" dirty="0">
              <a:latin typeface="Arial" panose="020B0604020202020204" pitchFamily="34" charset="0"/>
              <a:cs typeface="Arial" panose="020B0604020202020204" pitchFamily="34" charset="0"/>
            </a:endParaRPr>
          </a:p>
          <a:p>
            <a:pPr algn="just"/>
            <a:r>
              <a:rPr lang="fr-FR" sz="1200" u="sng" dirty="0">
                <a:latin typeface="Arial" panose="020B0604020202020204" pitchFamily="34" charset="0"/>
                <a:cs typeface="Arial" panose="020B0604020202020204" pitchFamily="34" charset="0"/>
              </a:rPr>
              <a:t>Amiables</a:t>
            </a:r>
            <a:r>
              <a:rPr lang="fr-FR" sz="1200" dirty="0">
                <a:latin typeface="Arial" panose="020B0604020202020204" pitchFamily="34" charset="0"/>
                <a:cs typeface="Arial" panose="020B0604020202020204" pitchFamily="34" charset="0"/>
              </a:rPr>
              <a:t> : Le mandataire ad hoc ou conciliateur désigné n’a pas de pouvoir pour contraindre les parties à participer aux négociations et à signer un accord. C’est en cela sa faiblesse. Aussi, l’association est libre de rester ou non dans le cadre de ces procédure et peut y mettre fin à tout moment.</a:t>
            </a:r>
          </a:p>
          <a:p>
            <a:pPr algn="just"/>
            <a:endParaRPr lang="fr-FR" sz="1200" dirty="0">
              <a:latin typeface="Arial" panose="020B0604020202020204" pitchFamily="34" charset="0"/>
              <a:cs typeface="Arial" panose="020B0604020202020204" pitchFamily="34" charset="0"/>
            </a:endParaRPr>
          </a:p>
          <a:p>
            <a:pPr algn="just"/>
            <a:r>
              <a:rPr lang="fr-FR" sz="1200" u="sng" dirty="0">
                <a:latin typeface="Arial" panose="020B0604020202020204" pitchFamily="34" charset="0"/>
                <a:cs typeface="Arial" panose="020B0604020202020204" pitchFamily="34" charset="0"/>
              </a:rPr>
              <a:t>Confidentielles</a:t>
            </a:r>
            <a:r>
              <a:rPr lang="fr-FR" sz="1200" dirty="0">
                <a:latin typeface="Arial" panose="020B0604020202020204" pitchFamily="34" charset="0"/>
                <a:cs typeface="Arial" panose="020B0604020202020204" pitchFamily="34" charset="0"/>
              </a:rPr>
              <a:t> : Le Président du Tribunal désigne le mandataire ou conciliateur par une ordonnance non soumise à publication. L’ensemble des parties à la négociation sont soumises à une obligation de confidentialité qui est sanctionnée en cas de violation. Surtout, le Président de l’association choisit quels créanciers il souhaite attraire à la table des négociations.</a:t>
            </a:r>
          </a:p>
          <a:p>
            <a:pPr algn="just"/>
            <a:endParaRPr lang="fr-FR" sz="1600" b="1" dirty="0">
              <a:latin typeface="Arial" panose="020B0604020202020204" pitchFamily="34" charset="0"/>
              <a:cs typeface="Arial" panose="020B0604020202020204" pitchFamily="34" charset="0"/>
            </a:endParaRPr>
          </a:p>
          <a:p>
            <a:pPr marL="342900" indent="-342900" algn="just">
              <a:buAutoNum type="alphaUcPeriod"/>
            </a:pPr>
            <a:endParaRPr lang="fr-FR" sz="1600" b="1" dirty="0">
              <a:latin typeface="Arial" panose="020B0604020202020204" pitchFamily="34" charset="0"/>
              <a:cs typeface="Arial" panose="020B0604020202020204" pitchFamily="34" charset="0"/>
            </a:endParaRPr>
          </a:p>
          <a:p>
            <a:pPr marL="342900" indent="-342900" algn="just">
              <a:buAutoNum type="alphaUcPeriod"/>
            </a:pPr>
            <a:endParaRPr lang="fr-FR" sz="1600" b="1" dirty="0">
              <a:latin typeface="Arial" panose="020B0604020202020204" pitchFamily="34" charset="0"/>
              <a:cs typeface="Arial" panose="020B0604020202020204" pitchFamily="34" charset="0"/>
            </a:endParaRPr>
          </a:p>
          <a:p>
            <a:pPr marL="342900" indent="-342900" algn="just">
              <a:buAutoNum type="alphaUcPeriod"/>
            </a:pPr>
            <a:endParaRPr lang="fr-FR" sz="1600" b="1" dirty="0">
              <a:latin typeface="Arial" panose="020B0604020202020204" pitchFamily="34" charset="0"/>
              <a:cs typeface="Arial" panose="020B0604020202020204" pitchFamily="34" charset="0"/>
            </a:endParaRPr>
          </a:p>
          <a:p>
            <a:pPr algn="just"/>
            <a:endParaRPr lang="fr-FR" sz="1600" b="1" dirty="0">
              <a:latin typeface="Arial" panose="020B0604020202020204" pitchFamily="34" charset="0"/>
              <a:cs typeface="Arial" panose="020B0604020202020204" pitchFamily="34" charset="0"/>
            </a:endParaRPr>
          </a:p>
          <a:p>
            <a:pPr marL="342900" indent="-342900" algn="just">
              <a:buAutoNum type="alphaUcPeriod"/>
            </a:pPr>
            <a:endParaRPr lang="fr-FR" sz="1600" b="1" dirty="0">
              <a:latin typeface="Arial" panose="020B0604020202020204" pitchFamily="34" charset="0"/>
              <a:cs typeface="Arial" panose="020B0604020202020204" pitchFamily="34" charset="0"/>
            </a:endParaRPr>
          </a:p>
          <a:p>
            <a:pPr marL="342900" indent="-342900" algn="just">
              <a:buAutoNum type="alphaUcPeriod"/>
            </a:pPr>
            <a:endParaRPr lang="fr-FR" sz="14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BB6DE77F-F9E2-4610-06AC-33B8BA4055D3}"/>
              </a:ext>
            </a:extLst>
          </p:cNvPr>
          <p:cNvPicPr>
            <a:picLocks noChangeAspect="1"/>
          </p:cNvPicPr>
          <p:nvPr/>
        </p:nvPicPr>
        <p:blipFill rotWithShape="1">
          <a:blip r:embed="rId3">
            <a:extLst>
              <a:ext uri="{28A0092B-C50C-407E-A947-70E740481C1C}">
                <a14:useLocalDpi xmlns:a14="http://schemas.microsoft.com/office/drawing/2010/main" val="0"/>
              </a:ext>
            </a:extLst>
          </a:blip>
          <a:srcRect l="29869" t="31389" r="30753" b="33170"/>
          <a:stretch/>
        </p:blipFill>
        <p:spPr>
          <a:xfrm>
            <a:off x="10682342" y="5514974"/>
            <a:ext cx="1342916" cy="854549"/>
          </a:xfrm>
          <a:prstGeom prst="rect">
            <a:avLst/>
          </a:prstGeom>
        </p:spPr>
      </p:pic>
    </p:spTree>
    <p:extLst>
      <p:ext uri="{BB962C8B-B14F-4D97-AF65-F5344CB8AC3E}">
        <p14:creationId xmlns:p14="http://schemas.microsoft.com/office/powerpoint/2010/main" val="379843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04EF0C-7D26-4934-98F2-79BF195841D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E771C4F4-4A4B-4EF2-A9EA-D7BF4ADCA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ZoneTexte 5">
            <a:extLst>
              <a:ext uri="{FF2B5EF4-FFF2-40B4-BE49-F238E27FC236}">
                <a16:creationId xmlns:a16="http://schemas.microsoft.com/office/drawing/2014/main" id="{B955B71C-C4B0-400F-86DF-EF6D38338D24}"/>
              </a:ext>
            </a:extLst>
          </p:cNvPr>
          <p:cNvSpPr txBox="1"/>
          <p:nvPr/>
        </p:nvSpPr>
        <p:spPr>
          <a:xfrm>
            <a:off x="4702930" y="741454"/>
            <a:ext cx="7140327" cy="5016758"/>
          </a:xfrm>
          <a:prstGeom prst="rect">
            <a:avLst/>
          </a:prstGeom>
          <a:noFill/>
        </p:spPr>
        <p:txBody>
          <a:bodyPr wrap="square" rtlCol="0">
            <a:spAutoFit/>
          </a:bodyPr>
          <a:lstStyle/>
          <a:p>
            <a:pPr algn="just"/>
            <a:endParaRPr lang="fr-FR" sz="1600" b="1" dirty="0">
              <a:latin typeface="Arial" panose="020B0604020202020204" pitchFamily="34" charset="0"/>
              <a:cs typeface="Arial" panose="020B0604020202020204" pitchFamily="34" charset="0"/>
            </a:endParaRPr>
          </a:p>
          <a:p>
            <a:pPr algn="just"/>
            <a:endParaRPr lang="fr-FR" sz="1600" b="1" dirty="0">
              <a:latin typeface="Arial" panose="020B0604020202020204" pitchFamily="34" charset="0"/>
              <a:cs typeface="Arial" panose="020B0604020202020204" pitchFamily="34" charset="0"/>
            </a:endParaRPr>
          </a:p>
          <a:p>
            <a:pPr algn="just"/>
            <a:r>
              <a:rPr lang="fr-FR" sz="1400" b="1" dirty="0">
                <a:latin typeface="Arial" panose="020B0604020202020204" pitchFamily="34" charset="0"/>
                <a:cs typeface="Arial" panose="020B0604020202020204" pitchFamily="34" charset="0"/>
              </a:rPr>
              <a:t>B</a:t>
            </a:r>
            <a:r>
              <a:rPr lang="fr-FR" sz="1600"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Des leviers efficaces</a:t>
            </a:r>
          </a:p>
          <a:p>
            <a:pPr algn="just"/>
            <a:endParaRPr lang="fr-FR" sz="1600" b="1"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Ces procédures aboutissent à un sauvetage de l’entreprise ou de l’association dans plus de 70% des cas.</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Les </a:t>
            </a:r>
            <a:r>
              <a:rPr lang="fr-FR" sz="1200" u="sng" dirty="0">
                <a:latin typeface="Arial" panose="020B0604020202020204" pitchFamily="34" charset="0"/>
                <a:cs typeface="Arial" panose="020B0604020202020204" pitchFamily="34" charset="0"/>
              </a:rPr>
              <a:t>interlocuteurs classiques </a:t>
            </a:r>
            <a:r>
              <a:rPr lang="fr-FR" sz="1200" dirty="0">
                <a:latin typeface="Arial" panose="020B0604020202020204" pitchFamily="34" charset="0"/>
                <a:cs typeface="Arial" panose="020B0604020202020204" pitchFamily="34" charset="0"/>
              </a:rPr>
              <a:t>:</a:t>
            </a:r>
          </a:p>
          <a:p>
            <a:pPr algn="just"/>
            <a:endParaRPr lang="fr-FR" sz="1200" dirty="0">
              <a:latin typeface="Arial" panose="020B0604020202020204" pitchFamily="34" charset="0"/>
              <a:cs typeface="Arial" panose="020B0604020202020204" pitchFamily="34" charset="0"/>
            </a:endParaRPr>
          </a:p>
          <a:p>
            <a:pPr marL="171450" indent="-171450" algn="just">
              <a:buFontTx/>
              <a:buChar char="-"/>
            </a:pPr>
            <a:r>
              <a:rPr lang="fr-FR" sz="1200" dirty="0">
                <a:latin typeface="Arial" panose="020B0604020202020204" pitchFamily="34" charset="0"/>
                <a:cs typeface="Arial" panose="020B0604020202020204" pitchFamily="34" charset="0"/>
              </a:rPr>
              <a:t>Etablissements financiers</a:t>
            </a:r>
          </a:p>
          <a:p>
            <a:pPr algn="just"/>
            <a:endParaRPr lang="fr-FR" sz="1200" dirty="0">
              <a:latin typeface="Arial" panose="020B0604020202020204" pitchFamily="34" charset="0"/>
              <a:cs typeface="Arial" panose="020B0604020202020204" pitchFamily="34" charset="0"/>
            </a:endParaRPr>
          </a:p>
          <a:p>
            <a:pPr marL="171450" indent="-171450" algn="just">
              <a:buFontTx/>
              <a:buChar char="-"/>
            </a:pPr>
            <a:r>
              <a:rPr lang="fr-FR" sz="1200" dirty="0">
                <a:latin typeface="Arial" panose="020B0604020202020204" pitchFamily="34" charset="0"/>
                <a:cs typeface="Arial" panose="020B0604020202020204" pitchFamily="34" charset="0"/>
              </a:rPr>
              <a:t>Créanciers sociaux/fiscaux</a:t>
            </a:r>
          </a:p>
          <a:p>
            <a:pPr algn="just"/>
            <a:endParaRPr lang="fr-FR" sz="1200" dirty="0">
              <a:latin typeface="Arial" panose="020B0604020202020204" pitchFamily="34" charset="0"/>
              <a:cs typeface="Arial" panose="020B0604020202020204" pitchFamily="34" charset="0"/>
            </a:endParaRPr>
          </a:p>
          <a:p>
            <a:pPr marL="171450" indent="-171450" algn="just">
              <a:buFontTx/>
              <a:buChar char="-"/>
            </a:pPr>
            <a:r>
              <a:rPr lang="fr-FR" sz="1200" dirty="0">
                <a:latin typeface="Arial" panose="020B0604020202020204" pitchFamily="34" charset="0"/>
                <a:cs typeface="Arial" panose="020B0604020202020204" pitchFamily="34" charset="0"/>
              </a:rPr>
              <a:t>Fournisseurs</a:t>
            </a:r>
          </a:p>
          <a:p>
            <a:pPr marL="171450" indent="-171450" algn="just">
              <a:buFontTx/>
              <a:buChar char="-"/>
            </a:pPr>
            <a:endParaRPr lang="fr-FR" sz="1200" dirty="0">
              <a:latin typeface="Arial" panose="020B0604020202020204" pitchFamily="34" charset="0"/>
              <a:cs typeface="Arial" panose="020B0604020202020204" pitchFamily="34" charset="0"/>
            </a:endParaRPr>
          </a:p>
          <a:p>
            <a:pPr marL="171450" indent="-171450" algn="just">
              <a:buFontTx/>
              <a:buChar char="-"/>
            </a:pPr>
            <a:endParaRPr lang="fr-FR" sz="1200" dirty="0">
              <a:latin typeface="Arial" panose="020B0604020202020204" pitchFamily="34" charset="0"/>
              <a:cs typeface="Arial" panose="020B0604020202020204" pitchFamily="34" charset="0"/>
            </a:endParaRPr>
          </a:p>
          <a:p>
            <a:pPr algn="just"/>
            <a:r>
              <a:rPr lang="fr-FR" sz="1200" u="sng" dirty="0">
                <a:latin typeface="Arial" panose="020B0604020202020204" pitchFamily="34" charset="0"/>
                <a:cs typeface="Arial" panose="020B0604020202020204" pitchFamily="34" charset="0"/>
              </a:rPr>
              <a:t>Leviers usuels </a:t>
            </a:r>
            <a:r>
              <a:rPr lang="fr-FR" sz="1200" dirty="0">
                <a:latin typeface="Arial" panose="020B0604020202020204" pitchFamily="34" charset="0"/>
                <a:cs typeface="Arial" panose="020B0604020202020204" pitchFamily="34" charset="0"/>
              </a:rPr>
              <a:t>: </a:t>
            </a:r>
          </a:p>
          <a:p>
            <a:pPr algn="just"/>
            <a:endParaRPr lang="fr-FR" sz="1200" dirty="0">
              <a:latin typeface="Arial" panose="020B0604020202020204" pitchFamily="34" charset="0"/>
              <a:cs typeface="Arial" panose="020B0604020202020204" pitchFamily="34" charset="0"/>
            </a:endParaRPr>
          </a:p>
          <a:p>
            <a:pPr marL="171450" indent="-171450" algn="just">
              <a:buFontTx/>
              <a:buChar char="-"/>
            </a:pPr>
            <a:r>
              <a:rPr lang="fr-FR" sz="1200" dirty="0" err="1">
                <a:latin typeface="Arial" panose="020B0604020202020204" pitchFamily="34" charset="0"/>
                <a:cs typeface="Arial" panose="020B0604020202020204" pitchFamily="34" charset="0"/>
              </a:rPr>
              <a:t>Réétalement</a:t>
            </a:r>
            <a:r>
              <a:rPr lang="fr-FR" sz="1200" dirty="0">
                <a:latin typeface="Arial" panose="020B0604020202020204" pitchFamily="34" charset="0"/>
                <a:cs typeface="Arial" panose="020B0604020202020204" pitchFamily="34" charset="0"/>
              </a:rPr>
              <a:t> des dettes</a:t>
            </a:r>
          </a:p>
          <a:p>
            <a:pPr algn="just"/>
            <a:endParaRPr lang="fr-FR" sz="1200" dirty="0">
              <a:latin typeface="Arial" panose="020B0604020202020204" pitchFamily="34" charset="0"/>
              <a:cs typeface="Arial" panose="020B0604020202020204" pitchFamily="34" charset="0"/>
            </a:endParaRPr>
          </a:p>
          <a:p>
            <a:pPr marL="171450" indent="-171450" algn="just">
              <a:buFontTx/>
              <a:buChar char="-"/>
            </a:pPr>
            <a:r>
              <a:rPr lang="fr-FR" sz="1200" dirty="0">
                <a:latin typeface="Arial" panose="020B0604020202020204" pitchFamily="34" charset="0"/>
                <a:cs typeface="Arial" panose="020B0604020202020204" pitchFamily="34" charset="0"/>
              </a:rPr>
              <a:t>Remises des dettes,</a:t>
            </a:r>
          </a:p>
          <a:p>
            <a:pPr marL="171450" indent="-171450" algn="just">
              <a:buFontTx/>
              <a:buChar char="-"/>
            </a:pPr>
            <a:endParaRPr lang="fr-FR" sz="1200" dirty="0">
              <a:latin typeface="Arial" panose="020B0604020202020204" pitchFamily="34" charset="0"/>
              <a:cs typeface="Arial" panose="020B0604020202020204" pitchFamily="34" charset="0"/>
            </a:endParaRPr>
          </a:p>
          <a:p>
            <a:pPr marL="171450" indent="-171450" algn="just">
              <a:buFontTx/>
              <a:buChar char="-"/>
            </a:pPr>
            <a:r>
              <a:rPr lang="fr-FR" sz="1200" dirty="0">
                <a:latin typeface="Arial" panose="020B0604020202020204" pitchFamily="34" charset="0"/>
                <a:cs typeface="Arial" panose="020B0604020202020204" pitchFamily="34" charset="0"/>
              </a:rPr>
              <a:t>Maintien ou mise en place de nouveaux concours financiers.</a:t>
            </a:r>
          </a:p>
          <a:p>
            <a:pPr marL="342900" indent="-342900" algn="just">
              <a:buAutoNum type="alphaUcPeriod"/>
            </a:pPr>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8D9E11BF-4CB3-3D6E-EF26-90C9F5352305}"/>
              </a:ext>
            </a:extLst>
          </p:cNvPr>
          <p:cNvPicPr>
            <a:picLocks noChangeAspect="1"/>
          </p:cNvPicPr>
          <p:nvPr/>
        </p:nvPicPr>
        <p:blipFill rotWithShape="1">
          <a:blip r:embed="rId3">
            <a:extLst>
              <a:ext uri="{28A0092B-C50C-407E-A947-70E740481C1C}">
                <a14:useLocalDpi xmlns:a14="http://schemas.microsoft.com/office/drawing/2010/main" val="0"/>
              </a:ext>
            </a:extLst>
          </a:blip>
          <a:srcRect l="29869" t="31389" r="30753" b="33170"/>
          <a:stretch/>
        </p:blipFill>
        <p:spPr>
          <a:xfrm>
            <a:off x="10682342" y="5514974"/>
            <a:ext cx="1342916" cy="854549"/>
          </a:xfrm>
          <a:prstGeom prst="rect">
            <a:avLst/>
          </a:prstGeom>
        </p:spPr>
      </p:pic>
    </p:spTree>
    <p:extLst>
      <p:ext uri="{BB962C8B-B14F-4D97-AF65-F5344CB8AC3E}">
        <p14:creationId xmlns:p14="http://schemas.microsoft.com/office/powerpoint/2010/main" val="2073624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34423-56C3-4E93-90F7-C377C7007408}"/>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20A0A7F3-C0D1-452F-B9ED-0749C765C9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ZoneTexte 2">
            <a:extLst>
              <a:ext uri="{FF2B5EF4-FFF2-40B4-BE49-F238E27FC236}">
                <a16:creationId xmlns:a16="http://schemas.microsoft.com/office/drawing/2014/main" id="{ABD53EE6-475A-55D0-2699-31A1CB133FBD}"/>
              </a:ext>
            </a:extLst>
          </p:cNvPr>
          <p:cNvSpPr txBox="1"/>
          <p:nvPr/>
        </p:nvSpPr>
        <p:spPr>
          <a:xfrm>
            <a:off x="3043645" y="2073663"/>
            <a:ext cx="6104709" cy="461665"/>
          </a:xfrm>
          <a:prstGeom prst="rect">
            <a:avLst/>
          </a:prstGeom>
          <a:noFill/>
        </p:spPr>
        <p:txBody>
          <a:bodyPr wrap="square" rtlCol="0">
            <a:spAutoFit/>
          </a:bodyPr>
          <a:lstStyle/>
          <a:p>
            <a:pPr algn="ctr"/>
            <a:r>
              <a:rPr lang="fr-FR" sz="2400" b="1" dirty="0">
                <a:latin typeface="Arial" panose="020B0604020202020204" pitchFamily="34" charset="0"/>
                <a:cs typeface="Arial" panose="020B0604020202020204" pitchFamily="34" charset="0"/>
              </a:rPr>
              <a:t>MERCI DE VOTRE ATTENTION</a:t>
            </a:r>
          </a:p>
        </p:txBody>
      </p:sp>
      <p:pic>
        <p:nvPicPr>
          <p:cNvPr id="6" name="Image 5">
            <a:extLst>
              <a:ext uri="{FF2B5EF4-FFF2-40B4-BE49-F238E27FC236}">
                <a16:creationId xmlns:a16="http://schemas.microsoft.com/office/drawing/2014/main" id="{6FB00451-5731-D87D-9B25-0A8D90A3CD46}"/>
              </a:ext>
            </a:extLst>
          </p:cNvPr>
          <p:cNvPicPr>
            <a:picLocks noChangeAspect="1"/>
          </p:cNvPicPr>
          <p:nvPr/>
        </p:nvPicPr>
        <p:blipFill rotWithShape="1">
          <a:blip r:embed="rId3">
            <a:extLst>
              <a:ext uri="{28A0092B-C50C-407E-A947-70E740481C1C}">
                <a14:useLocalDpi xmlns:a14="http://schemas.microsoft.com/office/drawing/2010/main" val="0"/>
              </a:ext>
            </a:extLst>
          </a:blip>
          <a:srcRect l="29869" t="31389" r="30753" b="33170"/>
          <a:stretch/>
        </p:blipFill>
        <p:spPr>
          <a:xfrm>
            <a:off x="4697762" y="2773445"/>
            <a:ext cx="2796476" cy="1779505"/>
          </a:xfrm>
          <a:prstGeom prst="rect">
            <a:avLst/>
          </a:prstGeom>
        </p:spPr>
      </p:pic>
    </p:spTree>
    <p:extLst>
      <p:ext uri="{BB962C8B-B14F-4D97-AF65-F5344CB8AC3E}">
        <p14:creationId xmlns:p14="http://schemas.microsoft.com/office/powerpoint/2010/main" val="1999860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2694B-AD7E-4C16-9216-A75CA7DF948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A5410987-D27A-4AAC-9606-DCD115C66B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800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7BC6C-1BC4-401A-9E8F-4F4082AD5538}"/>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E50B4E83-EA37-446F-81E6-D78ECBD62B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ZoneTexte 5">
            <a:extLst>
              <a:ext uri="{FF2B5EF4-FFF2-40B4-BE49-F238E27FC236}">
                <a16:creationId xmlns:a16="http://schemas.microsoft.com/office/drawing/2014/main" id="{3951C85F-EDAD-4B7D-B279-7C63F7EF5A88}"/>
              </a:ext>
            </a:extLst>
          </p:cNvPr>
          <p:cNvSpPr txBox="1"/>
          <p:nvPr/>
        </p:nvSpPr>
        <p:spPr>
          <a:xfrm>
            <a:off x="-1185" y="3013501"/>
            <a:ext cx="12192000" cy="1569660"/>
          </a:xfrm>
          <a:prstGeom prst="rect">
            <a:avLst/>
          </a:prstGeom>
          <a:noFill/>
        </p:spPr>
        <p:txBody>
          <a:bodyPr wrap="square" rtlCol="0">
            <a:spAutoFit/>
          </a:bodyPr>
          <a:lstStyle/>
          <a:p>
            <a:pPr algn="ctr"/>
            <a:r>
              <a:rPr lang="fr-FR" sz="4800" b="1" dirty="0">
                <a:solidFill>
                  <a:schemeClr val="bg1"/>
                </a:solidFill>
                <a:latin typeface="Arial" panose="020B0604020202020204" pitchFamily="34" charset="0"/>
                <a:cs typeface="Arial" panose="020B0604020202020204" pitchFamily="34" charset="0"/>
              </a:rPr>
              <a:t>La prévention des difficultés des associations</a:t>
            </a:r>
          </a:p>
        </p:txBody>
      </p:sp>
      <p:pic>
        <p:nvPicPr>
          <p:cNvPr id="7" name="Image 6">
            <a:extLst>
              <a:ext uri="{FF2B5EF4-FFF2-40B4-BE49-F238E27FC236}">
                <a16:creationId xmlns:a16="http://schemas.microsoft.com/office/drawing/2014/main" id="{F9270910-90CA-9876-35D8-C1D3CFC3ED72}"/>
              </a:ext>
            </a:extLst>
          </p:cNvPr>
          <p:cNvPicPr>
            <a:picLocks noChangeAspect="1"/>
          </p:cNvPicPr>
          <p:nvPr/>
        </p:nvPicPr>
        <p:blipFill rotWithShape="1">
          <a:blip r:embed="rId3">
            <a:extLst>
              <a:ext uri="{28A0092B-C50C-407E-A947-70E740481C1C}">
                <a14:useLocalDpi xmlns:a14="http://schemas.microsoft.com/office/drawing/2010/main" val="0"/>
              </a:ext>
            </a:extLst>
          </a:blip>
          <a:srcRect l="29869" t="31389" r="30753" b="33170"/>
          <a:stretch/>
        </p:blipFill>
        <p:spPr>
          <a:xfrm>
            <a:off x="10143772" y="5286849"/>
            <a:ext cx="1866067" cy="1187450"/>
          </a:xfrm>
          <a:prstGeom prst="rect">
            <a:avLst/>
          </a:prstGeom>
        </p:spPr>
      </p:pic>
    </p:spTree>
    <p:extLst>
      <p:ext uri="{BB962C8B-B14F-4D97-AF65-F5344CB8AC3E}">
        <p14:creationId xmlns:p14="http://schemas.microsoft.com/office/powerpoint/2010/main" val="12754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04EF0C-7D26-4934-98F2-79BF195841D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E771C4F4-4A4B-4EF2-A9EA-D7BF4ADCA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ZoneTexte 5">
            <a:extLst>
              <a:ext uri="{FF2B5EF4-FFF2-40B4-BE49-F238E27FC236}">
                <a16:creationId xmlns:a16="http://schemas.microsoft.com/office/drawing/2014/main" id="{B955B71C-C4B0-400F-86DF-EF6D38338D24}"/>
              </a:ext>
            </a:extLst>
          </p:cNvPr>
          <p:cNvSpPr txBox="1"/>
          <p:nvPr/>
        </p:nvSpPr>
        <p:spPr>
          <a:xfrm>
            <a:off x="4528759" y="2483405"/>
            <a:ext cx="7140327" cy="1815882"/>
          </a:xfrm>
          <a:prstGeom prst="rect">
            <a:avLst/>
          </a:prstGeom>
          <a:noFill/>
        </p:spPr>
        <p:txBody>
          <a:bodyPr wrap="square" rtlCol="0">
            <a:spAutoFit/>
          </a:bodyPr>
          <a:lstStyle/>
          <a:p>
            <a:pPr algn="just"/>
            <a:r>
              <a:rPr lang="fr-FR" sz="1600" dirty="0">
                <a:latin typeface="Arial" panose="020B0604020202020204" pitchFamily="34" charset="0"/>
                <a:ea typeface="Segoe UI" panose="020B0502040204020203" pitchFamily="34" charset="0"/>
                <a:cs typeface="Arial" panose="020B0604020202020204" pitchFamily="34" charset="0"/>
              </a:rPr>
              <a:t>40 % des associations éprouvent des difficultés de trésorerie plusieurs fois dans l’année.</a:t>
            </a:r>
          </a:p>
          <a:p>
            <a:pPr algn="just"/>
            <a:endParaRPr lang="fr-FR" sz="1600" dirty="0">
              <a:latin typeface="Arial" panose="020B0604020202020204" pitchFamily="34" charset="0"/>
              <a:ea typeface="Segoe UI" panose="020B0502040204020203" pitchFamily="34" charset="0"/>
              <a:cs typeface="Arial" panose="020B0604020202020204" pitchFamily="34" charset="0"/>
            </a:endParaRPr>
          </a:p>
          <a:p>
            <a:pPr algn="just"/>
            <a:r>
              <a:rPr lang="fr-FR" sz="1600" dirty="0">
                <a:latin typeface="Arial" panose="020B0604020202020204" pitchFamily="34" charset="0"/>
                <a:ea typeface="Segoe UI" panose="020B0502040204020203" pitchFamily="34" charset="0"/>
                <a:cs typeface="Arial" panose="020B0604020202020204" pitchFamily="34" charset="0"/>
              </a:rPr>
              <a:t>Que les difficultés rencontrées soient d’origine structurelle ou conjoncturelle, il existe pour les associations, à l’instar de sociétés, un arsenal législatif de mesures préventives et efficaces malheureusement encore trop méconnues des dirigeants.</a:t>
            </a:r>
            <a:endParaRPr lang="fr-FR" sz="16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A49176AD-1BE3-2ADB-661A-1135E3C90DAE}"/>
              </a:ext>
            </a:extLst>
          </p:cNvPr>
          <p:cNvPicPr>
            <a:picLocks noChangeAspect="1"/>
          </p:cNvPicPr>
          <p:nvPr/>
        </p:nvPicPr>
        <p:blipFill rotWithShape="1">
          <a:blip r:embed="rId3">
            <a:extLst>
              <a:ext uri="{28A0092B-C50C-407E-A947-70E740481C1C}">
                <a14:useLocalDpi xmlns:a14="http://schemas.microsoft.com/office/drawing/2010/main" val="0"/>
              </a:ext>
            </a:extLst>
          </a:blip>
          <a:srcRect l="29869" t="31389" r="30753" b="33170"/>
          <a:stretch/>
        </p:blipFill>
        <p:spPr>
          <a:xfrm>
            <a:off x="10682342" y="5514974"/>
            <a:ext cx="1342916" cy="854549"/>
          </a:xfrm>
          <a:prstGeom prst="rect">
            <a:avLst/>
          </a:prstGeom>
        </p:spPr>
      </p:pic>
    </p:spTree>
    <p:extLst>
      <p:ext uri="{BB962C8B-B14F-4D97-AF65-F5344CB8AC3E}">
        <p14:creationId xmlns:p14="http://schemas.microsoft.com/office/powerpoint/2010/main" val="64367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04EF0C-7D26-4934-98F2-79BF195841D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E771C4F4-4A4B-4EF2-A9EA-D7BF4ADCA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ZoneTexte 5">
            <a:extLst>
              <a:ext uri="{FF2B5EF4-FFF2-40B4-BE49-F238E27FC236}">
                <a16:creationId xmlns:a16="http://schemas.microsoft.com/office/drawing/2014/main" id="{B955B71C-C4B0-400F-86DF-EF6D38338D24}"/>
              </a:ext>
            </a:extLst>
          </p:cNvPr>
          <p:cNvSpPr txBox="1"/>
          <p:nvPr/>
        </p:nvSpPr>
        <p:spPr>
          <a:xfrm>
            <a:off x="4833559" y="1690688"/>
            <a:ext cx="7140327" cy="3262432"/>
          </a:xfrm>
          <a:prstGeom prst="rect">
            <a:avLst/>
          </a:prstGeom>
          <a:noFill/>
        </p:spPr>
        <p:txBody>
          <a:bodyPr wrap="square" rtlCol="0">
            <a:spAutoFit/>
          </a:bodyPr>
          <a:lstStyle/>
          <a:p>
            <a:pPr algn="ctr"/>
            <a:r>
              <a:rPr lang="fr-FR" b="1" dirty="0">
                <a:latin typeface="Arial" panose="020B0604020202020204" pitchFamily="34" charset="0"/>
                <a:cs typeface="Arial" panose="020B0604020202020204" pitchFamily="34" charset="0"/>
              </a:rPr>
              <a:t>PLAN</a:t>
            </a:r>
          </a:p>
          <a:p>
            <a:pPr algn="ctr"/>
            <a:endParaRPr lang="fr-FR" sz="1600" b="1" dirty="0">
              <a:latin typeface="Arial" panose="020B0604020202020204" pitchFamily="34" charset="0"/>
              <a:cs typeface="Arial" panose="020B0604020202020204" pitchFamily="34" charset="0"/>
            </a:endParaRPr>
          </a:p>
          <a:p>
            <a:pPr algn="just"/>
            <a:endParaRPr lang="fr-FR" sz="1600" b="1" dirty="0">
              <a:latin typeface="Arial" panose="020B0604020202020204" pitchFamily="34" charset="0"/>
              <a:cs typeface="Arial" panose="020B0604020202020204" pitchFamily="34" charset="0"/>
            </a:endParaRPr>
          </a:p>
          <a:p>
            <a:pPr algn="just"/>
            <a:r>
              <a:rPr lang="fr-FR" sz="1600" b="1" dirty="0">
                <a:latin typeface="Arial" panose="020B0604020202020204" pitchFamily="34" charset="0"/>
                <a:cs typeface="Arial" panose="020B0604020202020204" pitchFamily="34" charset="0"/>
              </a:rPr>
              <a:t>I. </a:t>
            </a:r>
            <a:r>
              <a:rPr lang="fr-FR" sz="1600" b="1" u="sng" dirty="0">
                <a:latin typeface="Arial" panose="020B0604020202020204" pitchFamily="34" charset="0"/>
                <a:cs typeface="Arial" panose="020B0604020202020204" pitchFamily="34" charset="0"/>
              </a:rPr>
              <a:t>Les alertes préventives</a:t>
            </a:r>
          </a:p>
          <a:p>
            <a:pPr algn="just"/>
            <a:endParaRPr lang="fr-FR" sz="1600" b="1" dirty="0">
              <a:latin typeface="Arial" panose="020B0604020202020204" pitchFamily="34" charset="0"/>
              <a:cs typeface="Arial" panose="020B0604020202020204" pitchFamily="34" charset="0"/>
            </a:endParaRPr>
          </a:p>
          <a:p>
            <a:pPr marL="342900" indent="-342900" algn="just">
              <a:buAutoNum type="alphaUcPeriod"/>
            </a:pPr>
            <a:r>
              <a:rPr lang="fr-FR" sz="1600" b="1" dirty="0">
                <a:latin typeface="Arial" panose="020B0604020202020204" pitchFamily="34" charset="0"/>
                <a:cs typeface="Arial" panose="020B0604020202020204" pitchFamily="34" charset="0"/>
              </a:rPr>
              <a:t>Les Groupements de Prévention Agréé</a:t>
            </a:r>
          </a:p>
          <a:p>
            <a:pPr marL="342900" indent="-342900" algn="just">
              <a:buAutoNum type="alphaUcPeriod"/>
            </a:pPr>
            <a:r>
              <a:rPr lang="fr-FR" sz="1600" b="1" dirty="0">
                <a:latin typeface="Arial" panose="020B0604020202020204" pitchFamily="34" charset="0"/>
                <a:cs typeface="Arial" panose="020B0604020202020204" pitchFamily="34" charset="0"/>
              </a:rPr>
              <a:t>Le Commissaire aux comptes</a:t>
            </a:r>
          </a:p>
          <a:p>
            <a:pPr algn="just"/>
            <a:endParaRPr lang="fr-FR" sz="1600" b="1" dirty="0">
              <a:latin typeface="Arial" panose="020B0604020202020204" pitchFamily="34" charset="0"/>
              <a:cs typeface="Arial" panose="020B0604020202020204" pitchFamily="34" charset="0"/>
            </a:endParaRPr>
          </a:p>
          <a:p>
            <a:pPr algn="just"/>
            <a:r>
              <a:rPr lang="fr-FR" sz="1600" b="1" dirty="0">
                <a:latin typeface="Arial" panose="020B0604020202020204" pitchFamily="34" charset="0"/>
                <a:cs typeface="Arial" panose="020B0604020202020204" pitchFamily="34" charset="0"/>
              </a:rPr>
              <a:t>II. </a:t>
            </a:r>
            <a:r>
              <a:rPr lang="fr-FR" sz="1600" b="1" u="sng" dirty="0">
                <a:latin typeface="Arial" panose="020B0604020202020204" pitchFamily="34" charset="0"/>
                <a:cs typeface="Arial" panose="020B0604020202020204" pitchFamily="34" charset="0"/>
              </a:rPr>
              <a:t>Les procédures préventives : Mandat ad hoc et conciliation</a:t>
            </a:r>
          </a:p>
          <a:p>
            <a:pPr algn="just"/>
            <a:endParaRPr lang="fr-FR" sz="1600" b="1" dirty="0">
              <a:latin typeface="Arial" panose="020B0604020202020204" pitchFamily="34" charset="0"/>
              <a:cs typeface="Arial" panose="020B0604020202020204" pitchFamily="34" charset="0"/>
            </a:endParaRPr>
          </a:p>
          <a:p>
            <a:pPr marL="342900" indent="-342900" algn="just">
              <a:buAutoNum type="alphaUcPeriod"/>
            </a:pPr>
            <a:r>
              <a:rPr lang="fr-FR" sz="1600" b="1" dirty="0">
                <a:latin typeface="Arial" panose="020B0604020202020204" pitchFamily="34" charset="0"/>
                <a:cs typeface="Arial" panose="020B0604020202020204" pitchFamily="34" charset="0"/>
              </a:rPr>
              <a:t>Des procédures amiables et confidentielles</a:t>
            </a:r>
          </a:p>
          <a:p>
            <a:pPr marL="342900" indent="-342900" algn="just">
              <a:buAutoNum type="alphaUcPeriod"/>
            </a:pPr>
            <a:r>
              <a:rPr lang="fr-FR" sz="1600" b="1" dirty="0">
                <a:latin typeface="Arial" panose="020B0604020202020204" pitchFamily="34" charset="0"/>
                <a:cs typeface="Arial" panose="020B0604020202020204" pitchFamily="34" charset="0"/>
              </a:rPr>
              <a:t>Des leviers efficaces</a:t>
            </a:r>
          </a:p>
          <a:p>
            <a:pPr marL="342900" indent="-342900" algn="just">
              <a:buAutoNum type="alphaUcPeriod"/>
            </a:pPr>
            <a:endParaRPr lang="fr-FR" sz="14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328F503A-C6C3-988C-58DB-1CEACB5615C8}"/>
              </a:ext>
            </a:extLst>
          </p:cNvPr>
          <p:cNvPicPr>
            <a:picLocks noChangeAspect="1"/>
          </p:cNvPicPr>
          <p:nvPr/>
        </p:nvPicPr>
        <p:blipFill rotWithShape="1">
          <a:blip r:embed="rId3">
            <a:extLst>
              <a:ext uri="{28A0092B-C50C-407E-A947-70E740481C1C}">
                <a14:useLocalDpi xmlns:a14="http://schemas.microsoft.com/office/drawing/2010/main" val="0"/>
              </a:ext>
            </a:extLst>
          </a:blip>
          <a:srcRect l="29869" t="31389" r="30753" b="33170"/>
          <a:stretch/>
        </p:blipFill>
        <p:spPr>
          <a:xfrm>
            <a:off x="10682342" y="5514974"/>
            <a:ext cx="1342916" cy="854549"/>
          </a:xfrm>
          <a:prstGeom prst="rect">
            <a:avLst/>
          </a:prstGeom>
        </p:spPr>
      </p:pic>
    </p:spTree>
    <p:extLst>
      <p:ext uri="{BB962C8B-B14F-4D97-AF65-F5344CB8AC3E}">
        <p14:creationId xmlns:p14="http://schemas.microsoft.com/office/powerpoint/2010/main" val="265090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04EF0C-7D26-4934-98F2-79BF195841D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E771C4F4-4A4B-4EF2-A9EA-D7BF4ADCA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ZoneTexte 5">
            <a:extLst>
              <a:ext uri="{FF2B5EF4-FFF2-40B4-BE49-F238E27FC236}">
                <a16:creationId xmlns:a16="http://schemas.microsoft.com/office/drawing/2014/main" id="{B955B71C-C4B0-400F-86DF-EF6D38338D24}"/>
              </a:ext>
            </a:extLst>
          </p:cNvPr>
          <p:cNvSpPr txBox="1"/>
          <p:nvPr/>
        </p:nvSpPr>
        <p:spPr>
          <a:xfrm>
            <a:off x="4833559" y="1690688"/>
            <a:ext cx="7140327" cy="3754874"/>
          </a:xfrm>
          <a:prstGeom prst="rect">
            <a:avLst/>
          </a:prstGeom>
          <a:noFill/>
        </p:spPr>
        <p:txBody>
          <a:bodyPr wrap="square" rtlCol="0">
            <a:spAutoFit/>
          </a:bodyPr>
          <a:lstStyle/>
          <a:p>
            <a:pPr algn="just"/>
            <a:endParaRPr lang="fr-FR" sz="1600" b="1" dirty="0">
              <a:latin typeface="Arial" panose="020B0604020202020204" pitchFamily="34" charset="0"/>
              <a:cs typeface="Arial" panose="020B0604020202020204" pitchFamily="34" charset="0"/>
            </a:endParaRPr>
          </a:p>
          <a:p>
            <a:pPr algn="just"/>
            <a:r>
              <a:rPr lang="fr-FR" sz="1600" b="1" dirty="0">
                <a:latin typeface="Arial" panose="020B0604020202020204" pitchFamily="34" charset="0"/>
                <a:cs typeface="Arial" panose="020B0604020202020204" pitchFamily="34" charset="0"/>
              </a:rPr>
              <a:t>I. </a:t>
            </a:r>
            <a:r>
              <a:rPr lang="fr-FR" sz="1600" b="1" u="sng" dirty="0">
                <a:latin typeface="Arial" panose="020B0604020202020204" pitchFamily="34" charset="0"/>
                <a:cs typeface="Arial" panose="020B0604020202020204" pitchFamily="34" charset="0"/>
              </a:rPr>
              <a:t>Les alertes préventives</a:t>
            </a:r>
          </a:p>
          <a:p>
            <a:pPr algn="just"/>
            <a:endParaRPr lang="fr-FR" sz="1600" b="1" dirty="0">
              <a:latin typeface="Arial" panose="020B0604020202020204" pitchFamily="34" charset="0"/>
              <a:cs typeface="Arial" panose="020B0604020202020204" pitchFamily="34" charset="0"/>
            </a:endParaRPr>
          </a:p>
          <a:p>
            <a:pPr marL="342900" indent="-342900" algn="just">
              <a:buAutoNum type="alphaUcPeriod"/>
            </a:pPr>
            <a:r>
              <a:rPr lang="fr-FR" sz="1600" b="1" dirty="0">
                <a:latin typeface="Arial" panose="020B0604020202020204" pitchFamily="34" charset="0"/>
                <a:cs typeface="Arial" panose="020B0604020202020204" pitchFamily="34" charset="0"/>
              </a:rPr>
              <a:t>Les Groupements de Prévention Agréé</a:t>
            </a:r>
          </a:p>
          <a:p>
            <a:pPr marL="342900" indent="-342900" algn="just">
              <a:buAutoNum type="alphaUcPeriod"/>
            </a:pPr>
            <a:endParaRPr lang="fr-FR" sz="1600" b="1" dirty="0">
              <a:latin typeface="Arial" panose="020B0604020202020204" pitchFamily="34" charset="0"/>
              <a:cs typeface="Arial" panose="020B0604020202020204" pitchFamily="34" charset="0"/>
            </a:endParaRPr>
          </a:p>
          <a:p>
            <a:pPr marL="342900" indent="-342900" algn="just">
              <a:buAutoNum type="arabicPeriod"/>
            </a:pPr>
            <a:r>
              <a:rPr lang="fr-FR" sz="1600" dirty="0">
                <a:latin typeface="Arial" panose="020B0604020202020204" pitchFamily="34" charset="0"/>
                <a:cs typeface="Arial" panose="020B0604020202020204" pitchFamily="34" charset="0"/>
              </a:rPr>
              <a:t>Une adhésion volontaire</a:t>
            </a:r>
          </a:p>
          <a:p>
            <a:pPr marL="342900" indent="-342900" algn="just">
              <a:buAutoNum type="arabicPeriod"/>
            </a:pPr>
            <a:r>
              <a:rPr lang="fr-FR" sz="1600" dirty="0">
                <a:latin typeface="Arial" panose="020B0604020202020204" pitchFamily="34" charset="0"/>
                <a:cs typeface="Arial" panose="020B0604020202020204" pitchFamily="34" charset="0"/>
              </a:rPr>
              <a:t>La mise à disposition d’experts</a:t>
            </a:r>
          </a:p>
          <a:p>
            <a:pPr algn="just"/>
            <a:endParaRPr lang="fr-FR" sz="1600" b="1" dirty="0">
              <a:latin typeface="Arial" panose="020B0604020202020204" pitchFamily="34" charset="0"/>
              <a:cs typeface="Arial" panose="020B0604020202020204" pitchFamily="34" charset="0"/>
            </a:endParaRPr>
          </a:p>
          <a:p>
            <a:pPr algn="just"/>
            <a:r>
              <a:rPr lang="fr-FR" sz="1600" b="1" dirty="0">
                <a:latin typeface="Arial" panose="020B0604020202020204" pitchFamily="34" charset="0"/>
                <a:cs typeface="Arial" panose="020B0604020202020204" pitchFamily="34" charset="0"/>
              </a:rPr>
              <a:t>B.  Le Commissaire aux comptes</a:t>
            </a:r>
          </a:p>
          <a:p>
            <a:pPr algn="just"/>
            <a:endParaRPr lang="fr-FR" sz="1600" b="1" dirty="0">
              <a:latin typeface="Arial" panose="020B0604020202020204" pitchFamily="34" charset="0"/>
              <a:cs typeface="Arial" panose="020B0604020202020204" pitchFamily="34" charset="0"/>
            </a:endParaRPr>
          </a:p>
          <a:p>
            <a:pPr marL="342900" indent="-342900" algn="just">
              <a:buAutoNum type="arabicPeriod"/>
            </a:pPr>
            <a:r>
              <a:rPr lang="fr-FR" sz="1600" dirty="0">
                <a:latin typeface="Arial" panose="020B0604020202020204" pitchFamily="34" charset="0"/>
                <a:cs typeface="Arial" panose="020B0604020202020204" pitchFamily="34" charset="0"/>
              </a:rPr>
              <a:t>Nomination en fonction des seuils</a:t>
            </a:r>
          </a:p>
          <a:p>
            <a:pPr marL="342900" indent="-342900" algn="just">
              <a:buAutoNum type="arabicPeriod"/>
            </a:pPr>
            <a:r>
              <a:rPr lang="fr-FR" sz="1600" dirty="0">
                <a:latin typeface="Arial" panose="020B0604020202020204" pitchFamily="34" charset="0"/>
                <a:cs typeface="Arial" panose="020B0604020202020204" pitchFamily="34" charset="0"/>
              </a:rPr>
              <a:t>Le rôle du commissaire aux comptes : la procédure d’alerte</a:t>
            </a:r>
          </a:p>
          <a:p>
            <a:pPr algn="just"/>
            <a:endParaRPr lang="fr-FR" sz="1600" b="1" dirty="0">
              <a:latin typeface="Arial" panose="020B0604020202020204" pitchFamily="34" charset="0"/>
              <a:cs typeface="Arial" panose="020B0604020202020204" pitchFamily="34" charset="0"/>
            </a:endParaRPr>
          </a:p>
          <a:p>
            <a:pPr algn="just"/>
            <a:endParaRPr lang="fr-FR" sz="1600" b="1" dirty="0">
              <a:latin typeface="Arial" panose="020B0604020202020204" pitchFamily="34" charset="0"/>
              <a:cs typeface="Arial" panose="020B0604020202020204" pitchFamily="34" charset="0"/>
            </a:endParaRPr>
          </a:p>
          <a:p>
            <a:pPr marL="342900" indent="-342900" algn="just">
              <a:buAutoNum type="alphaUcPeriod"/>
            </a:pPr>
            <a:endParaRPr lang="fr-FR" sz="14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3B566866-F47F-2D66-3854-48983C3E9E56}"/>
              </a:ext>
            </a:extLst>
          </p:cNvPr>
          <p:cNvPicPr>
            <a:picLocks noChangeAspect="1"/>
          </p:cNvPicPr>
          <p:nvPr/>
        </p:nvPicPr>
        <p:blipFill rotWithShape="1">
          <a:blip r:embed="rId3">
            <a:extLst>
              <a:ext uri="{28A0092B-C50C-407E-A947-70E740481C1C}">
                <a14:useLocalDpi xmlns:a14="http://schemas.microsoft.com/office/drawing/2010/main" val="0"/>
              </a:ext>
            </a:extLst>
          </a:blip>
          <a:srcRect l="29869" t="31389" r="30753" b="33170"/>
          <a:stretch/>
        </p:blipFill>
        <p:spPr>
          <a:xfrm>
            <a:off x="10682342" y="5514974"/>
            <a:ext cx="1342916" cy="854549"/>
          </a:xfrm>
          <a:prstGeom prst="rect">
            <a:avLst/>
          </a:prstGeom>
        </p:spPr>
      </p:pic>
    </p:spTree>
    <p:extLst>
      <p:ext uri="{BB962C8B-B14F-4D97-AF65-F5344CB8AC3E}">
        <p14:creationId xmlns:p14="http://schemas.microsoft.com/office/powerpoint/2010/main" val="259262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04EF0C-7D26-4934-98F2-79BF195841D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E771C4F4-4A4B-4EF2-A9EA-D7BF4ADCA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ZoneTexte 5">
            <a:extLst>
              <a:ext uri="{FF2B5EF4-FFF2-40B4-BE49-F238E27FC236}">
                <a16:creationId xmlns:a16="http://schemas.microsoft.com/office/drawing/2014/main" id="{B955B71C-C4B0-400F-86DF-EF6D38338D24}"/>
              </a:ext>
            </a:extLst>
          </p:cNvPr>
          <p:cNvSpPr txBox="1"/>
          <p:nvPr/>
        </p:nvSpPr>
        <p:spPr>
          <a:xfrm>
            <a:off x="4423517" y="348293"/>
            <a:ext cx="7140327" cy="4678204"/>
          </a:xfrm>
          <a:prstGeom prst="rect">
            <a:avLst/>
          </a:prstGeom>
          <a:noFill/>
        </p:spPr>
        <p:txBody>
          <a:bodyPr wrap="square" rtlCol="0">
            <a:spAutoFit/>
          </a:bodyPr>
          <a:lstStyle/>
          <a:p>
            <a:pPr algn="just"/>
            <a:endParaRPr lang="fr-FR" sz="1600" b="1" dirty="0">
              <a:latin typeface="Arial" panose="020B0604020202020204" pitchFamily="34" charset="0"/>
              <a:cs typeface="Arial" panose="020B0604020202020204" pitchFamily="34" charset="0"/>
            </a:endParaRPr>
          </a:p>
          <a:p>
            <a:pPr marL="342900" indent="-342900" algn="just">
              <a:buAutoNum type="alphaUcPeriod"/>
            </a:pPr>
            <a:r>
              <a:rPr lang="fr-FR" sz="1600" b="1" dirty="0">
                <a:latin typeface="Arial" panose="020B0604020202020204" pitchFamily="34" charset="0"/>
                <a:cs typeface="Arial" panose="020B0604020202020204" pitchFamily="34" charset="0"/>
              </a:rPr>
              <a:t>Les Groupements de Prévention Agréé</a:t>
            </a:r>
          </a:p>
          <a:p>
            <a:pPr marL="342900" indent="-342900" algn="just">
              <a:buAutoNum type="alphaUcPeriod"/>
            </a:pPr>
            <a:endParaRPr lang="fr-FR" sz="1600" b="1" dirty="0">
              <a:latin typeface="Arial" panose="020B0604020202020204" pitchFamily="34" charset="0"/>
              <a:cs typeface="Arial" panose="020B0604020202020204" pitchFamily="34" charset="0"/>
            </a:endParaRPr>
          </a:p>
          <a:p>
            <a:pPr marL="342900" indent="-342900" algn="just">
              <a:buAutoNum type="arabicPeriod"/>
            </a:pPr>
            <a:r>
              <a:rPr lang="fr-FR" sz="1400" u="sng" dirty="0">
                <a:latin typeface="Arial" panose="020B0604020202020204" pitchFamily="34" charset="0"/>
                <a:cs typeface="Arial" panose="020B0604020202020204" pitchFamily="34" charset="0"/>
              </a:rPr>
              <a:t>Une adhésion volontaire et confidentielle</a:t>
            </a:r>
          </a:p>
          <a:p>
            <a:pPr algn="just"/>
            <a:endParaRPr lang="fr-FR" sz="16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En application de l’article L.611-1 du Code de commerce toute personne morale peut adhérer à un « groupement de prévention agréé » (GPA).</a:t>
            </a:r>
          </a:p>
          <a:p>
            <a:pPr algn="just"/>
            <a:endParaRPr lang="fr-FR" sz="16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2.    </a:t>
            </a:r>
            <a:r>
              <a:rPr lang="fr-FR" sz="1400" u="sng" dirty="0">
                <a:latin typeface="Arial" panose="020B0604020202020204" pitchFamily="34" charset="0"/>
                <a:cs typeface="Arial" panose="020B0604020202020204" pitchFamily="34" charset="0"/>
              </a:rPr>
              <a:t>La mise à disposition d’experts</a:t>
            </a:r>
          </a:p>
          <a:p>
            <a:pPr algn="just"/>
            <a:endParaRPr lang="fr-FR" sz="1600" b="1"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Le GPA met à disposition de l’entreprise ses experts bénévoles qui évaluent la situation et proposent au Président de l’association des plans d’action appropriés. </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Les experts du GPA peuvent être dirigeants d’entreprise, cadres de banques, juristes, experts comptables, etc…</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Les experts du GPA accompagnent l’entreprise pendant un an en y consacrant le temps que justifie la situation.</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Le seul coût pour l’entreprise est l’adhésion à l’association qui varie de 50 à 550 € par an selon la taille.</a:t>
            </a:r>
          </a:p>
          <a:p>
            <a:pPr algn="just"/>
            <a:endParaRPr lang="fr-FR" sz="1600" b="1" dirty="0">
              <a:latin typeface="Arial" panose="020B0604020202020204" pitchFamily="34" charset="0"/>
              <a:cs typeface="Arial" panose="020B0604020202020204" pitchFamily="34" charset="0"/>
            </a:endParaRPr>
          </a:p>
          <a:p>
            <a:pPr marL="342900" indent="-342900" algn="just">
              <a:buAutoNum type="alphaUcPeriod"/>
            </a:pPr>
            <a:endParaRPr lang="fr-FR" sz="14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25E4A7FF-23A7-4C7E-04A9-09D6834C0E50}"/>
              </a:ext>
            </a:extLst>
          </p:cNvPr>
          <p:cNvPicPr>
            <a:picLocks noChangeAspect="1"/>
          </p:cNvPicPr>
          <p:nvPr/>
        </p:nvPicPr>
        <p:blipFill rotWithShape="1">
          <a:blip r:embed="rId3">
            <a:extLst>
              <a:ext uri="{28A0092B-C50C-407E-A947-70E740481C1C}">
                <a14:useLocalDpi xmlns:a14="http://schemas.microsoft.com/office/drawing/2010/main" val="0"/>
              </a:ext>
            </a:extLst>
          </a:blip>
          <a:srcRect l="29869" t="31389" r="30753" b="33170"/>
          <a:stretch/>
        </p:blipFill>
        <p:spPr>
          <a:xfrm>
            <a:off x="10682342" y="5514974"/>
            <a:ext cx="1342916" cy="854549"/>
          </a:xfrm>
          <a:prstGeom prst="rect">
            <a:avLst/>
          </a:prstGeom>
        </p:spPr>
      </p:pic>
    </p:spTree>
    <p:extLst>
      <p:ext uri="{BB962C8B-B14F-4D97-AF65-F5344CB8AC3E}">
        <p14:creationId xmlns:p14="http://schemas.microsoft.com/office/powerpoint/2010/main" val="121393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04EF0C-7D26-4934-98F2-79BF195841D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E771C4F4-4A4B-4EF2-A9EA-D7BF4ADCA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ZoneTexte 5">
            <a:extLst>
              <a:ext uri="{FF2B5EF4-FFF2-40B4-BE49-F238E27FC236}">
                <a16:creationId xmlns:a16="http://schemas.microsoft.com/office/drawing/2014/main" id="{B955B71C-C4B0-400F-86DF-EF6D38338D24}"/>
              </a:ext>
            </a:extLst>
          </p:cNvPr>
          <p:cNvSpPr txBox="1"/>
          <p:nvPr/>
        </p:nvSpPr>
        <p:spPr>
          <a:xfrm>
            <a:off x="4516687" y="220857"/>
            <a:ext cx="7140327" cy="5201424"/>
          </a:xfrm>
          <a:prstGeom prst="rect">
            <a:avLst/>
          </a:prstGeom>
          <a:noFill/>
        </p:spPr>
        <p:txBody>
          <a:bodyPr wrap="square" rtlCol="0">
            <a:spAutoFit/>
          </a:bodyPr>
          <a:lstStyle/>
          <a:p>
            <a:pPr algn="just"/>
            <a:endParaRPr lang="fr-FR" sz="1600" b="1" dirty="0">
              <a:latin typeface="Arial" panose="020B0604020202020204" pitchFamily="34" charset="0"/>
              <a:cs typeface="Arial" panose="020B0604020202020204" pitchFamily="34" charset="0"/>
            </a:endParaRPr>
          </a:p>
          <a:p>
            <a:pPr algn="just"/>
            <a:endParaRPr lang="fr-FR" sz="1600" b="1" dirty="0">
              <a:latin typeface="Arial" panose="020B0604020202020204" pitchFamily="34" charset="0"/>
              <a:cs typeface="Arial" panose="020B0604020202020204" pitchFamily="34" charset="0"/>
            </a:endParaRPr>
          </a:p>
          <a:p>
            <a:pPr algn="just"/>
            <a:r>
              <a:rPr lang="fr-FR" sz="1600" b="1" dirty="0">
                <a:latin typeface="Arial" panose="020B0604020202020204" pitchFamily="34" charset="0"/>
                <a:cs typeface="Arial" panose="020B0604020202020204" pitchFamily="34" charset="0"/>
              </a:rPr>
              <a:t>B.  Le Commissaire aux comptes</a:t>
            </a:r>
          </a:p>
          <a:p>
            <a:pPr algn="just"/>
            <a:endParaRPr lang="fr-FR" sz="1200" b="1" dirty="0">
              <a:latin typeface="Arial" panose="020B0604020202020204" pitchFamily="34" charset="0"/>
              <a:cs typeface="Arial" panose="020B0604020202020204" pitchFamily="34" charset="0"/>
            </a:endParaRPr>
          </a:p>
          <a:p>
            <a:pPr marL="342900" indent="-342900" algn="just">
              <a:buAutoNum type="arabicPeriod"/>
            </a:pPr>
            <a:r>
              <a:rPr lang="fr-FR" sz="1400" u="sng" dirty="0">
                <a:latin typeface="Arial" panose="020B0604020202020204" pitchFamily="34" charset="0"/>
                <a:cs typeface="Arial" panose="020B0604020202020204" pitchFamily="34" charset="0"/>
              </a:rPr>
              <a:t>Nomination en fonction des seuils</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La nomination d’un commissaire aux comptes n’est pas une obligation au sein d’une association.</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Elle peut le devenir à raison de :</a:t>
            </a:r>
          </a:p>
          <a:p>
            <a:pPr algn="just"/>
            <a:endParaRPr lang="fr-FR" sz="1200" dirty="0">
              <a:latin typeface="Arial" panose="020B0604020202020204" pitchFamily="34" charset="0"/>
              <a:cs typeface="Arial" panose="020B0604020202020204" pitchFamily="34" charset="0"/>
            </a:endParaRPr>
          </a:p>
          <a:p>
            <a:pPr marL="171450" indent="-171450" algn="just">
              <a:buFontTx/>
              <a:buChar char="-"/>
            </a:pPr>
            <a:r>
              <a:rPr lang="fr-FR" sz="1200" u="sng" dirty="0">
                <a:latin typeface="Arial" panose="020B0604020202020204" pitchFamily="34" charset="0"/>
                <a:cs typeface="Arial" panose="020B0604020202020204" pitchFamily="34" charset="0"/>
              </a:rPr>
              <a:t>La taille de l’association </a:t>
            </a:r>
            <a:r>
              <a:rPr lang="fr-FR" sz="1200" dirty="0">
                <a:latin typeface="Arial" panose="020B0604020202020204" pitchFamily="34" charset="0"/>
                <a:cs typeface="Arial" panose="020B0604020202020204" pitchFamily="34" charset="0"/>
              </a:rPr>
              <a:t>(les associations remplissant 2 des 3 critères suivants : un effectif d’au moins 50 salariés, un chiffre d’affaires supérieur à 3,1 millions d’euros, un bilan supérieur à 1,55 millions d’euros. Sont également concernées les associations qui ont des ressources supérieures à 200 000 euros et qui rémunèrent 1 à 3 dirigeants).</a:t>
            </a:r>
          </a:p>
          <a:p>
            <a:pPr marL="171450" indent="-171450" algn="just">
              <a:buFontTx/>
              <a:buChar char="-"/>
            </a:pPr>
            <a:endParaRPr lang="fr-FR" sz="1200" dirty="0">
              <a:latin typeface="Arial" panose="020B0604020202020204" pitchFamily="34" charset="0"/>
              <a:cs typeface="Arial" panose="020B0604020202020204" pitchFamily="34" charset="0"/>
            </a:endParaRPr>
          </a:p>
          <a:p>
            <a:pPr marL="171450" indent="-171450" algn="just">
              <a:buFontTx/>
              <a:buChar char="-"/>
            </a:pPr>
            <a:r>
              <a:rPr lang="fr-FR" sz="1200" u="sng" dirty="0">
                <a:latin typeface="Arial" panose="020B0604020202020204" pitchFamily="34" charset="0"/>
                <a:cs typeface="Arial" panose="020B0604020202020204" pitchFamily="34" charset="0"/>
              </a:rPr>
              <a:t>La nature des activités de l’association </a:t>
            </a:r>
            <a:r>
              <a:rPr lang="fr-FR" sz="1200" dirty="0">
                <a:latin typeface="Arial" panose="020B0604020202020204" pitchFamily="34" charset="0"/>
                <a:cs typeface="Arial" panose="020B0604020202020204" pitchFamily="34" charset="0"/>
              </a:rPr>
              <a:t>: les associations qui émettent des obligations et qui sont habilitées à faire des prêts, les organismes de formation d’une certaine taille, les centres de formation des apprentis, les fédérations sportives, les fédérations de chasseurs, les associations agréées de surveillance de la qualité de l’air, …</a:t>
            </a:r>
          </a:p>
          <a:p>
            <a:pPr marL="171450" indent="-171450" algn="just">
              <a:buFontTx/>
              <a:buChar char="-"/>
            </a:pPr>
            <a:endParaRPr lang="fr-FR" sz="1200" dirty="0">
              <a:latin typeface="Arial" panose="020B0604020202020204" pitchFamily="34" charset="0"/>
              <a:cs typeface="Arial" panose="020B0604020202020204" pitchFamily="34" charset="0"/>
            </a:endParaRPr>
          </a:p>
          <a:p>
            <a:pPr marL="171450" indent="-171450" algn="just">
              <a:buFontTx/>
              <a:buChar char="-"/>
            </a:pPr>
            <a:r>
              <a:rPr lang="fr-FR" sz="1200" u="sng" dirty="0">
                <a:latin typeface="Arial" panose="020B0604020202020204" pitchFamily="34" charset="0"/>
                <a:cs typeface="Arial" panose="020B0604020202020204" pitchFamily="34" charset="0"/>
              </a:rPr>
              <a:t>La nature des ressources de l’association </a:t>
            </a:r>
            <a:r>
              <a:rPr lang="fr-FR" sz="1200" dirty="0">
                <a:latin typeface="Arial" panose="020B0604020202020204" pitchFamily="34" charset="0"/>
                <a:cs typeface="Arial" panose="020B0604020202020204" pitchFamily="34" charset="0"/>
              </a:rPr>
              <a:t>: les associations bénéficiant de subventions publiques supérieures à 153 000 euros chaque année ou celles recevant des dons supérieurs à 153 000 € donnant droit à un avantage fiscal au titre de l’impôt sur le revenu ou de l’impôt sur les sociétés.</a:t>
            </a:r>
          </a:p>
          <a:p>
            <a:pPr algn="just"/>
            <a:endParaRPr lang="fr-FR" sz="1200" dirty="0">
              <a:latin typeface="Arial" panose="020B0604020202020204" pitchFamily="34" charset="0"/>
              <a:cs typeface="Arial" panose="020B0604020202020204" pitchFamily="34" charset="0"/>
            </a:endParaRPr>
          </a:p>
          <a:p>
            <a:pPr algn="just"/>
            <a:endParaRPr lang="fr-FR" sz="1600" b="1" dirty="0">
              <a:latin typeface="Arial" panose="020B0604020202020204" pitchFamily="34" charset="0"/>
              <a:cs typeface="Arial" panose="020B0604020202020204" pitchFamily="34" charset="0"/>
            </a:endParaRPr>
          </a:p>
          <a:p>
            <a:pPr marL="342900" indent="-342900" algn="just">
              <a:buAutoNum type="alphaUcPeriod"/>
            </a:pPr>
            <a:endParaRPr lang="fr-FR" sz="14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8A105129-E8DD-8F28-C97F-167678F71815}"/>
              </a:ext>
            </a:extLst>
          </p:cNvPr>
          <p:cNvPicPr>
            <a:picLocks noChangeAspect="1"/>
          </p:cNvPicPr>
          <p:nvPr/>
        </p:nvPicPr>
        <p:blipFill rotWithShape="1">
          <a:blip r:embed="rId3">
            <a:extLst>
              <a:ext uri="{28A0092B-C50C-407E-A947-70E740481C1C}">
                <a14:useLocalDpi xmlns:a14="http://schemas.microsoft.com/office/drawing/2010/main" val="0"/>
              </a:ext>
            </a:extLst>
          </a:blip>
          <a:srcRect l="29869" t="31389" r="30753" b="33170"/>
          <a:stretch/>
        </p:blipFill>
        <p:spPr>
          <a:xfrm>
            <a:off x="10682342" y="5514974"/>
            <a:ext cx="1342916" cy="854549"/>
          </a:xfrm>
          <a:prstGeom prst="rect">
            <a:avLst/>
          </a:prstGeom>
        </p:spPr>
      </p:pic>
    </p:spTree>
    <p:extLst>
      <p:ext uri="{BB962C8B-B14F-4D97-AF65-F5344CB8AC3E}">
        <p14:creationId xmlns:p14="http://schemas.microsoft.com/office/powerpoint/2010/main" val="157247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04EF0C-7D26-4934-98F2-79BF195841D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E771C4F4-4A4B-4EF2-A9EA-D7BF4ADCA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ZoneTexte 5">
            <a:extLst>
              <a:ext uri="{FF2B5EF4-FFF2-40B4-BE49-F238E27FC236}">
                <a16:creationId xmlns:a16="http://schemas.microsoft.com/office/drawing/2014/main" id="{B955B71C-C4B0-400F-86DF-EF6D38338D24}"/>
              </a:ext>
            </a:extLst>
          </p:cNvPr>
          <p:cNvSpPr txBox="1"/>
          <p:nvPr/>
        </p:nvSpPr>
        <p:spPr>
          <a:xfrm>
            <a:off x="4428040" y="97787"/>
            <a:ext cx="6573336" cy="5693866"/>
          </a:xfrm>
          <a:prstGeom prst="rect">
            <a:avLst/>
          </a:prstGeom>
          <a:noFill/>
        </p:spPr>
        <p:txBody>
          <a:bodyPr wrap="square" rtlCol="0">
            <a:spAutoFit/>
          </a:bodyPr>
          <a:lstStyle/>
          <a:p>
            <a:pPr algn="just"/>
            <a:endParaRPr lang="fr-FR" sz="1600" b="1"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2.     </a:t>
            </a:r>
            <a:r>
              <a:rPr lang="fr-FR" sz="1400" u="sng" dirty="0">
                <a:latin typeface="Arial" panose="020B0604020202020204" pitchFamily="34" charset="0"/>
                <a:cs typeface="Arial" panose="020B0604020202020204" pitchFamily="34" charset="0"/>
              </a:rPr>
              <a:t>Le rôle du commissaire aux comptes : la procédure d’alerte</a:t>
            </a:r>
          </a:p>
          <a:p>
            <a:pPr algn="just"/>
            <a:endParaRPr lang="fr-FR" sz="1600" b="1"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Le commissaire aux comptes est chargé de certifier la régularité, la sincérité et l’image fidèle des états financiers.</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Lorsque, au cours de sa mission, le commissaire aux comptes relève des faits de nature à compromettre la continuité de l’exploitation de l’association, il met en œuvre la procédure d’alerte prévue à l’article L. 612-3 du Code de commerce.</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Cette procédure implique différentes phases :</a:t>
            </a:r>
          </a:p>
          <a:p>
            <a:pPr algn="just"/>
            <a:endParaRPr lang="fr-FR" sz="1200" dirty="0">
              <a:latin typeface="Arial" panose="020B0604020202020204" pitchFamily="34" charset="0"/>
              <a:cs typeface="Arial" panose="020B0604020202020204" pitchFamily="34" charset="0"/>
            </a:endParaRPr>
          </a:p>
          <a:p>
            <a:pPr marL="171450" indent="-171450" algn="just">
              <a:buFontTx/>
              <a:buChar char="-"/>
            </a:pPr>
            <a:r>
              <a:rPr lang="fr-FR" sz="1200" dirty="0">
                <a:latin typeface="Arial" panose="020B0604020202020204" pitchFamily="34" charset="0"/>
                <a:cs typeface="Arial" panose="020B0604020202020204" pitchFamily="34" charset="0"/>
              </a:rPr>
              <a:t>Le commissaire aux comptes demande d’abord au Président de l’association des explications sur les faits relevés qui sont de nature à compromettre la continuité de l’exploitation,</a:t>
            </a:r>
          </a:p>
          <a:p>
            <a:pPr marL="171450" indent="-171450" algn="just">
              <a:buFontTx/>
              <a:buChar char="-"/>
            </a:pPr>
            <a:endParaRPr lang="fr-FR" sz="1200" dirty="0">
              <a:latin typeface="Arial" panose="020B0604020202020204" pitchFamily="34" charset="0"/>
              <a:cs typeface="Arial" panose="020B0604020202020204" pitchFamily="34" charset="0"/>
            </a:endParaRPr>
          </a:p>
          <a:p>
            <a:pPr marL="171450" indent="-171450" algn="just">
              <a:buFontTx/>
              <a:buChar char="-"/>
            </a:pPr>
            <a:r>
              <a:rPr lang="fr-FR" sz="1200" dirty="0">
                <a:latin typeface="Arial" panose="020B0604020202020204" pitchFamily="34" charset="0"/>
                <a:cs typeface="Arial" panose="020B0604020202020204" pitchFamily="34" charset="0"/>
              </a:rPr>
              <a:t>À défaut de réponse, ou si celle-ci ne permet pas d’être assuré de la continuité, il invite, par un écrit dont la copie est transmise au président du tribunal, la direction à faire délibérer l’organe collégial de l’association sur les faits relevés,</a:t>
            </a:r>
          </a:p>
          <a:p>
            <a:pPr algn="just"/>
            <a:endParaRPr lang="fr-FR" sz="1200" dirty="0">
              <a:latin typeface="Arial" panose="020B0604020202020204" pitchFamily="34" charset="0"/>
              <a:cs typeface="Arial" panose="020B0604020202020204" pitchFamily="34" charset="0"/>
            </a:endParaRPr>
          </a:p>
          <a:p>
            <a:pPr marL="171450" indent="-171450" algn="just">
              <a:buFontTx/>
              <a:buChar char="-"/>
            </a:pPr>
            <a:r>
              <a:rPr lang="fr-FR" sz="1200" dirty="0">
                <a:latin typeface="Arial" panose="020B0604020202020204" pitchFamily="34" charset="0"/>
                <a:cs typeface="Arial" panose="020B0604020202020204" pitchFamily="34" charset="0"/>
              </a:rPr>
              <a:t>À défaut de réunion de cette instance ou lorsque le commissaire aux comptes constate qu’en dépit des décisions prises, la continuité de l’exploitation demeure compromise, l’assemblée générale des adhérents est convoquée,</a:t>
            </a:r>
          </a:p>
          <a:p>
            <a:pPr marL="171450" indent="-171450" algn="just">
              <a:buFontTx/>
              <a:buChar char="-"/>
            </a:pPr>
            <a:endParaRPr lang="fr-FR" sz="1200" dirty="0">
              <a:latin typeface="Arial" panose="020B0604020202020204" pitchFamily="34" charset="0"/>
              <a:cs typeface="Arial" panose="020B0604020202020204" pitchFamily="34" charset="0"/>
            </a:endParaRPr>
          </a:p>
          <a:p>
            <a:pPr marL="171450" indent="-171450" algn="just">
              <a:buFontTx/>
              <a:buChar char="-"/>
            </a:pPr>
            <a:r>
              <a:rPr lang="fr-FR" sz="1200" dirty="0">
                <a:latin typeface="Arial" panose="020B0604020202020204" pitchFamily="34" charset="0"/>
                <a:cs typeface="Arial" panose="020B0604020202020204" pitchFamily="34" charset="0"/>
              </a:rPr>
              <a:t>Enfin, si, à l’issue de cette réunion, le commissaire aux comptes estime que les décisions prises ne permettent toujours pas d’assurer la continuité de l’exploitation, il informe de ses démarches le président du tribunal et lui en communique les résultats</a:t>
            </a:r>
            <a:r>
              <a:rPr lang="fr-FR" sz="1600" b="1" dirty="0">
                <a:latin typeface="Arial" panose="020B0604020202020204" pitchFamily="34" charset="0"/>
                <a:cs typeface="Arial" panose="020B0604020202020204" pitchFamily="34" charset="0"/>
              </a:rPr>
              <a:t>.</a:t>
            </a:r>
          </a:p>
          <a:p>
            <a:pPr marL="342900" indent="-342900" algn="just">
              <a:buAutoNum type="alphaUcPeriod"/>
            </a:pPr>
            <a:endParaRPr lang="fr-FR" sz="14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554A96B9-2174-017A-8FB0-43990E2FE8B4}"/>
              </a:ext>
            </a:extLst>
          </p:cNvPr>
          <p:cNvPicPr>
            <a:picLocks noChangeAspect="1"/>
          </p:cNvPicPr>
          <p:nvPr/>
        </p:nvPicPr>
        <p:blipFill rotWithShape="1">
          <a:blip r:embed="rId3">
            <a:extLst>
              <a:ext uri="{28A0092B-C50C-407E-A947-70E740481C1C}">
                <a14:useLocalDpi xmlns:a14="http://schemas.microsoft.com/office/drawing/2010/main" val="0"/>
              </a:ext>
            </a:extLst>
          </a:blip>
          <a:srcRect l="29869" t="31389" r="30753" b="33170"/>
          <a:stretch/>
        </p:blipFill>
        <p:spPr>
          <a:xfrm>
            <a:off x="10682342" y="5514974"/>
            <a:ext cx="1342916" cy="854549"/>
          </a:xfrm>
          <a:prstGeom prst="rect">
            <a:avLst/>
          </a:prstGeom>
        </p:spPr>
      </p:pic>
    </p:spTree>
    <p:extLst>
      <p:ext uri="{BB962C8B-B14F-4D97-AF65-F5344CB8AC3E}">
        <p14:creationId xmlns:p14="http://schemas.microsoft.com/office/powerpoint/2010/main" val="1954708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04EF0C-7D26-4934-98F2-79BF195841D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E771C4F4-4A4B-4EF2-A9EA-D7BF4ADCA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ZoneTexte 5">
            <a:extLst>
              <a:ext uri="{FF2B5EF4-FFF2-40B4-BE49-F238E27FC236}">
                <a16:creationId xmlns:a16="http://schemas.microsoft.com/office/drawing/2014/main" id="{B955B71C-C4B0-400F-86DF-EF6D38338D24}"/>
              </a:ext>
            </a:extLst>
          </p:cNvPr>
          <p:cNvSpPr txBox="1"/>
          <p:nvPr/>
        </p:nvSpPr>
        <p:spPr>
          <a:xfrm>
            <a:off x="4833559" y="1690688"/>
            <a:ext cx="7140327" cy="2031325"/>
          </a:xfrm>
          <a:prstGeom prst="rect">
            <a:avLst/>
          </a:prstGeom>
          <a:noFill/>
        </p:spPr>
        <p:txBody>
          <a:bodyPr wrap="square" rtlCol="0">
            <a:spAutoFit/>
          </a:bodyPr>
          <a:lstStyle/>
          <a:p>
            <a:pPr algn="ctr"/>
            <a:endParaRPr lang="fr-FR" sz="1600" b="1" dirty="0">
              <a:latin typeface="Arial" panose="020B0604020202020204" pitchFamily="34" charset="0"/>
              <a:cs typeface="Arial" panose="020B0604020202020204" pitchFamily="34" charset="0"/>
            </a:endParaRPr>
          </a:p>
          <a:p>
            <a:pPr algn="just"/>
            <a:endParaRPr lang="fr-FR" sz="1600" b="1" dirty="0">
              <a:latin typeface="Arial" panose="020B0604020202020204" pitchFamily="34" charset="0"/>
              <a:cs typeface="Arial" panose="020B0604020202020204" pitchFamily="34" charset="0"/>
            </a:endParaRPr>
          </a:p>
          <a:p>
            <a:pPr algn="just"/>
            <a:r>
              <a:rPr lang="fr-FR" sz="1600" b="1" dirty="0">
                <a:latin typeface="Arial" panose="020B0604020202020204" pitchFamily="34" charset="0"/>
                <a:cs typeface="Arial" panose="020B0604020202020204" pitchFamily="34" charset="0"/>
              </a:rPr>
              <a:t>II. </a:t>
            </a:r>
            <a:r>
              <a:rPr lang="fr-FR" sz="1600" b="1" u="sng" dirty="0">
                <a:latin typeface="Arial" panose="020B0604020202020204" pitchFamily="34" charset="0"/>
                <a:cs typeface="Arial" panose="020B0604020202020204" pitchFamily="34" charset="0"/>
              </a:rPr>
              <a:t>Les procédures préventives : Mandat ad hoc et conciliation</a:t>
            </a:r>
          </a:p>
          <a:p>
            <a:pPr algn="just"/>
            <a:endParaRPr lang="fr-FR" sz="1600" b="1" dirty="0">
              <a:latin typeface="Arial" panose="020B0604020202020204" pitchFamily="34" charset="0"/>
              <a:cs typeface="Arial" panose="020B0604020202020204" pitchFamily="34" charset="0"/>
            </a:endParaRPr>
          </a:p>
          <a:p>
            <a:pPr marL="342900" indent="-342900" algn="just">
              <a:buAutoNum type="alphaUcPeriod"/>
            </a:pPr>
            <a:r>
              <a:rPr lang="fr-FR" sz="1600" b="1" dirty="0">
                <a:latin typeface="Arial" panose="020B0604020202020204" pitchFamily="34" charset="0"/>
                <a:cs typeface="Arial" panose="020B0604020202020204" pitchFamily="34" charset="0"/>
              </a:rPr>
              <a:t>Des procédures amiables et confidentielles</a:t>
            </a:r>
          </a:p>
          <a:p>
            <a:pPr marL="342900" indent="-342900" algn="just">
              <a:buAutoNum type="alphaUcPeriod"/>
            </a:pPr>
            <a:endParaRPr lang="fr-FR" sz="1600" b="1" dirty="0">
              <a:latin typeface="Arial" panose="020B0604020202020204" pitchFamily="34" charset="0"/>
              <a:cs typeface="Arial" panose="020B0604020202020204" pitchFamily="34" charset="0"/>
            </a:endParaRPr>
          </a:p>
          <a:p>
            <a:pPr marL="342900" indent="-342900" algn="just">
              <a:buAutoNum type="alphaUcPeriod"/>
            </a:pPr>
            <a:r>
              <a:rPr lang="fr-FR" sz="1600" b="1" dirty="0">
                <a:latin typeface="Arial" panose="020B0604020202020204" pitchFamily="34" charset="0"/>
                <a:cs typeface="Arial" panose="020B0604020202020204" pitchFamily="34" charset="0"/>
              </a:rPr>
              <a:t>Des leviers efficaces</a:t>
            </a:r>
          </a:p>
          <a:p>
            <a:pPr marL="342900" indent="-342900" algn="just">
              <a:buAutoNum type="alphaUcPeriod"/>
            </a:pPr>
            <a:endParaRPr lang="fr-FR" sz="14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A23950C4-2788-85A1-87F3-E263FFF7BC5C}"/>
              </a:ext>
            </a:extLst>
          </p:cNvPr>
          <p:cNvPicPr>
            <a:picLocks noChangeAspect="1"/>
          </p:cNvPicPr>
          <p:nvPr/>
        </p:nvPicPr>
        <p:blipFill rotWithShape="1">
          <a:blip r:embed="rId3">
            <a:extLst>
              <a:ext uri="{28A0092B-C50C-407E-A947-70E740481C1C}">
                <a14:useLocalDpi xmlns:a14="http://schemas.microsoft.com/office/drawing/2010/main" val="0"/>
              </a:ext>
            </a:extLst>
          </a:blip>
          <a:srcRect l="29869" t="31389" r="30753" b="33170"/>
          <a:stretch/>
        </p:blipFill>
        <p:spPr>
          <a:xfrm>
            <a:off x="10682342" y="5514974"/>
            <a:ext cx="1342916" cy="854549"/>
          </a:xfrm>
          <a:prstGeom prst="rect">
            <a:avLst/>
          </a:prstGeom>
        </p:spPr>
      </p:pic>
    </p:spTree>
    <p:extLst>
      <p:ext uri="{BB962C8B-B14F-4D97-AF65-F5344CB8AC3E}">
        <p14:creationId xmlns:p14="http://schemas.microsoft.com/office/powerpoint/2010/main" val="404898173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958</Words>
  <Application>Microsoft Office PowerPoint</Application>
  <PresentationFormat>Grand écran</PresentationFormat>
  <Paragraphs>124</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Mathilde TRANCHARD</dc:creator>
  <cp:lastModifiedBy>REGNER Clarisse</cp:lastModifiedBy>
  <cp:revision>20</cp:revision>
  <cp:lastPrinted>2022-10-19T10:28:23Z</cp:lastPrinted>
  <dcterms:created xsi:type="dcterms:W3CDTF">2020-03-02T14:58:42Z</dcterms:created>
  <dcterms:modified xsi:type="dcterms:W3CDTF">2022-10-19T13:49:02Z</dcterms:modified>
</cp:coreProperties>
</file>