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72" r:id="rId3"/>
    <p:sldId id="285" r:id="rId4"/>
    <p:sldId id="278" r:id="rId5"/>
    <p:sldId id="279" r:id="rId6"/>
    <p:sldId id="286" r:id="rId7"/>
    <p:sldId id="281" r:id="rId8"/>
    <p:sldId id="274" r:id="rId9"/>
    <p:sldId id="277" r:id="rId10"/>
    <p:sldId id="290" r:id="rId11"/>
    <p:sldId id="284" r:id="rId12"/>
    <p:sldId id="288" r:id="rId13"/>
    <p:sldId id="27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B4E15-BC63-D84A-B28A-0046A9F1CD50}" v="7" dt="2022-07-05T09:23:22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27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ANOUNOU Cynthia" userId="4138594e-3c9b-4c4b-af0e-c1ed080e627b" providerId="ADAL" clId="{149B4E15-BC63-D84A-B28A-0046A9F1CD50}"/>
    <pc:docChg chg="modSld">
      <pc:chgData name="OUANOUNOU Cynthia" userId="4138594e-3c9b-4c4b-af0e-c1ed080e627b" providerId="ADAL" clId="{149B4E15-BC63-D84A-B28A-0046A9F1CD50}" dt="2022-07-05T09:23:22.629" v="6" actId="14826"/>
      <pc:docMkLst>
        <pc:docMk/>
      </pc:docMkLst>
      <pc:sldChg chg="modSp">
        <pc:chgData name="OUANOUNOU Cynthia" userId="4138594e-3c9b-4c4b-af0e-c1ed080e627b" providerId="ADAL" clId="{149B4E15-BC63-D84A-B28A-0046A9F1CD50}" dt="2022-07-05T09:22:08.163" v="2" actId="14826"/>
        <pc:sldMkLst>
          <pc:docMk/>
          <pc:sldMk cId="4017145050" sldId="263"/>
        </pc:sldMkLst>
        <pc:picChg chg="mod">
          <ac:chgData name="OUANOUNOU Cynthia" userId="4138594e-3c9b-4c4b-af0e-c1ed080e627b" providerId="ADAL" clId="{149B4E15-BC63-D84A-B28A-0046A9F1CD50}" dt="2022-07-05T09:22:08.163" v="2" actId="14826"/>
          <ac:picMkLst>
            <pc:docMk/>
            <pc:sldMk cId="4017145050" sldId="263"/>
            <ac:picMk id="4" creationId="{1B41D07B-B74B-2940-8358-6429444EFBCF}"/>
          </ac:picMkLst>
        </pc:picChg>
      </pc:sldChg>
      <pc:sldChg chg="modSp">
        <pc:chgData name="OUANOUNOU Cynthia" userId="4138594e-3c9b-4c4b-af0e-c1ed080e627b" providerId="ADAL" clId="{149B4E15-BC63-D84A-B28A-0046A9F1CD50}" dt="2022-07-05T09:23:06.423" v="5" actId="14826"/>
        <pc:sldMkLst>
          <pc:docMk/>
          <pc:sldMk cId="2651027881" sldId="264"/>
        </pc:sldMkLst>
        <pc:picChg chg="mod">
          <ac:chgData name="OUANOUNOU Cynthia" userId="4138594e-3c9b-4c4b-af0e-c1ed080e627b" providerId="ADAL" clId="{149B4E15-BC63-D84A-B28A-0046A9F1CD50}" dt="2022-07-05T09:23:06.423" v="5" actId="14826"/>
          <ac:picMkLst>
            <pc:docMk/>
            <pc:sldMk cId="2651027881" sldId="264"/>
            <ac:picMk id="3" creationId="{C4DACA9A-6EF4-E345-BAAA-6B8843753595}"/>
          </ac:picMkLst>
        </pc:picChg>
      </pc:sldChg>
      <pc:sldChg chg="modSp">
        <pc:chgData name="OUANOUNOU Cynthia" userId="4138594e-3c9b-4c4b-af0e-c1ed080e627b" providerId="ADAL" clId="{149B4E15-BC63-D84A-B28A-0046A9F1CD50}" dt="2022-07-05T09:21:11.623" v="0" actId="14826"/>
        <pc:sldMkLst>
          <pc:docMk/>
          <pc:sldMk cId="2773250442" sldId="266"/>
        </pc:sldMkLst>
        <pc:picChg chg="mod">
          <ac:chgData name="OUANOUNOU Cynthia" userId="4138594e-3c9b-4c4b-af0e-c1ed080e627b" providerId="ADAL" clId="{149B4E15-BC63-D84A-B28A-0046A9F1CD50}" dt="2022-07-05T09:21:11.623" v="0" actId="14826"/>
          <ac:picMkLst>
            <pc:docMk/>
            <pc:sldMk cId="2773250442" sldId="266"/>
            <ac:picMk id="5" creationId="{E1DBED66-4AA6-1646-A196-9A44376158B0}"/>
          </ac:picMkLst>
        </pc:picChg>
      </pc:sldChg>
      <pc:sldChg chg="modSp">
        <pc:chgData name="OUANOUNOU Cynthia" userId="4138594e-3c9b-4c4b-af0e-c1ed080e627b" providerId="ADAL" clId="{149B4E15-BC63-D84A-B28A-0046A9F1CD50}" dt="2022-07-05T09:21:52.825" v="1" actId="14826"/>
        <pc:sldMkLst>
          <pc:docMk/>
          <pc:sldMk cId="3059500241" sldId="267"/>
        </pc:sldMkLst>
        <pc:picChg chg="mod">
          <ac:chgData name="OUANOUNOU Cynthia" userId="4138594e-3c9b-4c4b-af0e-c1ed080e627b" providerId="ADAL" clId="{149B4E15-BC63-D84A-B28A-0046A9F1CD50}" dt="2022-07-05T09:21:52.825" v="1" actId="14826"/>
          <ac:picMkLst>
            <pc:docMk/>
            <pc:sldMk cId="3059500241" sldId="267"/>
            <ac:picMk id="12" creationId="{EC8B404A-3EC7-2540-8A36-4A21CEB6DF03}"/>
          </ac:picMkLst>
        </pc:picChg>
      </pc:sldChg>
      <pc:sldChg chg="modSp">
        <pc:chgData name="OUANOUNOU Cynthia" userId="4138594e-3c9b-4c4b-af0e-c1ed080e627b" providerId="ADAL" clId="{149B4E15-BC63-D84A-B28A-0046A9F1CD50}" dt="2022-07-05T09:22:19.365" v="3" actId="14826"/>
        <pc:sldMkLst>
          <pc:docMk/>
          <pc:sldMk cId="1338413638" sldId="268"/>
        </pc:sldMkLst>
        <pc:picChg chg="mod">
          <ac:chgData name="OUANOUNOU Cynthia" userId="4138594e-3c9b-4c4b-af0e-c1ed080e627b" providerId="ADAL" clId="{149B4E15-BC63-D84A-B28A-0046A9F1CD50}" dt="2022-07-05T09:22:19.365" v="3" actId="14826"/>
          <ac:picMkLst>
            <pc:docMk/>
            <pc:sldMk cId="1338413638" sldId="268"/>
            <ac:picMk id="3" creationId="{5106D8BC-14E7-E54A-B2C4-8A7A72A46634}"/>
          </ac:picMkLst>
        </pc:picChg>
      </pc:sldChg>
      <pc:sldChg chg="modSp">
        <pc:chgData name="OUANOUNOU Cynthia" userId="4138594e-3c9b-4c4b-af0e-c1ed080e627b" providerId="ADAL" clId="{149B4E15-BC63-D84A-B28A-0046A9F1CD50}" dt="2022-07-05T09:22:50.306" v="4" actId="14826"/>
        <pc:sldMkLst>
          <pc:docMk/>
          <pc:sldMk cId="2016356608" sldId="269"/>
        </pc:sldMkLst>
        <pc:picChg chg="mod">
          <ac:chgData name="OUANOUNOU Cynthia" userId="4138594e-3c9b-4c4b-af0e-c1ed080e627b" providerId="ADAL" clId="{149B4E15-BC63-D84A-B28A-0046A9F1CD50}" dt="2022-07-05T09:22:50.306" v="4" actId="14826"/>
          <ac:picMkLst>
            <pc:docMk/>
            <pc:sldMk cId="2016356608" sldId="269"/>
            <ac:picMk id="3" creationId="{00EA33C2-8432-2A4D-9B84-A161E8E7DD2E}"/>
          </ac:picMkLst>
        </pc:picChg>
      </pc:sldChg>
      <pc:sldChg chg="modSp">
        <pc:chgData name="OUANOUNOU Cynthia" userId="4138594e-3c9b-4c4b-af0e-c1ed080e627b" providerId="ADAL" clId="{149B4E15-BC63-D84A-B28A-0046A9F1CD50}" dt="2022-07-05T09:23:22.629" v="6" actId="14826"/>
        <pc:sldMkLst>
          <pc:docMk/>
          <pc:sldMk cId="1856294246" sldId="270"/>
        </pc:sldMkLst>
        <pc:picChg chg="mod">
          <ac:chgData name="OUANOUNOU Cynthia" userId="4138594e-3c9b-4c4b-af0e-c1ed080e627b" providerId="ADAL" clId="{149B4E15-BC63-D84A-B28A-0046A9F1CD50}" dt="2022-07-05T09:23:22.629" v="6" actId="14826"/>
          <ac:picMkLst>
            <pc:docMk/>
            <pc:sldMk cId="1856294246" sldId="270"/>
            <ac:picMk id="3" creationId="{8985D6F2-E5A0-7449-A50D-06970768DCF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456AF-244F-4018-8685-F7B1C194CCB6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97822094-C731-407C-AA85-A626AEE5668F}">
      <dgm:prSet phldrT="[Texte]" custT="1"/>
      <dgm:spPr>
        <a:xfrm rot="16200000">
          <a:off x="-14356" y="14357"/>
          <a:ext cx="2270939" cy="2242223"/>
        </a:xfrm>
        <a:prstGeom prst="flowChartManualOperation">
          <a:avLst/>
        </a:prstGeom>
        <a:solidFill>
          <a:srgbClr val="007EC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50000"/>
            </a:lnSpc>
          </a:pPr>
          <a:r>
            <a:rPr lang="fr-FR" sz="1400" b="1" dirty="0" smtClean="0">
              <a:solidFill>
                <a:sysClr val="window" lastClr="FFFFFF"/>
              </a:solidFill>
              <a:latin typeface="Arial Black" panose="020B0A04020102020204" pitchFamily="34" charset="0"/>
              <a:ea typeface="+mn-ea"/>
              <a:cs typeface="+mn-cs"/>
            </a:rPr>
            <a:t>AGREMENT SIMPLE</a:t>
          </a:r>
          <a:endParaRPr lang="fr-FR" sz="1400" b="1" dirty="0">
            <a:solidFill>
              <a:sysClr val="window" lastClr="FFFFFF"/>
            </a:solidFill>
            <a:latin typeface="Arial Black" panose="020B0A04020102020204" pitchFamily="34" charset="0"/>
            <a:ea typeface="+mn-ea"/>
            <a:cs typeface="+mn-cs"/>
          </a:endParaRPr>
        </a:p>
      </dgm:t>
    </dgm:pt>
    <dgm:pt modelId="{46298660-5BB2-40AF-B159-46F6D9FD29BD}" type="parTrans" cxnId="{D1B8598E-6E09-42F1-A4CC-614A694A74CC}">
      <dgm:prSet/>
      <dgm:spPr/>
      <dgm:t>
        <a:bodyPr/>
        <a:lstStyle/>
        <a:p>
          <a:endParaRPr lang="fr-FR"/>
        </a:p>
      </dgm:t>
    </dgm:pt>
    <dgm:pt modelId="{F16E0BFD-B0F1-4F86-8EAC-2157E60F33FE}" type="sibTrans" cxnId="{D1B8598E-6E09-42F1-A4CC-614A694A74CC}">
      <dgm:prSet/>
      <dgm:spPr/>
      <dgm:t>
        <a:bodyPr/>
        <a:lstStyle/>
        <a:p>
          <a:endParaRPr lang="fr-FR"/>
        </a:p>
      </dgm:t>
    </dgm:pt>
    <dgm:pt modelId="{A79981DF-DA1F-4830-8C1A-4EC4C9F049DD}">
      <dgm:prSet phldrT="[Texte]" custT="1"/>
      <dgm:spPr>
        <a:xfrm rot="16200000">
          <a:off x="2396895" y="14357"/>
          <a:ext cx="2270939" cy="2242223"/>
        </a:xfrm>
        <a:prstGeom prst="flowChartManualOperation">
          <a:avLst/>
        </a:prstGeom>
        <a:solidFill>
          <a:srgbClr val="007EC3">
            <a:hueOff val="-251204"/>
            <a:satOff val="-14352"/>
            <a:lumOff val="970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50000"/>
            </a:lnSpc>
          </a:pPr>
          <a:r>
            <a:rPr lang="fr-FR" sz="1400" b="1" dirty="0" smtClean="0">
              <a:solidFill>
                <a:sysClr val="window" lastClr="FFFFFF"/>
              </a:solidFill>
              <a:latin typeface="Arial Black" panose="020B0A04020102020204" pitchFamily="34" charset="0"/>
              <a:ea typeface="+mn-ea"/>
              <a:cs typeface="+mn-cs"/>
            </a:rPr>
            <a:t>AGREMENT COLLECTIF</a:t>
          </a:r>
          <a:endParaRPr lang="fr-FR" sz="1400" b="1" dirty="0">
            <a:solidFill>
              <a:sysClr val="window" lastClr="FFFFFF"/>
            </a:solidFill>
            <a:latin typeface="Arial Black" panose="020B0A04020102020204" pitchFamily="34" charset="0"/>
            <a:ea typeface="+mn-ea"/>
            <a:cs typeface="+mn-cs"/>
          </a:endParaRPr>
        </a:p>
      </dgm:t>
    </dgm:pt>
    <dgm:pt modelId="{3F4CEFA1-8B79-4D66-8FB0-177CC0075A67}" type="parTrans" cxnId="{0F82F980-BE56-4B41-A25F-6D39CF2CA0CB}">
      <dgm:prSet/>
      <dgm:spPr/>
      <dgm:t>
        <a:bodyPr/>
        <a:lstStyle/>
        <a:p>
          <a:endParaRPr lang="fr-FR"/>
        </a:p>
      </dgm:t>
    </dgm:pt>
    <dgm:pt modelId="{305C9FF5-E631-4552-8527-B9A09D42B072}" type="sibTrans" cxnId="{0F82F980-BE56-4B41-A25F-6D39CF2CA0CB}">
      <dgm:prSet/>
      <dgm:spPr/>
      <dgm:t>
        <a:bodyPr/>
        <a:lstStyle/>
        <a:p>
          <a:endParaRPr lang="fr-FR"/>
        </a:p>
      </dgm:t>
    </dgm:pt>
    <dgm:pt modelId="{80057C31-5F4A-447E-AD45-E6D15C560168}">
      <dgm:prSet phldrT="[Texte]" custT="1"/>
      <dgm:spPr>
        <a:xfrm rot="16200000">
          <a:off x="4807285" y="14357"/>
          <a:ext cx="2270939" cy="2242223"/>
        </a:xfrm>
        <a:prstGeom prst="flowChartManualOperation">
          <a:avLst/>
        </a:prstGeom>
        <a:solidFill>
          <a:srgbClr val="007EC3">
            <a:hueOff val="-502408"/>
            <a:satOff val="-28704"/>
            <a:lumOff val="1941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50000"/>
            </a:lnSpc>
          </a:pPr>
          <a:r>
            <a:rPr lang="fr-FR" sz="1400" b="1" dirty="0" smtClean="0">
              <a:solidFill>
                <a:sysClr val="window" lastClr="FFFFFF"/>
              </a:solidFill>
              <a:latin typeface="Arial Black" panose="020B0A04020102020204" pitchFamily="34" charset="0"/>
              <a:ea typeface="+mn-ea"/>
              <a:cs typeface="+mn-cs"/>
            </a:rPr>
            <a:t>INTERMEDIATION</a:t>
          </a:r>
          <a:endParaRPr lang="fr-FR" sz="1400" b="1" dirty="0">
            <a:solidFill>
              <a:sysClr val="window" lastClr="FFFFFF"/>
            </a:solidFill>
            <a:latin typeface="Arial Black" panose="020B0A04020102020204" pitchFamily="34" charset="0"/>
            <a:ea typeface="+mn-ea"/>
            <a:cs typeface="+mn-cs"/>
          </a:endParaRPr>
        </a:p>
      </dgm:t>
    </dgm:pt>
    <dgm:pt modelId="{DF5C4EA4-5CE4-4C6C-B1BB-BCBFA661CCC6}" type="parTrans" cxnId="{CC92D720-D955-4C46-8483-7EDF68400DC3}">
      <dgm:prSet/>
      <dgm:spPr/>
      <dgm:t>
        <a:bodyPr/>
        <a:lstStyle/>
        <a:p>
          <a:endParaRPr lang="fr-FR"/>
        </a:p>
      </dgm:t>
    </dgm:pt>
    <dgm:pt modelId="{4F0644E2-9B02-428B-AAB0-26ACC023EE1B}" type="sibTrans" cxnId="{CC92D720-D955-4C46-8483-7EDF68400DC3}">
      <dgm:prSet/>
      <dgm:spPr/>
      <dgm:t>
        <a:bodyPr/>
        <a:lstStyle/>
        <a:p>
          <a:endParaRPr lang="fr-FR"/>
        </a:p>
      </dgm:t>
    </dgm:pt>
    <dgm:pt modelId="{79D95194-8AA4-4B14-AD73-E50E95780964}">
      <dgm:prSet phldrT="[Texte]" custT="1"/>
      <dgm:spPr>
        <a:xfrm rot="16200000">
          <a:off x="4807285" y="14357"/>
          <a:ext cx="2270939" cy="2242223"/>
        </a:xfrm>
        <a:prstGeom prst="flowChartManualOperation">
          <a:avLst/>
        </a:prstGeom>
        <a:solidFill>
          <a:srgbClr val="007EC3">
            <a:hueOff val="-502408"/>
            <a:satOff val="-28704"/>
            <a:lumOff val="1941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50000"/>
            </a:lnSpc>
          </a:pPr>
          <a:r>
            <a:rPr lang="fr-FR" sz="1400" b="1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Possibilité pour une structure ne disposant pas d’agrément d’accueillir via l’agrément d’un autre organisme</a:t>
          </a:r>
          <a:endParaRPr lang="fr-FR" sz="1400" b="1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A6EC6D47-4033-4632-8322-62B5F3C4701A}" type="parTrans" cxnId="{D581DA12-B79F-4307-8D06-69BCCB828979}">
      <dgm:prSet/>
      <dgm:spPr/>
      <dgm:t>
        <a:bodyPr/>
        <a:lstStyle/>
        <a:p>
          <a:endParaRPr lang="fr-FR"/>
        </a:p>
      </dgm:t>
    </dgm:pt>
    <dgm:pt modelId="{D950B372-8226-4700-853B-CBE4CDA2A6A7}" type="sibTrans" cxnId="{D581DA12-B79F-4307-8D06-69BCCB828979}">
      <dgm:prSet/>
      <dgm:spPr/>
      <dgm:t>
        <a:bodyPr/>
        <a:lstStyle/>
        <a:p>
          <a:endParaRPr lang="fr-FR"/>
        </a:p>
      </dgm:t>
    </dgm:pt>
    <dgm:pt modelId="{DDEAA96A-6AE9-429B-B006-5D701ACBC8B2}">
      <dgm:prSet phldrT="[Texte]" custT="1"/>
      <dgm:spPr>
        <a:xfrm rot="16200000">
          <a:off x="-14356" y="14357"/>
          <a:ext cx="2270939" cy="2242223"/>
        </a:xfrm>
        <a:prstGeom prst="flowChartManualOperation">
          <a:avLst/>
        </a:prstGeom>
        <a:solidFill>
          <a:srgbClr val="007EC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50000"/>
            </a:lnSpc>
          </a:pPr>
          <a:r>
            <a:rPr lang="fr-FR" sz="1400" b="1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Agrément accordé à une structure pour l’accueil d’un ou plusieurs volontaires</a:t>
          </a:r>
          <a:endParaRPr lang="fr-FR" sz="1400" b="1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1C458E85-4218-4B0A-8A26-F088D5BCECBA}" type="parTrans" cxnId="{82405789-6056-40E2-848A-A764264D0E95}">
      <dgm:prSet/>
      <dgm:spPr/>
      <dgm:t>
        <a:bodyPr/>
        <a:lstStyle/>
        <a:p>
          <a:endParaRPr lang="fr-FR"/>
        </a:p>
      </dgm:t>
    </dgm:pt>
    <dgm:pt modelId="{8DE8CC5C-C728-45E7-89FD-665804643361}" type="sibTrans" cxnId="{82405789-6056-40E2-848A-A764264D0E95}">
      <dgm:prSet/>
      <dgm:spPr/>
      <dgm:t>
        <a:bodyPr/>
        <a:lstStyle/>
        <a:p>
          <a:endParaRPr lang="fr-FR"/>
        </a:p>
      </dgm:t>
    </dgm:pt>
    <dgm:pt modelId="{5B8F9308-0B23-4830-B776-297FC9F54754}">
      <dgm:prSet custT="1"/>
      <dgm:spPr>
        <a:xfrm rot="16200000">
          <a:off x="2396895" y="14357"/>
          <a:ext cx="2270939" cy="2242223"/>
        </a:xfrm>
        <a:prstGeom prst="flowChartManualOperation">
          <a:avLst/>
        </a:prstGeom>
        <a:solidFill>
          <a:srgbClr val="007EC3">
            <a:hueOff val="-251204"/>
            <a:satOff val="-14352"/>
            <a:lumOff val="970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50000"/>
            </a:lnSpc>
          </a:pPr>
          <a:r>
            <a:rPr lang="fr-FR" sz="1400" b="1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Agrément accordé à une structure pour elle-même et ses établissements secondaires</a:t>
          </a:r>
          <a:endParaRPr lang="fr-FR" sz="1400" b="1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08FECA96-F325-42FB-9E07-C5D919BFB1AC}" type="parTrans" cxnId="{4B94233D-3D78-4E92-B620-21A37912815A}">
      <dgm:prSet/>
      <dgm:spPr/>
      <dgm:t>
        <a:bodyPr/>
        <a:lstStyle/>
        <a:p>
          <a:endParaRPr lang="fr-FR"/>
        </a:p>
      </dgm:t>
    </dgm:pt>
    <dgm:pt modelId="{B90A6E45-561C-4471-A5EE-D2872B9DED31}" type="sibTrans" cxnId="{4B94233D-3D78-4E92-B620-21A37912815A}">
      <dgm:prSet/>
      <dgm:spPr/>
      <dgm:t>
        <a:bodyPr/>
        <a:lstStyle/>
        <a:p>
          <a:endParaRPr lang="fr-FR"/>
        </a:p>
      </dgm:t>
    </dgm:pt>
    <dgm:pt modelId="{E68497CE-2DD1-4417-8BFB-C111F5CDD8C5}" type="pres">
      <dgm:prSet presAssocID="{B92456AF-244F-4018-8685-F7B1C194CC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4C47175-88FF-4F01-8FCD-7681B24C2A00}" type="pres">
      <dgm:prSet presAssocID="{97822094-C731-407C-AA85-A626AEE5668F}" presName="node" presStyleLbl="node1" presStyleIdx="0" presStyleCnt="3" custLinFactNeighborX="-512" custLinFactNeighborY="15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CF3686-7281-482F-B48E-487858EFF04C}" type="pres">
      <dgm:prSet presAssocID="{F16E0BFD-B0F1-4F86-8EAC-2157E60F33FE}" presName="sibTrans" presStyleCnt="0"/>
      <dgm:spPr/>
    </dgm:pt>
    <dgm:pt modelId="{C6C359B3-794A-4B62-8443-4BC079639ABF}" type="pres">
      <dgm:prSet presAssocID="{A79981DF-DA1F-4830-8C1A-4EC4C9F049DD}" presName="node" presStyleLbl="node1" presStyleIdx="1" presStyleCnt="3" custScaleX="981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105AA1-2661-4C5A-B4A3-5DB166607C95}" type="pres">
      <dgm:prSet presAssocID="{305C9FF5-E631-4552-8527-B9A09D42B072}" presName="sibTrans" presStyleCnt="0"/>
      <dgm:spPr/>
    </dgm:pt>
    <dgm:pt modelId="{4D664354-C5DE-4FB8-9BCB-41792AC67D67}" type="pres">
      <dgm:prSet presAssocID="{80057C31-5F4A-447E-AD45-E6D15C56016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B994912-A7FF-4182-AFC0-17D79EA9C6F3}" type="presOf" srcId="{A79981DF-DA1F-4830-8C1A-4EC4C9F049DD}" destId="{C6C359B3-794A-4B62-8443-4BC079639ABF}" srcOrd="0" destOrd="0" presId="urn:microsoft.com/office/officeart/2005/8/layout/hList6"/>
    <dgm:cxn modelId="{D581DA12-B79F-4307-8D06-69BCCB828979}" srcId="{80057C31-5F4A-447E-AD45-E6D15C560168}" destId="{79D95194-8AA4-4B14-AD73-E50E95780964}" srcOrd="0" destOrd="0" parTransId="{A6EC6D47-4033-4632-8322-62B5F3C4701A}" sibTransId="{D950B372-8226-4700-853B-CBE4CDA2A6A7}"/>
    <dgm:cxn modelId="{75A0629D-9A02-4D26-9AAA-296A2DE04D00}" type="presOf" srcId="{79D95194-8AA4-4B14-AD73-E50E95780964}" destId="{4D664354-C5DE-4FB8-9BCB-41792AC67D67}" srcOrd="0" destOrd="1" presId="urn:microsoft.com/office/officeart/2005/8/layout/hList6"/>
    <dgm:cxn modelId="{A7B50845-C15D-46D2-BA90-D5638D427502}" type="presOf" srcId="{DDEAA96A-6AE9-429B-B006-5D701ACBC8B2}" destId="{D4C47175-88FF-4F01-8FCD-7681B24C2A00}" srcOrd="0" destOrd="1" presId="urn:microsoft.com/office/officeart/2005/8/layout/hList6"/>
    <dgm:cxn modelId="{AA749981-3D97-4AC6-9219-7B4D20FA3E7B}" type="presOf" srcId="{B92456AF-244F-4018-8685-F7B1C194CCB6}" destId="{E68497CE-2DD1-4417-8BFB-C111F5CDD8C5}" srcOrd="0" destOrd="0" presId="urn:microsoft.com/office/officeart/2005/8/layout/hList6"/>
    <dgm:cxn modelId="{D1B8598E-6E09-42F1-A4CC-614A694A74CC}" srcId="{B92456AF-244F-4018-8685-F7B1C194CCB6}" destId="{97822094-C731-407C-AA85-A626AEE5668F}" srcOrd="0" destOrd="0" parTransId="{46298660-5BB2-40AF-B159-46F6D9FD29BD}" sibTransId="{F16E0BFD-B0F1-4F86-8EAC-2157E60F33FE}"/>
    <dgm:cxn modelId="{5EF02FFE-B2BF-4340-99D0-AA23B24EE787}" type="presOf" srcId="{97822094-C731-407C-AA85-A626AEE5668F}" destId="{D4C47175-88FF-4F01-8FCD-7681B24C2A00}" srcOrd="0" destOrd="0" presId="urn:microsoft.com/office/officeart/2005/8/layout/hList6"/>
    <dgm:cxn modelId="{4B94233D-3D78-4E92-B620-21A37912815A}" srcId="{A79981DF-DA1F-4830-8C1A-4EC4C9F049DD}" destId="{5B8F9308-0B23-4830-B776-297FC9F54754}" srcOrd="0" destOrd="0" parTransId="{08FECA96-F325-42FB-9E07-C5D919BFB1AC}" sibTransId="{B90A6E45-561C-4471-A5EE-D2872B9DED31}"/>
    <dgm:cxn modelId="{82405789-6056-40E2-848A-A764264D0E95}" srcId="{97822094-C731-407C-AA85-A626AEE5668F}" destId="{DDEAA96A-6AE9-429B-B006-5D701ACBC8B2}" srcOrd="0" destOrd="0" parTransId="{1C458E85-4218-4B0A-8A26-F088D5BCECBA}" sibTransId="{8DE8CC5C-C728-45E7-89FD-665804643361}"/>
    <dgm:cxn modelId="{CC92D720-D955-4C46-8483-7EDF68400DC3}" srcId="{B92456AF-244F-4018-8685-F7B1C194CCB6}" destId="{80057C31-5F4A-447E-AD45-E6D15C560168}" srcOrd="2" destOrd="0" parTransId="{DF5C4EA4-5CE4-4C6C-B1BB-BCBFA661CCC6}" sibTransId="{4F0644E2-9B02-428B-AAB0-26ACC023EE1B}"/>
    <dgm:cxn modelId="{6E6EA631-50CD-49A2-93E4-B289EF6DECB6}" type="presOf" srcId="{80057C31-5F4A-447E-AD45-E6D15C560168}" destId="{4D664354-C5DE-4FB8-9BCB-41792AC67D67}" srcOrd="0" destOrd="0" presId="urn:microsoft.com/office/officeart/2005/8/layout/hList6"/>
    <dgm:cxn modelId="{0F82F980-BE56-4B41-A25F-6D39CF2CA0CB}" srcId="{B92456AF-244F-4018-8685-F7B1C194CCB6}" destId="{A79981DF-DA1F-4830-8C1A-4EC4C9F049DD}" srcOrd="1" destOrd="0" parTransId="{3F4CEFA1-8B79-4D66-8FB0-177CC0075A67}" sibTransId="{305C9FF5-E631-4552-8527-B9A09D42B072}"/>
    <dgm:cxn modelId="{A827DE32-64B5-48B3-8C3C-E8D90832D56B}" type="presOf" srcId="{5B8F9308-0B23-4830-B776-297FC9F54754}" destId="{C6C359B3-794A-4B62-8443-4BC079639ABF}" srcOrd="0" destOrd="1" presId="urn:microsoft.com/office/officeart/2005/8/layout/hList6"/>
    <dgm:cxn modelId="{F6AB98DF-A05F-438B-8AA4-BE2D6975A188}" type="presParOf" srcId="{E68497CE-2DD1-4417-8BFB-C111F5CDD8C5}" destId="{D4C47175-88FF-4F01-8FCD-7681B24C2A00}" srcOrd="0" destOrd="0" presId="urn:microsoft.com/office/officeart/2005/8/layout/hList6"/>
    <dgm:cxn modelId="{19E421EE-5C0F-4B43-A24B-2B04D13B923D}" type="presParOf" srcId="{E68497CE-2DD1-4417-8BFB-C111F5CDD8C5}" destId="{9ECF3686-7281-482F-B48E-487858EFF04C}" srcOrd="1" destOrd="0" presId="urn:microsoft.com/office/officeart/2005/8/layout/hList6"/>
    <dgm:cxn modelId="{7BEC2EBD-00EA-4391-8D70-7339F0B5C9E9}" type="presParOf" srcId="{E68497CE-2DD1-4417-8BFB-C111F5CDD8C5}" destId="{C6C359B3-794A-4B62-8443-4BC079639ABF}" srcOrd="2" destOrd="0" presId="urn:microsoft.com/office/officeart/2005/8/layout/hList6"/>
    <dgm:cxn modelId="{039E6139-6000-489B-AD56-C6352B7C8D40}" type="presParOf" srcId="{E68497CE-2DD1-4417-8BFB-C111F5CDD8C5}" destId="{15105AA1-2661-4C5A-B4A3-5DB166607C95}" srcOrd="3" destOrd="0" presId="urn:microsoft.com/office/officeart/2005/8/layout/hList6"/>
    <dgm:cxn modelId="{A731C3C7-9B75-4680-B9FA-346C060155F9}" type="presParOf" srcId="{E68497CE-2DD1-4417-8BFB-C111F5CDD8C5}" destId="{4D664354-C5DE-4FB8-9BCB-41792AC67D6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47175-88FF-4F01-8FCD-7681B24C2A00}">
      <dsp:nvSpPr>
        <dsp:cNvPr id="0" name=""/>
        <dsp:cNvSpPr/>
      </dsp:nvSpPr>
      <dsp:spPr>
        <a:xfrm rot="16200000">
          <a:off x="-279274" y="279274"/>
          <a:ext cx="3090565" cy="2532016"/>
        </a:xfrm>
        <a:prstGeom prst="flowChartManualOperation">
          <a:avLst/>
        </a:prstGeom>
        <a:solidFill>
          <a:srgbClr val="007EC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ysClr val="window" lastClr="FFFFFF"/>
              </a:solidFill>
              <a:latin typeface="Arial Black" panose="020B0A04020102020204" pitchFamily="34" charset="0"/>
              <a:ea typeface="+mn-ea"/>
              <a:cs typeface="+mn-cs"/>
            </a:rPr>
            <a:t>AGREMENT SIMPLE</a:t>
          </a:r>
          <a:endParaRPr lang="fr-FR" sz="1400" b="1" kern="1200" dirty="0">
            <a:solidFill>
              <a:sysClr val="window" lastClr="FFFFFF"/>
            </a:solidFill>
            <a:latin typeface="Arial Black" panose="020B0A04020102020204" pitchFamily="3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Agrément accordé à une structure pour l’accueil d’un ou plusieurs volontaires</a:t>
          </a:r>
          <a:endParaRPr lang="fr-FR" sz="1400" b="1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 rot="5400000">
        <a:off x="1" y="618112"/>
        <a:ext cx="2532016" cy="1854339"/>
      </dsp:txXfrm>
    </dsp:sp>
    <dsp:sp modelId="{C6C359B3-794A-4B62-8443-4BC079639ABF}">
      <dsp:nvSpPr>
        <dsp:cNvPr id="0" name=""/>
        <dsp:cNvSpPr/>
      </dsp:nvSpPr>
      <dsp:spPr>
        <a:xfrm rot="16200000">
          <a:off x="2419219" y="303062"/>
          <a:ext cx="3090565" cy="2484439"/>
        </a:xfrm>
        <a:prstGeom prst="flowChartManualOperation">
          <a:avLst/>
        </a:prstGeom>
        <a:solidFill>
          <a:srgbClr val="007EC3">
            <a:hueOff val="-251204"/>
            <a:satOff val="-14352"/>
            <a:lumOff val="970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ysClr val="window" lastClr="FFFFFF"/>
              </a:solidFill>
              <a:latin typeface="Arial Black" panose="020B0A04020102020204" pitchFamily="34" charset="0"/>
              <a:ea typeface="+mn-ea"/>
              <a:cs typeface="+mn-cs"/>
            </a:rPr>
            <a:t>AGREMENT COLLECTIF</a:t>
          </a:r>
          <a:endParaRPr lang="fr-FR" sz="1400" b="1" kern="1200" dirty="0">
            <a:solidFill>
              <a:sysClr val="window" lastClr="FFFFFF"/>
            </a:solidFill>
            <a:latin typeface="Arial Black" panose="020B0A04020102020204" pitchFamily="3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Agrément accordé à une structure pour elle-même et ses établissements secondaires</a:t>
          </a:r>
          <a:endParaRPr lang="fr-FR" sz="1400" b="1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 rot="5400000">
        <a:off x="2722282" y="618112"/>
        <a:ext cx="2484439" cy="1854339"/>
      </dsp:txXfrm>
    </dsp:sp>
    <dsp:sp modelId="{4D664354-C5DE-4FB8-9BCB-41792AC67D67}">
      <dsp:nvSpPr>
        <dsp:cNvPr id="0" name=""/>
        <dsp:cNvSpPr/>
      </dsp:nvSpPr>
      <dsp:spPr>
        <a:xfrm rot="16200000">
          <a:off x="5117349" y="279274"/>
          <a:ext cx="3090565" cy="2532016"/>
        </a:xfrm>
        <a:prstGeom prst="flowChartManualOperation">
          <a:avLst/>
        </a:prstGeom>
        <a:solidFill>
          <a:srgbClr val="007EC3">
            <a:hueOff val="-502408"/>
            <a:satOff val="-28704"/>
            <a:lumOff val="1941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ysClr val="window" lastClr="FFFFFF"/>
              </a:solidFill>
              <a:latin typeface="Arial Black" panose="020B0A04020102020204" pitchFamily="34" charset="0"/>
              <a:ea typeface="+mn-ea"/>
              <a:cs typeface="+mn-cs"/>
            </a:rPr>
            <a:t>INTERMEDIATION</a:t>
          </a:r>
          <a:endParaRPr lang="fr-FR" sz="1400" b="1" kern="1200" dirty="0">
            <a:solidFill>
              <a:sysClr val="window" lastClr="FFFFFF"/>
            </a:solidFill>
            <a:latin typeface="Arial Black" panose="020B0A04020102020204" pitchFamily="3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Possibilité pour une structure ne disposant pas d’agrément d’accueillir via l’agrément d’un autre organisme</a:t>
          </a:r>
          <a:endParaRPr lang="fr-FR" sz="1400" b="1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 rot="5400000">
        <a:off x="5396624" y="618112"/>
        <a:ext cx="2532016" cy="1854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A718A-C9E9-415D-9726-3877CE1D09DF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8B311-8848-447C-B89A-E8D3253193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1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719BE-DC2C-4D8B-BC17-8A7FD1CF8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807E8D-2854-4E77-843E-65A56F63C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5D4B83-BBF9-479A-8DA5-0B85078A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C0635-E6AE-4952-971F-BBFD444C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4D4081-E708-4DAE-94BE-81E521BD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51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2D153-32B7-4C6D-8396-7FD5F021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ED1FAA-26BB-4990-976E-7C9E51520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40DF86-149F-4091-9286-8F5EFB2F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22A94D-FD3E-4AC3-B718-4183DA74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F14A9C-2BA1-4A7D-AAD7-7398D9FA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20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800462-D1C3-4118-9E69-91528EEDE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20173D-61C6-44CF-99C3-40629D3BC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2756B4-DFE0-4AA2-B3F7-07263381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E574D4-6A0D-4E8D-A293-13FB5BF8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C4D0D1-FA73-4D0C-B02C-C0869D74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36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877D6-2260-4D9C-B868-4BF29D69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DAD35C-CEC3-4CCE-B17A-37C23AFE7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1827A5-9DA5-4F11-AE2E-7494C93A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FAFECB-B396-46F8-824D-0931FE1C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4880C2-74F0-4C64-AFD1-5F50AA66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96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4AF20-AF8A-44A2-9E4E-EE0E8548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2F7912-27E3-48DC-B785-66A054BB9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2ABF23-BF53-4FC6-97A8-3D31B159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5EA083-9273-477A-A79E-BCAB8355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65EF74-E7DE-497B-9F21-0E8902D1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8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843EC-A102-4BE9-84FC-AD0CEB66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FFCC0A-FE58-46C3-A3BD-D7AEFF5D9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30CEC9-4F29-4591-9A1E-716371BF1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BF6288-FF8F-4A62-A628-612C4FA1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168184-472C-4DDC-AEB0-5F305CBB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5F04F1-5630-4E29-BCAD-7566FDE2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90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2CE25-7543-4ADB-BD38-FE020243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0632E2-5024-4F46-BF2F-C92B9A36E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F26413-6126-4A61-A7E7-3BF66B621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D2C05C-221A-4AC7-B466-31471DBEE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0E10B76-D3D3-4287-B9B6-D8B5C08CA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D3D723-6AA3-4806-9197-C78EC1E8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9F2944-C2B5-4726-9D74-9E0300FD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F1FF2F-68C3-44EA-B35A-F86C2BA5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54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E5BD22-C4C8-49B8-9BC2-E9C1B989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E4E910-8931-4C36-B394-9998E75A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480F28-5A18-4664-A8A9-F28DC2B8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7F28F7-7F19-4BE8-B600-DE9C62C2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95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1C60E3-1456-41FA-804C-BEC6D833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FBE25C-623B-4A23-9186-DD907C1A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0EF85B-C44B-4987-BF32-2A13FE59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8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6E992-F18C-40A4-8AD6-37DBABAC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AA662F-2169-4181-8465-5FB9D4F3A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093FCD-1497-4610-A5A5-F007FE1F4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3D066C-E1EE-4C6A-9A72-D8123978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3C8766-853F-4187-8E67-5F1D1D51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3E7BB5-3352-4B88-828F-67C3F37E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62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28DE7-35F2-406E-8C53-2031E1EC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BD8BCF-81E9-4BE4-9BB5-488E0F037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BA6D95-55DB-4535-83D8-230542D3F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441F4E-5F0F-4438-96A2-026E8818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888B24-73FA-4614-825B-62D6ADC4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AB87A8-BF1F-4A92-918B-DB9E0676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98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836EF-8D89-45C1-ABA7-8653BA0A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036CE8-C700-4DB0-8AD2-2C7AA6286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B85798-CFFB-430D-B999-A8ED7C1A9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2AE4F-9BBA-4716-8D9B-92EFBBF0C3B0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440534-C700-4338-8AC0-6620C40ED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3845F0-1770-491E-B4EB-558A34E70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1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uteurs-service-civique.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-civique.gouv.fr/accueillir-un-volontaire/documents-et-outils-organismes" TargetMode="External"/><Relationship Id="rId7" Type="http://schemas.openxmlformats.org/officeDocument/2006/relationships/hyperlink" Target="https://www.service-civique.gouv.fr/accueillir-un-volontaire/etape02-realiser-les-demarches-d-agrement/lintermediatio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rvice-civique.gouv.fr/comprendre-le-service-civique/referents" TargetMode="External"/><Relationship Id="rId5" Type="http://schemas.openxmlformats.org/officeDocument/2006/relationships/hyperlink" Target="https://www.clicrdv.com/agence-du-service-civique" TargetMode="External"/><Relationship Id="rId4" Type="http://schemas.openxmlformats.org/officeDocument/2006/relationships/hyperlink" Target="https://www.service-civique.gouv.fr/api/media/assets/document/referentiel-de-mission--service-civique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2694B-AD7E-4C16-9216-A75CA7DF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5410987-D27A-4AAC-9606-DCD115C66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715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34423-56C3-4E93-90F7-C377C700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0A0A7F3-C0D1-452F-B9ED-0749C765C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8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1055106" y="622448"/>
            <a:ext cx="10298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43056">
              <a:spcBef>
                <a:spcPct val="0"/>
              </a:spcBef>
              <a:defRPr/>
            </a:pPr>
            <a:r>
              <a:rPr lang="fr-FR" sz="3200" b="1" cap="all" dirty="0" smtClean="0">
                <a:solidFill>
                  <a:srgbClr val="00507D"/>
                </a:solidFill>
                <a:latin typeface="Arial Black" panose="020B0A04020102020204" pitchFamily="34" charset="0"/>
                <a:ea typeface="+mj-ea"/>
                <a:cs typeface="+mj-cs"/>
              </a:rPr>
              <a:t>TUTORAT : AIDE ET FORMATIONS</a:t>
            </a:r>
            <a:endParaRPr lang="fr-FR" sz="3200" b="1" cap="all" dirty="0">
              <a:solidFill>
                <a:srgbClr val="00507D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481" y="2253972"/>
            <a:ext cx="1314121" cy="275358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1860852" y="2422238"/>
            <a:ext cx="8134129" cy="258532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defTabSz="742950">
              <a:defRPr/>
            </a:pPr>
            <a:endParaRPr lang="fr-FR" sz="2100" dirty="0" smtClean="0">
              <a:solidFill>
                <a:srgbClr val="3F3F3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42950">
              <a:defRPr/>
            </a:pPr>
            <a:r>
              <a:rPr lang="fr-FR" sz="2400" dirty="0" smtClean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400" b="1" dirty="0" smtClean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des tuteurs est obligatoire</a:t>
            </a:r>
            <a:r>
              <a:rPr lang="fr-FR" sz="2400" dirty="0" smtClean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L’Agence propose une </a:t>
            </a:r>
            <a:r>
              <a:rPr lang="fr-FR" sz="2400" b="1" dirty="0" smtClean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 de formation complète et gratuite</a:t>
            </a:r>
            <a:r>
              <a:rPr lang="fr-FR" sz="2400" dirty="0" smtClean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400" dirty="0" smtClean="0">
                <a:solidFill>
                  <a:srgbClr val="3F3F3F">
                    <a:lumMod val="50000"/>
                  </a:srgbClr>
                </a:solidFill>
                <a:hlinkClick r:id="rId4"/>
              </a:rPr>
              <a:t>http</a:t>
            </a:r>
            <a:r>
              <a:rPr lang="fr-FR" sz="2400" dirty="0">
                <a:solidFill>
                  <a:srgbClr val="3F3F3F">
                    <a:lumMod val="50000"/>
                  </a:srgbClr>
                </a:solidFill>
                <a:hlinkClick r:id="rId4"/>
              </a:rPr>
              <a:t>://www.tuteurs-service-civique.fr</a:t>
            </a:r>
            <a:r>
              <a:rPr lang="fr-FR" sz="2400" dirty="0">
                <a:solidFill>
                  <a:srgbClr val="3F3F3F">
                    <a:lumMod val="50000"/>
                  </a:srgbClr>
                </a:solidFill>
              </a:rPr>
              <a:t> </a:t>
            </a:r>
          </a:p>
          <a:p>
            <a:endParaRPr lang="fr-FR" sz="2200" dirty="0">
              <a:solidFill>
                <a:srgbClr val="3F3F3F">
                  <a:lumMod val="50000"/>
                </a:srgbClr>
              </a:solidFill>
            </a:endParaRPr>
          </a:p>
          <a:p>
            <a:pPr defTabSz="742950">
              <a:defRPr/>
            </a:pPr>
            <a:r>
              <a:rPr lang="fr-FR" sz="2400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Accès aux </a:t>
            </a:r>
            <a:r>
              <a:rPr lang="fr-FR" sz="2400" b="1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ressources en ligne </a:t>
            </a:r>
            <a:r>
              <a:rPr lang="fr-FR" sz="2400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: livret d’accueil, livret d’accompagnement des volontaires, guides, FAQ …</a:t>
            </a:r>
            <a:endParaRPr lang="fr-FR" sz="2400" dirty="0">
              <a:solidFill>
                <a:srgbClr val="3F3F3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60852" y="1572070"/>
            <a:ext cx="852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fr-FR" sz="2400" dirty="0">
                <a:solidFill>
                  <a:srgbClr val="3F3F3F">
                    <a:lumMod val="50000"/>
                  </a:srgbClr>
                </a:solidFill>
                <a:latin typeface="Arial"/>
              </a:rPr>
              <a:t>L’État verse une </a:t>
            </a:r>
            <a:r>
              <a:rPr lang="fr-FR" sz="2400" b="1" dirty="0">
                <a:solidFill>
                  <a:srgbClr val="3F3F3F">
                    <a:lumMod val="50000"/>
                  </a:srgbClr>
                </a:solidFill>
                <a:latin typeface="Arial"/>
              </a:rPr>
              <a:t>aide de </a:t>
            </a:r>
            <a:r>
              <a:rPr lang="fr-FR" sz="2400" b="1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100€/mois/jeune </a:t>
            </a:r>
            <a:r>
              <a:rPr lang="fr-FR" sz="2400" b="1" dirty="0">
                <a:solidFill>
                  <a:srgbClr val="3F3F3F">
                    <a:lumMod val="50000"/>
                  </a:srgbClr>
                </a:solidFill>
                <a:latin typeface="Arial"/>
              </a:rPr>
              <a:t>au titre </a:t>
            </a:r>
            <a:r>
              <a:rPr lang="fr-FR" sz="2400" b="1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du tutorat </a:t>
            </a:r>
            <a:r>
              <a:rPr lang="fr-FR" sz="2400" dirty="0">
                <a:solidFill>
                  <a:srgbClr val="3F3F3F">
                    <a:lumMod val="50000"/>
                  </a:srgbClr>
                </a:solidFill>
                <a:latin typeface="Arial"/>
              </a:rPr>
              <a:t>(sauf pour </a:t>
            </a:r>
            <a:r>
              <a:rPr lang="fr-FR" sz="2400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les organismes publics).</a:t>
            </a:r>
            <a:endParaRPr lang="fr-FR" sz="2400" dirty="0">
              <a:solidFill>
                <a:srgbClr val="3F3F3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588960" y="1638198"/>
            <a:ext cx="190423" cy="434309"/>
          </a:xfrm>
          <a:prstGeom prst="chevron">
            <a:avLst>
              <a:gd name="adj" fmla="val 541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fr-FR" sz="2400">
              <a:solidFill>
                <a:srgbClr val="717171"/>
              </a:solidFill>
              <a:latin typeface="Arial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1581704" y="2792086"/>
            <a:ext cx="190423" cy="434309"/>
          </a:xfrm>
          <a:prstGeom prst="chevron">
            <a:avLst>
              <a:gd name="adj" fmla="val 541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fr-FR" sz="2400" dirty="0">
              <a:solidFill>
                <a:srgbClr val="717171"/>
              </a:solidFill>
              <a:latin typeface="Arial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588960" y="4214485"/>
            <a:ext cx="190423" cy="434309"/>
          </a:xfrm>
          <a:prstGeom prst="chevron">
            <a:avLst>
              <a:gd name="adj" fmla="val 541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fr-FR" sz="2400">
              <a:solidFill>
                <a:srgbClr val="71717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17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34423-56C3-4E93-90F7-C377C700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0A0A7F3-C0D1-452F-B9ED-0749C765C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946653" y="615981"/>
            <a:ext cx="10298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43056">
              <a:spcBef>
                <a:spcPct val="0"/>
              </a:spcBef>
              <a:defRPr/>
            </a:pPr>
            <a:r>
              <a:rPr lang="fr-FR" sz="3200" b="1" cap="all" dirty="0" smtClean="0">
                <a:solidFill>
                  <a:srgbClr val="00507D"/>
                </a:solidFill>
                <a:latin typeface="Arial Black" panose="020B0A04020102020204" pitchFamily="34" charset="0"/>
                <a:ea typeface="+mj-ea"/>
                <a:cs typeface="+mj-cs"/>
              </a:rPr>
              <a:t>RESSOURCES</a:t>
            </a:r>
            <a:endParaRPr lang="fr-FR" sz="3200" b="1" cap="all" dirty="0">
              <a:solidFill>
                <a:srgbClr val="00507D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13251" y="1453212"/>
            <a:ext cx="8741834" cy="474745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defTabSz="742950">
              <a:spcAft>
                <a:spcPts val="1500"/>
              </a:spcAft>
              <a:defRPr/>
            </a:pPr>
            <a:r>
              <a:rPr lang="fr-FR" sz="2400" dirty="0">
                <a:solidFill>
                  <a:srgbClr val="3F3F3F">
                    <a:lumMod val="50000"/>
                  </a:srgbClr>
                </a:solidFill>
                <a:latin typeface="Arial"/>
                <a:hlinkClick r:id="rId3"/>
              </a:rPr>
              <a:t>Des ressources en </a:t>
            </a:r>
            <a:r>
              <a:rPr lang="fr-FR" sz="2400" dirty="0" smtClean="0">
                <a:solidFill>
                  <a:srgbClr val="3F3F3F">
                    <a:lumMod val="50000"/>
                  </a:srgbClr>
                </a:solidFill>
                <a:latin typeface="Arial"/>
                <a:hlinkClick r:id="rId3"/>
              </a:rPr>
              <a:t>ligne</a:t>
            </a:r>
            <a:endParaRPr lang="fr-FR" sz="1400" dirty="0" smtClean="0">
              <a:solidFill>
                <a:srgbClr val="3F3F3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defTabSz="742950">
              <a:spcAft>
                <a:spcPts val="1500"/>
              </a:spcAft>
              <a:defRPr/>
            </a:pPr>
            <a:r>
              <a:rPr lang="fr-FR" sz="2400" dirty="0" smtClean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 référentiel de missions</a:t>
            </a:r>
            <a:endParaRPr lang="fr-FR" sz="1400" dirty="0">
              <a:solidFill>
                <a:srgbClr val="3F3F3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42950">
              <a:spcAft>
                <a:spcPts val="1500"/>
              </a:spcAft>
              <a:defRPr/>
            </a:pPr>
            <a:r>
              <a:rPr lang="fr-FR" sz="2400" dirty="0" smtClean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formation aux fondamentaux du </a:t>
            </a:r>
            <a:r>
              <a:rPr lang="fr-FR" sz="2400" dirty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Civique </a:t>
            </a:r>
            <a:r>
              <a:rPr lang="fr-FR" sz="2400" dirty="0" smtClean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 demi-journée : </a:t>
            </a:r>
            <a:r>
              <a:rPr lang="fr-FR" sz="2400" dirty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fr-FR" sz="2400" dirty="0" smtClean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www.clicrdv.com/agence-du-service-civique</a:t>
            </a:r>
            <a:r>
              <a:rPr lang="fr-FR" sz="2400" dirty="0" smtClean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742950">
              <a:spcAft>
                <a:spcPts val="150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liste et les coordonnées des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référents territoriaux du Service Civique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en DRAJES et en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SDJES si votre structure est régionale ou départementale</a:t>
            </a:r>
          </a:p>
          <a:p>
            <a:pPr defTabSz="742950">
              <a:spcAft>
                <a:spcPts val="1500"/>
              </a:spcAft>
              <a:defRPr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La liste des organismes d’intermédiation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42950">
              <a:defRPr/>
            </a:pPr>
            <a:endParaRPr lang="fr-FR" sz="2400" dirty="0">
              <a:solidFill>
                <a:srgbClr val="3F3F3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661530" y="1445729"/>
            <a:ext cx="190423" cy="434309"/>
          </a:xfrm>
          <a:prstGeom prst="chevron">
            <a:avLst>
              <a:gd name="adj" fmla="val 541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fr-FR" sz="2400">
              <a:solidFill>
                <a:srgbClr val="717171"/>
              </a:solidFill>
              <a:latin typeface="Arial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661530" y="2056743"/>
            <a:ext cx="190423" cy="434309"/>
          </a:xfrm>
          <a:prstGeom prst="chevron">
            <a:avLst>
              <a:gd name="adj" fmla="val 541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fr-FR" sz="2400" dirty="0">
              <a:solidFill>
                <a:srgbClr val="717171"/>
              </a:solidFill>
              <a:latin typeface="Arial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661530" y="3924224"/>
            <a:ext cx="190423" cy="434309"/>
          </a:xfrm>
          <a:prstGeom prst="chevron">
            <a:avLst>
              <a:gd name="adj" fmla="val 541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fr-FR" sz="2400">
              <a:solidFill>
                <a:srgbClr val="717171"/>
              </a:solidFill>
              <a:latin typeface="Arial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654272" y="2656976"/>
            <a:ext cx="190423" cy="434309"/>
          </a:xfrm>
          <a:prstGeom prst="chevron">
            <a:avLst>
              <a:gd name="adj" fmla="val 541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fr-FR" sz="2400">
              <a:solidFill>
                <a:srgbClr val="717171"/>
              </a:solidFill>
              <a:latin typeface="Arial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661530" y="5205986"/>
            <a:ext cx="183166" cy="434309"/>
          </a:xfrm>
          <a:prstGeom prst="chevron">
            <a:avLst>
              <a:gd name="adj" fmla="val 541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fr-FR" sz="2400">
              <a:solidFill>
                <a:srgbClr val="71717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94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34423-56C3-4E93-90F7-C377C700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0A0A7F3-C0D1-452F-B9ED-0749C765C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977899" y="489298"/>
            <a:ext cx="102362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43056">
              <a:spcBef>
                <a:spcPct val="0"/>
              </a:spcBef>
              <a:defRPr/>
            </a:pPr>
            <a:r>
              <a:rPr lang="fr-FR" sz="3200" b="1" cap="all" dirty="0" smtClean="0">
                <a:solidFill>
                  <a:srgbClr val="00507D"/>
                </a:solidFill>
                <a:latin typeface="Arial Black" panose="020B0A04020102020204" pitchFamily="34" charset="0"/>
                <a:ea typeface="+mj-ea"/>
                <a:cs typeface="+mj-cs"/>
              </a:rPr>
              <a:t>TEMOIGNAGE D’UNE STRUCTURE D’ACCUEIL : ADOSEN</a:t>
            </a:r>
            <a:endParaRPr lang="fr-FR" sz="3200" b="1" cap="all" dirty="0">
              <a:solidFill>
                <a:srgbClr val="00507D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1248" t="24422" r="22970" b="13900"/>
          <a:stretch/>
        </p:blipFill>
        <p:spPr>
          <a:xfrm>
            <a:off x="2736145" y="1690688"/>
            <a:ext cx="6719710" cy="46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2694B-AD7E-4C16-9216-A75CA7DF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5410987-D27A-4AAC-9606-DCD115C66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0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07BC6C-1BC4-401A-9E8F-4F4082AD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50B4E83-EA37-446F-81E6-D78ECBD62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951C85F-EDAD-4B7D-B279-7C63F7EF5A88}"/>
              </a:ext>
            </a:extLst>
          </p:cNvPr>
          <p:cNvSpPr txBox="1"/>
          <p:nvPr/>
        </p:nvSpPr>
        <p:spPr>
          <a:xfrm>
            <a:off x="0" y="2207369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fr-F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DECOUVRIR ET DEVELOPPER LE SERVICE CIVIQUE DANS VOTRE STRUCTURE</a:t>
            </a:r>
            <a:endParaRPr lang="fr-F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711" y="5415749"/>
            <a:ext cx="2079388" cy="11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34423-56C3-4E93-90F7-C377C700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0A0A7F3-C0D1-452F-B9ED-0749C765C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2192000" cy="6858000"/>
          </a:xfrm>
        </p:spPr>
      </p:pic>
      <p:graphicFrame>
        <p:nvGraphicFramePr>
          <p:cNvPr id="23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157884"/>
              </p:ext>
            </p:extLst>
          </p:nvPr>
        </p:nvGraphicFramePr>
        <p:xfrm>
          <a:off x="478972" y="1122027"/>
          <a:ext cx="11234054" cy="5307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4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9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6577"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95309" marR="95309" marT="39305" marB="393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SERVICE</a:t>
                      </a:r>
                      <a:r>
                        <a:rPr lang="fr-FR" sz="1600" baseline="0" dirty="0" smtClean="0"/>
                        <a:t> CIVIQUE</a:t>
                      </a:r>
                      <a:endParaRPr lang="fr-FR" sz="1600" dirty="0"/>
                    </a:p>
                  </a:txBody>
                  <a:tcPr marL="95309" marR="95309" marT="39305" marB="3930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STAGE</a:t>
                      </a:r>
                      <a:endParaRPr lang="fr-FR" sz="1600" dirty="0"/>
                    </a:p>
                  </a:txBody>
                  <a:tcPr marL="95309" marR="95309" marT="39305" marB="393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PARCOURS</a:t>
                      </a:r>
                      <a:r>
                        <a:rPr lang="fr-FR" sz="1600" baseline="0" dirty="0" smtClean="0"/>
                        <a:t> EMPLOI COMPÉTENCES</a:t>
                      </a:r>
                      <a:endParaRPr lang="fr-FR" sz="1600" dirty="0"/>
                    </a:p>
                  </a:txBody>
                  <a:tcPr marL="95309" marR="95309" marT="39305" marB="393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Times New Roman"/>
                          <a:cs typeface="Arial"/>
                        </a:rPr>
                        <a:t>APPRENTISSAGE </a:t>
                      </a:r>
                      <a:endParaRPr lang="fr-F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332" marR="94332" marT="35375" marB="353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313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TYPE DE CONTRAT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5309" marR="95309" marT="39305" marB="393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 d’engagement de Service Civique</a:t>
                      </a:r>
                    </a:p>
                  </a:txBody>
                  <a:tcPr marL="95309" marR="95309" marT="39305" marB="3930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Convention de stage</a:t>
                      </a:r>
                    </a:p>
                  </a:txBody>
                  <a:tcPr marL="95309" marR="95309" marT="39305" marB="3930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/>
                        <a:t>Contrat</a:t>
                      </a:r>
                      <a:r>
                        <a:rPr lang="fr-FR" sz="1600" b="0" baseline="0" dirty="0" smtClean="0"/>
                        <a:t> d’accompagnement à l’emploi</a:t>
                      </a:r>
                      <a:endParaRPr lang="fr-FR" sz="1600" b="0" dirty="0" smtClean="0"/>
                    </a:p>
                  </a:txBody>
                  <a:tcPr marL="95309" marR="95309" marT="39305" marB="393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600" b="0" dirty="0">
                          <a:latin typeface="+mn-lt"/>
                          <a:ea typeface="Times New Roman"/>
                          <a:cs typeface="Arial"/>
                        </a:rPr>
                        <a:t>Contrat d’apprentissage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332" marR="94332" marT="35375" marB="353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50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CADRE LÉGAL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5309" marR="95309" marT="39305" marB="393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Code du service</a:t>
                      </a:r>
                      <a:r>
                        <a:rPr lang="fr-FR" sz="1600" b="1" baseline="0" dirty="0" smtClean="0"/>
                        <a:t> national</a:t>
                      </a:r>
                    </a:p>
                  </a:txBody>
                  <a:tcPr marL="95309" marR="95309" marT="39305" marB="3930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Code de l’</a:t>
                      </a:r>
                      <a:r>
                        <a:rPr lang="fr-F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600" b="0" dirty="0" smtClean="0"/>
                        <a:t>ducation</a:t>
                      </a:r>
                      <a:endParaRPr lang="fr-FR" sz="1600" b="0" dirty="0"/>
                    </a:p>
                  </a:txBody>
                  <a:tcPr marL="95309" marR="95309" marT="39305" marB="3930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/>
                        <a:t>Code du travail</a:t>
                      </a:r>
                    </a:p>
                  </a:txBody>
                  <a:tcPr marL="95309" marR="95309" marT="39305" marB="393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Calibri"/>
                          <a:cs typeface="Times New Roman"/>
                        </a:rPr>
                        <a:t>Code du travail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332" marR="94332" marT="35375" marB="353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717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OBJECTIFS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5309" marR="95309" marT="39305" marB="393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Renforcer la 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cohésion nationale</a:t>
                      </a:r>
                      <a:r>
                        <a:rPr lang="fr-FR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la 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mixité sociale</a:t>
                      </a:r>
                      <a:r>
                        <a:rPr lang="fr-FR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conforter un apprentissage de la 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citoyenneté</a:t>
                      </a:r>
                      <a:endParaRPr lang="fr-FR" sz="1600" b="0" dirty="0"/>
                    </a:p>
                  </a:txBody>
                  <a:tcPr marL="95309" marR="95309" marT="39305" marB="3930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Acquérir ou développer des compétences en lien avec une formation</a:t>
                      </a:r>
                      <a:endParaRPr lang="fr-FR" sz="1600" b="0" dirty="0"/>
                    </a:p>
                  </a:txBody>
                  <a:tcPr marL="95309" marR="95309" marT="39305" marB="3930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baseline="0" dirty="0" smtClean="0"/>
                        <a:t>Faciliter l’insertion professionnelle</a:t>
                      </a:r>
                      <a:endParaRPr lang="fr-FR" sz="1600" b="0" dirty="0" smtClean="0"/>
                    </a:p>
                  </a:txBody>
                  <a:tcPr marL="95309" marR="95309" marT="39305" marB="393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Times New Roman"/>
                          <a:cs typeface="Arial"/>
                        </a:rPr>
                        <a:t>Apprendre un métier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332" marR="94332" marT="35375" marB="353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223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BÉNÉFICIAIRES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5309" marR="95309" marT="39305" marB="393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baseline="0" dirty="0" smtClean="0"/>
                        <a:t>Tous les jeunes de 16 à 25 ans, et jusqu’à 30 pour les jeunes en situation de handicap </a:t>
                      </a:r>
                      <a:endParaRPr lang="fr-FR" sz="1600" b="1" dirty="0"/>
                    </a:p>
                  </a:txBody>
                  <a:tcPr marL="95309" marR="95309" marT="39305" marB="3930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Tout type</a:t>
                      </a:r>
                      <a:r>
                        <a:rPr lang="fr-FR" sz="1600" baseline="0" dirty="0" smtClean="0"/>
                        <a:t> de public inscrit dans un établissement de formation</a:t>
                      </a:r>
                      <a:endParaRPr lang="fr-FR" sz="1600" dirty="0"/>
                    </a:p>
                  </a:txBody>
                  <a:tcPr marL="95309" marR="95309" marT="39305" marB="393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Personnes éloignées de l'emploi pour lesquelles les autres dispositifs existants ne sont pas adaptés</a:t>
                      </a:r>
                      <a:endParaRPr lang="fr-FR" sz="1600" dirty="0"/>
                    </a:p>
                  </a:txBody>
                  <a:tcPr marL="95309" marR="95309" marT="39305" marB="393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600" b="0" dirty="0" smtClean="0">
                          <a:latin typeface="+mn-lt"/>
                          <a:ea typeface="Times New Roman"/>
                          <a:cs typeface="Arial"/>
                        </a:rPr>
                        <a:t>Tout jeune âgé de 15 à 30 ans,</a:t>
                      </a:r>
                      <a:r>
                        <a:rPr lang="fr-FR" sz="1600" b="0" baseline="0" dirty="0" smtClean="0">
                          <a:latin typeface="+mn-lt"/>
                          <a:ea typeface="Times New Roman"/>
                          <a:cs typeface="Arial"/>
                        </a:rPr>
                        <a:t> inscrit en lycée professionnel ou </a:t>
                      </a:r>
                      <a:r>
                        <a:rPr lang="fr-FR" sz="1600" b="0" dirty="0" smtClean="0">
                          <a:latin typeface="+mn-lt"/>
                          <a:ea typeface="Times New Roman"/>
                          <a:cs typeface="Arial"/>
                        </a:rPr>
                        <a:t>CFA </a:t>
                      </a:r>
                      <a:endParaRPr lang="fr-FR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4332" marR="94332" marT="35375" marB="353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Titre 1"/>
          <p:cNvSpPr txBox="1">
            <a:spLocks/>
          </p:cNvSpPr>
          <p:nvPr/>
        </p:nvSpPr>
        <p:spPr>
          <a:xfrm>
            <a:off x="1302289" y="556915"/>
            <a:ext cx="10051511" cy="565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>
                <a:latin typeface="Arial Black" panose="020B0A04020102020204" pitchFamily="34" charset="0"/>
              </a:rPr>
              <a:t>LE SERVICE CIVIQUE, UN CONTRAT SPECIFIQUE</a:t>
            </a:r>
            <a:endParaRPr lang="fr-F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4EF0C-7D26-4934-98F2-79BF1958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771C4F4-4A4B-4EF2-A9EA-D7BF4ADCA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695747" y="1800454"/>
            <a:ext cx="3616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000" dirty="0" smtClean="0">
                <a:solidFill>
                  <a:schemeClr val="bg1"/>
                </a:solidFill>
                <a:latin typeface="Marianne Medium" pitchFamily="50" charset="0"/>
              </a:rPr>
              <a:t>LE SERVICE CIVIQUE, C’EST QUOI? </a:t>
            </a:r>
            <a:endParaRPr lang="fr-FR" sz="4000" dirty="0">
              <a:solidFill>
                <a:schemeClr val="bg1"/>
              </a:solidFill>
              <a:latin typeface="Marianne Medium" pitchFamily="50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312557" y="116115"/>
            <a:ext cx="7715986" cy="6963445"/>
            <a:chOff x="782005" y="800433"/>
            <a:chExt cx="21991688" cy="4443088"/>
          </a:xfrm>
        </p:grpSpPr>
        <p:sp>
          <p:nvSpPr>
            <p:cNvPr id="9" name="ZoneTexte 8"/>
            <p:cNvSpPr txBox="1"/>
            <p:nvPr/>
          </p:nvSpPr>
          <p:spPr>
            <a:xfrm>
              <a:off x="1469258" y="800433"/>
              <a:ext cx="21304435" cy="4443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U</a:t>
              </a:r>
              <a:r>
                <a:rPr kumimoji="0" lang="fr-FR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n </a:t>
              </a: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engagement</a:t>
              </a:r>
              <a:r>
                <a:rPr kumimoji="0" lang="fr-FR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volontaire, </a:t>
              </a:r>
              <a:r>
                <a:rPr kumimoji="0" lang="fr-FR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pour des </a:t>
              </a: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missions en faveur de l’intérêt général</a:t>
              </a:r>
              <a:r>
                <a:rPr lang="fr-FR" dirty="0" smtClean="0">
                  <a:solidFill>
                    <a:srgbClr val="3F3F3F">
                      <a:lumMod val="50000"/>
                    </a:srgbClr>
                  </a:solidFill>
                  <a:latin typeface="Arial"/>
                </a:rPr>
                <a:t>, qui se distinguent des activités exercées par les salariés, les stagiaires et les bénévoles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lang="fr-FR" sz="100" dirty="0" smtClean="0">
                <a:solidFill>
                  <a:srgbClr val="3F3F3F">
                    <a:lumMod val="50000"/>
                  </a:srgbClr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Ouvert aux </a:t>
              </a: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16-25 ans, </a:t>
              </a:r>
              <a:r>
                <a:rPr kumimoji="0" lang="fr-FR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jusqu’à</a:t>
              </a: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 30 ans </a:t>
              </a:r>
              <a:r>
                <a:rPr kumimoji="0" lang="fr-FR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pour les jeunes en situation de handicap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</a:endParaRPr>
            </a:p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fr-FR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Indemnisé à hauteur </a:t>
              </a:r>
              <a:r>
                <a:rPr kumimoji="0" lang="fr-FR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de </a:t>
              </a: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600 € </a:t>
              </a: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par </a:t>
              </a: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mois, </a:t>
              </a:r>
              <a:r>
                <a:rPr lang="fr-FR" dirty="0" smtClean="0">
                  <a:solidFill>
                    <a:srgbClr val="3F3F3F">
                      <a:lumMod val="50000"/>
                    </a:srgbClr>
                  </a:solidFill>
                  <a:latin typeface="Arial"/>
                </a:rPr>
                <a:t>dont plus de 80 </a:t>
              </a:r>
              <a:r>
                <a:rPr lang="fr-FR" dirty="0">
                  <a:solidFill>
                    <a:srgbClr val="3F3F3F">
                      <a:lumMod val="50000"/>
                    </a:srgbClr>
                  </a:solidFill>
                  <a:latin typeface="Arial"/>
                </a:rPr>
                <a:t>% pris en charge par l’Etat</a:t>
              </a:r>
              <a:r>
                <a:rPr lang="fr-FR" dirty="0" smtClean="0">
                  <a:solidFill>
                    <a:srgbClr val="3F3F3F">
                      <a:lumMod val="50000"/>
                    </a:srgbClr>
                  </a:solidFill>
                  <a:latin typeface="Arial"/>
                </a:rPr>
                <a:t>.</a:t>
              </a:r>
            </a:p>
            <a:p>
              <a:pPr lvl="0">
                <a:lnSpc>
                  <a:spcPct val="150000"/>
                </a:lnSpc>
                <a:spcAft>
                  <a:spcPts val="1200"/>
                </a:spcAft>
                <a:defRPr/>
              </a:pPr>
              <a:endParaRPr lang="fr-FR" sz="100" dirty="0" smtClean="0">
                <a:solidFill>
                  <a:srgbClr val="3F3F3F">
                    <a:lumMod val="50000"/>
                  </a:srgbClr>
                </a:solidFill>
                <a:latin typeface="Arial"/>
              </a:endParaRPr>
            </a:p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Accessible</a:t>
              </a:r>
              <a:r>
                <a:rPr kumimoji="0" lang="fr-FR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 aux jeunes</a:t>
              </a: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fr-FR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sans condition </a:t>
              </a:r>
              <a:r>
                <a:rPr lang="fr-FR" dirty="0" smtClean="0">
                  <a:solidFill>
                    <a:srgbClr val="3F3F3F">
                      <a:lumMod val="50000"/>
                    </a:srgbClr>
                  </a:solidFill>
                  <a:latin typeface="Arial"/>
                </a:rPr>
                <a:t>d’expérience ou</a:t>
              </a:r>
              <a:r>
                <a:rPr lang="fr-FR" b="1" dirty="0" smtClean="0">
                  <a:solidFill>
                    <a:srgbClr val="3F3F3F">
                      <a:lumMod val="50000"/>
                    </a:srgbClr>
                  </a:solidFill>
                  <a:latin typeface="Arial"/>
                </a:rPr>
                <a:t> </a:t>
              </a:r>
              <a:r>
                <a:rPr kumimoji="0" lang="fr-FR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de diplôme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D’une durée de </a:t>
              </a: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6 à 12 mois </a:t>
              </a:r>
              <a:r>
                <a:rPr kumimoji="0" lang="fr-FR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(8 en moyenne),</a:t>
              </a:r>
              <a:r>
                <a:rPr kumimoji="0" lang="fr-FR" b="0" i="0" u="none" strike="noStrike" kern="1200" cap="none" spc="0" normalizeH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 pour</a:t>
              </a: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 24h à 35h </a:t>
              </a:r>
              <a:r>
                <a:rPr kumimoji="0" lang="fr-FR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de mission </a:t>
              </a:r>
              <a:r>
                <a:rPr kumimoji="0" lang="fr-FR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F3F3F">
                      <a:lumMod val="50000"/>
                    </a:srgbClr>
                  </a:solidFill>
                  <a:effectLst/>
                  <a:uLnTx/>
                  <a:uFillTx/>
                  <a:latin typeface="Arial"/>
                </a:rPr>
                <a:t>par semaine</a:t>
              </a:r>
            </a:p>
            <a:p>
              <a:pPr lvl="0">
                <a:lnSpc>
                  <a:spcPct val="150000"/>
                </a:lnSpc>
                <a:defRPr/>
              </a:pPr>
              <a:endParaRPr lang="fr-FR" sz="100" dirty="0" smtClean="0">
                <a:solidFill>
                  <a:srgbClr val="3F3F3F">
                    <a:lumMod val="50000"/>
                  </a:srgbClr>
                </a:solidFill>
                <a:latin typeface="Arial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fr-FR" dirty="0" smtClean="0">
                  <a:solidFill>
                    <a:srgbClr val="3F3F3F">
                      <a:lumMod val="50000"/>
                    </a:srgbClr>
                  </a:solidFill>
                  <a:latin typeface="Arial"/>
                </a:rPr>
                <a:t>Un </a:t>
              </a:r>
              <a:r>
                <a:rPr lang="fr-FR" b="1" dirty="0" smtClean="0">
                  <a:solidFill>
                    <a:srgbClr val="3F3F3F">
                      <a:lumMod val="50000"/>
                    </a:srgbClr>
                  </a:solidFill>
                  <a:latin typeface="Arial"/>
                </a:rPr>
                <a:t>statut de volontaire reconnu et valorisé </a:t>
              </a:r>
              <a:r>
                <a:rPr lang="fr-FR" dirty="0" smtClean="0">
                  <a:solidFill>
                    <a:srgbClr val="3F3F3F">
                      <a:lumMod val="50000"/>
                    </a:srgbClr>
                  </a:solidFill>
                  <a:latin typeface="Arial"/>
                </a:rPr>
                <a:t>: </a:t>
              </a:r>
              <a:r>
                <a:rPr lang="fr-FR" dirty="0">
                  <a:solidFill>
                    <a:srgbClr val="3F3F3F">
                      <a:lumMod val="50000"/>
                    </a:srgbClr>
                  </a:solidFill>
                  <a:latin typeface="Arial"/>
                </a:rPr>
                <a:t>protection sociale complète prise en </a:t>
              </a:r>
              <a:r>
                <a:rPr lang="fr-FR" dirty="0" smtClean="0">
                  <a:solidFill>
                    <a:srgbClr val="3F3F3F">
                      <a:lumMod val="50000"/>
                    </a:srgbClr>
                  </a:solidFill>
                  <a:latin typeface="Arial"/>
                </a:rPr>
                <a:t>charge par </a:t>
              </a:r>
              <a:r>
                <a:rPr lang="fr-FR" dirty="0">
                  <a:solidFill>
                    <a:srgbClr val="3F3F3F">
                      <a:lumMod val="50000"/>
                    </a:srgbClr>
                  </a:solidFill>
                  <a:latin typeface="Arial"/>
                </a:rPr>
                <a:t>l’État, droits retraite, droits </a:t>
              </a:r>
              <a:r>
                <a:rPr lang="fr-FR" dirty="0" smtClean="0">
                  <a:solidFill>
                    <a:srgbClr val="3F3F3F">
                      <a:lumMod val="50000"/>
                    </a:srgbClr>
                  </a:solidFill>
                  <a:latin typeface="Arial"/>
                </a:rPr>
                <a:t>formation</a:t>
              </a:r>
              <a:r>
                <a:rPr lang="fr-FR" dirty="0">
                  <a:solidFill>
                    <a:srgbClr val="3F3F3F">
                      <a:lumMod val="50000"/>
                    </a:srgbClr>
                  </a:solidFill>
                  <a:latin typeface="Arial"/>
                </a:rPr>
                <a:t>, cumul possible avec statut de salarié et/ou </a:t>
              </a:r>
              <a:r>
                <a:rPr lang="fr-FR" dirty="0" smtClean="0">
                  <a:solidFill>
                    <a:srgbClr val="3F3F3F">
                      <a:lumMod val="50000"/>
                    </a:srgbClr>
                  </a:solidFill>
                  <a:latin typeface="Arial"/>
                </a:rPr>
                <a:t>d’étudiant</a:t>
              </a:r>
              <a:endParaRPr lang="fr-FR" dirty="0">
                <a:solidFill>
                  <a:srgbClr val="3F3F3F">
                    <a:lumMod val="50000"/>
                  </a:srgbClr>
                </a:solidFill>
                <a:latin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782005" y="831828"/>
              <a:ext cx="330551" cy="35442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808930" y="1744235"/>
              <a:ext cx="303626" cy="35442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782005" y="2467997"/>
              <a:ext cx="330551" cy="35442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808930" y="3603158"/>
              <a:ext cx="276698" cy="35442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782005" y="3155607"/>
              <a:ext cx="330551" cy="35442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782005" y="4208143"/>
              <a:ext cx="330551" cy="354420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62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4EF0C-7D26-4934-98F2-79BF1958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771C4F4-4A4B-4EF2-A9EA-D7BF4ADCA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73115" y="1099917"/>
            <a:ext cx="39351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dirty="0" smtClean="0">
                <a:solidFill>
                  <a:schemeClr val="bg1"/>
                </a:solidFill>
                <a:latin typeface="Marianne Medium" pitchFamily="50" charset="0"/>
              </a:rPr>
              <a:t>POURQUOI ACCUEILLIR DES VOLONTAIRES ?</a:t>
            </a:r>
            <a:endParaRPr lang="fr-FR" sz="3600" dirty="0">
              <a:solidFill>
                <a:schemeClr val="bg1"/>
              </a:solidFill>
              <a:latin typeface="Marianne Medium" pitchFamily="50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4308928" y="-116112"/>
            <a:ext cx="7883072" cy="7155806"/>
            <a:chOff x="551413" y="1295039"/>
            <a:chExt cx="9522365" cy="3409355"/>
          </a:xfrm>
        </p:grpSpPr>
        <p:sp>
          <p:nvSpPr>
            <p:cNvPr id="17" name="ZoneTexte 16"/>
            <p:cNvSpPr txBox="1"/>
            <p:nvPr/>
          </p:nvSpPr>
          <p:spPr>
            <a:xfrm>
              <a:off x="936113" y="1295039"/>
              <a:ext cx="9137665" cy="3409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fr-F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Pour votre structure et ses projets :</a:t>
              </a:r>
              <a:r>
                <a:rPr lang="fr-FR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• Renforcer la qualité et la fréquence du 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lien avec vos publics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aller à la rencontre de nouveaux publics, notamment des publics éloignés/isolés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Amplifier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les actions 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menées par votre structure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Expérimenter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des projets d’innovation sociale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Apporter un 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regard neuf sur votre 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structure, dynamiser 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votre réseau de 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permanents 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en 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amenant 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de la mixité 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sociale et du lien intergénérationnel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fr-F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les jeunes :</a:t>
              </a:r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Le Service 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Civique est une 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expérience transformatrice 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qui 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favorise 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l’engagement citoyen des jeunes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le développement et la valorisation de leurs compétences, 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 particulier leurs compétences sociales, leur maturation ainsi que 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l’enrichissement de leurs perspectives 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d’insertion.</a:t>
              </a:r>
            </a:p>
            <a:p>
              <a:pPr lvl="0">
                <a:lnSpc>
                  <a:spcPct val="150000"/>
                </a:lnSpc>
                <a:spcAft>
                  <a:spcPts val="1200"/>
                </a:spcAft>
                <a:defRPr/>
              </a:pPr>
              <a:r>
                <a:rPr lang="fr-F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Pour les publics de vos actions :</a:t>
              </a:r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Ils bénéficient d’actions 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solidarité (accompagnement ou soutien supplémentaire, appui, information, sensibilisation). Ils 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gagnent en proximité avec 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votre structure et les services qu’elle propose.</a:t>
              </a:r>
              <a:endPara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551413" y="1348148"/>
              <a:ext cx="330552" cy="264993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6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Chevron 20"/>
          <p:cNvSpPr/>
          <p:nvPr/>
        </p:nvSpPr>
        <p:spPr>
          <a:xfrm>
            <a:off x="4301674" y="2934503"/>
            <a:ext cx="273647" cy="556187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600" b="0" i="0" u="none" strike="noStrike" kern="1200" cap="none" spc="0" normalizeH="0" baseline="0" noProof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4294418" y="5133417"/>
            <a:ext cx="273647" cy="556187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600" b="0" i="0" u="none" strike="noStrike" kern="1200" cap="none" spc="0" normalizeH="0" baseline="0" noProof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4EF0C-7D26-4934-98F2-79BF1958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771C4F4-4A4B-4EF2-A9EA-D7BF4ADCA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73115" y="1099917"/>
            <a:ext cx="3935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dirty="0" smtClean="0">
                <a:solidFill>
                  <a:schemeClr val="bg1"/>
                </a:solidFill>
                <a:latin typeface="Marianne Medium" pitchFamily="50" charset="0"/>
              </a:rPr>
              <a:t>POUR QUELLES MISSIONS ?</a:t>
            </a:r>
            <a:endParaRPr lang="fr-FR" sz="3600" dirty="0">
              <a:solidFill>
                <a:schemeClr val="bg1"/>
              </a:solidFill>
              <a:latin typeface="Marianne Medium" pitchFamily="50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347450" y="118304"/>
            <a:ext cx="7881257" cy="656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300"/>
              </a:spcAft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Solidarité :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favoriser le lien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avec les personnes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sans-abri, lutter contre l’isolement des personnes âgées, participer à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l’animation éducative et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culturelle des lieux d’accueil de personnes réfugiées</a:t>
            </a:r>
            <a:endParaRPr kumimoji="0" lang="fr-FR" sz="2600" b="1" i="0" u="none" strike="noStrike" kern="1200" cap="none" spc="0" normalizeH="0" baseline="0" noProof="0" dirty="0" smtClean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300"/>
              </a:spcAft>
              <a:defRPr/>
            </a:pPr>
            <a:r>
              <a:rPr lang="fr-FR" sz="2000" b="1" dirty="0" smtClean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sensibiliser les jeunes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à la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santé sexuelle, prévenir les risques liés aux pratiques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festives</a:t>
            </a:r>
          </a:p>
          <a:p>
            <a:pPr>
              <a:lnSpc>
                <a:spcPct val="150000"/>
              </a:lnSpc>
              <a:spcAft>
                <a:spcPts val="300"/>
              </a:spcAft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loisirs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animer des ciné-débats pour les jeunes, favoriser l’accès à la culture des personnes en situation de handicap</a:t>
            </a:r>
          </a:p>
          <a:p>
            <a:pPr lvl="0">
              <a:lnSpc>
                <a:spcPct val="150000"/>
              </a:lnSpc>
              <a:spcAft>
                <a:spcPts val="300"/>
              </a:spcAft>
              <a:defRPr/>
            </a:pPr>
            <a:r>
              <a:rPr lang="fr-FR" sz="2000" b="1" dirty="0" smtClean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 : </a:t>
            </a:r>
            <a:r>
              <a:rPr lang="fr-FR" dirty="0" smtClean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promouvoir la pratique physique et sportive auprès d’habitants</a:t>
            </a:r>
            <a:r>
              <a:rPr lang="fr-FR" dirty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de personnes qui en sont éloignées, lutter contre les violences dans le sport</a:t>
            </a:r>
          </a:p>
          <a:p>
            <a:pPr lvl="0">
              <a:lnSpc>
                <a:spcPct val="150000"/>
              </a:lnSpc>
              <a:spcAft>
                <a:spcPts val="300"/>
              </a:spcAft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Environnement : </a:t>
            </a:r>
            <a:r>
              <a:rPr lang="fr-FR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à la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préservation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d’un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espace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naturel, accompagner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habitants à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maîtrise 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l’énergie, sensibiliser à la gestion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déchets, contribuer à l’éducation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au développement durable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1800"/>
              </a:spcAft>
              <a:defRPr/>
            </a:pPr>
            <a:r>
              <a:rPr lang="fr-FR" sz="2000" b="1" dirty="0" smtClean="0">
                <a:solidFill>
                  <a:srgbClr val="3F3F3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Citoyenneté européenne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romouvoir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découverte de l’histoire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des valeurs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européennes, promouvoir la mobilité européenne des jeunes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34423-56C3-4E93-90F7-C377C700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0A0A7F3-C0D1-452F-B9ED-0749C765C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363636" y="454824"/>
            <a:ext cx="10051511" cy="848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latin typeface="Arial Black" panose="020B0A04020102020204" pitchFamily="34" charset="0"/>
              </a:rPr>
              <a:t>L’INDEMNISATION DU VOLONTAIRE</a:t>
            </a:r>
            <a:endParaRPr lang="fr-FR" sz="3200" b="1" dirty="0">
              <a:latin typeface="Arial Black" panose="020B0A04020102020204" pitchFamily="34" charset="0"/>
            </a:endParaRPr>
          </a:p>
        </p:txBody>
      </p:sp>
      <p:sp>
        <p:nvSpPr>
          <p:cNvPr id="12" name="Text Box 1040"/>
          <p:cNvSpPr txBox="1">
            <a:spLocks noChangeArrowheads="1"/>
          </p:cNvSpPr>
          <p:nvPr/>
        </p:nvSpPr>
        <p:spPr bwMode="auto">
          <a:xfrm>
            <a:off x="4049487" y="2387063"/>
            <a:ext cx="74332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10" charset="-128"/>
              </a:rPr>
              <a:t>Sous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10" charset="-128"/>
              </a:rPr>
              <a:t>conditions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10" charset="-128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10" charset="-128"/>
              </a:rPr>
              <a:t>: être au RSA, vivre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10" charset="-128"/>
              </a:rPr>
              <a:t>au sein d’un foyer au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10" charset="-128"/>
              </a:rPr>
              <a:t>RSA  ou avoir une bourse de l'enseignement supérieur </a:t>
            </a:r>
            <a:r>
              <a:rPr lang="fr-FR" sz="1600" dirty="0" smtClean="0">
                <a:solidFill>
                  <a:srgbClr val="3F3F3F">
                    <a:lumMod val="50000"/>
                  </a:srgbClr>
                </a:solidFill>
                <a:latin typeface="Arial"/>
                <a:ea typeface="ＭＳ Ｐゴシック" pitchFamily="-110" charset="-128"/>
              </a:rPr>
              <a:t>échelon V et supérieurs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10" charset="-128"/>
            </a:endParaRPr>
          </a:p>
        </p:txBody>
      </p:sp>
      <p:sp>
        <p:nvSpPr>
          <p:cNvPr id="13" name="Text Box 1040"/>
          <p:cNvSpPr txBox="1">
            <a:spLocks noChangeArrowheads="1"/>
          </p:cNvSpPr>
          <p:nvPr/>
        </p:nvSpPr>
        <p:spPr bwMode="auto">
          <a:xfrm>
            <a:off x="4049487" y="3249882"/>
            <a:ext cx="6344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+mn-cs"/>
              </a:rPr>
              <a:t>En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+mn-cs"/>
              </a:rPr>
              <a:t>numéraire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+mn-cs"/>
              </a:rPr>
              <a:t> ou en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+mn-cs"/>
              </a:rPr>
              <a:t>nature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+mn-cs"/>
              </a:rPr>
              <a:t> (prise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+mn-cs"/>
              </a:rPr>
              <a:t>en charge de la carte de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+mn-cs"/>
              </a:rPr>
              <a:t>transport, repas…)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10" charset="-128"/>
              <a:cs typeface="+mn-cs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33097" y="2387063"/>
            <a:ext cx="3341068" cy="3911910"/>
            <a:chOff x="2877672" y="2482002"/>
            <a:chExt cx="2963676" cy="3911910"/>
          </a:xfrm>
        </p:grpSpPr>
        <p:grpSp>
          <p:nvGrpSpPr>
            <p:cNvPr id="15" name="Groupe 16"/>
            <p:cNvGrpSpPr/>
            <p:nvPr/>
          </p:nvGrpSpPr>
          <p:grpSpPr>
            <a:xfrm>
              <a:off x="2877672" y="3253960"/>
              <a:ext cx="2963676" cy="3139952"/>
              <a:chOff x="3325027" y="3656829"/>
              <a:chExt cx="2222756" cy="3139952"/>
            </a:xfrm>
          </p:grpSpPr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3333656" y="4600948"/>
                <a:ext cx="2214127" cy="219583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lvl="0" algn="ctr">
                  <a:defRPr/>
                </a:pPr>
                <a:r>
                  <a:rPr lang="fr-FR" sz="2000" b="1" dirty="0" smtClean="0">
                    <a:solidFill>
                      <a:srgbClr val="FFFFFF"/>
                    </a:solidFill>
                    <a:ea typeface="ＭＳ Ｐゴシック" pitchFamily="-110" charset="-128"/>
                  </a:rPr>
                  <a:t>489,59 </a:t>
                </a:r>
                <a:r>
                  <a:rPr lang="fr-FR" sz="2000" b="1" dirty="0">
                    <a:solidFill>
                      <a:srgbClr val="FFFFFF"/>
                    </a:solidFill>
                    <a:ea typeface="ＭＳ Ｐゴシック" pitchFamily="-110" charset="-128"/>
                  </a:rPr>
                  <a:t>€ </a:t>
                </a:r>
                <a:r>
                  <a:rPr lang="fr-FR" sz="2000" b="1" dirty="0" smtClean="0">
                    <a:solidFill>
                      <a:srgbClr val="FFFFFF"/>
                    </a:solidFill>
                    <a:ea typeface="ＭＳ Ｐゴシック" pitchFamily="-110" charset="-128"/>
                  </a:rPr>
                  <a:t>d’indemnités</a:t>
                </a:r>
                <a:endPara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0" charset="-128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pitchFamily="-110" charset="-128"/>
                  </a:rPr>
                  <a:t>directement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pitchFamily="-110" charset="-128"/>
                  </a:rPr>
                  <a:t>versée </a:t>
                </a:r>
                <a:r>
                  <a:rPr kumimoji="0" lang="fr-FR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pitchFamily="-110" charset="-128"/>
                  </a:rPr>
                  <a:t>par </a:t>
                </a:r>
                <a:r>
                  <a:rPr kumimoji="0" lang="fr-FR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pitchFamily="-110" charset="-128"/>
                  </a:rPr>
                  <a:t>l’État au volontaire</a:t>
                </a:r>
                <a:endParaRPr kumimoji="0" lang="fr-FR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0" charset="-128"/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3325027" y="3656829"/>
                <a:ext cx="2214140" cy="755509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lvl="0" algn="ctr">
                  <a:defRPr/>
                </a:pPr>
                <a:r>
                  <a:rPr lang="fr-FR" b="1" dirty="0" smtClean="0">
                    <a:solidFill>
                      <a:srgbClr val="00507D"/>
                    </a:solidFill>
                    <a:ea typeface="ＭＳ Ｐゴシック" pitchFamily="-110" charset="-128"/>
                  </a:rPr>
                  <a:t>111,35 </a:t>
                </a:r>
                <a:r>
                  <a:rPr kumimoji="0" lang="fr-FR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07D"/>
                    </a:solidFill>
                    <a:effectLst/>
                    <a:uLnTx/>
                    <a:uFillTx/>
                    <a:latin typeface="Arial"/>
                    <a:ea typeface="ＭＳ Ｐゴシック" pitchFamily="-110" charset="-128"/>
                  </a:rPr>
                  <a:t>€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07D"/>
                    </a:solidFill>
                    <a:effectLst/>
                    <a:uLnTx/>
                    <a:uFillTx/>
                    <a:latin typeface="Arial"/>
                    <a:ea typeface="ＭＳ Ｐゴシック" pitchFamily="-110" charset="-128"/>
                    <a:cs typeface="+mn-cs"/>
                  </a:rPr>
                  <a:t>Prestation de subsistance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07D"/>
                    </a:solidFill>
                    <a:effectLst/>
                    <a:uLnTx/>
                    <a:uFillTx/>
                    <a:latin typeface="Arial"/>
                    <a:ea typeface="ＭＳ Ｐゴシック" pitchFamily="-110" charset="-128"/>
                    <a:cs typeface="+mn-cs"/>
                  </a:rPr>
                  <a:t>versée par l’organisme d’accueil</a:t>
                </a:r>
              </a:p>
            </p:txBody>
          </p:sp>
        </p:grp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887212" y="2482002"/>
              <a:ext cx="2954136" cy="591551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16000"/>
              </a:schemeClr>
            </a:solidFill>
            <a:ln w="9525">
              <a:solidFill>
                <a:schemeClr val="accent1"/>
              </a:solidFill>
              <a:prstDash val="lgDash"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lvl="0" algn="ctr">
                <a:defRPr/>
              </a:pPr>
              <a:r>
                <a:rPr lang="fr-FR" sz="1600" b="1" dirty="0">
                  <a:solidFill>
                    <a:srgbClr val="00507D"/>
                  </a:solidFill>
                </a:rPr>
                <a:t>111,45 € </a:t>
              </a:r>
              <a:endPara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07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0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majoration de l’indemnité</a:t>
              </a:r>
              <a:endParaRPr kumimoji="0" lang="fr-FR" sz="1100" b="0" i="0" u="sng" strike="noStrike" kern="1200" cap="none" spc="0" normalizeH="0" baseline="0" noProof="0" dirty="0">
                <a:ln>
                  <a:noFill/>
                </a:ln>
                <a:solidFill>
                  <a:srgbClr val="00507D"/>
                </a:solidFill>
                <a:effectLst/>
                <a:uLnTx/>
                <a:uFillTx/>
                <a:latin typeface="Arial"/>
                <a:ea typeface="ＭＳ Ｐゴシック" pitchFamily="-110" charset="-128"/>
                <a:cs typeface="+mn-cs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660607" y="4282231"/>
            <a:ext cx="5686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complément de cette indemnité,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’Etat prend en charge le coût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la protection sociale du volontaire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 titre des différents risques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(assurance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accidents du travail et maladies professionnelles,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maternité, famille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vieillesse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026180" y="1319818"/>
            <a:ext cx="9171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volontaire reçoit une indemnité allant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</a:t>
            </a:r>
            <a:r>
              <a:rPr lang="fr-FR" sz="2000" b="1" dirty="0" smtClean="0">
                <a:solidFill>
                  <a:srgbClr val="FF0000"/>
                </a:solidFill>
              </a:rPr>
              <a:t>600 </a:t>
            </a:r>
            <a:r>
              <a:rPr lang="fr-FR" sz="2000" b="1" dirty="0">
                <a:solidFill>
                  <a:srgbClr val="FF0000"/>
                </a:solidFill>
              </a:rPr>
              <a:t>€ 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à </a:t>
            </a:r>
            <a:r>
              <a:rPr lang="fr-FR" sz="2000" b="1" dirty="0" smtClean="0">
                <a:solidFill>
                  <a:srgbClr val="FF0000"/>
                </a:solidFill>
              </a:rPr>
              <a:t>712‬ €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 mois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financée majoritairement par l’État et complétée par l’organisme d’accueil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363636" y="1326422"/>
            <a:ext cx="484041" cy="617268"/>
          </a:xfrm>
          <a:prstGeom prst="chevr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7999403" y="2378225"/>
            <a:ext cx="3733800" cy="4057650"/>
          </a:xfrm>
          <a:custGeom>
            <a:avLst/>
            <a:gdLst>
              <a:gd name="connsiteX0" fmla="*/ 3714750 w 3733800"/>
              <a:gd name="connsiteY0" fmla="*/ 1314450 h 4057650"/>
              <a:gd name="connsiteX1" fmla="*/ 3733800 w 3733800"/>
              <a:gd name="connsiteY1" fmla="*/ 4057650 h 4057650"/>
              <a:gd name="connsiteX2" fmla="*/ 0 w 3733800"/>
              <a:gd name="connsiteY2" fmla="*/ 4038600 h 4057650"/>
              <a:gd name="connsiteX3" fmla="*/ 3714750 w 3733800"/>
              <a:gd name="connsiteY3" fmla="*/ 0 h 4057650"/>
              <a:gd name="connsiteX4" fmla="*/ 3714750 w 3733800"/>
              <a:gd name="connsiteY4" fmla="*/ 1381125 h 4057650"/>
              <a:gd name="connsiteX5" fmla="*/ 3714750 w 3733800"/>
              <a:gd name="connsiteY5" fmla="*/ 1390650 h 4057650"/>
              <a:gd name="connsiteX6" fmla="*/ 3714750 w 3733800"/>
              <a:gd name="connsiteY6" fmla="*/ 1314450 h 405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3800" h="4057650">
                <a:moveTo>
                  <a:pt x="3714750" y="1314450"/>
                </a:moveTo>
                <a:lnTo>
                  <a:pt x="3733800" y="4057650"/>
                </a:lnTo>
                <a:lnTo>
                  <a:pt x="0" y="4038600"/>
                </a:lnTo>
                <a:lnTo>
                  <a:pt x="3714750" y="0"/>
                </a:lnTo>
                <a:lnTo>
                  <a:pt x="3714750" y="1381125"/>
                </a:lnTo>
                <a:lnTo>
                  <a:pt x="3714750" y="1390650"/>
                </a:lnTo>
                <a:lnTo>
                  <a:pt x="3714750" y="1314450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4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34423-56C3-4E93-90F7-C377C700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0A0A7F3-C0D1-452F-B9ED-0749C765C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2846409" y="620660"/>
            <a:ext cx="10051511" cy="522562"/>
          </a:xfrm>
          <a:prstGeom prst="rect">
            <a:avLst/>
          </a:prstGeom>
        </p:spPr>
        <p:txBody>
          <a:bodyPr/>
          <a:lstStyle>
            <a:lvl1pPr algn="l" defTabSz="1043056" rtl="0" eaLnBrk="1" latinLnBrk="0" hangingPunct="1">
              <a:spcBef>
                <a:spcPct val="0"/>
              </a:spcBef>
              <a:buNone/>
              <a:defRPr sz="28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600" b="1" dirty="0" smtClean="0">
                <a:solidFill>
                  <a:srgbClr val="00507D"/>
                </a:solidFill>
                <a:latin typeface="Arial Black" panose="020B0A04020102020204" pitchFamily="34" charset="0"/>
              </a:rPr>
              <a:t>COMMENT ACCUEILLIR ?</a:t>
            </a:r>
            <a:endParaRPr lang="fr-FR" sz="3600" b="1" dirty="0">
              <a:solidFill>
                <a:srgbClr val="00507D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854904" y="4733588"/>
            <a:ext cx="222036" cy="273856"/>
          </a:xfrm>
          <a:prstGeom prst="chevron">
            <a:avLst/>
          </a:prstGeom>
          <a:solidFill>
            <a:srgbClr val="CD171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76940" y="4582281"/>
            <a:ext cx="10488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dirty="0">
                <a:solidFill>
                  <a:srgbClr val="3F3F3F">
                    <a:lumMod val="50000"/>
                  </a:srgbClr>
                </a:solidFill>
                <a:latin typeface="Arial"/>
              </a:rPr>
              <a:t>u</a:t>
            </a:r>
            <a:r>
              <a:rPr lang="fr-FR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ne instruction de </a:t>
            </a:r>
            <a:r>
              <a:rPr lang="fr-FR" b="1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3 mois </a:t>
            </a:r>
            <a:r>
              <a:rPr lang="fr-FR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à compter de la complétude du dossier</a:t>
            </a:r>
            <a:endParaRPr lang="fr-FR" b="1" dirty="0" smtClean="0">
              <a:solidFill>
                <a:srgbClr val="3F3F3F">
                  <a:lumMod val="50000"/>
                </a:srgbClr>
              </a:solidFill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fr-FR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pour une durée de validité de </a:t>
            </a:r>
            <a:r>
              <a:rPr lang="fr-FR" b="1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3 ans </a:t>
            </a:r>
            <a:r>
              <a:rPr lang="fr-FR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(renouvelable)</a:t>
            </a:r>
            <a:endParaRPr lang="fr-FR" b="1" dirty="0" smtClean="0">
              <a:solidFill>
                <a:srgbClr val="3F3F3F">
                  <a:lumMod val="50000"/>
                </a:srgbClr>
              </a:solidFill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fr-FR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avec possibilités d’</a:t>
            </a:r>
            <a:r>
              <a:rPr lang="fr-FR" b="1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avenant</a:t>
            </a:r>
            <a:r>
              <a:rPr lang="fr-FR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 : ajout de mission ou d’établissement, modification du calendrier d’accueil</a:t>
            </a:r>
          </a:p>
          <a:p>
            <a:pPr>
              <a:lnSpc>
                <a:spcPct val="150000"/>
              </a:lnSpc>
              <a:defRPr/>
            </a:pPr>
            <a:r>
              <a:rPr lang="fr-FR" dirty="0">
                <a:solidFill>
                  <a:srgbClr val="3F3F3F">
                    <a:lumMod val="50000"/>
                  </a:srgbClr>
                </a:solidFill>
                <a:latin typeface="Arial"/>
              </a:rPr>
              <a:t>	</a:t>
            </a:r>
            <a:r>
              <a:rPr lang="fr-FR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 </a:t>
            </a:r>
            <a:endParaRPr lang="fr-FR" sz="1600" dirty="0" smtClean="0">
              <a:solidFill>
                <a:srgbClr val="3F3F3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843337" y="5145619"/>
            <a:ext cx="222036" cy="273856"/>
          </a:xfrm>
          <a:prstGeom prst="chevron">
            <a:avLst/>
          </a:prstGeom>
          <a:solidFill>
            <a:srgbClr val="CD171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854904" y="5560938"/>
            <a:ext cx="222036" cy="273856"/>
          </a:xfrm>
          <a:prstGeom prst="chevron">
            <a:avLst/>
          </a:prstGeom>
          <a:solidFill>
            <a:srgbClr val="CD171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2494" y="1388031"/>
            <a:ext cx="8000506" cy="3244727"/>
          </a:xfrm>
          <a:prstGeom prst="rect">
            <a:avLst/>
          </a:prstGeom>
          <a:noFill/>
          <a:ln w="28575" cap="flat" cmpd="sng" algn="ctr">
            <a:solidFill>
              <a:srgbClr val="007EC3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34801" y="1388033"/>
            <a:ext cx="2958201" cy="3244724"/>
          </a:xfrm>
          <a:prstGeom prst="rect">
            <a:avLst/>
          </a:prstGeom>
          <a:noFill/>
          <a:ln w="28575" cap="flat" cmpd="sng" algn="ctr">
            <a:solidFill>
              <a:srgbClr val="007EC3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7" name="Diagramme 26"/>
          <p:cNvGraphicFramePr/>
          <p:nvPr>
            <p:extLst>
              <p:ext uri="{D42A27DB-BD31-4B8C-83A1-F6EECF244321}">
                <p14:modId xmlns:p14="http://schemas.microsoft.com/office/powerpoint/2010/main" val="675406683"/>
              </p:ext>
            </p:extLst>
          </p:nvPr>
        </p:nvGraphicFramePr>
        <p:xfrm>
          <a:off x="598998" y="1477201"/>
          <a:ext cx="7929005" cy="3090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" name="Rectangle 40"/>
          <p:cNvSpPr/>
          <p:nvPr/>
        </p:nvSpPr>
        <p:spPr>
          <a:xfrm>
            <a:off x="8634801" y="1388032"/>
            <a:ext cx="2958201" cy="3244725"/>
          </a:xfrm>
          <a:prstGeom prst="rect">
            <a:avLst/>
          </a:prstGeom>
          <a:noFill/>
          <a:ln w="28575" cap="flat" cmpd="sng" algn="ctr">
            <a:solidFill>
              <a:srgbClr val="007EC3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8970139" y="1413283"/>
            <a:ext cx="2637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400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Agrément délivré et suivi par l</a:t>
            </a:r>
            <a:r>
              <a:rPr lang="fr-FR" sz="1400" b="1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’ASC</a:t>
            </a:r>
            <a:r>
              <a:rPr lang="fr-FR" sz="1400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 pour les structures dont les activités se déroulent dans </a:t>
            </a:r>
            <a:r>
              <a:rPr lang="fr-FR" sz="1400" b="1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au moins 2 régions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980435" y="2444173"/>
            <a:ext cx="25845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400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Agrément délivré et suivi par les </a:t>
            </a:r>
            <a:r>
              <a:rPr lang="fr-FR" sz="1400" b="1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DRAJES</a:t>
            </a:r>
            <a:r>
              <a:rPr lang="fr-FR" sz="1400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 pour les structures dont l’activité est concentrée à l’échelle d’</a:t>
            </a:r>
            <a:r>
              <a:rPr lang="fr-FR" sz="1400" b="1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une région</a:t>
            </a:r>
            <a:endParaRPr lang="fr-FR" sz="1400" dirty="0">
              <a:solidFill>
                <a:srgbClr val="3F3F3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951749" y="3657266"/>
            <a:ext cx="26132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400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Agrément délivré et suivi par les </a:t>
            </a:r>
            <a:r>
              <a:rPr lang="fr-FR" sz="1400" b="1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SDJES</a:t>
            </a:r>
            <a:r>
              <a:rPr lang="fr-FR" sz="1400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 </a:t>
            </a:r>
            <a:r>
              <a:rPr lang="fr-FR" sz="1600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pour</a:t>
            </a:r>
            <a:r>
              <a:rPr lang="fr-FR" sz="1400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 les structures dont l’activité est </a:t>
            </a:r>
            <a:r>
              <a:rPr lang="fr-FR" sz="1400" b="1" dirty="0" smtClean="0">
                <a:solidFill>
                  <a:srgbClr val="3F3F3F">
                    <a:lumMod val="50000"/>
                  </a:srgbClr>
                </a:solidFill>
                <a:latin typeface="Arial"/>
              </a:rPr>
              <a:t>départementale</a:t>
            </a:r>
          </a:p>
        </p:txBody>
      </p:sp>
      <p:sp>
        <p:nvSpPr>
          <p:cNvPr id="45" name="Chevron 44"/>
          <p:cNvSpPr/>
          <p:nvPr/>
        </p:nvSpPr>
        <p:spPr>
          <a:xfrm>
            <a:off x="8757901" y="3674064"/>
            <a:ext cx="222036" cy="273856"/>
          </a:xfrm>
          <a:prstGeom prst="chevron">
            <a:avLst/>
          </a:prstGeom>
          <a:solidFill>
            <a:srgbClr val="CD171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Chevron 45"/>
          <p:cNvSpPr/>
          <p:nvPr/>
        </p:nvSpPr>
        <p:spPr>
          <a:xfrm>
            <a:off x="8761481" y="2471226"/>
            <a:ext cx="222036" cy="273856"/>
          </a:xfrm>
          <a:prstGeom prst="chevron">
            <a:avLst/>
          </a:prstGeom>
          <a:solidFill>
            <a:srgbClr val="CD171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Chevron 46"/>
          <p:cNvSpPr/>
          <p:nvPr/>
        </p:nvSpPr>
        <p:spPr>
          <a:xfrm>
            <a:off x="8761481" y="1462687"/>
            <a:ext cx="222036" cy="273856"/>
          </a:xfrm>
          <a:prstGeom prst="chevron">
            <a:avLst/>
          </a:prstGeom>
          <a:solidFill>
            <a:srgbClr val="CD171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8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34423-56C3-4E93-90F7-C377C700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0A0A7F3-C0D1-452F-B9ED-0749C765C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1412684" y="549877"/>
            <a:ext cx="10298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43056">
              <a:spcBef>
                <a:spcPct val="0"/>
              </a:spcBef>
              <a:defRPr/>
            </a:pPr>
            <a:r>
              <a:rPr lang="fr-FR" sz="3200" b="1" cap="all" dirty="0">
                <a:solidFill>
                  <a:srgbClr val="00507D"/>
                </a:solidFill>
                <a:latin typeface="Arial Black" panose="020B0A04020102020204" pitchFamily="34" charset="0"/>
                <a:ea typeface="+mj-ea"/>
                <a:cs typeface="+mj-cs"/>
              </a:rPr>
              <a:t>LES RESPONSABILITES DE L’ORGANISME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562031" y="3363527"/>
            <a:ext cx="4888306" cy="2422374"/>
          </a:xfrm>
          <a:prstGeom prst="round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all" spc="0" normalizeH="0" baseline="0" noProof="0" dirty="0">
                <a:ln>
                  <a:noFill/>
                </a:ln>
                <a:solidFill>
                  <a:srgbClr val="0050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Permettre au volontaire de participer à </a:t>
            </a:r>
            <a:r>
              <a:rPr kumimoji="0" lang="fr-FR" sz="2000" i="0" u="none" strike="noStrike" kern="1200" cap="all" spc="0" normalizeH="0" baseline="0" noProof="0" dirty="0" smtClean="0">
                <a:ln>
                  <a:noFill/>
                </a:ln>
                <a:solidFill>
                  <a:srgbClr val="0050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formation civique et citoyenne de 2 jours minimum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formation aux premiers secours (PSC1) – 1 jour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Ces formations sont financées par l’État.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90900" y="1340258"/>
            <a:ext cx="11010200" cy="1757197"/>
          </a:xfrm>
          <a:prstGeom prst="round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lvl="0" algn="ctr"/>
            <a:r>
              <a:rPr lang="fr-FR" sz="2200" cap="all" dirty="0" smtClean="0">
                <a:solidFill>
                  <a:srgbClr val="005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S’assurer de la conformité DU DEPLOIEMENT du Service Civique</a:t>
            </a:r>
          </a:p>
          <a:p>
            <a:pPr lvl="0"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Outiller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tuteurs et les personnes impliquées dans l’accueil des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volontaires</a:t>
            </a:r>
          </a:p>
          <a:p>
            <a:pPr lvl="0"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Verser la prestation de subsistance de 111,35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S’assurer de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réalisation des formations obligatoires (tuteurs et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volontaires)</a:t>
            </a:r>
          </a:p>
          <a:p>
            <a:pPr lvl="0"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Suivre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et gérer la consommation des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enveloppes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93395" y="3363527"/>
            <a:ext cx="5175241" cy="2422373"/>
          </a:xfrm>
          <a:prstGeom prst="round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all" spc="0" normalizeH="0" baseline="0" noProof="0" dirty="0">
                <a:ln>
                  <a:noFill/>
                </a:ln>
                <a:solidFill>
                  <a:srgbClr val="0050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Accompagner le </a:t>
            </a:r>
            <a:r>
              <a:rPr kumimoji="0" lang="fr-FR" sz="2000" i="0" u="none" strike="noStrike" kern="1200" cap="all" spc="0" normalizeH="0" baseline="0" noProof="0" dirty="0" smtClean="0">
                <a:ln>
                  <a:noFill/>
                </a:ln>
                <a:solidFill>
                  <a:srgbClr val="0050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volontaire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Dans sa mission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Dans son projet d’avenir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Avec la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nomination d’un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tuteur.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r-F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 obligatoire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du tuteur est assurée et prise en charge par l’État.</a:t>
            </a:r>
          </a:p>
        </p:txBody>
      </p:sp>
    </p:spTree>
    <p:extLst>
      <p:ext uri="{BB962C8B-B14F-4D97-AF65-F5344CB8AC3E}">
        <p14:creationId xmlns:p14="http://schemas.microsoft.com/office/powerpoint/2010/main" val="1975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4409</TotalTime>
  <Words>1085</Words>
  <Application>Microsoft Office PowerPoint</Application>
  <PresentationFormat>Grand écran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Arial Black</vt:lpstr>
      <vt:lpstr>Calibri</vt:lpstr>
      <vt:lpstr>Calibri Light</vt:lpstr>
      <vt:lpstr>Marianne Medium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TRANCHARD</dc:creator>
  <cp:lastModifiedBy>ROMINA FEBBRO</cp:lastModifiedBy>
  <cp:revision>32</cp:revision>
  <dcterms:created xsi:type="dcterms:W3CDTF">2020-03-02T14:58:42Z</dcterms:created>
  <dcterms:modified xsi:type="dcterms:W3CDTF">2022-11-16T11:02:45Z</dcterms:modified>
</cp:coreProperties>
</file>