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805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CE5"/>
    <a:srgbClr val="D8D5E6"/>
    <a:srgbClr val="F6F6F6"/>
    <a:srgbClr val="6846C6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7AE88A21-A38B-4108-B7B0-0EAFA93F1D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3B14F38-C257-460D-A3F1-761FD36C767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FAFF5-B1ED-4121-B55F-831311191552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39EDE-3ABA-4B0E-8485-1B706DAF2D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B124E5-F6B4-419E-9689-46DA80619C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3304B-4879-4117-B139-42C27A2814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9750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B73FC-E516-4AA2-A834-A7E85E8011B4}" type="datetimeFigureOut">
              <a:rPr lang="fr-FR" smtClean="0"/>
              <a:t>20/10/2023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19FA8-DE65-49AD-8050-76C2A6E3A9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450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C441A-7290-4AC1-AECF-14AFA5D99462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673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D08D-4702-47D9-B9D4-C1BD91205A64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10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39EA-9477-4A9F-B88F-25C15FDEDD8C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5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CC4B-CEAF-49C3-8307-A965CC7B894A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480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0A68-0AE6-44DE-AD5E-205F916EAAF1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2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25409-3668-4550-BEEB-3B47720336C2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51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9DC2-A409-4FAF-98F9-964597542094}" type="datetime1">
              <a:rPr lang="fr-FR" smtClean="0"/>
              <a:t>20/10/2023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300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FE003-A4F1-48E7-A672-3B8083A54A13}" type="datetime1">
              <a:rPr lang="fr-FR" smtClean="0"/>
              <a:t>20/10/2023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93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5C514-5039-4B63-9C3F-C825222A0D49}" type="datetime1">
              <a:rPr lang="fr-FR" smtClean="0"/>
              <a:t>20/10/2023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7410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2ECA-6A39-4B5A-8AAB-A612D04783A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37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AF8C-1461-4A44-B154-00C8648A8DFB}" type="datetime1">
              <a:rPr lang="fr-FR" smtClean="0"/>
              <a:t>20/10/2023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4301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3AA6D-0AAF-4AA4-B279-6A00BB1A5F27}" type="datetime1">
              <a:rPr lang="fr-FR" smtClean="0"/>
              <a:t>20/10/2023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41D08-297A-4F26-AAB9-0606C758A9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6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347305FF-A819-FDFB-8E71-5C2BD52A86D3}"/>
              </a:ext>
            </a:extLst>
          </p:cNvPr>
          <p:cNvSpPr/>
          <p:nvPr/>
        </p:nvSpPr>
        <p:spPr>
          <a:xfrm>
            <a:off x="0" y="11832000"/>
            <a:ext cx="6858000" cy="360000"/>
          </a:xfrm>
          <a:prstGeom prst="rect">
            <a:avLst/>
          </a:prstGeom>
          <a:solidFill>
            <a:srgbClr val="805C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790F4301-59AF-5AD4-9262-F545F94740DA}"/>
              </a:ext>
            </a:extLst>
          </p:cNvPr>
          <p:cNvSpPr txBox="1"/>
          <p:nvPr/>
        </p:nvSpPr>
        <p:spPr>
          <a:xfrm>
            <a:off x="0" y="0"/>
            <a:ext cx="6858000" cy="720000"/>
          </a:xfrm>
          <a:prstGeom prst="rect">
            <a:avLst/>
          </a:prstGeom>
          <a:solidFill>
            <a:srgbClr val="805CE5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EEA1231-CAE2-437D-AE18-B98583077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95" y="189004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2AEA482-8F23-4A9C-8925-A64DB79C55E7}"/>
              </a:ext>
            </a:extLst>
          </p:cNvPr>
          <p:cNvSpPr txBox="1"/>
          <p:nvPr/>
        </p:nvSpPr>
        <p:spPr>
          <a:xfrm>
            <a:off x="1918855" y="1147851"/>
            <a:ext cx="4661115" cy="10156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Secteur </a:t>
            </a:r>
            <a:r>
              <a:rPr lang="fr-FR" sz="1000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d’activité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: Aéronautique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Métier : </a:t>
            </a:r>
            <a:r>
              <a:rPr lang="fr-FR" sz="1000" b="1" dirty="0" err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Supply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 Chain</a:t>
            </a: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Localisation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Cannes (06)</a:t>
            </a:r>
            <a:endParaRPr lang="fr-FR" sz="1000" b="1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Type de contrat / durée : </a:t>
            </a:r>
            <a:r>
              <a:rPr lang="fr-FR" sz="1000" b="1" dirty="0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- 6 mois</a:t>
            </a:r>
            <a:endParaRPr lang="fr-FR" sz="1000" b="1" dirty="0">
              <a:solidFill>
                <a:srgbClr val="805CE5"/>
              </a:solidFill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r>
              <a:rPr lang="fr-FR" sz="1000" dirty="0" err="1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Ref</a:t>
            </a:r>
            <a:r>
              <a:rPr lang="fr-FR" sz="1000" dirty="0">
                <a:solidFill>
                  <a:srgbClr val="805CE5"/>
                </a:solidFill>
                <a:effectLst/>
                <a:latin typeface="Verdana"/>
                <a:ea typeface="Verdana"/>
                <a:cs typeface="Times New Roman"/>
              </a:rPr>
              <a:t> site carrière : </a:t>
            </a:r>
            <a:r>
              <a:rPr lang="fr-FR" sz="1000" b="1" dirty="0">
                <a:solidFill>
                  <a:srgbClr val="805CE5"/>
                </a:solidFill>
                <a:latin typeface="Verdana"/>
                <a:ea typeface="Verdana"/>
                <a:cs typeface="Times New Roman"/>
              </a:rPr>
              <a:t>2023-28148</a:t>
            </a:r>
            <a:endParaRPr lang="fr-FR" sz="1000" b="1" dirty="0">
              <a:solidFill>
                <a:srgbClr val="805CE5"/>
              </a:solidFill>
              <a:effectLst/>
              <a:latin typeface="Verdana"/>
              <a:ea typeface="Verdana"/>
              <a:cs typeface="Times New Roman" panose="02020603050405020304" pitchFamily="18" charset="0"/>
            </a:endParaRPr>
          </a:p>
          <a:p>
            <a:pPr algn="r"/>
            <a:endParaRPr lang="fr-FR" sz="1000" dirty="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1B78053-D39A-498F-83C5-2F993EF90060}"/>
              </a:ext>
            </a:extLst>
          </p:cNvPr>
          <p:cNvSpPr txBox="1"/>
          <p:nvPr/>
        </p:nvSpPr>
        <p:spPr>
          <a:xfrm>
            <a:off x="360001" y="2469917"/>
            <a:ext cx="648392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tIns="45720" rIns="91440" bIns="45720" rtlCol="0" anchor="t">
            <a:spAutoFit/>
          </a:bodyPr>
          <a:lstStyle/>
          <a:p>
            <a:pPr>
              <a:spcAft>
                <a:spcPts val="1000"/>
              </a:spcAft>
            </a:pP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Stage – Consultant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(e)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 </a:t>
            </a:r>
            <a:r>
              <a:rPr lang="fr-FR" sz="1200" b="1" err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Supply</a:t>
            </a:r>
            <a:r>
              <a:rPr lang="fr-FR" sz="12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-Chain </a:t>
            </a:r>
            <a:r>
              <a:rPr lang="fr-FR" sz="12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F/H</a:t>
            </a:r>
            <a:endParaRPr lang="fr-FR" sz="12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8EAF1BB-5383-42B2-9476-5C35E2F46CD9}"/>
              </a:ext>
            </a:extLst>
          </p:cNvPr>
          <p:cNvSpPr txBox="1"/>
          <p:nvPr/>
        </p:nvSpPr>
        <p:spPr>
          <a:xfrm>
            <a:off x="360000" y="3420000"/>
            <a:ext cx="5940000" cy="212365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Dans le cadre de notre développement, nous recherchons un(e) stagiaire Consultant Supply Chain H/F.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Vous intégrerez la Business Unit Supply Chain de la région Sud, et intervenez pour les départements Achat, Qualité, Méthodes et/ou Supply Chain de nos clients.</a:t>
            </a:r>
          </a:p>
          <a:p>
            <a:pPr algn="just"/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Votre stage s’articule autour d’une ou plusieurs de nos missions principales :​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Gestion des approvisionnements et de l’ordonnancement​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Optimisation logistique, transport &amp; emballages​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Mesure et analyse de la performance fournisseurs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​Projets d’amélioration continue et de développement fournisseurs​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Support au déploiement de projets de transformation (Lean, Digital &amp; </a:t>
            </a:r>
            <a:r>
              <a:rPr lang="fr-FR" sz="90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Sustainable</a:t>
            </a:r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 Supply Chain)</a:t>
            </a:r>
          </a:p>
          <a:p>
            <a:pPr marL="171450" indent="-171450" algn="just">
              <a:buFontTx/>
              <a:buChar char="-"/>
            </a:pPr>
            <a:endParaRPr lang="fr-FR" sz="900"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algn="just"/>
            <a:r>
              <a:rPr lang="fr-FR" sz="900">
                <a:effectLst/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​​De plus, vous contribuez à la capitalisation autour de nos missions et de nos offres (rédaction de points de vue et de références).</a:t>
            </a:r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72D608FC-42F9-46E3-B75C-BF9383FA9D49}"/>
              </a:ext>
            </a:extLst>
          </p:cNvPr>
          <p:cNvSpPr txBox="1"/>
          <p:nvPr/>
        </p:nvSpPr>
        <p:spPr>
          <a:xfrm>
            <a:off x="359999" y="7400894"/>
            <a:ext cx="1261564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/>
              <a:t>Profil recherché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6BD492A-BBF9-4342-95BE-478B1AC452B0}"/>
              </a:ext>
            </a:extLst>
          </p:cNvPr>
          <p:cNvSpPr txBox="1"/>
          <p:nvPr/>
        </p:nvSpPr>
        <p:spPr>
          <a:xfrm>
            <a:off x="359999" y="7760894"/>
            <a:ext cx="5940000" cy="2209131"/>
          </a:xfrm>
          <a:prstGeom prst="rect">
            <a:avLst/>
          </a:prstGeom>
          <a:noFill/>
        </p:spPr>
        <p:txBody>
          <a:bodyPr wrap="square" lIns="0" tIns="0" rIns="0" bIns="45720" anchor="t">
            <a:spAutoFit/>
          </a:bodyPr>
          <a:lstStyle/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Formations / Écoles</a:t>
            </a:r>
            <a:r>
              <a:rPr lang="fr-FR" sz="900" b="1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Vous êtes issu(e) d'une formation d’ingénieur, universitaire ou commerciale (Bac+5) généraliste avec une spécialisation en qualité, supply chain, génie industriel, etc.</a:t>
            </a:r>
          </a:p>
          <a:p>
            <a:pPr algn="just"/>
            <a:endParaRPr lang="fr-FR" sz="900" b="1"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/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Langues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Nos interlocuteurs étant de toutes langues et cultures, vous êtes ouvert et vous maîtrisez l’anglais à l’écrit comme à l’oral (Niveau B2 à C1).</a:t>
            </a:r>
          </a:p>
          <a:p>
            <a:pPr algn="just"/>
            <a:endParaRPr lang="fr-FR" sz="900"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Compétences particulières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Times New Roman"/>
              </a:rPr>
              <a:t>Vous disposez également de bonnes connaissances généralistes et de connaissances plus approfondies en Supply Chain/Qualité et/ou en Lean Manufacturing (cours spécifiques et/ou stages).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Aptitudes relationnelles : </a:t>
            </a: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Vous êtes impliqué(e), volontaire, force de propositions,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900"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Autonome et curieux, vous savez vous organiser, prendre des initiatives et faire preuve de proactivité. Vous aimez le travail en équipe et le contact direct avec le terrain.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90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Mangal"/>
              </a:rPr>
              <a:t> </a:t>
            </a:r>
            <a:endParaRPr lang="fr-FR" sz="90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6ACD236-C6A7-47BC-A923-3A636318EBBD}"/>
              </a:ext>
            </a:extLst>
          </p:cNvPr>
          <p:cNvSpPr txBox="1"/>
          <p:nvPr/>
        </p:nvSpPr>
        <p:spPr>
          <a:xfrm>
            <a:off x="765000" y="10034280"/>
            <a:ext cx="5328000" cy="855042"/>
          </a:xfrm>
          <a:prstGeom prst="rect">
            <a:avLst/>
          </a:prstGeom>
          <a:solidFill>
            <a:srgbClr val="D8D5E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10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Vous vous reconnaissez dans ce projet ? </a:t>
            </a:r>
            <a:endParaRPr lang="fr-FR" sz="10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rPr>
              <a:t>Venez écrire la nouvelle page de votre carrière chez Expleo. </a:t>
            </a:r>
            <a:endParaRPr lang="fr-FR" sz="900">
              <a:solidFill>
                <a:srgbClr val="805CE5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Mangal" panose="02040503050203030202" pitchFamily="18" charset="0"/>
            </a:endParaRPr>
          </a:p>
          <a:p>
            <a:pPr algn="ctr">
              <a:lnSpc>
                <a:spcPts val="1500"/>
              </a:lnSpc>
              <a:spcBef>
                <a:spcPts val="400"/>
              </a:spcBef>
              <a:spcAft>
                <a:spcPts val="400"/>
              </a:spcAft>
            </a:pPr>
            <a:r>
              <a:rPr lang="fr-FR" sz="900" b="1">
                <a:solidFill>
                  <a:srgbClr val="805CE5"/>
                </a:solidFill>
                <a:effectLst/>
                <a:latin typeface="Verdana"/>
                <a:ea typeface="Verdana"/>
                <a:cs typeface="Mangal"/>
              </a:rPr>
              <a:t>Transmettez votre candidature à </a:t>
            </a:r>
            <a:r>
              <a:rPr lang="fr-FR" sz="900" b="1">
                <a:solidFill>
                  <a:srgbClr val="805CE5"/>
                </a:solidFill>
                <a:latin typeface="Verdana"/>
                <a:ea typeface="Verdana"/>
                <a:cs typeface="Mangal"/>
              </a:rPr>
              <a:t>relations-ecoles@expleogroup.com</a:t>
            </a:r>
            <a:endParaRPr lang="fr-FR" sz="900" b="1">
              <a:solidFill>
                <a:srgbClr val="805CE5"/>
              </a:solidFill>
              <a:effectLst/>
              <a:latin typeface="Verdana"/>
              <a:ea typeface="Verdana"/>
              <a:cs typeface="Mangal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1715F62-92D2-3F5D-4AC2-B6D6141E3B3D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46" y="174418"/>
            <a:ext cx="1184564" cy="371163"/>
          </a:xfrm>
          <a:prstGeom prst="rect">
            <a:avLst/>
          </a:prstGeom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99BF51E7-F1A4-8DEE-1668-FBDC37A9AC47}"/>
              </a:ext>
            </a:extLst>
          </p:cNvPr>
          <p:cNvSpPr txBox="1"/>
          <p:nvPr/>
        </p:nvSpPr>
        <p:spPr>
          <a:xfrm>
            <a:off x="866848" y="180001"/>
            <a:ext cx="76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/>
          </a:p>
        </p:txBody>
      </p:sp>
      <p:sp>
        <p:nvSpPr>
          <p:cNvPr id="30" name="Espace réservé du numéro de diapositive 1">
            <a:extLst>
              <a:ext uri="{FF2B5EF4-FFF2-40B4-BE49-F238E27FC236}">
                <a16:creationId xmlns:a16="http://schemas.microsoft.com/office/drawing/2014/main" id="{4E184CD7-97FB-0348-DB47-2148EF9A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86952" y="11824471"/>
            <a:ext cx="1571048" cy="360000"/>
          </a:xfrm>
        </p:spPr>
        <p:txBody>
          <a:bodyPr/>
          <a:lstStyle/>
          <a:p>
            <a:r>
              <a:rPr lang="fr-FR">
                <a:solidFill>
                  <a:schemeClr val="bg1"/>
                </a:solidFill>
              </a:rPr>
              <a:t>0</a:t>
            </a:r>
            <a:fld id="{6B641D08-297A-4F26-AAB9-0606C758A93E}" type="slidenum">
              <a:rPr lang="fr-FR" smtClean="0">
                <a:solidFill>
                  <a:schemeClr val="bg1"/>
                </a:solidFill>
              </a:rPr>
              <a:t>1</a:t>
            </a:fld>
            <a:endParaRPr lang="fr-FR">
              <a:solidFill>
                <a:schemeClr val="bg1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A4186E1-8A0A-36BE-8069-66C70865B7EE}"/>
              </a:ext>
            </a:extLst>
          </p:cNvPr>
          <p:cNvSpPr txBox="1"/>
          <p:nvPr/>
        </p:nvSpPr>
        <p:spPr>
          <a:xfrm>
            <a:off x="2593690" y="11785229"/>
            <a:ext cx="1667444" cy="3600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expleo.com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8089786-0CF3-9285-B3CB-60978B3E1056}"/>
              </a:ext>
            </a:extLst>
          </p:cNvPr>
          <p:cNvSpPr txBox="1"/>
          <p:nvPr/>
        </p:nvSpPr>
        <p:spPr>
          <a:xfrm>
            <a:off x="943048" y="218333"/>
            <a:ext cx="35458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Consulting &amp; Business Services</a:t>
            </a:r>
          </a:p>
          <a:p>
            <a:endParaRPr lang="fr-FR" sz="1400" b="1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fr-FR" sz="1400" b="1">
              <a:latin typeface="Montserrat" panose="00000500000000000000" pitchFamily="2" charset="0"/>
            </a:endParaRPr>
          </a:p>
        </p:txBody>
      </p:sp>
      <p:pic>
        <p:nvPicPr>
          <p:cNvPr id="6" name="Picture 5" descr="A map of france with a blue dot&#10;&#10;Description automatically generated">
            <a:extLst>
              <a:ext uri="{FF2B5EF4-FFF2-40B4-BE49-F238E27FC236}">
                <a16:creationId xmlns:a16="http://schemas.microsoft.com/office/drawing/2014/main" id="{D63E67AD-04BA-E51D-84FD-3B9388909C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472" t="-575" r="13207" b="-575"/>
          <a:stretch/>
        </p:blipFill>
        <p:spPr>
          <a:xfrm>
            <a:off x="337665" y="961288"/>
            <a:ext cx="1132891" cy="1145042"/>
          </a:xfrm>
          <a:prstGeom prst="rect">
            <a:avLst/>
          </a:prstGeom>
        </p:spPr>
      </p:pic>
      <p:sp>
        <p:nvSpPr>
          <p:cNvPr id="5" name="ZoneTexte 17">
            <a:extLst>
              <a:ext uri="{FF2B5EF4-FFF2-40B4-BE49-F238E27FC236}">
                <a16:creationId xmlns:a16="http://schemas.microsoft.com/office/drawing/2014/main" id="{BE323CD4-9DED-CEEC-3860-24DCDCBC394B}"/>
              </a:ext>
            </a:extLst>
          </p:cNvPr>
          <p:cNvSpPr txBox="1"/>
          <p:nvPr/>
        </p:nvSpPr>
        <p:spPr>
          <a:xfrm>
            <a:off x="359999" y="3053319"/>
            <a:ext cx="870431" cy="215444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>
            <a:defPPr>
              <a:defRPr lang="en-US"/>
            </a:defPPr>
            <a:lvl1pPr>
              <a:defRPr sz="1100" b="1">
                <a:solidFill>
                  <a:srgbClr val="6846C6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Mangal" panose="02040503050203030202" pitchFamily="18" charset="0"/>
              </a:defRPr>
            </a:lvl1pPr>
          </a:lstStyle>
          <a:p>
            <a:r>
              <a:rPr lang="fr-FR">
                <a:solidFill>
                  <a:srgbClr val="805CE5"/>
                </a:solidFill>
              </a:rPr>
              <a:t>Notre offre</a:t>
            </a:r>
          </a:p>
        </p:txBody>
      </p:sp>
      <p:pic>
        <p:nvPicPr>
          <p:cNvPr id="2" name="Picture 7" descr="A purple airplane on a black background&#10;&#10;Description automatically generated">
            <a:extLst>
              <a:ext uri="{FF2B5EF4-FFF2-40B4-BE49-F238E27FC236}">
                <a16:creationId xmlns:a16="http://schemas.microsoft.com/office/drawing/2014/main" id="{29305D24-4250-B642-F988-1CCD8F0F5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9615" y="1394291"/>
            <a:ext cx="483534" cy="48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086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re de Stage - Trame (002)" id="{8AE6363D-2F39-4474-8304-67FDB8CE3A76}" vid="{97AF3936-3ECC-4BDB-BC50-36E60F84CF31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081581a-dab8-4d9d-aa6f-3ad40f4c7bcb" xsi:nil="true"/>
    <lcf76f155ced4ddcb4097134ff3c332f xmlns="25ce1021-5bd0-4de6-85ac-358b06e6472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CA34D499AB7244B498A70444F863F1" ma:contentTypeVersion="16" ma:contentTypeDescription="Crée un document." ma:contentTypeScope="" ma:versionID="82f910d41557464423aad8300c0e6940">
  <xsd:schema xmlns:xsd="http://www.w3.org/2001/XMLSchema" xmlns:xs="http://www.w3.org/2001/XMLSchema" xmlns:p="http://schemas.microsoft.com/office/2006/metadata/properties" xmlns:ns2="25ce1021-5bd0-4de6-85ac-358b06e64725" xmlns:ns3="e081581a-dab8-4d9d-aa6f-3ad40f4c7bcb" targetNamespace="http://schemas.microsoft.com/office/2006/metadata/properties" ma:root="true" ma:fieldsID="77e48b4b70090c7a08b7f99c9725de65" ns2:_="" ns3:_="">
    <xsd:import namespace="25ce1021-5bd0-4de6-85ac-358b06e64725"/>
    <xsd:import namespace="e081581a-dab8-4d9d-aa6f-3ad40f4c7b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ce1021-5bd0-4de6-85ac-358b06e64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b0fed68-6da0-4850-90bb-447d04ec8e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1581a-dab8-4d9d-aa6f-3ad40f4c7bc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88766b9-daf1-4945-bab1-121e36ff5f51}" ma:internalName="TaxCatchAll" ma:showField="CatchAllData" ma:web="e081581a-dab8-4d9d-aa6f-3ad40f4c7b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E80919-54C2-4828-BA32-A0E91D702B20}">
  <ds:schemaRefs>
    <ds:schemaRef ds:uri="http://purl.org/dc/dcmitype/"/>
    <ds:schemaRef ds:uri="http://www.w3.org/XML/1998/namespace"/>
    <ds:schemaRef ds:uri="25ce1021-5bd0-4de6-85ac-358b06e64725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081581a-dab8-4d9d-aa6f-3ad40f4c7bcb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AD2F34B-15CB-4925-8F79-98347DE2B6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ce1021-5bd0-4de6-85ac-358b06e64725"/>
    <ds:schemaRef ds:uri="e081581a-dab8-4d9d-aa6f-3ad40f4c7b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EEA7DC-82D0-410D-9138-8AFF4F5FED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Offre de Stage - Trame (002)</Template>
  <TotalTime>0</TotalTime>
  <Words>364</Words>
  <Application>Microsoft Office PowerPoint</Application>
  <PresentationFormat>Grand écran</PresentationFormat>
  <Paragraphs>34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Verdana</vt:lpstr>
      <vt:lpstr>Thème Office</vt:lpstr>
      <vt:lpstr>Présentation PowerPoint</vt:lpstr>
    </vt:vector>
  </TitlesOfParts>
  <Company>EXPLEO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Laurine Hairy</dc:creator>
  <cp:lastModifiedBy>Mathilde Soria</cp:lastModifiedBy>
  <cp:revision>7</cp:revision>
  <dcterms:created xsi:type="dcterms:W3CDTF">2023-08-31T10:38:09Z</dcterms:created>
  <dcterms:modified xsi:type="dcterms:W3CDTF">2023-10-20T06:16:56Z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0x0101003BCA34D499AB7244B498A70444F863F1</vt:lpwstr>
  </property>
  <property fmtid="{D5CDD505-2E9C-101B-9397-08002B2CF9AE}" pid="3" name="MediaServiceImageTags">
    <vt:lpwstr/>
  </property>
</Properties>
</file>