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779" r:id="rId5"/>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5CE5"/>
    <a:srgbClr val="D8D5E6"/>
    <a:srgbClr val="F6F6F6"/>
    <a:srgbClr val="6846C6"/>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64FFA8-915D-49BF-ADF2-46513FDEAABD}" v="2" dt="2023-10-03T20:48:34.9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94" autoAdjust="0"/>
    <p:restoredTop sz="94660"/>
  </p:normalViewPr>
  <p:slideViewPr>
    <p:cSldViewPr snapToGrid="0">
      <p:cViewPr varScale="1">
        <p:scale>
          <a:sx n="49" d="100"/>
          <a:sy n="49" d="100"/>
        </p:scale>
        <p:origin x="270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7AE88A21-A38B-4108-B7B0-0EAFA93F1D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B3B14F38-C257-460D-A3F1-761FD36C76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8FAFF5-B1ED-4121-B55F-831311191552}" type="datetimeFigureOut">
              <a:rPr lang="fr-FR" smtClean="0"/>
              <a:t>20/10/2023</a:t>
            </a:fld>
            <a:endParaRPr lang="fr-FR"/>
          </a:p>
        </p:txBody>
      </p:sp>
      <p:sp>
        <p:nvSpPr>
          <p:cNvPr id="4" name="Espace réservé du pied de page 3">
            <a:extLst>
              <a:ext uri="{FF2B5EF4-FFF2-40B4-BE49-F238E27FC236}">
                <a16:creationId xmlns:a16="http://schemas.microsoft.com/office/drawing/2014/main" id="{E9739EDE-3ABA-4B0E-8485-1B706DAF2D5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D3B124E5-F6B4-419E-9689-46DA80619C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63304B-4879-4117-B139-42C27A281435}" type="slidenum">
              <a:rPr lang="fr-FR" smtClean="0"/>
              <a:t>‹N°›</a:t>
            </a:fld>
            <a:endParaRPr lang="fr-FR"/>
          </a:p>
        </p:txBody>
      </p:sp>
    </p:spTree>
    <p:extLst>
      <p:ext uri="{BB962C8B-B14F-4D97-AF65-F5344CB8AC3E}">
        <p14:creationId xmlns:p14="http://schemas.microsoft.com/office/powerpoint/2010/main" val="31197507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B73FC-E516-4AA2-A834-A7E85E8011B4}" type="datetimeFigureOut">
              <a:rPr lang="fr-FR" smtClean="0"/>
              <a:t>20/10/2023</a:t>
            </a:fld>
            <a:endParaRPr lang="fr-FR"/>
          </a:p>
        </p:txBody>
      </p:sp>
      <p:sp>
        <p:nvSpPr>
          <p:cNvPr id="4" name="Espace réservé de l'image des diapositives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19FA8-DE65-49AD-8050-76C2A6E3A93B}" type="slidenum">
              <a:rPr lang="fr-FR" smtClean="0"/>
              <a:t>‹N°›</a:t>
            </a:fld>
            <a:endParaRPr lang="fr-FR"/>
          </a:p>
        </p:txBody>
      </p:sp>
    </p:spTree>
    <p:extLst>
      <p:ext uri="{BB962C8B-B14F-4D97-AF65-F5344CB8AC3E}">
        <p14:creationId xmlns:p14="http://schemas.microsoft.com/office/powerpoint/2010/main" val="38984501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EFC441A-7290-4AC1-AECF-14AFA5D99462}"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114673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29D08D-4702-47D9-B9D4-C1BD91205A64}"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142310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AA539EA-9477-4A9F-B88F-25C15FDEDD8C}"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80825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A45CC4B-CEAF-49C3-8307-A965CC7B894A}"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07480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78E0A68-0AE6-44DE-AD5E-205F916EAAF1}" type="datetime1">
              <a:rPr lang="fr-FR" smtClean="0"/>
              <a:t>20/10/2023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1919230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6925409-3668-4550-BEEB-3B47720336C2}" type="datetime1">
              <a:rPr lang="fr-FR" smtClean="0"/>
              <a:t>20/10/2023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390751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4453467"/>
            <a:ext cx="2901255"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4453467"/>
            <a:ext cx="2915543"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A9A9DC2-A409-4FAF-98F9-964597542094}" type="datetime1">
              <a:rPr lang="fr-FR" smtClean="0"/>
              <a:t>20/10/2023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083009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3DFE003-A4F1-48E7-A672-3B8083A54A13}" type="datetime1">
              <a:rPr lang="fr-FR" smtClean="0"/>
              <a:t>20/10/2023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305993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5C514-5039-4B63-9C3F-C825222A0D49}" type="datetime1">
              <a:rPr lang="fr-FR" smtClean="0"/>
              <a:t>20/10/2023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57741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DA2ECA-6A39-4B5A-8AAB-A612D04783AB}" type="datetime1">
              <a:rPr lang="fr-FR" smtClean="0"/>
              <a:t>20/10/2023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134037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B16AF8C-1461-4A44-B154-00C8648A8DFB}" type="datetime1">
              <a:rPr lang="fr-FR" smtClean="0"/>
              <a:t>20/10/2023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4034301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8513AA6D-0AAF-4AA4-B279-6A00BB1A5F27}" type="datetime1">
              <a:rPr lang="fr-FR" smtClean="0"/>
              <a:t>20/10/2023</a:t>
            </a:fld>
            <a:endParaRPr lang="fr-F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6B641D08-297A-4F26-AAB9-0606C758A93E}" type="slidenum">
              <a:rPr lang="fr-FR" smtClean="0"/>
              <a:t>‹N°›</a:t>
            </a:fld>
            <a:endParaRPr lang="fr-FR"/>
          </a:p>
        </p:txBody>
      </p:sp>
    </p:spTree>
    <p:extLst>
      <p:ext uri="{BB962C8B-B14F-4D97-AF65-F5344CB8AC3E}">
        <p14:creationId xmlns:p14="http://schemas.microsoft.com/office/powerpoint/2010/main" val="2069676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47305FF-A819-FDFB-8E71-5C2BD52A86D3}"/>
              </a:ext>
            </a:extLst>
          </p:cNvPr>
          <p:cNvSpPr/>
          <p:nvPr/>
        </p:nvSpPr>
        <p:spPr>
          <a:xfrm>
            <a:off x="0" y="11832000"/>
            <a:ext cx="6858000" cy="360000"/>
          </a:xfrm>
          <a:prstGeom prst="rect">
            <a:avLst/>
          </a:prstGeom>
          <a:solidFill>
            <a:srgbClr val="805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a16="http://schemas.microsoft.com/office/drawing/2014/main" id="{790F4301-59AF-5AD4-9262-F545F94740DA}"/>
              </a:ext>
            </a:extLst>
          </p:cNvPr>
          <p:cNvSpPr txBox="1"/>
          <p:nvPr/>
        </p:nvSpPr>
        <p:spPr>
          <a:xfrm>
            <a:off x="0" y="0"/>
            <a:ext cx="6858000" cy="720000"/>
          </a:xfrm>
          <a:prstGeom prst="rect">
            <a:avLst/>
          </a:prstGeom>
          <a:solidFill>
            <a:srgbClr val="805CE5"/>
          </a:solidFill>
        </p:spPr>
        <p:txBody>
          <a:bodyPr wrap="square" rtlCol="0">
            <a:spAutoFit/>
          </a:bodyPr>
          <a:lstStyle/>
          <a:p>
            <a:endParaRPr lang="fr-FR"/>
          </a:p>
        </p:txBody>
      </p:sp>
      <p:sp>
        <p:nvSpPr>
          <p:cNvPr id="3" name="Rectangle 4">
            <a:extLst>
              <a:ext uri="{FF2B5EF4-FFF2-40B4-BE49-F238E27FC236}">
                <a16:creationId xmlns:a16="http://schemas.microsoft.com/office/drawing/2014/main" id="{EEEA1231-CAE2-437D-AE18-B98583077AA2}"/>
              </a:ext>
            </a:extLst>
          </p:cNvPr>
          <p:cNvSpPr>
            <a:spLocks noChangeArrowheads="1"/>
          </p:cNvSpPr>
          <p:nvPr/>
        </p:nvSpPr>
        <p:spPr bwMode="auto">
          <a:xfrm>
            <a:off x="124995" y="189004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latin typeface="Verdana" panose="020B0604030504040204" pitchFamily="34" charset="0"/>
              <a:ea typeface="Verdana" panose="020B0604030504040204" pitchFamily="34" charset="0"/>
            </a:endParaRPr>
          </a:p>
        </p:txBody>
      </p:sp>
      <p:sp>
        <p:nvSpPr>
          <p:cNvPr id="16" name="ZoneTexte 15">
            <a:extLst>
              <a:ext uri="{FF2B5EF4-FFF2-40B4-BE49-F238E27FC236}">
                <a16:creationId xmlns:a16="http://schemas.microsoft.com/office/drawing/2014/main" id="{32AEA482-8F23-4A9C-8925-A64DB79C55E7}"/>
              </a:ext>
            </a:extLst>
          </p:cNvPr>
          <p:cNvSpPr txBox="1"/>
          <p:nvPr/>
        </p:nvSpPr>
        <p:spPr>
          <a:xfrm>
            <a:off x="1918855" y="1147851"/>
            <a:ext cx="4661115" cy="1015663"/>
          </a:xfrm>
          <a:prstGeom prst="rect">
            <a:avLst/>
          </a:prstGeom>
          <a:noFill/>
        </p:spPr>
        <p:txBody>
          <a:bodyPr wrap="square" lIns="91440" tIns="45720" rIns="91440" bIns="45720" anchor="t">
            <a:spAutoFit/>
          </a:bodyPr>
          <a:lstStyle/>
          <a:p>
            <a:pPr algn="r"/>
            <a:r>
              <a:rPr lang="fr-FR" sz="1000">
                <a:solidFill>
                  <a:srgbClr val="805CE5"/>
                </a:solidFill>
                <a:effectLst/>
                <a:latin typeface="Verdana"/>
                <a:ea typeface="Verdana"/>
                <a:cs typeface="Mangal"/>
              </a:rPr>
              <a:t>Secteur </a:t>
            </a:r>
            <a:r>
              <a:rPr lang="fr-FR" sz="1000">
                <a:solidFill>
                  <a:srgbClr val="805CE5"/>
                </a:solidFill>
                <a:latin typeface="Verdana"/>
                <a:ea typeface="Verdana"/>
                <a:cs typeface="Mangal"/>
              </a:rPr>
              <a:t>d’activité : </a:t>
            </a:r>
            <a:r>
              <a:rPr lang="fr-FR" sz="1000" b="1">
                <a:solidFill>
                  <a:srgbClr val="805CE5"/>
                </a:solidFill>
                <a:latin typeface="Verdana" panose="020B0604030504040204" pitchFamily="34" charset="0"/>
                <a:ea typeface="Verdana" panose="020B0604030504040204" pitchFamily="34" charset="0"/>
                <a:cs typeface="Mangal" panose="02040503050203030202" pitchFamily="18" charset="0"/>
              </a:rPr>
              <a:t>Santé</a:t>
            </a:r>
            <a:endParaRPr lang="fr-FR" sz="100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a:p>
            <a:pPr algn="r"/>
            <a:r>
              <a:rPr lang="fr-FR" sz="1000">
                <a:solidFill>
                  <a:srgbClr val="805CE5"/>
                </a:solidFill>
                <a:effectLst/>
                <a:latin typeface="Verdana" panose="020B0604030504040204" pitchFamily="34" charset="0"/>
                <a:ea typeface="Verdana" panose="020B0604030504040204" pitchFamily="34" charset="0"/>
                <a:cs typeface="Mangal" panose="02040503050203030202" pitchFamily="18" charset="0"/>
              </a:rPr>
              <a:t>Métier : </a:t>
            </a:r>
            <a:r>
              <a:rPr lang="fr-FR" sz="1000" b="1">
                <a:solidFill>
                  <a:srgbClr val="805CE5"/>
                </a:solidFill>
                <a:latin typeface="Verdana" panose="020B0604030504040204" pitchFamily="34" charset="0"/>
                <a:ea typeface="Verdana" panose="020B0604030504040204" pitchFamily="34" charset="0"/>
                <a:cs typeface="Times New Roman" panose="02020603050405020304" pitchFamily="18" charset="0"/>
              </a:rPr>
              <a:t>Traitement du signal, Informatique</a:t>
            </a:r>
          </a:p>
          <a:p>
            <a:pPr algn="r"/>
            <a:r>
              <a:rPr lang="fr-FR" sz="1000">
                <a:solidFill>
                  <a:srgbClr val="805CE5"/>
                </a:solidFill>
                <a:effectLst/>
                <a:latin typeface="Verdana"/>
                <a:ea typeface="Verdana"/>
                <a:cs typeface="Times New Roman"/>
              </a:rPr>
              <a:t>Localisation : </a:t>
            </a:r>
            <a:r>
              <a:rPr lang="fr-FR" sz="1000" b="1">
                <a:solidFill>
                  <a:srgbClr val="805CE5"/>
                </a:solidFill>
                <a:latin typeface="Verdana" panose="020B0604030504040204" pitchFamily="34" charset="0"/>
                <a:ea typeface="Verdana" panose="020B0604030504040204" pitchFamily="34" charset="0"/>
                <a:cs typeface="Times New Roman"/>
              </a:rPr>
              <a:t>Grenoble (38)</a:t>
            </a:r>
            <a:endParaRPr lang="fr-FR" sz="1000">
              <a:solidFill>
                <a:srgbClr val="805CE5"/>
              </a:solidFill>
              <a:effectLst/>
              <a:latin typeface="Verdana" panose="020B0604030504040204" pitchFamily="34" charset="0"/>
              <a:ea typeface="Verdana" panose="020B0604030504040204" pitchFamily="34" charset="0"/>
              <a:cs typeface="Times New Roman" panose="02020603050405020304" pitchFamily="18" charset="0"/>
            </a:endParaRPr>
          </a:p>
          <a:p>
            <a:pPr algn="r"/>
            <a:r>
              <a:rPr lang="fr-FR" sz="1000">
                <a:solidFill>
                  <a:srgbClr val="805CE5"/>
                </a:solidFill>
                <a:effectLst/>
                <a:latin typeface="Verdana"/>
                <a:ea typeface="Verdana"/>
                <a:cs typeface="Mangal"/>
              </a:rPr>
              <a:t>Type de contrat / durée : </a:t>
            </a:r>
            <a:r>
              <a:rPr lang="fr-FR" sz="1000" b="1">
                <a:solidFill>
                  <a:srgbClr val="805CE5"/>
                </a:solidFill>
                <a:latin typeface="Verdana" panose="020B0604030504040204" pitchFamily="34" charset="0"/>
                <a:ea typeface="Verdana" panose="020B0604030504040204" pitchFamily="34" charset="0"/>
                <a:cs typeface="Mangal"/>
              </a:rPr>
              <a:t>Stage</a:t>
            </a:r>
            <a:r>
              <a:rPr lang="fr-FR" sz="1000">
                <a:solidFill>
                  <a:srgbClr val="805CE5"/>
                </a:solidFill>
                <a:latin typeface="Verdana" panose="020B0604030504040204" pitchFamily="34" charset="0"/>
                <a:ea typeface="Verdana" panose="020B0604030504040204" pitchFamily="34" charset="0"/>
                <a:cs typeface="Mangal"/>
              </a:rPr>
              <a:t> - </a:t>
            </a:r>
            <a:r>
              <a:rPr lang="fr-FR" sz="1000" b="1">
                <a:solidFill>
                  <a:srgbClr val="805CE5"/>
                </a:solidFill>
                <a:latin typeface="Verdana" panose="020B0604030504040204" pitchFamily="34" charset="0"/>
                <a:ea typeface="Verdana" panose="020B0604030504040204" pitchFamily="34" charset="0"/>
                <a:cs typeface="Mangal"/>
              </a:rPr>
              <a:t>6 mois</a:t>
            </a:r>
            <a:endParaRPr lang="fr-FR" sz="1000" b="1">
              <a:solidFill>
                <a:srgbClr val="805CE5"/>
              </a:solidFill>
              <a:latin typeface="Verdana" panose="020B0604030504040204" pitchFamily="34" charset="0"/>
              <a:ea typeface="Verdana" panose="020B0604030504040204" pitchFamily="34" charset="0"/>
              <a:cs typeface="Times New Roman" panose="02020603050405020304" pitchFamily="18" charset="0"/>
            </a:endParaRPr>
          </a:p>
          <a:p>
            <a:pPr algn="r"/>
            <a:r>
              <a:rPr lang="fr-FR" sz="1000" err="1">
                <a:solidFill>
                  <a:srgbClr val="805CE5"/>
                </a:solidFill>
                <a:effectLst/>
                <a:latin typeface="Verdana"/>
                <a:ea typeface="Verdana"/>
                <a:cs typeface="Times New Roman"/>
              </a:rPr>
              <a:t>Ref</a:t>
            </a:r>
            <a:r>
              <a:rPr lang="fr-FR" sz="1000">
                <a:solidFill>
                  <a:srgbClr val="805CE5"/>
                </a:solidFill>
                <a:effectLst/>
                <a:latin typeface="Verdana"/>
                <a:ea typeface="Verdana"/>
                <a:cs typeface="Times New Roman"/>
              </a:rPr>
              <a:t> site carrière : </a:t>
            </a:r>
            <a:r>
              <a:rPr lang="fr-FR" sz="1000" b="1">
                <a:solidFill>
                  <a:srgbClr val="805CE5"/>
                </a:solidFill>
                <a:latin typeface="Verdana"/>
                <a:ea typeface="Verdana"/>
                <a:cs typeface="Times New Roman"/>
              </a:rPr>
              <a:t>2023-28401</a:t>
            </a:r>
            <a:endParaRPr lang="fr-FR" sz="1000" b="1">
              <a:solidFill>
                <a:srgbClr val="805CE5"/>
              </a:solidFill>
              <a:effectLst/>
              <a:latin typeface="Verdana"/>
              <a:ea typeface="Verdana"/>
              <a:cs typeface="Times New Roman" panose="02020603050405020304" pitchFamily="18" charset="0"/>
            </a:endParaRPr>
          </a:p>
          <a:p>
            <a:pPr algn="r"/>
            <a:endParaRPr lang="fr-FR" sz="100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p:txBody>
      </p:sp>
      <p:sp>
        <p:nvSpPr>
          <p:cNvPr id="12" name="ZoneTexte 11">
            <a:extLst>
              <a:ext uri="{FF2B5EF4-FFF2-40B4-BE49-F238E27FC236}">
                <a16:creationId xmlns:a16="http://schemas.microsoft.com/office/drawing/2014/main" id="{A1B78053-D39A-498F-83C5-2F993EF90060}"/>
              </a:ext>
            </a:extLst>
          </p:cNvPr>
          <p:cNvSpPr txBox="1"/>
          <p:nvPr/>
        </p:nvSpPr>
        <p:spPr>
          <a:xfrm>
            <a:off x="360001" y="2469917"/>
            <a:ext cx="6483926" cy="276999"/>
          </a:xfrm>
          <a:prstGeom prst="rect">
            <a:avLst/>
          </a:prstGeom>
          <a:noFill/>
          <a:ln>
            <a:noFill/>
          </a:ln>
        </p:spPr>
        <p:txBody>
          <a:bodyPr wrap="square" lIns="0" tIns="45720" rIns="91440" bIns="45720" rtlCol="0" anchor="t">
            <a:spAutoFit/>
          </a:bodyPr>
          <a:lstStyle/>
          <a:p>
            <a:pPr>
              <a:spcAft>
                <a:spcPts val="1000"/>
              </a:spcAft>
            </a:pPr>
            <a:r>
              <a:rPr lang="fr-FR" sz="1200" b="1">
                <a:solidFill>
                  <a:srgbClr val="805CE5"/>
                </a:solidFill>
                <a:effectLst/>
                <a:latin typeface="Verdana" panose="020B0604030504040204" pitchFamily="34" charset="0"/>
                <a:ea typeface="Verdana" panose="020B0604030504040204" pitchFamily="34" charset="0"/>
                <a:cs typeface="Mangal" panose="02040503050203030202" pitchFamily="18" charset="0"/>
              </a:rPr>
              <a:t>Stage – Ingénieur</a:t>
            </a:r>
            <a:r>
              <a:rPr lang="fr-FR" sz="1200" b="1">
                <a:solidFill>
                  <a:srgbClr val="805CE5"/>
                </a:solidFill>
                <a:latin typeface="Verdana" panose="020B0604030504040204" pitchFamily="34" charset="0"/>
                <a:ea typeface="Verdana" panose="020B0604030504040204" pitchFamily="34" charset="0"/>
                <a:cs typeface="Mangal" panose="02040503050203030202" pitchFamily="18" charset="0"/>
              </a:rPr>
              <a:t>(</a:t>
            </a:r>
            <a:r>
              <a:rPr lang="fr-FR" sz="1200" b="1">
                <a:solidFill>
                  <a:srgbClr val="805CE5"/>
                </a:solidFill>
                <a:effectLst/>
                <a:latin typeface="Verdana" panose="020B0604030504040204" pitchFamily="34" charset="0"/>
                <a:ea typeface="Verdana" panose="020B0604030504040204" pitchFamily="34" charset="0"/>
                <a:cs typeface="Mangal" panose="02040503050203030202" pitchFamily="18" charset="0"/>
              </a:rPr>
              <a:t>e) en Traitement du Signal </a:t>
            </a:r>
            <a:r>
              <a:rPr lang="fr-FR" sz="1200" b="1">
                <a:solidFill>
                  <a:srgbClr val="805CE5"/>
                </a:solidFill>
                <a:latin typeface="Verdana" panose="020B0604030504040204" pitchFamily="34" charset="0"/>
                <a:ea typeface="Verdana" panose="020B0604030504040204" pitchFamily="34" charset="0"/>
                <a:cs typeface="Mangal" panose="02040503050203030202" pitchFamily="18" charset="0"/>
              </a:rPr>
              <a:t>F/H</a:t>
            </a:r>
            <a:endParaRPr lang="fr-FR" sz="1200" b="1">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p:txBody>
      </p:sp>
      <p:sp>
        <p:nvSpPr>
          <p:cNvPr id="20" name="ZoneTexte 19">
            <a:extLst>
              <a:ext uri="{FF2B5EF4-FFF2-40B4-BE49-F238E27FC236}">
                <a16:creationId xmlns:a16="http://schemas.microsoft.com/office/drawing/2014/main" id="{D8EAF1BB-5383-42B2-9476-5C35E2F46CD9}"/>
              </a:ext>
            </a:extLst>
          </p:cNvPr>
          <p:cNvSpPr txBox="1"/>
          <p:nvPr/>
        </p:nvSpPr>
        <p:spPr>
          <a:xfrm>
            <a:off x="360000" y="3420000"/>
            <a:ext cx="5940000" cy="5032147"/>
          </a:xfrm>
          <a:prstGeom prst="rect">
            <a:avLst/>
          </a:prstGeom>
          <a:noFill/>
          <a:ln>
            <a:noFill/>
          </a:ln>
        </p:spPr>
        <p:txBody>
          <a:bodyPr wrap="square" lIns="0" tIns="0" rIns="0" bIns="45720" anchor="t">
            <a:spAutoFit/>
          </a:bodyPr>
          <a:lstStyle/>
          <a:p>
            <a:pPr algn="just"/>
            <a:r>
              <a:rPr lang="fr-FR" sz="900">
                <a:latin typeface="Verdana"/>
                <a:ea typeface="Verdana"/>
                <a:cs typeface="+mn-lt"/>
              </a:rPr>
              <a:t>Notre client</a:t>
            </a:r>
            <a:r>
              <a:rPr lang="fr-FR" sz="900">
                <a:effectLst/>
                <a:latin typeface="Verdana"/>
                <a:ea typeface="Verdana"/>
                <a:cs typeface="+mn-lt"/>
              </a:rPr>
              <a:t> travaille sur un grand projet d’Interface Cerveau-Machine (BCI) qui a pour objectif de développer et réaliser la validation clinique de la technologie WIMAGINE de mesure et de décodage de l’activité cérébrale. Cette technologie est utilisée aujourd’hui dans le cadre de plusieurs essais cliniques, pour faire la preuve qu’un sujet tétraplégique peut piloter un exosquelette à partir de son activité cérébrale ou pour permettre la restauration de la marche chez un patient paraplégique grâce à une Interface Cerveau Moelle épinière.</a:t>
            </a:r>
          </a:p>
          <a:p>
            <a:pPr algn="just"/>
            <a:r>
              <a:rPr lang="fr-FR" sz="900">
                <a:effectLst/>
                <a:latin typeface="Verdana" panose="020B0604030504040204" pitchFamily="34" charset="0"/>
                <a:ea typeface="Verdana" panose="020B0604030504040204" pitchFamily="34" charset="0"/>
                <a:cs typeface="+mn-lt"/>
              </a:rPr>
              <a:t>La mesure de l’activité cérébrale du patient est réalisée par </a:t>
            </a:r>
            <a:r>
              <a:rPr lang="fr-FR" sz="900" err="1">
                <a:effectLst/>
                <a:latin typeface="Verdana" panose="020B0604030504040204" pitchFamily="34" charset="0"/>
                <a:ea typeface="Verdana" panose="020B0604030504040204" pitchFamily="34" charset="0"/>
                <a:cs typeface="+mn-lt"/>
              </a:rPr>
              <a:t>électrocorticographie</a:t>
            </a:r>
            <a:r>
              <a:rPr lang="fr-FR" sz="900">
                <a:effectLst/>
                <a:latin typeface="Verdana" panose="020B0604030504040204" pitchFamily="34" charset="0"/>
                <a:ea typeface="Verdana" panose="020B0604030504040204" pitchFamily="34" charset="0"/>
                <a:cs typeface="+mn-lt"/>
              </a:rPr>
              <a:t> (</a:t>
            </a:r>
            <a:r>
              <a:rPr lang="fr-FR" sz="900" err="1">
                <a:effectLst/>
                <a:latin typeface="Verdana" panose="020B0604030504040204" pitchFamily="34" charset="0"/>
                <a:ea typeface="Verdana" panose="020B0604030504040204" pitchFamily="34" charset="0"/>
                <a:cs typeface="+mn-lt"/>
              </a:rPr>
              <a:t>ECoG</a:t>
            </a:r>
            <a:r>
              <a:rPr lang="fr-FR" sz="900">
                <a:effectLst/>
                <a:latin typeface="Verdana" panose="020B0604030504040204" pitchFamily="34" charset="0"/>
                <a:ea typeface="Verdana" panose="020B0604030504040204" pitchFamily="34" charset="0"/>
                <a:cs typeface="+mn-lt"/>
              </a:rPr>
              <a:t>). En comparaison avec l’électroencéphalographie (EEG), la mesure des signaux </a:t>
            </a:r>
            <a:r>
              <a:rPr lang="fr-FR" sz="900" err="1">
                <a:effectLst/>
                <a:latin typeface="Verdana" panose="020B0604030504040204" pitchFamily="34" charset="0"/>
                <a:ea typeface="Verdana" panose="020B0604030504040204" pitchFamily="34" charset="0"/>
                <a:cs typeface="+mn-lt"/>
              </a:rPr>
              <a:t>ECoG</a:t>
            </a:r>
            <a:r>
              <a:rPr lang="fr-FR" sz="900">
                <a:effectLst/>
                <a:latin typeface="Verdana" panose="020B0604030504040204" pitchFamily="34" charset="0"/>
                <a:ea typeface="Verdana" panose="020B0604030504040204" pitchFamily="34" charset="0"/>
                <a:cs typeface="+mn-lt"/>
              </a:rPr>
              <a:t> est plus robuste mais pas insensible contre les signaux d’origine extra-cérébrale, appelés artefacts. En particulier, la mesure peut être soumise à des artefacts d’ordre électrique ou électronique qui peuvent être ponctuels mais peuvent également compromettre la mesure sur des durées temporelles plus longues, allant de la centaine de millisecondes à plusieurs secondes. Actuellement les algorithmes de décodage de l’activité cérébrale ne sont capables de corriger que les artefacts ponctuels. Pourtant ce sont bien les seconds, plus longs, qui sont les plus problématiques. En effet la prédiction du modèle peut être faussée si elle est faite à partir de données artéfactuelles. De manière plus préjudiciable encore, si des données artéfactuelles sont utilisées lors de la phase de création du modèle de décodage, c’est tout le modèle de décodage qui peut être altéré.</a:t>
            </a:r>
          </a:p>
          <a:p>
            <a:pPr algn="just"/>
            <a:endParaRPr lang="fr-FR" sz="900">
              <a:latin typeface="Verdana" panose="020B0604030504040204" pitchFamily="34" charset="0"/>
              <a:ea typeface="Verdana" panose="020B0604030504040204" pitchFamily="34" charset="0"/>
              <a:cs typeface="+mn-lt"/>
            </a:endParaRPr>
          </a:p>
          <a:p>
            <a:pPr algn="just"/>
            <a:r>
              <a:rPr lang="fr-FR" sz="900">
                <a:effectLst/>
                <a:latin typeface="Verdana"/>
                <a:ea typeface="Verdana"/>
                <a:cs typeface="+mn-lt"/>
              </a:rPr>
              <a:t>EXPLEO, mécène au Fonds de Dotation de notre client, vous propose de contribuer à la détection temps-réel d’artefacts au travers d’un stage dont l’objectif principal sera alors d’implémenter des méthodes de détection et/ou de correction des artefacts et les valider sur des bases de données déjà acquises chez les patients implantés. La principale contrainte sera la possibilité de ces méthodes à être utilisées</a:t>
            </a:r>
            <a:r>
              <a:rPr lang="fr-FR" sz="900">
                <a:latin typeface="Verdana"/>
                <a:ea typeface="Verdana"/>
                <a:cs typeface="+mn-lt"/>
              </a:rPr>
              <a:t> </a:t>
            </a:r>
            <a:r>
              <a:rPr lang="fr-FR" sz="900">
                <a:effectLst/>
                <a:latin typeface="Verdana"/>
                <a:ea typeface="Verdana"/>
                <a:cs typeface="+mn-lt"/>
              </a:rPr>
              <a:t> en temps-réel lors des acquisitions avec le patient. La méthode la plus efficace sera ensuite intégrée au logiciel de décodage. Le stage pourra ainsi se dérouler selon les phases suivantes</a:t>
            </a:r>
            <a:r>
              <a:rPr lang="fr-FR" sz="900">
                <a:latin typeface="Verdana"/>
                <a:ea typeface="Verdana"/>
                <a:cs typeface="+mn-lt"/>
              </a:rPr>
              <a:t> :</a:t>
            </a:r>
            <a:endParaRPr lang="fr-FR" sz="900">
              <a:effectLst/>
              <a:latin typeface="Verdana"/>
              <a:ea typeface="Verdana"/>
              <a:cs typeface="+mn-lt"/>
            </a:endParaRPr>
          </a:p>
          <a:p>
            <a:pPr marL="171450" indent="-171450" algn="just">
              <a:buFont typeface="Arial" panose="020B0604020202020204" pitchFamily="34" charset="0"/>
              <a:buChar char="•"/>
            </a:pPr>
            <a:r>
              <a:rPr lang="fr-FR" sz="900">
                <a:effectLst/>
                <a:latin typeface="Verdana"/>
                <a:ea typeface="Verdana"/>
                <a:cs typeface="+mn-lt"/>
              </a:rPr>
              <a:t>Revue de littérature des méthodes existantes de détection online d’artefacts,</a:t>
            </a:r>
          </a:p>
          <a:p>
            <a:pPr marL="171450" indent="-171450" algn="just">
              <a:buFont typeface="Arial" panose="020B0604020202020204" pitchFamily="34" charset="0"/>
              <a:buChar char="•"/>
            </a:pPr>
            <a:r>
              <a:rPr lang="fr-FR" sz="900">
                <a:effectLst/>
                <a:latin typeface="Verdana"/>
                <a:ea typeface="Verdana"/>
                <a:cs typeface="+mn-lt"/>
              </a:rPr>
              <a:t>Développement des principales méthodes et ajout à la libraire de traitement de données (Matlab)</a:t>
            </a:r>
          </a:p>
          <a:p>
            <a:pPr marL="171450" indent="-171450" algn="just">
              <a:buFont typeface="Arial" panose="020B0604020202020204" pitchFamily="34" charset="0"/>
              <a:buChar char="•"/>
            </a:pPr>
            <a:r>
              <a:rPr lang="fr-FR" sz="900">
                <a:effectLst/>
                <a:latin typeface="Verdana" panose="020B0604030504040204" pitchFamily="34" charset="0"/>
                <a:ea typeface="Verdana" panose="020B0604030504040204" pitchFamily="34" charset="0"/>
                <a:cs typeface="+mn-lt"/>
              </a:rPr>
              <a:t>Benchmark des différentes méthodes sur les bases de données </a:t>
            </a:r>
            <a:r>
              <a:rPr lang="fr-FR" sz="900" err="1">
                <a:effectLst/>
                <a:latin typeface="Verdana" panose="020B0604030504040204" pitchFamily="34" charset="0"/>
                <a:ea typeface="Verdana" panose="020B0604030504040204" pitchFamily="34" charset="0"/>
                <a:cs typeface="+mn-lt"/>
              </a:rPr>
              <a:t>ECoG</a:t>
            </a:r>
            <a:r>
              <a:rPr lang="fr-FR" sz="900">
                <a:effectLst/>
                <a:latin typeface="Verdana" panose="020B0604030504040204" pitchFamily="34" charset="0"/>
                <a:ea typeface="Verdana" panose="020B0604030504040204" pitchFamily="34" charset="0"/>
                <a:cs typeface="+mn-lt"/>
              </a:rPr>
              <a:t> existantes.</a:t>
            </a:r>
          </a:p>
          <a:p>
            <a:pPr algn="just"/>
            <a:endParaRPr lang="fr-FR" sz="900">
              <a:effectLst/>
              <a:latin typeface="Verdana" panose="020B0604030504040204" pitchFamily="34" charset="0"/>
              <a:ea typeface="Verdana" panose="020B0604030504040204" pitchFamily="34" charset="0"/>
              <a:cs typeface="+mn-lt"/>
            </a:endParaRPr>
          </a:p>
          <a:p>
            <a:pPr algn="just"/>
            <a:r>
              <a:rPr lang="fr-FR" sz="900">
                <a:effectLst/>
                <a:latin typeface="Verdana" panose="020B0604030504040204" pitchFamily="34" charset="0"/>
                <a:ea typeface="Verdana" panose="020B0604030504040204" pitchFamily="34" charset="0"/>
                <a:cs typeface="+mn-lt"/>
              </a:rPr>
              <a:t>Rattaché(e) à un(e) tuteu</a:t>
            </a:r>
            <a:r>
              <a:rPr lang="fr-FR" sz="900">
                <a:latin typeface="Verdana" panose="020B0604030504040204" pitchFamily="34" charset="0"/>
                <a:ea typeface="Verdana" panose="020B0604030504040204" pitchFamily="34" charset="0"/>
                <a:cs typeface="+mn-lt"/>
              </a:rPr>
              <a:t>r(</a:t>
            </a:r>
            <a:r>
              <a:rPr lang="fr-FR" sz="900" err="1">
                <a:latin typeface="Verdana" panose="020B0604030504040204" pitchFamily="34" charset="0"/>
                <a:ea typeface="Verdana" panose="020B0604030504040204" pitchFamily="34" charset="0"/>
                <a:cs typeface="+mn-lt"/>
              </a:rPr>
              <a:t>trice</a:t>
            </a:r>
            <a:r>
              <a:rPr lang="fr-FR" sz="900">
                <a:latin typeface="Verdana" panose="020B0604030504040204" pitchFamily="34" charset="0"/>
                <a:ea typeface="Verdana" panose="020B0604030504040204" pitchFamily="34" charset="0"/>
                <a:cs typeface="+mn-lt"/>
              </a:rPr>
              <a:t>)</a:t>
            </a:r>
            <a:r>
              <a:rPr lang="fr-FR" sz="900">
                <a:effectLst/>
                <a:latin typeface="Verdana" panose="020B0604030504040204" pitchFamily="34" charset="0"/>
                <a:ea typeface="Verdana" panose="020B0604030504040204" pitchFamily="34" charset="0"/>
                <a:cs typeface="+mn-lt"/>
              </a:rPr>
              <a:t> vous serez suivi(e) et conseillé(e) par une équipe de chercheurs tout au long de votre mission pour vous assurer une immersion à la fois technique, projet et collectif. </a:t>
            </a:r>
            <a:endParaRPr lang="fr-FR" sz="900">
              <a:effectLst/>
              <a:latin typeface="Verdana" panose="020B0604030504040204" pitchFamily="34" charset="0"/>
              <a:ea typeface="Verdana" panose="020B0604030504040204" pitchFamily="34" charset="0"/>
              <a:cs typeface="Verdana" panose="020B0604030504040204" pitchFamily="34" charset="0"/>
            </a:endParaRPr>
          </a:p>
          <a:p>
            <a:pPr algn="just"/>
            <a:endParaRPr lang="fr-FR" sz="900">
              <a:latin typeface="Verdana" panose="020B0604030504040204" pitchFamily="34" charset="0"/>
              <a:ea typeface="Verdana" panose="020B0604030504040204" pitchFamily="34" charset="0"/>
              <a:cs typeface="Verdana" panose="020B0604030504040204" pitchFamily="34" charset="0"/>
            </a:endParaRPr>
          </a:p>
          <a:p>
            <a:pPr algn="just"/>
            <a:r>
              <a:rPr lang="fr-FR" sz="900" u="sng">
                <a:effectLst/>
                <a:latin typeface="Verdana" panose="020B0604030504040204" pitchFamily="34" charset="0"/>
                <a:ea typeface="Verdana" panose="020B0604030504040204" pitchFamily="34" charset="0"/>
                <a:cs typeface="Mangal" panose="02040503050203030202" pitchFamily="18" charset="0"/>
              </a:rPr>
              <a:t>Environnement Technique :</a:t>
            </a:r>
          </a:p>
          <a:p>
            <a:pPr algn="just"/>
            <a:endParaRPr lang="fr-FR" sz="900" u="sng">
              <a:effectLst/>
              <a:latin typeface="Verdana" panose="020B0604030504040204" pitchFamily="34" charset="0"/>
              <a:ea typeface="Verdana" panose="020B0604030504040204" pitchFamily="34" charset="0"/>
              <a:cs typeface="Mangal" panose="02040503050203030202" pitchFamily="18" charset="0"/>
            </a:endParaRPr>
          </a:p>
          <a:p>
            <a:pPr marL="171450" lvl="0" indent="-171450" algn="just">
              <a:buFont typeface="Arial" panose="020B0604020202020204" pitchFamily="34" charset="0"/>
              <a:buChar char="•"/>
            </a:pPr>
            <a:r>
              <a:rPr lang="fr-FR" sz="900">
                <a:effectLst/>
                <a:latin typeface="Verdana" panose="020B0604030504040204" pitchFamily="34" charset="0"/>
                <a:ea typeface="Verdana" panose="020B0604030504040204" pitchFamily="34" charset="0"/>
                <a:cs typeface="Mangal" panose="02040503050203030202" pitchFamily="18" charset="0"/>
              </a:rPr>
              <a:t>Environnement : MATLAB</a:t>
            </a:r>
            <a:r>
              <a:rPr lang="fr-FR" sz="900">
                <a:latin typeface="Verdana" panose="020B0604030504040204" pitchFamily="34" charset="0"/>
                <a:ea typeface="Verdana" panose="020B0604030504040204" pitchFamily="34" charset="0"/>
                <a:cs typeface="Mangal" panose="02040503050203030202" pitchFamily="18" charset="0"/>
              </a:rPr>
              <a:t>, Git</a:t>
            </a:r>
            <a:r>
              <a:rPr lang="fr-FR" sz="900">
                <a:effectLst/>
                <a:latin typeface="Verdana" panose="020B0604030504040204" pitchFamily="34" charset="0"/>
                <a:ea typeface="Verdana" panose="020B0604030504040204" pitchFamily="34" charset="0"/>
                <a:cs typeface="Mangal" panose="02040503050203030202" pitchFamily="18" charset="0"/>
              </a:rPr>
              <a:t>.</a:t>
            </a:r>
          </a:p>
        </p:txBody>
      </p:sp>
      <p:sp>
        <p:nvSpPr>
          <p:cNvPr id="21" name="ZoneTexte 20">
            <a:extLst>
              <a:ext uri="{FF2B5EF4-FFF2-40B4-BE49-F238E27FC236}">
                <a16:creationId xmlns:a16="http://schemas.microsoft.com/office/drawing/2014/main" id="{72D608FC-42F9-46E3-B75C-BF9383FA9D49}"/>
              </a:ext>
            </a:extLst>
          </p:cNvPr>
          <p:cNvSpPr txBox="1"/>
          <p:nvPr/>
        </p:nvSpPr>
        <p:spPr>
          <a:xfrm>
            <a:off x="360000" y="8438500"/>
            <a:ext cx="1261564" cy="215444"/>
          </a:xfrm>
          <a:prstGeom prst="rect">
            <a:avLst/>
          </a:prstGeom>
          <a:noFill/>
        </p:spPr>
        <p:txBody>
          <a:bodyPr wrap="none" lIns="0" tIns="0" rIns="0" rtlCol="0">
            <a:spAutoFit/>
          </a:bodyPr>
          <a:lstStyle>
            <a:defPPr>
              <a:defRPr lang="en-US"/>
            </a:defPPr>
            <a:lvl1pPr>
              <a:defRPr sz="1100" b="1">
                <a:solidFill>
                  <a:srgbClr val="805CE5"/>
                </a:solidFill>
                <a:effectLst/>
                <a:latin typeface="Verdana" panose="020B0604030504040204" pitchFamily="34" charset="0"/>
                <a:ea typeface="Verdana" panose="020B0604030504040204" pitchFamily="34" charset="0"/>
                <a:cs typeface="Mangal" panose="02040503050203030202" pitchFamily="18" charset="0"/>
              </a:defRPr>
            </a:lvl1pPr>
          </a:lstStyle>
          <a:p>
            <a:r>
              <a:rPr lang="fr-FR"/>
              <a:t>Profil recherché</a:t>
            </a:r>
          </a:p>
        </p:txBody>
      </p:sp>
      <p:sp>
        <p:nvSpPr>
          <p:cNvPr id="23" name="ZoneTexte 22">
            <a:extLst>
              <a:ext uri="{FF2B5EF4-FFF2-40B4-BE49-F238E27FC236}">
                <a16:creationId xmlns:a16="http://schemas.microsoft.com/office/drawing/2014/main" id="{E6BD492A-BBF9-4342-95BE-478B1AC452B0}"/>
              </a:ext>
            </a:extLst>
          </p:cNvPr>
          <p:cNvSpPr txBox="1"/>
          <p:nvPr/>
        </p:nvSpPr>
        <p:spPr>
          <a:xfrm>
            <a:off x="360000" y="8798500"/>
            <a:ext cx="5940000" cy="1124539"/>
          </a:xfrm>
          <a:prstGeom prst="rect">
            <a:avLst/>
          </a:prstGeom>
          <a:noFill/>
        </p:spPr>
        <p:txBody>
          <a:bodyPr wrap="square" lIns="0" tIns="0" rIns="0" bIns="45720" anchor="t">
            <a:spAutoFit/>
          </a:bodyPr>
          <a:lstStyle/>
          <a:p>
            <a:pPr marL="2250440" indent="-2250440"/>
            <a:r>
              <a:rPr lang="fr-FR" sz="900" b="1">
                <a:effectLst/>
                <a:latin typeface="Verdana" panose="020B0604030504040204" pitchFamily="34" charset="0"/>
                <a:ea typeface="Verdana" panose="020B0604030504040204" pitchFamily="34" charset="0"/>
                <a:cs typeface="Mangal"/>
              </a:rPr>
              <a:t>Formations / Écoles</a:t>
            </a:r>
            <a:r>
              <a:rPr lang="fr-FR" sz="900" b="1">
                <a:latin typeface="Verdana" panose="020B0604030504040204" pitchFamily="34" charset="0"/>
                <a:ea typeface="Verdana" panose="020B0604030504040204" pitchFamily="34" charset="0"/>
                <a:cs typeface="Mangal"/>
              </a:rPr>
              <a:t> : </a:t>
            </a:r>
            <a:r>
              <a:rPr lang="fr-FR" sz="900">
                <a:latin typeface="Verdana" panose="020B0604030504040204" pitchFamily="34" charset="0"/>
                <a:ea typeface="Verdana" panose="020B0604030504040204" pitchFamily="34" charset="0"/>
                <a:cs typeface="Calibri Light"/>
              </a:rPr>
              <a:t>Bac +5 (Master 2 ou 5</a:t>
            </a:r>
            <a:r>
              <a:rPr lang="fr-FR" sz="900" baseline="30000">
                <a:latin typeface="Verdana" panose="020B0604030504040204" pitchFamily="34" charset="0"/>
                <a:ea typeface="Verdana" panose="020B0604030504040204" pitchFamily="34" charset="0"/>
                <a:cs typeface="Calibri Light"/>
              </a:rPr>
              <a:t>ème</a:t>
            </a:r>
            <a:r>
              <a:rPr lang="fr-FR" sz="900">
                <a:latin typeface="Verdana" panose="020B0604030504040204" pitchFamily="34" charset="0"/>
                <a:ea typeface="Verdana" panose="020B0604030504040204" pitchFamily="34" charset="0"/>
                <a:cs typeface="Calibri Light"/>
              </a:rPr>
              <a:t> année d’ingénieur) </a:t>
            </a:r>
            <a:r>
              <a:rPr lang="fr-FR" sz="900">
                <a:latin typeface="Verdana" panose="020B0604030504040204" pitchFamily="34" charset="0"/>
                <a:ea typeface="Verdana" panose="020B0604030504040204" pitchFamily="34" charset="0"/>
                <a:cs typeface="Mangal"/>
              </a:rPr>
              <a:t>en traitement du signal,</a:t>
            </a:r>
          </a:p>
          <a:p>
            <a:pPr marL="2250440" indent="-2250440"/>
            <a:r>
              <a:rPr lang="fr-FR" sz="900">
                <a:latin typeface="Verdana" panose="020B0604030504040204" pitchFamily="34" charset="0"/>
                <a:ea typeface="Verdana" panose="020B0604030504040204" pitchFamily="34" charset="0"/>
                <a:cs typeface="Mangal"/>
              </a:rPr>
              <a:t>informatique, data sciences.</a:t>
            </a:r>
            <a:br>
              <a:rPr lang="fr-FR" sz="900">
                <a:latin typeface="Montserrat"/>
                <a:ea typeface="Verdana"/>
                <a:cs typeface="Mangal"/>
              </a:rPr>
            </a:br>
            <a:endParaRPr lang="fr-FR" sz="900" b="1">
              <a:latin typeface="Verdana" panose="020B0604030504040204" pitchFamily="34" charset="0"/>
              <a:ea typeface="Verdana" panose="020B0604030504040204" pitchFamily="34" charset="0"/>
              <a:cs typeface="Mangal" panose="02040503050203030202" pitchFamily="18" charset="0"/>
            </a:endParaRPr>
          </a:p>
          <a:p>
            <a:pPr marL="2250440" indent="-2250440"/>
            <a:r>
              <a:rPr lang="fr-FR" sz="900" b="1">
                <a:effectLst/>
                <a:latin typeface="Verdana" panose="020B0604030504040204" pitchFamily="34" charset="0"/>
                <a:ea typeface="Verdana" panose="020B0604030504040204" pitchFamily="34" charset="0"/>
                <a:cs typeface="Mangal"/>
              </a:rPr>
              <a:t>Langues : </a:t>
            </a:r>
            <a:r>
              <a:rPr lang="fr-FR" sz="900">
                <a:latin typeface="Verdana" panose="020B0604030504040204" pitchFamily="34" charset="0"/>
                <a:ea typeface="Verdana" panose="020B0604030504040204" pitchFamily="34" charset="0"/>
                <a:cs typeface="Mangal"/>
              </a:rPr>
              <a:t>Français (C2) et Anglais (B2).</a:t>
            </a:r>
            <a:endParaRPr lang="fr-FR" sz="900">
              <a:effectLst/>
              <a:latin typeface="Verdana" panose="020B0604030504040204" pitchFamily="34" charset="0"/>
              <a:ea typeface="Verdana" panose="020B0604030504040204" pitchFamily="34" charset="0"/>
              <a:cs typeface="Mangal"/>
            </a:endParaRPr>
          </a:p>
          <a:p>
            <a:pPr marL="2250440" indent="-2250440"/>
            <a:endParaRPr lang="fr-FR" sz="900">
              <a:effectLst/>
              <a:latin typeface="Verdana" panose="020B0604030504040204" pitchFamily="34" charset="0"/>
              <a:ea typeface="Verdana" panose="020B0604030504040204" pitchFamily="34" charset="0"/>
              <a:cs typeface="Mangal" panose="02040503050203030202" pitchFamily="18" charset="0"/>
            </a:endParaRPr>
          </a:p>
          <a:p>
            <a:pPr>
              <a:lnSpc>
                <a:spcPct val="107000"/>
              </a:lnSpc>
              <a:spcAft>
                <a:spcPts val="800"/>
              </a:spcAft>
            </a:pPr>
            <a:r>
              <a:rPr lang="fr-FR" sz="900" b="1">
                <a:effectLst/>
                <a:latin typeface="Verdana" panose="020B0604030504040204" pitchFamily="34" charset="0"/>
                <a:ea typeface="Verdana" panose="020B0604030504040204" pitchFamily="34" charset="0"/>
                <a:cs typeface="Mangal"/>
              </a:rPr>
              <a:t>Compétences particulières : </a:t>
            </a:r>
            <a:r>
              <a:rPr lang="fr-FR" sz="900">
                <a:latin typeface="Verdana" panose="020B0604030504040204" pitchFamily="34" charset="0"/>
                <a:ea typeface="Verdana" panose="020B0604030504040204" pitchFamily="34" charset="0"/>
                <a:cs typeface="Times New Roman"/>
              </a:rPr>
              <a:t>Traitement du Signal, Informatique scientifique, Mathématiques</a:t>
            </a:r>
          </a:p>
          <a:p>
            <a:pPr>
              <a:lnSpc>
                <a:spcPct val="107000"/>
              </a:lnSpc>
              <a:spcAft>
                <a:spcPts val="800"/>
              </a:spcAft>
            </a:pPr>
            <a:r>
              <a:rPr lang="fr-FR" sz="900" b="1">
                <a:effectLst/>
                <a:latin typeface="Verdana" panose="020B0604030504040204" pitchFamily="34" charset="0"/>
                <a:ea typeface="Verdana" panose="020B0604030504040204" pitchFamily="34" charset="0"/>
                <a:cs typeface="Mangal"/>
              </a:rPr>
              <a:t>Aptitudes relationnelles : </a:t>
            </a:r>
            <a:r>
              <a:rPr lang="fr-FR" sz="900">
                <a:latin typeface="Verdana" panose="020B0604030504040204" pitchFamily="34" charset="0"/>
                <a:ea typeface="Verdana" panose="020B0604030504040204" pitchFamily="34" charset="0"/>
                <a:cs typeface="Mangal"/>
              </a:rPr>
              <a:t>Travail en équipe, Ouverture d’esprit, environnement pluridisciplinaire</a:t>
            </a:r>
            <a:endParaRPr lang="fr-FR" sz="900">
              <a:effectLst/>
              <a:latin typeface="Verdana" panose="020B0604030504040204" pitchFamily="34" charset="0"/>
              <a:ea typeface="Verdana" panose="020B0604030504040204" pitchFamily="34" charset="0"/>
              <a:cs typeface="Times New Roman"/>
            </a:endParaRPr>
          </a:p>
        </p:txBody>
      </p:sp>
      <p:sp>
        <p:nvSpPr>
          <p:cNvPr id="15" name="ZoneTexte 14">
            <a:extLst>
              <a:ext uri="{FF2B5EF4-FFF2-40B4-BE49-F238E27FC236}">
                <a16:creationId xmlns:a16="http://schemas.microsoft.com/office/drawing/2014/main" id="{F6ACD236-C6A7-47BC-A923-3A636318EBBD}"/>
              </a:ext>
            </a:extLst>
          </p:cNvPr>
          <p:cNvSpPr txBox="1"/>
          <p:nvPr/>
        </p:nvSpPr>
        <p:spPr>
          <a:xfrm>
            <a:off x="765000" y="10034280"/>
            <a:ext cx="5328000" cy="855042"/>
          </a:xfrm>
          <a:prstGeom prst="rect">
            <a:avLst/>
          </a:prstGeom>
          <a:solidFill>
            <a:srgbClr val="D8D5E6"/>
          </a:solidFill>
        </p:spPr>
        <p:txBody>
          <a:bodyPr wrap="square" lIns="91440" tIns="45720" rIns="91440" bIns="45720" rtlCol="0" anchor="t">
            <a:spAutoFit/>
          </a:bodyPr>
          <a:lstStyle/>
          <a:p>
            <a:pPr algn="ctr">
              <a:lnSpc>
                <a:spcPts val="1500"/>
              </a:lnSpc>
              <a:spcBef>
                <a:spcPts val="400"/>
              </a:spcBef>
              <a:spcAft>
                <a:spcPts val="400"/>
              </a:spcAft>
            </a:pPr>
            <a:r>
              <a:rPr lang="fr-FR" sz="1000" b="1">
                <a:solidFill>
                  <a:srgbClr val="805CE5"/>
                </a:solidFill>
                <a:effectLst/>
                <a:latin typeface="Verdana" panose="020B0604030504040204" pitchFamily="34" charset="0"/>
                <a:ea typeface="Verdana" panose="020B0604030504040204" pitchFamily="34" charset="0"/>
                <a:cs typeface="Mangal" panose="02040503050203030202" pitchFamily="18" charset="0"/>
              </a:rPr>
              <a:t>Vous vous reconnaissez dans ce projet ? </a:t>
            </a:r>
            <a:endParaRPr lang="fr-FR" sz="100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a:p>
            <a:pPr algn="ctr">
              <a:lnSpc>
                <a:spcPts val="1500"/>
              </a:lnSpc>
              <a:spcBef>
                <a:spcPts val="400"/>
              </a:spcBef>
              <a:spcAft>
                <a:spcPts val="400"/>
              </a:spcAft>
            </a:pPr>
            <a:r>
              <a:rPr lang="fr-FR" sz="900" b="1">
                <a:solidFill>
                  <a:srgbClr val="805CE5"/>
                </a:solidFill>
                <a:effectLst/>
                <a:latin typeface="Verdana" panose="020B0604030504040204" pitchFamily="34" charset="0"/>
                <a:ea typeface="Verdana" panose="020B0604030504040204" pitchFamily="34" charset="0"/>
                <a:cs typeface="Mangal" panose="02040503050203030202" pitchFamily="18" charset="0"/>
              </a:rPr>
              <a:t>Venez écrire la nouvelle page de votre carrière chez Expleo. </a:t>
            </a:r>
            <a:endParaRPr lang="fr-FR" sz="90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a:p>
            <a:pPr algn="ctr">
              <a:lnSpc>
                <a:spcPts val="1500"/>
              </a:lnSpc>
              <a:spcBef>
                <a:spcPts val="400"/>
              </a:spcBef>
              <a:spcAft>
                <a:spcPts val="400"/>
              </a:spcAft>
            </a:pPr>
            <a:r>
              <a:rPr lang="fr-FR" sz="900" b="1">
                <a:solidFill>
                  <a:srgbClr val="805CE5"/>
                </a:solidFill>
                <a:effectLst/>
                <a:latin typeface="Verdana"/>
                <a:ea typeface="Verdana"/>
                <a:cs typeface="Mangal"/>
              </a:rPr>
              <a:t>Transmettez votre candidature à </a:t>
            </a:r>
            <a:r>
              <a:rPr lang="fr-FR" sz="900" b="1">
                <a:solidFill>
                  <a:srgbClr val="805CE5"/>
                </a:solidFill>
                <a:latin typeface="Verdana"/>
                <a:ea typeface="Verdana"/>
                <a:cs typeface="Mangal"/>
              </a:rPr>
              <a:t>relations-ecoles@expleogroup.com</a:t>
            </a:r>
            <a:endParaRPr lang="fr-FR" sz="900" b="1">
              <a:solidFill>
                <a:srgbClr val="805CE5"/>
              </a:solidFill>
              <a:effectLst/>
              <a:latin typeface="Verdana"/>
              <a:ea typeface="Verdana"/>
              <a:cs typeface="Mangal"/>
            </a:endParaRPr>
          </a:p>
        </p:txBody>
      </p:sp>
      <p:pic>
        <p:nvPicPr>
          <p:cNvPr id="9" name="Image 8">
            <a:extLst>
              <a:ext uri="{FF2B5EF4-FFF2-40B4-BE49-F238E27FC236}">
                <a16:creationId xmlns:a16="http://schemas.microsoft.com/office/drawing/2014/main" id="{B1715F62-92D2-3F5D-4AC2-B6D6141E3B3D}"/>
              </a:ext>
            </a:extLst>
          </p:cNvPr>
          <p:cNvPicPr>
            <a:picLocks noChangeAspect="1"/>
          </p:cNvPicPr>
          <p:nvPr/>
        </p:nvPicPr>
        <p:blipFill>
          <a:blip r:embed="rId2" cstate="hqprint">
            <a:biLevel thresh="25000"/>
            <a:extLst>
              <a:ext uri="{28A0092B-C50C-407E-A947-70E740481C1C}">
                <a14:useLocalDpi xmlns:a14="http://schemas.microsoft.com/office/drawing/2010/main" val="0"/>
              </a:ext>
            </a:extLst>
          </a:blip>
          <a:stretch>
            <a:fillRect/>
          </a:stretch>
        </p:blipFill>
        <p:spPr>
          <a:xfrm>
            <a:off x="5472546" y="174418"/>
            <a:ext cx="1184564" cy="371163"/>
          </a:xfrm>
          <a:prstGeom prst="rect">
            <a:avLst/>
          </a:prstGeom>
        </p:spPr>
      </p:pic>
      <p:sp>
        <p:nvSpPr>
          <p:cNvPr id="11" name="ZoneTexte 10">
            <a:extLst>
              <a:ext uri="{FF2B5EF4-FFF2-40B4-BE49-F238E27FC236}">
                <a16:creationId xmlns:a16="http://schemas.microsoft.com/office/drawing/2014/main" id="{99BF51E7-F1A4-8DEE-1668-FBDC37A9AC47}"/>
              </a:ext>
            </a:extLst>
          </p:cNvPr>
          <p:cNvSpPr txBox="1"/>
          <p:nvPr/>
        </p:nvSpPr>
        <p:spPr>
          <a:xfrm>
            <a:off x="866848" y="180001"/>
            <a:ext cx="76200" cy="369332"/>
          </a:xfrm>
          <a:prstGeom prst="rect">
            <a:avLst/>
          </a:prstGeom>
          <a:solidFill>
            <a:schemeClr val="bg1"/>
          </a:solidFill>
        </p:spPr>
        <p:txBody>
          <a:bodyPr wrap="square" rtlCol="0">
            <a:spAutoFit/>
          </a:bodyPr>
          <a:lstStyle/>
          <a:p>
            <a:endParaRPr lang="fr-FR"/>
          </a:p>
        </p:txBody>
      </p:sp>
      <p:sp>
        <p:nvSpPr>
          <p:cNvPr id="30" name="Espace réservé du numéro de diapositive 1">
            <a:extLst>
              <a:ext uri="{FF2B5EF4-FFF2-40B4-BE49-F238E27FC236}">
                <a16:creationId xmlns:a16="http://schemas.microsoft.com/office/drawing/2014/main" id="{4E184CD7-97FB-0348-DB47-2148EF9A1787}"/>
              </a:ext>
            </a:extLst>
          </p:cNvPr>
          <p:cNvSpPr>
            <a:spLocks noGrp="1"/>
          </p:cNvSpPr>
          <p:nvPr>
            <p:ph type="sldNum" sz="quarter" idx="12"/>
          </p:nvPr>
        </p:nvSpPr>
        <p:spPr>
          <a:xfrm>
            <a:off x="5286952" y="11824471"/>
            <a:ext cx="1571048" cy="360000"/>
          </a:xfrm>
        </p:spPr>
        <p:txBody>
          <a:bodyPr/>
          <a:lstStyle/>
          <a:p>
            <a:r>
              <a:rPr lang="fr-FR">
                <a:solidFill>
                  <a:schemeClr val="bg1"/>
                </a:solidFill>
              </a:rPr>
              <a:t>0</a:t>
            </a:r>
            <a:fld id="{6B641D08-297A-4F26-AAB9-0606C758A93E}" type="slidenum">
              <a:rPr lang="fr-FR" smtClean="0">
                <a:solidFill>
                  <a:schemeClr val="bg1"/>
                </a:solidFill>
              </a:rPr>
              <a:t>1</a:t>
            </a:fld>
            <a:endParaRPr lang="fr-FR">
              <a:solidFill>
                <a:schemeClr val="bg1"/>
              </a:solidFill>
            </a:endParaRPr>
          </a:p>
        </p:txBody>
      </p:sp>
      <p:sp>
        <p:nvSpPr>
          <p:cNvPr id="31" name="ZoneTexte 30">
            <a:extLst>
              <a:ext uri="{FF2B5EF4-FFF2-40B4-BE49-F238E27FC236}">
                <a16:creationId xmlns:a16="http://schemas.microsoft.com/office/drawing/2014/main" id="{8A4186E1-8A0A-36BE-8069-66C70865B7EE}"/>
              </a:ext>
            </a:extLst>
          </p:cNvPr>
          <p:cNvSpPr txBox="1"/>
          <p:nvPr/>
        </p:nvSpPr>
        <p:spPr>
          <a:xfrm>
            <a:off x="2593690" y="11785229"/>
            <a:ext cx="1667444" cy="360000"/>
          </a:xfrm>
          <a:prstGeom prst="rect">
            <a:avLst/>
          </a:prstGeom>
          <a:noFill/>
        </p:spPr>
        <p:txBody>
          <a:bodyPr wrap="none" rtlCol="0">
            <a:spAutoFit/>
          </a:bodyPr>
          <a:lstStyle/>
          <a:p>
            <a:r>
              <a:rPr lang="fr-FR" b="1">
                <a:solidFill>
                  <a:schemeClr val="bg1"/>
                </a:solidFill>
                <a:latin typeface="Verdana" panose="020B0604030504040204" pitchFamily="34" charset="0"/>
                <a:ea typeface="Verdana" panose="020B0604030504040204" pitchFamily="34" charset="0"/>
              </a:rPr>
              <a:t>expleo.com</a:t>
            </a:r>
          </a:p>
        </p:txBody>
      </p:sp>
      <p:sp>
        <p:nvSpPr>
          <p:cNvPr id="4" name="ZoneTexte 3">
            <a:extLst>
              <a:ext uri="{FF2B5EF4-FFF2-40B4-BE49-F238E27FC236}">
                <a16:creationId xmlns:a16="http://schemas.microsoft.com/office/drawing/2014/main" id="{28089786-0CF3-9285-B3CB-60978B3E1056}"/>
              </a:ext>
            </a:extLst>
          </p:cNvPr>
          <p:cNvSpPr txBox="1"/>
          <p:nvPr/>
        </p:nvSpPr>
        <p:spPr>
          <a:xfrm>
            <a:off x="943048" y="218333"/>
            <a:ext cx="4039047" cy="307777"/>
          </a:xfrm>
          <a:prstGeom prst="rect">
            <a:avLst/>
          </a:prstGeom>
          <a:noFill/>
        </p:spPr>
        <p:txBody>
          <a:bodyPr wrap="square" rtlCol="0">
            <a:spAutoFit/>
          </a:bodyPr>
          <a:lstStyle/>
          <a:p>
            <a:r>
              <a:rPr lang="fr-FR" sz="1400" b="1">
                <a:solidFill>
                  <a:schemeClr val="bg1"/>
                </a:solidFill>
                <a:latin typeface="Verdana"/>
                <a:ea typeface="Verdana"/>
              </a:rPr>
              <a:t>Electronics &amp; Embedded </a:t>
            </a:r>
            <a:r>
              <a:rPr lang="fr-FR" sz="1400" b="1" err="1">
                <a:solidFill>
                  <a:schemeClr val="bg1"/>
                </a:solidFill>
                <a:latin typeface="Verdana"/>
                <a:ea typeface="Verdana"/>
              </a:rPr>
              <a:t>Systems</a:t>
            </a:r>
            <a:endParaRPr lang="fr-FR" sz="1400" b="1">
              <a:solidFill>
                <a:schemeClr val="bg1"/>
              </a:solidFill>
              <a:latin typeface="Verdana"/>
              <a:ea typeface="Verdana"/>
            </a:endParaRPr>
          </a:p>
        </p:txBody>
      </p:sp>
      <p:pic>
        <p:nvPicPr>
          <p:cNvPr id="6" name="Picture 5" descr="A map of france with blue and white text&#10;&#10;Description automatically generated">
            <a:extLst>
              <a:ext uri="{FF2B5EF4-FFF2-40B4-BE49-F238E27FC236}">
                <a16:creationId xmlns:a16="http://schemas.microsoft.com/office/drawing/2014/main" id="{F761E9B1-A1A5-9332-CC76-39050977D758}"/>
              </a:ext>
            </a:extLst>
          </p:cNvPr>
          <p:cNvPicPr>
            <a:picLocks noChangeAspect="1"/>
          </p:cNvPicPr>
          <p:nvPr/>
        </p:nvPicPr>
        <p:blipFill>
          <a:blip r:embed="rId3"/>
          <a:stretch>
            <a:fillRect/>
          </a:stretch>
        </p:blipFill>
        <p:spPr>
          <a:xfrm>
            <a:off x="360589" y="963386"/>
            <a:ext cx="1128033" cy="1145722"/>
          </a:xfrm>
          <a:prstGeom prst="rect">
            <a:avLst/>
          </a:prstGeom>
        </p:spPr>
      </p:pic>
      <p:sp>
        <p:nvSpPr>
          <p:cNvPr id="5" name="ZoneTexte 17">
            <a:extLst>
              <a:ext uri="{FF2B5EF4-FFF2-40B4-BE49-F238E27FC236}">
                <a16:creationId xmlns:a16="http://schemas.microsoft.com/office/drawing/2014/main" id="{6454EF46-A586-4533-DCD4-3AD7E58D7675}"/>
              </a:ext>
            </a:extLst>
          </p:cNvPr>
          <p:cNvSpPr txBox="1"/>
          <p:nvPr/>
        </p:nvSpPr>
        <p:spPr>
          <a:xfrm>
            <a:off x="359999" y="3053319"/>
            <a:ext cx="870431" cy="215444"/>
          </a:xfrm>
          <a:prstGeom prst="rect">
            <a:avLst/>
          </a:prstGeom>
          <a:noFill/>
        </p:spPr>
        <p:txBody>
          <a:bodyPr wrap="none" lIns="0" tIns="0" rIns="0" rtlCol="0">
            <a:spAutoFit/>
          </a:bodyPr>
          <a:lstStyle>
            <a:defPPr>
              <a:defRPr lang="en-US"/>
            </a:defPPr>
            <a:lvl1pPr>
              <a:defRPr sz="1100" b="1">
                <a:solidFill>
                  <a:srgbClr val="6846C6"/>
                </a:solidFill>
                <a:effectLst/>
                <a:latin typeface="Verdana" panose="020B0604030504040204" pitchFamily="34" charset="0"/>
                <a:ea typeface="Verdana" panose="020B0604030504040204" pitchFamily="34" charset="0"/>
                <a:cs typeface="Mangal" panose="02040503050203030202" pitchFamily="18" charset="0"/>
              </a:defRPr>
            </a:lvl1pPr>
          </a:lstStyle>
          <a:p>
            <a:r>
              <a:rPr lang="fr-FR">
                <a:solidFill>
                  <a:srgbClr val="805CE5"/>
                </a:solidFill>
              </a:rPr>
              <a:t>Notre offre</a:t>
            </a:r>
          </a:p>
        </p:txBody>
      </p:sp>
      <p:pic>
        <p:nvPicPr>
          <p:cNvPr id="7" name="Grafik 493">
            <a:extLst>
              <a:ext uri="{FF2B5EF4-FFF2-40B4-BE49-F238E27FC236}">
                <a16:creationId xmlns:a16="http://schemas.microsoft.com/office/drawing/2014/main" id="{BD4B4702-5465-2EBF-3CCB-B12550F91DD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11164" y="1370575"/>
            <a:ext cx="412296" cy="363791"/>
          </a:xfrm>
          <a:prstGeom prst="rect">
            <a:avLst/>
          </a:prstGeom>
        </p:spPr>
      </p:pic>
    </p:spTree>
    <p:extLst>
      <p:ext uri="{BB962C8B-B14F-4D97-AF65-F5344CB8AC3E}">
        <p14:creationId xmlns:p14="http://schemas.microsoft.com/office/powerpoint/2010/main" val="386490267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322CC82231EB4194FBEA726A89EC85" ma:contentTypeVersion="5" ma:contentTypeDescription="Create a new document." ma:contentTypeScope="" ma:versionID="c1323e94f81de817cc26f07597a3a0d4">
  <xsd:schema xmlns:xsd="http://www.w3.org/2001/XMLSchema" xmlns:xs="http://www.w3.org/2001/XMLSchema" xmlns:p="http://schemas.microsoft.com/office/2006/metadata/properties" xmlns:ns2="fb2f800e-1fbb-403b-b49b-20dbdf681025" xmlns:ns3="727df474-49d3-4f81-9522-ad360e2d319c" targetNamespace="http://schemas.microsoft.com/office/2006/metadata/properties" ma:root="true" ma:fieldsID="5d30a2ff28f3b1fdb21c405e6025efc3" ns2:_="" ns3:_="">
    <xsd:import namespace="fb2f800e-1fbb-403b-b49b-20dbdf681025"/>
    <xsd:import namespace="727df474-49d3-4f81-9522-ad360e2d319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2f800e-1fbb-403b-b49b-20dbdf6810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7df474-49d3-4f81-9522-ad360e2d319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4BD93C-98E6-41E9-972B-9697863CDD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2f800e-1fbb-403b-b49b-20dbdf681025"/>
    <ds:schemaRef ds:uri="727df474-49d3-4f81-9522-ad360e2d31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E80919-54C2-4828-BA32-A0E91D702B20}">
  <ds:schemaRefs>
    <ds:schemaRef ds:uri="http://purl.org/dc/dcmitype/"/>
    <ds:schemaRef ds:uri="http://www.w3.org/XML/1998/namespace"/>
    <ds:schemaRef ds:uri="25ce1021-5bd0-4de6-85ac-358b06e64725"/>
    <ds:schemaRef ds:uri="http://purl.org/dc/elements/1.1/"/>
    <ds:schemaRef ds:uri="http://schemas.openxmlformats.org/package/2006/metadata/core-properties"/>
    <ds:schemaRef ds:uri="http://schemas.microsoft.com/office/2006/documentManagement/types"/>
    <ds:schemaRef ds:uri="e081581a-dab8-4d9d-aa6f-3ad40f4c7bcb"/>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BEEA7DC-82D0-410D-9138-8AFF4F5FED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598</Words>
  <Application>Microsoft Office PowerPoint</Application>
  <PresentationFormat>Grand écran</PresentationFormat>
  <Paragraphs>33</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Montserrat</vt:lpstr>
      <vt:lpstr>Verdana</vt:lpstr>
      <vt:lpstr>Thème Office</vt:lpstr>
      <vt:lpstr>Présentation PowerPoint</vt:lpstr>
    </vt:vector>
  </TitlesOfParts>
  <Manager>Relation Ecoles</Manager>
  <Company>Expleo Regions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EES_OS14_Détection temps-réel d’artefacts</dc:title>
  <dc:subject>Offre de stage 2024 CBU EES</dc:subject>
  <dc:creator>Gregory Demazeau</dc:creator>
  <cp:keywords>Traitement du signal; data sciences; mathématiques; matlab; git</cp:keywords>
  <cp:lastModifiedBy>Mathilde Soria</cp:lastModifiedBy>
  <cp:revision>3</cp:revision>
  <dcterms:created xsi:type="dcterms:W3CDTF">2021-09-28T09:19:51Z</dcterms:created>
  <dcterms:modified xsi:type="dcterms:W3CDTF">2023-10-20T06:29:42Z</dcterms:modified>
  <dc:language>Français</dc:language>
  <cp:version>v0</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0x01010011322CC82231EB4194FBEA726A89EC85</vt:lpwstr>
  </property>
  <property fmtid="{D5CDD505-2E9C-101B-9397-08002B2CF9AE}" pid="3" name="MediaServiceImageTags">
    <vt:lpwstr/>
  </property>
</Properties>
</file>