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862" r:id="rId5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5CE5"/>
    <a:srgbClr val="D8D5E6"/>
    <a:srgbClr val="F6F6F6"/>
    <a:srgbClr val="6846C6"/>
    <a:srgbClr val="F0F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A3A98AB-8867-4ABD-8699-D1714791611E}" v="26" dt="2023-08-30T13:26:24.750"/>
    <p1510:client id="{EE15A05C-2A53-EB25-7C76-19D3C2B20D59}" v="358" dt="2023-05-24T08:45:19.1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294" autoAdjust="0"/>
    <p:restoredTop sz="94660"/>
  </p:normalViewPr>
  <p:slideViewPr>
    <p:cSldViewPr snapToGrid="0">
      <p:cViewPr varScale="1">
        <p:scale>
          <a:sx n="49" d="100"/>
          <a:sy n="49" d="100"/>
        </p:scale>
        <p:origin x="2707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7AE88A21-A38B-4108-B7B0-0EAFA93F1DF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3B14F38-C257-460D-A3F1-761FD36C767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8FAFF5-B1ED-4121-B55F-831311191552}" type="datetimeFigureOut">
              <a:rPr lang="fr-FR" smtClean="0"/>
              <a:t>20/10/2023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9739EDE-3ABA-4B0E-8485-1B706DAF2D5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3B124E5-F6B4-419E-9689-46DA80619CF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63304B-4879-4117-B139-42C27A28143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97507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4B73FC-E516-4AA2-A834-A7E85E8011B4}" type="datetimeFigureOut">
              <a:rPr lang="fr-FR" smtClean="0"/>
              <a:t>20/10/2023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C19FA8-DE65-49AD-8050-76C2A6E3A9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845010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C441A-7290-4AC1-AECF-14AFA5D99462}" type="datetime1">
              <a:rPr lang="fr-FR" smtClean="0"/>
              <a:t>20/10/2023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1D08-297A-4F26-AAB9-0606C758A9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4673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9D08D-4702-47D9-B9D4-C1BD91205A64}" type="datetime1">
              <a:rPr lang="fr-FR" smtClean="0"/>
              <a:t>20/10/2023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1D08-297A-4F26-AAB9-0606C758A9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3108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539EA-9477-4A9F-B88F-25C15FDEDD8C}" type="datetime1">
              <a:rPr lang="fr-FR" smtClean="0"/>
              <a:t>20/10/2023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1D08-297A-4F26-AAB9-0606C758A9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8251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5CC4B-CEAF-49C3-8307-A965CC7B894A}" type="datetime1">
              <a:rPr lang="fr-FR" smtClean="0"/>
              <a:t>20/10/2023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1D08-297A-4F26-AAB9-0606C758A9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480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E0A68-0AE6-44DE-AD5E-205F916EAAF1}" type="datetime1">
              <a:rPr lang="fr-FR" smtClean="0"/>
              <a:t>20/10/2023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1D08-297A-4F26-AAB9-0606C758A9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9230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25409-3668-4550-BEEB-3B47720336C2}" type="datetime1">
              <a:rPr lang="fr-FR" smtClean="0"/>
              <a:t>20/10/2023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1D08-297A-4F26-AAB9-0606C758A9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7511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A9DC2-A409-4FAF-98F9-964597542094}" type="datetime1">
              <a:rPr lang="fr-FR" smtClean="0"/>
              <a:t>20/10/2023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1D08-297A-4F26-AAB9-0606C758A9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3009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FE003-A4F1-48E7-A672-3B8083A54A13}" type="datetime1">
              <a:rPr lang="fr-FR" smtClean="0"/>
              <a:t>20/10/2023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1D08-297A-4F26-AAB9-0606C758A9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9936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5C514-5039-4B63-9C3F-C825222A0D49}" type="datetime1">
              <a:rPr lang="fr-FR" smtClean="0"/>
              <a:t>20/10/2023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1D08-297A-4F26-AAB9-0606C758A9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7410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A2ECA-6A39-4B5A-8AAB-A612D04783AB}" type="datetime1">
              <a:rPr lang="fr-FR" smtClean="0"/>
              <a:t>20/10/2023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1D08-297A-4F26-AAB9-0606C758A9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0372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6AF8C-1461-4A44-B154-00C8648A8DFB}" type="datetime1">
              <a:rPr lang="fr-FR" smtClean="0"/>
              <a:t>20/10/2023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1D08-297A-4F26-AAB9-0606C758A9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4301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3AA6D-0AAF-4AA4-B279-6A00BB1A5F27}" type="datetime1">
              <a:rPr lang="fr-FR" smtClean="0"/>
              <a:t>20/10/2023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641D08-297A-4F26-AAB9-0606C758A9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9676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>
            <a:extLst>
              <a:ext uri="{FF2B5EF4-FFF2-40B4-BE49-F238E27FC236}">
                <a16:creationId xmlns:a16="http://schemas.microsoft.com/office/drawing/2014/main" id="{347305FF-A819-FDFB-8E71-5C2BD52A86D3}"/>
              </a:ext>
            </a:extLst>
          </p:cNvPr>
          <p:cNvSpPr/>
          <p:nvPr/>
        </p:nvSpPr>
        <p:spPr>
          <a:xfrm>
            <a:off x="0" y="11832000"/>
            <a:ext cx="6858000" cy="360000"/>
          </a:xfrm>
          <a:prstGeom prst="rect">
            <a:avLst/>
          </a:prstGeom>
          <a:solidFill>
            <a:srgbClr val="805C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790F4301-59AF-5AD4-9262-F545F94740DA}"/>
              </a:ext>
            </a:extLst>
          </p:cNvPr>
          <p:cNvSpPr txBox="1"/>
          <p:nvPr/>
        </p:nvSpPr>
        <p:spPr>
          <a:xfrm>
            <a:off x="0" y="0"/>
            <a:ext cx="6858000" cy="720000"/>
          </a:xfrm>
          <a:prstGeom prst="rect">
            <a:avLst/>
          </a:prstGeom>
          <a:solidFill>
            <a:srgbClr val="805CE5"/>
          </a:solidFill>
        </p:spPr>
        <p:txBody>
          <a:bodyPr wrap="square" rtlCol="0">
            <a:spAutoFit/>
          </a:bodyPr>
          <a:lstStyle/>
          <a:p>
            <a:endParaRPr lang="fr-FR"/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32AEA482-8F23-4A9C-8925-A64DB79C55E7}"/>
              </a:ext>
            </a:extLst>
          </p:cNvPr>
          <p:cNvSpPr txBox="1"/>
          <p:nvPr/>
        </p:nvSpPr>
        <p:spPr>
          <a:xfrm>
            <a:off x="1918855" y="1147851"/>
            <a:ext cx="4661115" cy="1015663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r"/>
            <a:r>
              <a:rPr lang="fr-FR" sz="1000" dirty="0">
                <a:solidFill>
                  <a:srgbClr val="6846C6"/>
                </a:solidFill>
                <a:effectLst/>
                <a:latin typeface="Verdana"/>
                <a:ea typeface="Verdana"/>
                <a:cs typeface="Mangal"/>
              </a:rPr>
              <a:t>Secteur </a:t>
            </a:r>
            <a:r>
              <a:rPr lang="fr-FR" sz="1000" dirty="0">
                <a:solidFill>
                  <a:srgbClr val="6846C6"/>
                </a:solidFill>
                <a:latin typeface="Verdana"/>
                <a:ea typeface="Verdana"/>
                <a:cs typeface="Mangal"/>
              </a:rPr>
              <a:t>d’activité : </a:t>
            </a:r>
            <a:r>
              <a:rPr lang="fr-FR" sz="1000" b="1" dirty="0">
                <a:solidFill>
                  <a:srgbClr val="6846C6"/>
                </a:solidFill>
                <a:latin typeface="Verdana"/>
                <a:ea typeface="Verdana"/>
                <a:cs typeface="Mangal"/>
              </a:rPr>
              <a:t>Spatial</a:t>
            </a:r>
            <a:endParaRPr lang="fr-FR" sz="1000" b="1" dirty="0">
              <a:solidFill>
                <a:srgbClr val="6846C6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Mangal" panose="02040503050203030202" pitchFamily="18" charset="0"/>
            </a:endParaRPr>
          </a:p>
          <a:p>
            <a:pPr algn="r"/>
            <a:r>
              <a:rPr lang="fr-FR" sz="1000" dirty="0">
                <a:solidFill>
                  <a:srgbClr val="6846C6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Mangal" panose="02040503050203030202" pitchFamily="18" charset="0"/>
              </a:rPr>
              <a:t>Métier : </a:t>
            </a:r>
            <a:r>
              <a:rPr lang="fr-FR" sz="1000" b="1" dirty="0">
                <a:solidFill>
                  <a:srgbClr val="6846C6"/>
                </a:solidFill>
                <a:latin typeface="Verdana" panose="020B0604030504040204" pitchFamily="34" charset="0"/>
                <a:ea typeface="Verdana" panose="020B0604030504040204" pitchFamily="34" charset="0"/>
                <a:cs typeface="Mangal" panose="02040503050203030202" pitchFamily="18" charset="0"/>
              </a:rPr>
              <a:t>Calcul</a:t>
            </a:r>
            <a:r>
              <a:rPr lang="fr-FR" sz="1000" b="1" dirty="0">
                <a:solidFill>
                  <a:srgbClr val="6846C6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Mangal" panose="02040503050203030202" pitchFamily="18" charset="0"/>
              </a:rPr>
              <a:t> mécanique</a:t>
            </a:r>
          </a:p>
          <a:p>
            <a:pPr algn="r"/>
            <a:r>
              <a:rPr lang="fr-FR" sz="1000" dirty="0">
                <a:solidFill>
                  <a:srgbClr val="6846C6"/>
                </a:solidFill>
                <a:effectLst/>
                <a:latin typeface="Verdana"/>
                <a:ea typeface="Verdana"/>
                <a:cs typeface="Times New Roman"/>
              </a:rPr>
              <a:t>Localisation : </a:t>
            </a:r>
            <a:r>
              <a:rPr lang="fr-FR" sz="1000" b="1" dirty="0">
                <a:solidFill>
                  <a:srgbClr val="6846C6"/>
                </a:solidFill>
                <a:effectLst/>
                <a:latin typeface="Verdana"/>
                <a:ea typeface="Verdana"/>
                <a:cs typeface="Times New Roman"/>
              </a:rPr>
              <a:t>Cannes (06)</a:t>
            </a:r>
            <a:endParaRPr lang="fr-FR" sz="1000" b="1" dirty="0">
              <a:solidFill>
                <a:srgbClr val="6846C6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r"/>
            <a:r>
              <a:rPr lang="fr-FR" sz="1000" dirty="0">
                <a:solidFill>
                  <a:srgbClr val="6846C6"/>
                </a:solidFill>
                <a:effectLst/>
                <a:latin typeface="Verdana"/>
                <a:ea typeface="Verdana"/>
                <a:cs typeface="Mangal"/>
              </a:rPr>
              <a:t>Type de contrat / durée : </a:t>
            </a:r>
            <a:r>
              <a:rPr lang="fr-FR" sz="1000" b="1" dirty="0">
                <a:solidFill>
                  <a:srgbClr val="6846C6"/>
                </a:solidFill>
                <a:effectLst/>
                <a:latin typeface="Verdana"/>
                <a:ea typeface="Verdana"/>
                <a:cs typeface="Mangal"/>
              </a:rPr>
              <a:t>Stage – 6 mois</a:t>
            </a:r>
            <a:endParaRPr lang="fr-FR" sz="1000" b="1" dirty="0">
              <a:solidFill>
                <a:srgbClr val="6846C6"/>
              </a:solidFill>
              <a:latin typeface="Verdana"/>
              <a:ea typeface="Verdana"/>
              <a:cs typeface="Times New Roman" panose="02020603050405020304" pitchFamily="18" charset="0"/>
            </a:endParaRPr>
          </a:p>
          <a:p>
            <a:pPr algn="r"/>
            <a:r>
              <a:rPr lang="fr-FR" sz="1000" dirty="0" err="1">
                <a:solidFill>
                  <a:srgbClr val="6846C6"/>
                </a:solidFill>
                <a:effectLst/>
                <a:latin typeface="Verdana"/>
                <a:ea typeface="Verdana"/>
                <a:cs typeface="Times New Roman"/>
              </a:rPr>
              <a:t>Ref</a:t>
            </a:r>
            <a:r>
              <a:rPr lang="fr-FR" sz="1000" dirty="0">
                <a:solidFill>
                  <a:srgbClr val="6846C6"/>
                </a:solidFill>
                <a:effectLst/>
                <a:latin typeface="Verdana"/>
                <a:ea typeface="Verdana"/>
                <a:cs typeface="Times New Roman"/>
              </a:rPr>
              <a:t> site carrière : </a:t>
            </a:r>
            <a:r>
              <a:rPr lang="fr-FR" sz="1000" b="1" dirty="0">
                <a:solidFill>
                  <a:srgbClr val="6846C6"/>
                </a:solidFill>
                <a:latin typeface="Verdana"/>
                <a:ea typeface="Verdana"/>
                <a:cs typeface="Times New Roman"/>
              </a:rPr>
              <a:t>2023-27992</a:t>
            </a:r>
            <a:endParaRPr lang="fr-FR" sz="1000" b="1" dirty="0">
              <a:solidFill>
                <a:srgbClr val="6846C6"/>
              </a:solidFill>
              <a:effectLst/>
              <a:latin typeface="Verdana"/>
              <a:ea typeface="Verdana"/>
              <a:cs typeface="Times New Roman" panose="02020603050405020304" pitchFamily="18" charset="0"/>
            </a:endParaRPr>
          </a:p>
          <a:p>
            <a:pPr algn="r"/>
            <a:endParaRPr lang="fr-FR" sz="1000" dirty="0">
              <a:solidFill>
                <a:srgbClr val="6846C6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Mangal" panose="02040503050203030202" pitchFamily="18" charset="0"/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A1B78053-D39A-498F-83C5-2F993EF90060}"/>
              </a:ext>
            </a:extLst>
          </p:cNvPr>
          <p:cNvSpPr txBox="1"/>
          <p:nvPr/>
        </p:nvSpPr>
        <p:spPr>
          <a:xfrm>
            <a:off x="360001" y="2469917"/>
            <a:ext cx="6483926" cy="276999"/>
          </a:xfrm>
          <a:prstGeom prst="rect">
            <a:avLst/>
          </a:prstGeom>
          <a:noFill/>
          <a:ln>
            <a:noFill/>
          </a:ln>
        </p:spPr>
        <p:txBody>
          <a:bodyPr wrap="square" lIns="0" tIns="45720" rIns="91440" bIns="45720" rtlCol="0" anchor="t">
            <a:spAutoFit/>
          </a:bodyPr>
          <a:lstStyle/>
          <a:p>
            <a:pPr>
              <a:spcAft>
                <a:spcPts val="1000"/>
              </a:spcAft>
            </a:pPr>
            <a:r>
              <a:rPr lang="fr-FR" sz="1200" b="1">
                <a:solidFill>
                  <a:srgbClr val="6846C6"/>
                </a:solidFill>
                <a:latin typeface="Verdana" panose="020B0604030504040204" pitchFamily="34" charset="0"/>
                <a:ea typeface="Verdana" panose="020B0604030504040204" pitchFamily="34" charset="0"/>
                <a:cs typeface="Mangal" panose="02040503050203030202" pitchFamily="18" charset="0"/>
              </a:rPr>
              <a:t>Stage – </a:t>
            </a:r>
            <a:r>
              <a:rPr lang="fr-FR" sz="1200" b="1">
                <a:solidFill>
                  <a:srgbClr val="6846C6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Mangal" panose="02040503050203030202" pitchFamily="18" charset="0"/>
              </a:rPr>
              <a:t>Ingénieur(e) en Analyse mécanique H/F 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100CAF65-23C8-4BB2-A729-1F27430863C0}"/>
              </a:ext>
            </a:extLst>
          </p:cNvPr>
          <p:cNvSpPr txBox="1"/>
          <p:nvPr/>
        </p:nvSpPr>
        <p:spPr>
          <a:xfrm>
            <a:off x="359999" y="3060000"/>
            <a:ext cx="870431" cy="215444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>
            <a:defPPr>
              <a:defRPr lang="en-US"/>
            </a:defPPr>
            <a:lvl1pPr>
              <a:defRPr sz="1100" b="1">
                <a:solidFill>
                  <a:srgbClr val="6846C6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Mangal" panose="02040503050203030202" pitchFamily="18" charset="0"/>
              </a:defRPr>
            </a:lvl1pPr>
          </a:lstStyle>
          <a:p>
            <a:r>
              <a:rPr lang="fr-FR"/>
              <a:t>Notre offre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D8EAF1BB-5383-42B2-9476-5C35E2F46CD9}"/>
              </a:ext>
            </a:extLst>
          </p:cNvPr>
          <p:cNvSpPr txBox="1"/>
          <p:nvPr/>
        </p:nvSpPr>
        <p:spPr>
          <a:xfrm>
            <a:off x="360000" y="3420000"/>
            <a:ext cx="5940000" cy="226215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45720" anchor="t">
            <a:spAutoFit/>
          </a:bodyPr>
          <a:lstStyle/>
          <a:p>
            <a:pPr algn="just"/>
            <a:r>
              <a:rPr lang="fr-FR" sz="9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Nos experts en conception mécanique spatiale </a:t>
            </a:r>
            <a:r>
              <a:rPr lang="fr-FR" sz="9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recherchent</a:t>
            </a:r>
            <a:r>
              <a:rPr lang="fr-FR" sz="9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de </a:t>
            </a:r>
            <a:r>
              <a:rPr lang="fr-FR" sz="9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nouveaux</a:t>
            </a:r>
            <a:r>
              <a:rPr lang="fr-FR" sz="9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talents pour </a:t>
            </a:r>
            <a:r>
              <a:rPr lang="fr-FR" sz="9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rejoindre notre équipe d’analyste mécanique spatiale.</a:t>
            </a:r>
          </a:p>
          <a:p>
            <a:pPr algn="just"/>
            <a:endParaRPr lang="fr-FR" sz="9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r>
              <a:rPr lang="fr-FR" sz="9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Dans cette optique, le service Ingénierie Mécanique d’EXPLEO Cannes propose une offre de stage de fin d’étude d’ingénieur généraliste ou mécanique.</a:t>
            </a:r>
          </a:p>
          <a:p>
            <a:pPr algn="just"/>
            <a:endParaRPr lang="fr-FR" sz="9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r>
              <a:rPr lang="fr-FR" sz="9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Celle-ci comprendra, tout ou une partie, des activités suivantes :</a:t>
            </a:r>
          </a:p>
          <a:p>
            <a:pPr algn="just"/>
            <a:endParaRPr lang="fr-FR" sz="9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Calcul/analyse mécanique de Structure Satellite de Télécommunication ou d’Observation</a:t>
            </a: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Support Conception de Satellite</a:t>
            </a: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Calcul/analyse mécanique de Structure Offshore</a:t>
            </a:r>
          </a:p>
          <a:p>
            <a:pPr algn="just"/>
            <a:endParaRPr lang="fr-FR" sz="900" dirty="0">
              <a:solidFill>
                <a:srgbClr val="00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r>
              <a:rPr lang="fr-FR" sz="900" u="sng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Mangal"/>
              </a:rPr>
              <a:t>Environnement Technique :</a:t>
            </a:r>
          </a:p>
          <a:p>
            <a:pPr algn="just"/>
            <a:endParaRPr lang="fr-FR" sz="900" u="sng" dirty="0">
              <a:effectLst/>
              <a:latin typeface="Verdana" panose="020B0604030504040204" pitchFamily="34" charset="0"/>
              <a:ea typeface="Verdana" panose="020B0604030504040204" pitchFamily="34" charset="0"/>
              <a:cs typeface="Mangal" panose="02040503050203030202" pitchFamily="18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Environnement : </a:t>
            </a:r>
            <a:r>
              <a:rPr lang="fr-FR" sz="9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Structure spatiale / </a:t>
            </a:r>
            <a:r>
              <a:rPr lang="fr-FR" sz="9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Modélisation par éléments finis / Calcul et Analyse mécanique</a:t>
            </a:r>
            <a:endParaRPr lang="fr-FR" sz="900" dirty="0">
              <a:solidFill>
                <a:srgbClr val="00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/>
            </a:endParaRP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Logiciels/Outils : </a:t>
            </a:r>
            <a:r>
              <a:rPr lang="fr-FR" sz="9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Conception Mécanique / </a:t>
            </a:r>
            <a:r>
              <a:rPr lang="fr-FR" sz="9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FEMAP, PATRAN/NASTRAN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72D608FC-42F9-46E3-B75C-BF9383FA9D49}"/>
              </a:ext>
            </a:extLst>
          </p:cNvPr>
          <p:cNvSpPr txBox="1"/>
          <p:nvPr/>
        </p:nvSpPr>
        <p:spPr>
          <a:xfrm>
            <a:off x="360000" y="6158850"/>
            <a:ext cx="1261564" cy="215444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>
            <a:defPPr>
              <a:defRPr lang="en-US"/>
            </a:defPPr>
            <a:lvl1pPr>
              <a:defRPr sz="1100" b="1">
                <a:solidFill>
                  <a:srgbClr val="805CE5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Mangal" panose="02040503050203030202" pitchFamily="18" charset="0"/>
              </a:defRPr>
            </a:lvl1pPr>
          </a:lstStyle>
          <a:p>
            <a:r>
              <a:rPr lang="fr-FR">
                <a:solidFill>
                  <a:srgbClr val="6846C6"/>
                </a:solidFill>
              </a:rPr>
              <a:t>Profil recherché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E6BD492A-BBF9-4342-95BE-478B1AC452B0}"/>
              </a:ext>
            </a:extLst>
          </p:cNvPr>
          <p:cNvSpPr txBox="1"/>
          <p:nvPr/>
        </p:nvSpPr>
        <p:spPr>
          <a:xfrm>
            <a:off x="360000" y="6518850"/>
            <a:ext cx="5940000" cy="989438"/>
          </a:xfrm>
          <a:prstGeom prst="rect">
            <a:avLst/>
          </a:prstGeom>
          <a:noFill/>
        </p:spPr>
        <p:txBody>
          <a:bodyPr wrap="square" lIns="0" tIns="0" rIns="0" bIns="45720" anchor="t">
            <a:spAutoFit/>
          </a:bodyPr>
          <a:lstStyle/>
          <a:p>
            <a:pPr marL="2250440" indent="-2250440" algn="just"/>
            <a:r>
              <a:rPr lang="fr-FR" sz="900" b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Mangal"/>
              </a:rPr>
              <a:t>Formations / Écoles :</a:t>
            </a:r>
            <a:r>
              <a:rPr lang="fr-FR" sz="90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Mangal"/>
              </a:rPr>
              <a:t> </a:t>
            </a:r>
            <a:r>
              <a:rPr lang="fr-FR" sz="90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Mangal"/>
              </a:rPr>
              <a:t>BAC +5 en Ingénierie généraliste ou spécialisation mécanique</a:t>
            </a:r>
          </a:p>
          <a:p>
            <a:pPr marL="2250440" indent="-2250440" algn="just"/>
            <a:endParaRPr lang="fr-FR" sz="900" b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Mangal" panose="02040503050203030202" pitchFamily="18" charset="0"/>
            </a:endParaRPr>
          </a:p>
          <a:p>
            <a:pPr marL="2250440" indent="-2250440" algn="just"/>
            <a:r>
              <a:rPr lang="fr-FR" sz="9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Mangal"/>
              </a:rPr>
              <a:t>Langues</a:t>
            </a:r>
            <a:r>
              <a:rPr lang="fr-FR" sz="900" b="1">
                <a:latin typeface="Verdana" panose="020B0604030504040204" pitchFamily="34" charset="0"/>
                <a:ea typeface="Verdana" panose="020B0604030504040204" pitchFamily="34" charset="0"/>
                <a:cs typeface="Mangal"/>
              </a:rPr>
              <a:t> : </a:t>
            </a:r>
            <a:r>
              <a:rPr lang="fr-FR" sz="90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Mangal"/>
              </a:rPr>
              <a:t>Français (Anglais est un + très appréciable)</a:t>
            </a:r>
            <a:endParaRPr lang="fr-FR" sz="900">
              <a:effectLst/>
              <a:latin typeface="Verdana" panose="020B0604030504040204" pitchFamily="34" charset="0"/>
              <a:ea typeface="Verdana" panose="020B0604030504040204" pitchFamily="34" charset="0"/>
              <a:cs typeface="Mangal"/>
            </a:endParaRPr>
          </a:p>
          <a:p>
            <a:pPr marL="2250440" indent="-2250440" algn="just"/>
            <a:endParaRPr lang="fr-FR" sz="900">
              <a:effectLst/>
              <a:latin typeface="Verdana" panose="020B0604030504040204" pitchFamily="34" charset="0"/>
              <a:ea typeface="Verdana" panose="020B060403050404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9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Mangal"/>
              </a:rPr>
              <a:t>Compétences particulières</a:t>
            </a:r>
            <a:r>
              <a:rPr lang="fr-FR" sz="900">
                <a:latin typeface="Verdana" panose="020B0604030504040204" pitchFamily="34" charset="0"/>
                <a:ea typeface="Verdana" panose="020B0604030504040204" pitchFamily="34" charset="0"/>
                <a:cs typeface="Mangal"/>
              </a:rPr>
              <a:t> </a:t>
            </a:r>
            <a:r>
              <a:rPr lang="fr-FR" sz="900" b="1">
                <a:latin typeface="Verdana" panose="020B0604030504040204" pitchFamily="34" charset="0"/>
                <a:ea typeface="Verdana" panose="020B0604030504040204" pitchFamily="34" charset="0"/>
                <a:cs typeface="Mangal"/>
              </a:rPr>
              <a:t>: </a:t>
            </a:r>
            <a:r>
              <a:rPr lang="fr-FR" sz="90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Calcul Mécanique + FEM (FEMAP ou </a:t>
            </a:r>
            <a:r>
              <a:rPr lang="fr-FR" sz="90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PATRAN </a:t>
            </a:r>
            <a:r>
              <a:rPr lang="fr-FR" sz="90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est un + )</a:t>
            </a:r>
            <a:endParaRPr lang="fr-FR" sz="90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/>
            </a:endParaRPr>
          </a:p>
          <a:p>
            <a:pPr algn="just"/>
            <a:r>
              <a:rPr lang="fr-FR" sz="9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Mangal"/>
              </a:rPr>
              <a:t>Aptitudes relationnelles : </a:t>
            </a:r>
            <a:r>
              <a:rPr lang="fr-FR" sz="900">
                <a:latin typeface="Verdana" panose="020B0604030504040204" pitchFamily="34" charset="0"/>
                <a:ea typeface="Verdana" panose="020B0604030504040204" pitchFamily="34" charset="0"/>
                <a:cs typeface="Mangal"/>
              </a:rPr>
              <a:t>Travail en équipe</a:t>
            </a:r>
            <a:endParaRPr lang="fr-FR" sz="90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/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F6ACD236-C6A7-47BC-A923-3A636318EBBD}"/>
              </a:ext>
            </a:extLst>
          </p:cNvPr>
          <p:cNvSpPr txBox="1"/>
          <p:nvPr/>
        </p:nvSpPr>
        <p:spPr>
          <a:xfrm>
            <a:off x="765000" y="10034280"/>
            <a:ext cx="5328000" cy="855042"/>
          </a:xfrm>
          <a:prstGeom prst="rect">
            <a:avLst/>
          </a:prstGeom>
          <a:solidFill>
            <a:srgbClr val="D8D5E6"/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lnSpc>
                <a:spcPts val="1500"/>
              </a:lnSpc>
              <a:spcBef>
                <a:spcPts val="400"/>
              </a:spcBef>
              <a:spcAft>
                <a:spcPts val="400"/>
              </a:spcAft>
            </a:pPr>
            <a:r>
              <a:rPr lang="fr-FR" sz="1000" b="1">
                <a:solidFill>
                  <a:srgbClr val="805CE5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Mangal" panose="02040503050203030202" pitchFamily="18" charset="0"/>
              </a:rPr>
              <a:t>Vous vous reconnaissez dans ce projet ? </a:t>
            </a:r>
            <a:endParaRPr lang="fr-FR" sz="1000">
              <a:solidFill>
                <a:srgbClr val="805CE5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Mangal" panose="02040503050203030202" pitchFamily="18" charset="0"/>
            </a:endParaRPr>
          </a:p>
          <a:p>
            <a:pPr algn="ctr">
              <a:lnSpc>
                <a:spcPts val="1500"/>
              </a:lnSpc>
              <a:spcBef>
                <a:spcPts val="400"/>
              </a:spcBef>
              <a:spcAft>
                <a:spcPts val="400"/>
              </a:spcAft>
            </a:pPr>
            <a:r>
              <a:rPr lang="fr-FR" sz="900" b="1">
                <a:solidFill>
                  <a:srgbClr val="805CE5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Mangal" panose="02040503050203030202" pitchFamily="18" charset="0"/>
              </a:rPr>
              <a:t>Venez écrire la nouvelle page de votre carrière chez Expleo. </a:t>
            </a:r>
            <a:endParaRPr lang="fr-FR" sz="900">
              <a:solidFill>
                <a:srgbClr val="805CE5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Mangal" panose="02040503050203030202" pitchFamily="18" charset="0"/>
            </a:endParaRPr>
          </a:p>
          <a:p>
            <a:pPr algn="ctr">
              <a:lnSpc>
                <a:spcPts val="1500"/>
              </a:lnSpc>
              <a:spcBef>
                <a:spcPts val="400"/>
              </a:spcBef>
              <a:spcAft>
                <a:spcPts val="400"/>
              </a:spcAft>
            </a:pPr>
            <a:r>
              <a:rPr lang="fr-FR" sz="900" b="1">
                <a:solidFill>
                  <a:srgbClr val="805CE5"/>
                </a:solidFill>
                <a:effectLst/>
                <a:latin typeface="Verdana"/>
                <a:ea typeface="Verdana"/>
                <a:cs typeface="Mangal"/>
              </a:rPr>
              <a:t>Transmettez votre candidature à </a:t>
            </a:r>
            <a:r>
              <a:rPr lang="fr-FR" sz="900" b="1">
                <a:solidFill>
                  <a:srgbClr val="805CE5"/>
                </a:solidFill>
                <a:latin typeface="Verdana"/>
                <a:ea typeface="Verdana"/>
                <a:cs typeface="Mangal"/>
              </a:rPr>
              <a:t>relations-ecoles@expleogroup.com</a:t>
            </a:r>
            <a:endParaRPr lang="fr-FR" sz="900" b="1">
              <a:solidFill>
                <a:srgbClr val="805CE5"/>
              </a:solidFill>
              <a:effectLst/>
              <a:latin typeface="Verdana"/>
              <a:ea typeface="Verdana"/>
              <a:cs typeface="Mangal"/>
            </a:endParaRP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B1715F62-92D2-3F5D-4AC2-B6D6141E3B3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2546" y="174418"/>
            <a:ext cx="1184564" cy="371163"/>
          </a:xfrm>
          <a:prstGeom prst="rect">
            <a:avLst/>
          </a:prstGeom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99BF51E7-F1A4-8DEE-1668-FBDC37A9AC47}"/>
              </a:ext>
            </a:extLst>
          </p:cNvPr>
          <p:cNvSpPr txBox="1"/>
          <p:nvPr/>
        </p:nvSpPr>
        <p:spPr>
          <a:xfrm>
            <a:off x="866848" y="180001"/>
            <a:ext cx="762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FR"/>
          </a:p>
        </p:txBody>
      </p:sp>
      <p:sp>
        <p:nvSpPr>
          <p:cNvPr id="30" name="Espace réservé du numéro de diapositive 1">
            <a:extLst>
              <a:ext uri="{FF2B5EF4-FFF2-40B4-BE49-F238E27FC236}">
                <a16:creationId xmlns:a16="http://schemas.microsoft.com/office/drawing/2014/main" id="{4E184CD7-97FB-0348-DB47-2148EF9A1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286952" y="11824471"/>
            <a:ext cx="1571048" cy="360000"/>
          </a:xfrm>
        </p:spPr>
        <p:txBody>
          <a:bodyPr/>
          <a:lstStyle/>
          <a:p>
            <a:r>
              <a:rPr lang="fr-FR">
                <a:solidFill>
                  <a:schemeClr val="bg1"/>
                </a:solidFill>
              </a:rPr>
              <a:t>0</a:t>
            </a:r>
            <a:fld id="{6B641D08-297A-4F26-AAB9-0606C758A93E}" type="slidenum">
              <a:rPr lang="fr-FR" smtClean="0">
                <a:solidFill>
                  <a:schemeClr val="bg1"/>
                </a:solidFill>
              </a:rPr>
              <a:t>1</a:t>
            </a:fld>
            <a:endParaRPr lang="fr-FR">
              <a:solidFill>
                <a:schemeClr val="bg1"/>
              </a:solidFill>
            </a:endParaRP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8A4186E1-8A0A-36BE-8069-66C70865B7EE}"/>
              </a:ext>
            </a:extLst>
          </p:cNvPr>
          <p:cNvSpPr txBox="1"/>
          <p:nvPr/>
        </p:nvSpPr>
        <p:spPr>
          <a:xfrm>
            <a:off x="2593690" y="11785229"/>
            <a:ext cx="1667444" cy="3600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expleo.com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28089786-0CF3-9285-B3CB-60978B3E1056}"/>
              </a:ext>
            </a:extLst>
          </p:cNvPr>
          <p:cNvSpPr txBox="1"/>
          <p:nvPr/>
        </p:nvSpPr>
        <p:spPr>
          <a:xfrm>
            <a:off x="943048" y="218333"/>
            <a:ext cx="35458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Mechanical</a:t>
            </a:r>
            <a:r>
              <a:rPr lang="fr-FR" sz="14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Product Engineering</a:t>
            </a:r>
          </a:p>
          <a:p>
            <a:endParaRPr lang="fr-FR" sz="1400" b="1">
              <a:latin typeface="Montserrat" panose="00000500000000000000" pitchFamily="2" charset="0"/>
            </a:endParaRPr>
          </a:p>
        </p:txBody>
      </p:sp>
      <p:pic>
        <p:nvPicPr>
          <p:cNvPr id="2" name="Picture 5" descr="A map of france with a blue dot&#10;&#10;Description automatically generated">
            <a:extLst>
              <a:ext uri="{FF2B5EF4-FFF2-40B4-BE49-F238E27FC236}">
                <a16:creationId xmlns:a16="http://schemas.microsoft.com/office/drawing/2014/main" id="{E74BA75F-8CF9-D303-D62C-46ADDB23404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-472" t="-575" r="13207" b="-575"/>
          <a:stretch/>
        </p:blipFill>
        <p:spPr>
          <a:xfrm>
            <a:off x="359999" y="956953"/>
            <a:ext cx="1132891" cy="1145042"/>
          </a:xfrm>
          <a:prstGeom prst="rect">
            <a:avLst/>
          </a:prstGeom>
        </p:spPr>
      </p:pic>
      <p:pic>
        <p:nvPicPr>
          <p:cNvPr id="5" name="Grafik 518">
            <a:extLst>
              <a:ext uri="{FF2B5EF4-FFF2-40B4-BE49-F238E27FC236}">
                <a16:creationId xmlns:a16="http://schemas.microsoft.com/office/drawing/2014/main" id="{5B4A79AD-AFCA-106C-17CB-0FF3074130D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640862" y="1311199"/>
            <a:ext cx="444633" cy="436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5376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081581a-dab8-4d9d-aa6f-3ad40f4c7bcb" xsi:nil="true"/>
    <lcf76f155ced4ddcb4097134ff3c332f xmlns="25ce1021-5bd0-4de6-85ac-358b06e64725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BCA34D499AB7244B498A70444F863F1" ma:contentTypeVersion="16" ma:contentTypeDescription="Crée un document." ma:contentTypeScope="" ma:versionID="82f910d41557464423aad8300c0e6940">
  <xsd:schema xmlns:xsd="http://www.w3.org/2001/XMLSchema" xmlns:xs="http://www.w3.org/2001/XMLSchema" xmlns:p="http://schemas.microsoft.com/office/2006/metadata/properties" xmlns:ns2="25ce1021-5bd0-4de6-85ac-358b06e64725" xmlns:ns3="e081581a-dab8-4d9d-aa6f-3ad40f4c7bcb" targetNamespace="http://schemas.microsoft.com/office/2006/metadata/properties" ma:root="true" ma:fieldsID="77e48b4b70090c7a08b7f99c9725de65" ns2:_="" ns3:_="">
    <xsd:import namespace="25ce1021-5bd0-4de6-85ac-358b06e64725"/>
    <xsd:import namespace="e081581a-dab8-4d9d-aa6f-3ad40f4c7bc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bjectDetectorVersions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ce1021-5bd0-4de6-85ac-358b06e6472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Balises d’images" ma:readOnly="false" ma:fieldId="{5cf76f15-5ced-4ddc-b409-7134ff3c332f}" ma:taxonomyMulti="true" ma:sspId="fb0fed68-6da0-4850-90bb-447d04ec8ec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81581a-dab8-4d9d-aa6f-3ad40f4c7bc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588766b9-daf1-4945-bab1-121e36ff5f51}" ma:internalName="TaxCatchAll" ma:showField="CatchAllData" ma:web="e081581a-dab8-4d9d-aa6f-3ad40f4c7bc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1E80919-54C2-4828-BA32-A0E91D702B20}">
  <ds:schemaRefs>
    <ds:schemaRef ds:uri="http://purl.org/dc/dcmitype/"/>
    <ds:schemaRef ds:uri="http://www.w3.org/XML/1998/namespace"/>
    <ds:schemaRef ds:uri="25ce1021-5bd0-4de6-85ac-358b06e64725"/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e081581a-dab8-4d9d-aa6f-3ad40f4c7bcb"/>
    <ds:schemaRef ds:uri="http://schemas.microsoft.com/office/infopath/2007/PartnerControls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2BEEA7DC-82D0-410D-9138-8AFF4F5FED5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AD2F34B-15CB-4925-8F79-98347DE2B6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5ce1021-5bd0-4de6-85ac-358b06e64725"/>
    <ds:schemaRef ds:uri="e081581a-dab8-4d9d-aa6f-3ad40f4c7bc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228</Words>
  <Application>Microsoft Office PowerPoint</Application>
  <PresentationFormat>Grand écran</PresentationFormat>
  <Paragraphs>34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Montserrat</vt:lpstr>
      <vt:lpstr>Verdana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Laura Durandiere</dc:creator>
  <cp:lastModifiedBy>Mathilde Soria</cp:lastModifiedBy>
  <cp:revision>388</cp:revision>
  <dcterms:created xsi:type="dcterms:W3CDTF">2021-09-28T09:19:51Z</dcterms:created>
  <dcterms:modified xsi:type="dcterms:W3CDTF">2023-10-20T06:21:47Z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0x0101003BCA34D499AB7244B498A70444F863F1</vt:lpwstr>
  </property>
  <property fmtid="{D5CDD505-2E9C-101B-9397-08002B2CF9AE}" pid="3" name="MediaServiceImageTags">
    <vt:lpwstr/>
  </property>
</Properties>
</file>