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547" r:id="rId5"/>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5CE5"/>
    <a:srgbClr val="D8D5E6"/>
    <a:srgbClr val="F6F6F6"/>
    <a:srgbClr val="6846C6"/>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17CB95-3E97-2300-AF65-F5AD3926E5C9}" v="61" dt="2023-09-04T07:23:43.432"/>
    <p1510:client id="{A040DF55-A389-499B-8343-C722B8215808}" v="4" dt="2023-09-04T07:11:01.8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94" autoAdjust="0"/>
    <p:restoredTop sz="94660"/>
  </p:normalViewPr>
  <p:slideViewPr>
    <p:cSldViewPr snapToGrid="0">
      <p:cViewPr>
        <p:scale>
          <a:sx n="100" d="100"/>
          <a:sy n="100" d="100"/>
        </p:scale>
        <p:origin x="1517" y="-40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oit Courouble" userId="S::benoit.courouble@expleogroup.com::b24c4373-3b13-4efd-b0c8-1fbe74a3f827" providerId="AD" clId="Web-{0C17CB95-3E97-2300-AF65-F5AD3926E5C9}"/>
    <pc:docChg chg="modSld">
      <pc:chgData name="Benoit Courouble" userId="S::benoit.courouble@expleogroup.com::b24c4373-3b13-4efd-b0c8-1fbe74a3f827" providerId="AD" clId="Web-{0C17CB95-3E97-2300-AF65-F5AD3926E5C9}" dt="2023-09-04T07:23:43.416" v="33" actId="20577"/>
      <pc:docMkLst>
        <pc:docMk/>
      </pc:docMkLst>
      <pc:sldChg chg="modSp">
        <pc:chgData name="Benoit Courouble" userId="S::benoit.courouble@expleogroup.com::b24c4373-3b13-4efd-b0c8-1fbe74a3f827" providerId="AD" clId="Web-{0C17CB95-3E97-2300-AF65-F5AD3926E5C9}" dt="2023-09-04T07:23:43.416" v="33" actId="20577"/>
        <pc:sldMkLst>
          <pc:docMk/>
          <pc:sldMk cId="4174955441" sldId="547"/>
        </pc:sldMkLst>
        <pc:spChg chg="mod">
          <ac:chgData name="Benoit Courouble" userId="S::benoit.courouble@expleogroup.com::b24c4373-3b13-4efd-b0c8-1fbe74a3f827" providerId="AD" clId="Web-{0C17CB95-3E97-2300-AF65-F5AD3926E5C9}" dt="2023-09-04T07:23:43.416" v="33" actId="20577"/>
          <ac:spMkLst>
            <pc:docMk/>
            <pc:sldMk cId="4174955441" sldId="547"/>
            <ac:spMk id="20" creationId="{D8EAF1BB-5383-42B2-9476-5C35E2F46CD9}"/>
          </ac:spMkLst>
        </pc:spChg>
      </pc:sldChg>
    </pc:docChg>
  </pc:docChgLst>
  <pc:docChgLst>
    <pc:chgData name="Laurent Rosieres" userId="cbd20bf4-91e6-460d-a05d-d7f370445645" providerId="ADAL" clId="{A040DF55-A389-499B-8343-C722B8215808}"/>
    <pc:docChg chg="modSld">
      <pc:chgData name="Laurent Rosieres" userId="cbd20bf4-91e6-460d-a05d-d7f370445645" providerId="ADAL" clId="{A040DF55-A389-499B-8343-C722B8215808}" dt="2023-09-04T13:19:03.832" v="173" actId="1076"/>
      <pc:docMkLst>
        <pc:docMk/>
      </pc:docMkLst>
      <pc:sldChg chg="modSp mod">
        <pc:chgData name="Laurent Rosieres" userId="cbd20bf4-91e6-460d-a05d-d7f370445645" providerId="ADAL" clId="{A040DF55-A389-499B-8343-C722B8215808}" dt="2023-09-04T13:19:03.832" v="173" actId="1076"/>
        <pc:sldMkLst>
          <pc:docMk/>
          <pc:sldMk cId="4174955441" sldId="547"/>
        </pc:sldMkLst>
        <pc:spChg chg="mod">
          <ac:chgData name="Laurent Rosieres" userId="cbd20bf4-91e6-460d-a05d-d7f370445645" providerId="ADAL" clId="{A040DF55-A389-499B-8343-C722B8215808}" dt="2023-09-01T09:34:49.553" v="9" actId="20577"/>
          <ac:spMkLst>
            <pc:docMk/>
            <pc:sldMk cId="4174955441" sldId="547"/>
            <ac:spMk id="12" creationId="{A1B78053-D39A-498F-83C5-2F993EF90060}"/>
          </ac:spMkLst>
        </pc:spChg>
        <pc:spChg chg="mod">
          <ac:chgData name="Laurent Rosieres" userId="cbd20bf4-91e6-460d-a05d-d7f370445645" providerId="ADAL" clId="{A040DF55-A389-499B-8343-C722B8215808}" dt="2023-09-01T09:37:33.707" v="40" actId="20577"/>
          <ac:spMkLst>
            <pc:docMk/>
            <pc:sldMk cId="4174955441" sldId="547"/>
            <ac:spMk id="16" creationId="{32AEA482-8F23-4A9C-8925-A64DB79C55E7}"/>
          </ac:spMkLst>
        </pc:spChg>
        <pc:spChg chg="mod">
          <ac:chgData name="Laurent Rosieres" userId="cbd20bf4-91e6-460d-a05d-d7f370445645" providerId="ADAL" clId="{A040DF55-A389-499B-8343-C722B8215808}" dt="2023-09-01T09:37:03.788" v="36" actId="6549"/>
          <ac:spMkLst>
            <pc:docMk/>
            <pc:sldMk cId="4174955441" sldId="547"/>
            <ac:spMk id="20" creationId="{D8EAF1BB-5383-42B2-9476-5C35E2F46CD9}"/>
          </ac:spMkLst>
        </pc:spChg>
        <pc:spChg chg="mod">
          <ac:chgData name="Laurent Rosieres" userId="cbd20bf4-91e6-460d-a05d-d7f370445645" providerId="ADAL" clId="{A040DF55-A389-499B-8343-C722B8215808}" dt="2023-09-04T13:19:03.832" v="173" actId="1076"/>
          <ac:spMkLst>
            <pc:docMk/>
            <pc:sldMk cId="4174955441" sldId="547"/>
            <ac:spMk id="21" creationId="{72D608FC-42F9-46E3-B75C-BF9383FA9D49}"/>
          </ac:spMkLst>
        </pc:spChg>
        <pc:spChg chg="mod">
          <ac:chgData name="Laurent Rosieres" userId="cbd20bf4-91e6-460d-a05d-d7f370445645" providerId="ADAL" clId="{A040DF55-A389-499B-8343-C722B8215808}" dt="2023-09-04T13:19:03.832" v="173" actId="1076"/>
          <ac:spMkLst>
            <pc:docMk/>
            <pc:sldMk cId="4174955441" sldId="547"/>
            <ac:spMk id="23" creationId="{E6BD492A-BBF9-4342-95BE-478B1AC452B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7AE88A21-A38B-4108-B7B0-0EAFA93F1DF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B3B14F38-C257-460D-A3F1-761FD36C767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98FAFF5-B1ED-4121-B55F-831311191552}" type="datetimeFigureOut">
              <a:rPr lang="fr-FR" smtClean="0"/>
              <a:t>04/09/2023</a:t>
            </a:fld>
            <a:endParaRPr lang="fr-FR"/>
          </a:p>
        </p:txBody>
      </p:sp>
      <p:sp>
        <p:nvSpPr>
          <p:cNvPr id="4" name="Espace réservé du pied de page 3">
            <a:extLst>
              <a:ext uri="{FF2B5EF4-FFF2-40B4-BE49-F238E27FC236}">
                <a16:creationId xmlns:a16="http://schemas.microsoft.com/office/drawing/2014/main" id="{E9739EDE-3ABA-4B0E-8485-1B706DAF2D5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D3B124E5-F6B4-419E-9689-46DA80619CF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263304B-4879-4117-B139-42C27A281435}" type="slidenum">
              <a:rPr lang="fr-FR" smtClean="0"/>
              <a:t>‹N°›</a:t>
            </a:fld>
            <a:endParaRPr lang="fr-FR"/>
          </a:p>
        </p:txBody>
      </p:sp>
    </p:spTree>
    <p:extLst>
      <p:ext uri="{BB962C8B-B14F-4D97-AF65-F5344CB8AC3E}">
        <p14:creationId xmlns:p14="http://schemas.microsoft.com/office/powerpoint/2010/main" val="31197507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B73FC-E516-4AA2-A834-A7E85E8011B4}" type="datetimeFigureOut">
              <a:rPr lang="fr-FR" smtClean="0"/>
              <a:t>04/09/2023</a:t>
            </a:fld>
            <a:endParaRPr lang="fr-FR"/>
          </a:p>
        </p:txBody>
      </p:sp>
      <p:sp>
        <p:nvSpPr>
          <p:cNvPr id="4" name="Espace réservé de l'image des diapositives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C19FA8-DE65-49AD-8050-76C2A6E3A93B}" type="slidenum">
              <a:rPr lang="fr-FR" smtClean="0"/>
              <a:t>‹N°›</a:t>
            </a:fld>
            <a:endParaRPr lang="fr-FR"/>
          </a:p>
        </p:txBody>
      </p:sp>
    </p:spTree>
    <p:extLst>
      <p:ext uri="{BB962C8B-B14F-4D97-AF65-F5344CB8AC3E}">
        <p14:creationId xmlns:p14="http://schemas.microsoft.com/office/powerpoint/2010/main" val="389845010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EFC441A-7290-4AC1-AECF-14AFA5D99462}" type="datetime1">
              <a:rPr lang="fr-FR" smtClean="0"/>
              <a:t>04/09/2023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2114673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29D08D-4702-47D9-B9D4-C1BD91205A64}" type="datetime1">
              <a:rPr lang="fr-FR" smtClean="0"/>
              <a:t>04/09/2023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1423108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AA539EA-9477-4A9F-B88F-25C15FDEDD8C}" type="datetime1">
              <a:rPr lang="fr-FR" smtClean="0"/>
              <a:t>04/09/2023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2808251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A45CC4B-CEAF-49C3-8307-A965CC7B894A}" type="datetime1">
              <a:rPr lang="fr-FR" smtClean="0"/>
              <a:t>04/09/2023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207480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78E0A68-0AE6-44DE-AD5E-205F916EAAF1}" type="datetime1">
              <a:rPr lang="fr-FR" smtClean="0"/>
              <a:t>04/09/2023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1919230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6925409-3668-4550-BEEB-3B47720336C2}" type="datetime1">
              <a:rPr lang="fr-FR" smtClean="0"/>
              <a:t>04/09/2023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3907511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4453467"/>
            <a:ext cx="2901255"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4453467"/>
            <a:ext cx="2915543" cy="65503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A9A9DC2-A409-4FAF-98F9-964597542094}" type="datetime1">
              <a:rPr lang="fr-FR" smtClean="0"/>
              <a:t>04/09/2023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2083009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3DFE003-A4F1-48E7-A672-3B8083A54A13}" type="datetime1">
              <a:rPr lang="fr-FR" smtClean="0"/>
              <a:t>04/09/2023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305993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5C514-5039-4B63-9C3F-C825222A0D49}" type="datetime1">
              <a:rPr lang="fr-FR" smtClean="0"/>
              <a:t>04/09/2023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57741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DA2ECA-6A39-4B5A-8AAB-A612D04783AB}" type="datetime1">
              <a:rPr lang="fr-FR" smtClean="0"/>
              <a:t>04/09/2023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1340372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B16AF8C-1461-4A44-B154-00C8648A8DFB}" type="datetime1">
              <a:rPr lang="fr-FR" smtClean="0"/>
              <a:t>04/09/2023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B641D08-297A-4F26-AAB9-0606C758A93E}" type="slidenum">
              <a:rPr lang="fr-FR" smtClean="0"/>
              <a:t>‹N°›</a:t>
            </a:fld>
            <a:endParaRPr lang="fr-FR"/>
          </a:p>
        </p:txBody>
      </p:sp>
    </p:spTree>
    <p:extLst>
      <p:ext uri="{BB962C8B-B14F-4D97-AF65-F5344CB8AC3E}">
        <p14:creationId xmlns:p14="http://schemas.microsoft.com/office/powerpoint/2010/main" val="4034301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8513AA6D-0AAF-4AA4-B279-6A00BB1A5F27}" type="datetime1">
              <a:rPr lang="fr-FR" smtClean="0"/>
              <a:t>04/09/2023</a:t>
            </a:fld>
            <a:endParaRPr lang="fr-FR"/>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6B641D08-297A-4F26-AAB9-0606C758A93E}" type="slidenum">
              <a:rPr lang="fr-FR" smtClean="0"/>
              <a:t>‹N°›</a:t>
            </a:fld>
            <a:endParaRPr lang="fr-FR"/>
          </a:p>
        </p:txBody>
      </p:sp>
    </p:spTree>
    <p:extLst>
      <p:ext uri="{BB962C8B-B14F-4D97-AF65-F5344CB8AC3E}">
        <p14:creationId xmlns:p14="http://schemas.microsoft.com/office/powerpoint/2010/main" val="2069676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347305FF-A819-FDFB-8E71-5C2BD52A86D3}"/>
              </a:ext>
            </a:extLst>
          </p:cNvPr>
          <p:cNvSpPr/>
          <p:nvPr/>
        </p:nvSpPr>
        <p:spPr>
          <a:xfrm>
            <a:off x="0" y="11832000"/>
            <a:ext cx="6858000" cy="360000"/>
          </a:xfrm>
          <a:prstGeom prst="rect">
            <a:avLst/>
          </a:prstGeom>
          <a:solidFill>
            <a:srgbClr val="805C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a:extLst>
              <a:ext uri="{FF2B5EF4-FFF2-40B4-BE49-F238E27FC236}">
                <a16:creationId xmlns:a16="http://schemas.microsoft.com/office/drawing/2014/main" id="{790F4301-59AF-5AD4-9262-F545F94740DA}"/>
              </a:ext>
            </a:extLst>
          </p:cNvPr>
          <p:cNvSpPr txBox="1"/>
          <p:nvPr/>
        </p:nvSpPr>
        <p:spPr>
          <a:xfrm>
            <a:off x="0" y="0"/>
            <a:ext cx="6858000" cy="720000"/>
          </a:xfrm>
          <a:prstGeom prst="rect">
            <a:avLst/>
          </a:prstGeom>
          <a:solidFill>
            <a:srgbClr val="805CE5"/>
          </a:solidFill>
        </p:spPr>
        <p:txBody>
          <a:bodyPr wrap="square" rtlCol="0">
            <a:spAutoFit/>
          </a:bodyPr>
          <a:lstStyle/>
          <a:p>
            <a:endParaRPr lang="fr-FR" dirty="0"/>
          </a:p>
        </p:txBody>
      </p:sp>
      <p:sp>
        <p:nvSpPr>
          <p:cNvPr id="3" name="Rectangle 4">
            <a:extLst>
              <a:ext uri="{FF2B5EF4-FFF2-40B4-BE49-F238E27FC236}">
                <a16:creationId xmlns:a16="http://schemas.microsoft.com/office/drawing/2014/main" id="{EEEA1231-CAE2-437D-AE18-B98583077AA2}"/>
              </a:ext>
            </a:extLst>
          </p:cNvPr>
          <p:cNvSpPr>
            <a:spLocks noChangeArrowheads="1"/>
          </p:cNvSpPr>
          <p:nvPr/>
        </p:nvSpPr>
        <p:spPr bwMode="auto">
          <a:xfrm>
            <a:off x="124995" y="189004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latin typeface="Verdana" panose="020B0604030504040204" pitchFamily="34" charset="0"/>
              <a:ea typeface="Verdana" panose="020B0604030504040204" pitchFamily="34" charset="0"/>
            </a:endParaRPr>
          </a:p>
        </p:txBody>
      </p:sp>
      <p:sp>
        <p:nvSpPr>
          <p:cNvPr id="16" name="ZoneTexte 15">
            <a:extLst>
              <a:ext uri="{FF2B5EF4-FFF2-40B4-BE49-F238E27FC236}">
                <a16:creationId xmlns:a16="http://schemas.microsoft.com/office/drawing/2014/main" id="{32AEA482-8F23-4A9C-8925-A64DB79C55E7}"/>
              </a:ext>
            </a:extLst>
          </p:cNvPr>
          <p:cNvSpPr txBox="1"/>
          <p:nvPr/>
        </p:nvSpPr>
        <p:spPr>
          <a:xfrm>
            <a:off x="1918855" y="1147851"/>
            <a:ext cx="4661115" cy="1015663"/>
          </a:xfrm>
          <a:prstGeom prst="rect">
            <a:avLst/>
          </a:prstGeom>
          <a:noFill/>
        </p:spPr>
        <p:txBody>
          <a:bodyPr wrap="square" lIns="91440" tIns="45720" rIns="91440" bIns="45720" anchor="t">
            <a:spAutoFit/>
          </a:bodyPr>
          <a:lstStyle/>
          <a:p>
            <a:pPr algn="r"/>
            <a:r>
              <a:rPr lang="fr-FR" sz="1000" dirty="0">
                <a:solidFill>
                  <a:srgbClr val="805CE5"/>
                </a:solidFill>
                <a:effectLst/>
                <a:latin typeface="Verdana"/>
                <a:ea typeface="Verdana"/>
                <a:cs typeface="Mangal"/>
              </a:rPr>
              <a:t>Secteur </a:t>
            </a:r>
            <a:r>
              <a:rPr lang="fr-FR" sz="1000" dirty="0">
                <a:solidFill>
                  <a:srgbClr val="805CE5"/>
                </a:solidFill>
                <a:latin typeface="Verdana"/>
                <a:ea typeface="Verdana"/>
                <a:cs typeface="Mangal"/>
              </a:rPr>
              <a:t>d’activité : </a:t>
            </a:r>
            <a:r>
              <a:rPr lang="fr-FR" sz="1000" b="1" dirty="0">
                <a:solidFill>
                  <a:srgbClr val="805CE5"/>
                </a:solidFill>
                <a:latin typeface="Verdana"/>
                <a:ea typeface="Verdana"/>
                <a:cs typeface="Mangal"/>
              </a:rPr>
              <a:t>Aéronautique</a:t>
            </a:r>
            <a:endParaRPr lang="fr-FR" sz="1000" b="1" dirty="0">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a:p>
            <a:pPr algn="r"/>
            <a:r>
              <a:rPr lang="fr-FR" sz="1000" dirty="0">
                <a:solidFill>
                  <a:srgbClr val="805CE5"/>
                </a:solidFill>
                <a:effectLst/>
                <a:latin typeface="Verdana" panose="020B0604030504040204" pitchFamily="34" charset="0"/>
                <a:ea typeface="Verdana" panose="020B0604030504040204" pitchFamily="34" charset="0"/>
                <a:cs typeface="Mangal" panose="02040503050203030202" pitchFamily="18" charset="0"/>
              </a:rPr>
              <a:t>Métier : </a:t>
            </a:r>
            <a:r>
              <a:rPr lang="fr-FR" sz="1000" b="1" dirty="0">
                <a:solidFill>
                  <a:srgbClr val="805CE5"/>
                </a:solidFill>
                <a:effectLst/>
                <a:latin typeface="Verdana" panose="020B0604030504040204" pitchFamily="34" charset="0"/>
                <a:ea typeface="Verdana" panose="020B0604030504040204" pitchFamily="34" charset="0"/>
                <a:cs typeface="Mangal" panose="02040503050203030202" pitchFamily="18" charset="0"/>
              </a:rPr>
              <a:t>Design</a:t>
            </a:r>
          </a:p>
          <a:p>
            <a:pPr algn="r"/>
            <a:r>
              <a:rPr lang="fr-FR" sz="1000" dirty="0">
                <a:solidFill>
                  <a:srgbClr val="805CE5"/>
                </a:solidFill>
                <a:effectLst/>
                <a:latin typeface="Verdana"/>
                <a:ea typeface="Verdana"/>
                <a:cs typeface="Times New Roman"/>
              </a:rPr>
              <a:t>Localisation : </a:t>
            </a:r>
            <a:r>
              <a:rPr lang="fr-FR" sz="1000" b="1" dirty="0">
                <a:solidFill>
                  <a:srgbClr val="805CE5"/>
                </a:solidFill>
                <a:effectLst/>
                <a:latin typeface="Verdana"/>
                <a:ea typeface="Verdana"/>
                <a:cs typeface="Times New Roman"/>
              </a:rPr>
              <a:t>Toulouse (31)</a:t>
            </a:r>
            <a:endParaRPr lang="fr-FR" sz="1000" b="1" dirty="0">
              <a:solidFill>
                <a:srgbClr val="805CE5"/>
              </a:solidFill>
              <a:effectLst/>
              <a:latin typeface="Verdana" panose="020B0604030504040204" pitchFamily="34" charset="0"/>
              <a:ea typeface="Verdana" panose="020B0604030504040204" pitchFamily="34" charset="0"/>
              <a:cs typeface="Times New Roman" panose="02020603050405020304" pitchFamily="18" charset="0"/>
            </a:endParaRPr>
          </a:p>
          <a:p>
            <a:pPr algn="r"/>
            <a:r>
              <a:rPr lang="fr-FR" sz="1000" dirty="0">
                <a:solidFill>
                  <a:srgbClr val="805CE5"/>
                </a:solidFill>
                <a:effectLst/>
                <a:latin typeface="Verdana"/>
                <a:ea typeface="Verdana"/>
                <a:cs typeface="Mangal"/>
              </a:rPr>
              <a:t>Type de contrat / durée : </a:t>
            </a:r>
            <a:r>
              <a:rPr lang="fr-FR" sz="1000" b="1" dirty="0">
                <a:solidFill>
                  <a:srgbClr val="805CE5"/>
                </a:solidFill>
                <a:effectLst/>
                <a:latin typeface="Verdana"/>
                <a:ea typeface="Verdana"/>
                <a:cs typeface="Mangal"/>
              </a:rPr>
              <a:t>Stage 2/4 mois</a:t>
            </a:r>
            <a:endParaRPr lang="fr-FR" sz="1000" b="1" dirty="0">
              <a:solidFill>
                <a:srgbClr val="805CE5"/>
              </a:solidFill>
              <a:latin typeface="Verdana"/>
              <a:ea typeface="Verdana"/>
              <a:cs typeface="Times New Roman" panose="02020603050405020304" pitchFamily="18" charset="0"/>
            </a:endParaRPr>
          </a:p>
          <a:p>
            <a:pPr algn="r"/>
            <a:r>
              <a:rPr lang="fr-FR" sz="1000" dirty="0" err="1">
                <a:solidFill>
                  <a:srgbClr val="805CE5"/>
                </a:solidFill>
                <a:effectLst/>
                <a:latin typeface="Verdana"/>
                <a:ea typeface="Verdana"/>
                <a:cs typeface="Times New Roman"/>
              </a:rPr>
              <a:t>Ref</a:t>
            </a:r>
            <a:r>
              <a:rPr lang="fr-FR" sz="1000" dirty="0">
                <a:solidFill>
                  <a:srgbClr val="805CE5"/>
                </a:solidFill>
                <a:effectLst/>
                <a:latin typeface="Verdana"/>
                <a:ea typeface="Verdana"/>
                <a:cs typeface="Times New Roman"/>
              </a:rPr>
              <a:t> site carrière : </a:t>
            </a:r>
            <a:r>
              <a:rPr lang="fr-FR" sz="1000" b="1" dirty="0">
                <a:solidFill>
                  <a:srgbClr val="805CE5"/>
                </a:solidFill>
                <a:latin typeface="Verdana"/>
                <a:ea typeface="Verdana"/>
                <a:cs typeface="Times New Roman"/>
              </a:rPr>
              <a:t>XXX</a:t>
            </a:r>
            <a:endParaRPr lang="fr-FR" sz="1000" b="1" dirty="0">
              <a:solidFill>
                <a:srgbClr val="805CE5"/>
              </a:solidFill>
              <a:effectLst/>
              <a:latin typeface="Verdana"/>
              <a:ea typeface="Verdana"/>
              <a:cs typeface="Times New Roman" panose="02020603050405020304" pitchFamily="18" charset="0"/>
            </a:endParaRPr>
          </a:p>
          <a:p>
            <a:pPr algn="r"/>
            <a:endParaRPr lang="fr-FR" sz="1000" dirty="0">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p:txBody>
      </p:sp>
      <p:sp>
        <p:nvSpPr>
          <p:cNvPr id="12" name="ZoneTexte 11">
            <a:extLst>
              <a:ext uri="{FF2B5EF4-FFF2-40B4-BE49-F238E27FC236}">
                <a16:creationId xmlns:a16="http://schemas.microsoft.com/office/drawing/2014/main" id="{A1B78053-D39A-498F-83C5-2F993EF90060}"/>
              </a:ext>
            </a:extLst>
          </p:cNvPr>
          <p:cNvSpPr txBox="1"/>
          <p:nvPr/>
        </p:nvSpPr>
        <p:spPr>
          <a:xfrm>
            <a:off x="360001" y="2469917"/>
            <a:ext cx="6483926" cy="276999"/>
          </a:xfrm>
          <a:prstGeom prst="rect">
            <a:avLst/>
          </a:prstGeom>
          <a:noFill/>
          <a:ln>
            <a:noFill/>
          </a:ln>
        </p:spPr>
        <p:txBody>
          <a:bodyPr wrap="square" lIns="0" tIns="45720" rIns="91440" bIns="45720" rtlCol="0" anchor="t">
            <a:spAutoFit/>
          </a:bodyPr>
          <a:lstStyle/>
          <a:p>
            <a:pPr>
              <a:spcAft>
                <a:spcPts val="1000"/>
              </a:spcAft>
            </a:pPr>
            <a:r>
              <a:rPr lang="fr-FR" sz="1200" b="1" dirty="0">
                <a:solidFill>
                  <a:srgbClr val="805CE5"/>
                </a:solidFill>
                <a:effectLst/>
                <a:latin typeface="Verdana" panose="020B0604030504040204" pitchFamily="34" charset="0"/>
                <a:ea typeface="Verdana" panose="020B0604030504040204" pitchFamily="34" charset="0"/>
                <a:cs typeface="Mangal" panose="02040503050203030202" pitchFamily="18" charset="0"/>
              </a:rPr>
              <a:t>Stage – Technicien</a:t>
            </a:r>
            <a:r>
              <a:rPr lang="fr-FR" sz="1200" b="1" dirty="0">
                <a:solidFill>
                  <a:srgbClr val="805CE5"/>
                </a:solidFill>
                <a:latin typeface="Verdana" panose="020B0604030504040204" pitchFamily="34" charset="0"/>
                <a:ea typeface="Verdana" panose="020B0604030504040204" pitchFamily="34" charset="0"/>
                <a:cs typeface="Mangal" panose="02040503050203030202" pitchFamily="18" charset="0"/>
              </a:rPr>
              <a:t>(</a:t>
            </a:r>
            <a:r>
              <a:rPr lang="fr-FR" sz="1200" b="1" dirty="0">
                <a:solidFill>
                  <a:srgbClr val="805CE5"/>
                </a:solidFill>
                <a:effectLst/>
                <a:latin typeface="Verdana" panose="020B0604030504040204" pitchFamily="34" charset="0"/>
                <a:ea typeface="Verdana" panose="020B0604030504040204" pitchFamily="34" charset="0"/>
                <a:cs typeface="Mangal" panose="02040503050203030202" pitchFamily="18" charset="0"/>
              </a:rPr>
              <a:t>e) Conception Mécanique R/D  </a:t>
            </a:r>
            <a:r>
              <a:rPr lang="fr-FR" sz="1200" b="1" dirty="0">
                <a:solidFill>
                  <a:srgbClr val="805CE5"/>
                </a:solidFill>
                <a:latin typeface="Verdana" panose="020B0604030504040204" pitchFamily="34" charset="0"/>
                <a:ea typeface="Verdana" panose="020B0604030504040204" pitchFamily="34" charset="0"/>
                <a:cs typeface="Mangal" panose="02040503050203030202" pitchFamily="18" charset="0"/>
              </a:rPr>
              <a:t>F/H</a:t>
            </a:r>
            <a:endParaRPr lang="fr-FR" sz="1200" b="1" dirty="0">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p:txBody>
      </p:sp>
      <p:sp>
        <p:nvSpPr>
          <p:cNvPr id="18" name="ZoneTexte 17">
            <a:extLst>
              <a:ext uri="{FF2B5EF4-FFF2-40B4-BE49-F238E27FC236}">
                <a16:creationId xmlns:a16="http://schemas.microsoft.com/office/drawing/2014/main" id="{100CAF65-23C8-4BB2-A729-1F27430863C0}"/>
              </a:ext>
            </a:extLst>
          </p:cNvPr>
          <p:cNvSpPr txBox="1"/>
          <p:nvPr/>
        </p:nvSpPr>
        <p:spPr>
          <a:xfrm>
            <a:off x="359999" y="2939706"/>
            <a:ext cx="870431" cy="215444"/>
          </a:xfrm>
          <a:prstGeom prst="rect">
            <a:avLst/>
          </a:prstGeom>
          <a:noFill/>
        </p:spPr>
        <p:txBody>
          <a:bodyPr wrap="none" lIns="0" tIns="0" rIns="0" rtlCol="0">
            <a:spAutoFit/>
          </a:bodyPr>
          <a:lstStyle>
            <a:defPPr>
              <a:defRPr lang="en-US"/>
            </a:defPPr>
            <a:lvl1pPr>
              <a:defRPr sz="1100" b="1">
                <a:solidFill>
                  <a:srgbClr val="6846C6"/>
                </a:solidFill>
                <a:effectLst/>
                <a:latin typeface="Verdana" panose="020B0604030504040204" pitchFamily="34" charset="0"/>
                <a:ea typeface="Verdana" panose="020B0604030504040204" pitchFamily="34" charset="0"/>
                <a:cs typeface="Mangal" panose="02040503050203030202" pitchFamily="18" charset="0"/>
              </a:defRPr>
            </a:lvl1pPr>
          </a:lstStyle>
          <a:p>
            <a:r>
              <a:rPr lang="fr-FR" dirty="0">
                <a:solidFill>
                  <a:srgbClr val="805CE5"/>
                </a:solidFill>
              </a:rPr>
              <a:t>Notre offre</a:t>
            </a:r>
          </a:p>
        </p:txBody>
      </p:sp>
      <p:sp>
        <p:nvSpPr>
          <p:cNvPr id="20" name="ZoneTexte 19">
            <a:extLst>
              <a:ext uri="{FF2B5EF4-FFF2-40B4-BE49-F238E27FC236}">
                <a16:creationId xmlns:a16="http://schemas.microsoft.com/office/drawing/2014/main" id="{D8EAF1BB-5383-42B2-9476-5C35E2F46CD9}"/>
              </a:ext>
            </a:extLst>
          </p:cNvPr>
          <p:cNvSpPr txBox="1"/>
          <p:nvPr/>
        </p:nvSpPr>
        <p:spPr>
          <a:xfrm>
            <a:off x="359999" y="3357403"/>
            <a:ext cx="5940000" cy="3785652"/>
          </a:xfrm>
          <a:prstGeom prst="rect">
            <a:avLst/>
          </a:prstGeom>
          <a:noFill/>
          <a:ln>
            <a:noFill/>
          </a:ln>
        </p:spPr>
        <p:txBody>
          <a:bodyPr wrap="square" lIns="0" tIns="0" rIns="0" bIns="45720" anchor="t">
            <a:spAutoFit/>
          </a:bodyPr>
          <a:lstStyle/>
          <a:p>
            <a:pPr algn="just"/>
            <a:r>
              <a:rPr lang="fr-FR" sz="900" dirty="0">
                <a:effectLst/>
                <a:latin typeface="Verdana" panose="020B0604030504040204" pitchFamily="34" charset="0"/>
                <a:ea typeface="Verdana" panose="020B0604030504040204" pitchFamily="34" charset="0"/>
                <a:cs typeface="+mn-lt"/>
              </a:rPr>
              <a:t>	Intégré(e) dans les équipes Engineering du bureau d’étude DESIGN au sein d’Expleo, vous intervenez en tant Technicien en conception Aéronautique sur des projets en développement sur des périmètres structure fuselage ou mâts réacteurs.</a:t>
            </a:r>
          </a:p>
          <a:p>
            <a:pPr algn="just"/>
            <a:r>
              <a:rPr lang="fr-FR" sz="900" dirty="0">
                <a:effectLst/>
                <a:latin typeface="Verdana" panose="020B0604030504040204" pitchFamily="34" charset="0"/>
                <a:ea typeface="Verdana" panose="020B0604030504040204" pitchFamily="34" charset="0"/>
                <a:cs typeface="+mn-lt"/>
              </a:rPr>
              <a:t>	Dans ce cadre, vous serez amené(e) à concevoir de nouvelles structures avions, participer à des projets en développement ou des projets d’innovations. </a:t>
            </a:r>
          </a:p>
          <a:p>
            <a:pPr algn="just"/>
            <a:endParaRPr lang="fr-FR" sz="900" dirty="0">
              <a:latin typeface="Verdana" panose="020B0604030504040204" pitchFamily="34" charset="0"/>
              <a:ea typeface="Verdana" panose="020B0604030504040204" pitchFamily="34" charset="0"/>
              <a:cs typeface="Verdana" panose="020B0604030504040204" pitchFamily="34" charset="0"/>
            </a:endParaRPr>
          </a:p>
          <a:p>
            <a:pPr algn="just"/>
            <a:r>
              <a:rPr lang="fr-FR" sz="900" dirty="0">
                <a:effectLst/>
                <a:latin typeface="Verdana" panose="020B0604030504040204" pitchFamily="34" charset="0"/>
                <a:ea typeface="Verdana" panose="020B0604030504040204" pitchFamily="34" charset="0"/>
                <a:cs typeface="+mn-lt"/>
              </a:rPr>
              <a:t>Vos principales missions seront : </a:t>
            </a:r>
            <a:endParaRPr lang="fr-FR" sz="900" dirty="0">
              <a:effectLst/>
              <a:latin typeface="Verdana" panose="020B0604030504040204" pitchFamily="34" charset="0"/>
              <a:ea typeface="Verdana" panose="020B0604030504040204" pitchFamily="34" charset="0"/>
              <a:cs typeface="Verdana" panose="020B0604030504040204" pitchFamily="34" charset="0"/>
            </a:endParaRPr>
          </a:p>
          <a:p>
            <a:pPr lvl="1" algn="just"/>
            <a:endParaRPr lang="fr-FR" sz="900" dirty="0">
              <a:effectLst/>
              <a:latin typeface="Verdana" panose="020B0604030504040204" pitchFamily="34" charset="0"/>
              <a:ea typeface="Verdana" panose="020B0604030504040204" pitchFamily="34" charset="0"/>
              <a:cs typeface="Verdana" panose="020B0604030504040204" pitchFamily="34" charset="0"/>
            </a:endParaRPr>
          </a:p>
          <a:p>
            <a:pPr marL="268288" lvl="1" algn="just"/>
            <a:r>
              <a:rPr lang="fr-FR" sz="900" dirty="0">
                <a:effectLst/>
                <a:latin typeface="Verdana" panose="020B0604030504040204" pitchFamily="34" charset="0"/>
                <a:ea typeface="Verdana" panose="020B0604030504040204" pitchFamily="34" charset="0"/>
                <a:cs typeface="Verdana" panose="020B0604030504040204" pitchFamily="34" charset="0"/>
              </a:rPr>
              <a:t>Sur le Plan technique : </a:t>
            </a:r>
          </a:p>
          <a:p>
            <a:pPr marL="685800" lvl="1" indent="-228600" algn="just">
              <a:buFont typeface="Arial" panose="020B0604020202020204" pitchFamily="34" charset="0"/>
              <a:buChar char="•"/>
            </a:pPr>
            <a:r>
              <a:rPr lang="fr-FR" sz="900" dirty="0">
                <a:effectLst/>
                <a:latin typeface="Verdana"/>
                <a:ea typeface="Verdana"/>
                <a:cs typeface="Verdana" panose="020B0604030504040204" pitchFamily="34" charset="0"/>
              </a:rPr>
              <a:t>Participer à des réunions de discussion techniques multi-métiers et comprendre les enjeux</a:t>
            </a:r>
            <a:endParaRPr lang="fr-FR" sz="900" dirty="0">
              <a:effectLst/>
              <a:latin typeface="Verdana" panose="020B0604030504040204" pitchFamily="34" charset="0"/>
              <a:ea typeface="Verdana" panose="020B0604030504040204" pitchFamily="34" charset="0"/>
              <a:cs typeface="Verdana" panose="020B0604030504040204" pitchFamily="34" charset="0"/>
            </a:endParaRPr>
          </a:p>
          <a:p>
            <a:pPr marL="685800" lvl="1" indent="-228600" algn="just">
              <a:buFont typeface="Arial" panose="020B0604020202020204" pitchFamily="34" charset="0"/>
              <a:buChar char="•"/>
            </a:pPr>
            <a:r>
              <a:rPr lang="fr-FR" sz="900" dirty="0">
                <a:effectLst/>
                <a:latin typeface="Verdana"/>
                <a:ea typeface="Verdana"/>
                <a:cs typeface="Verdana" panose="020B0604030504040204" pitchFamily="34" charset="0"/>
              </a:rPr>
              <a:t>Proposer et valider les concepts de pièces mécaniques aéronautiques</a:t>
            </a:r>
          </a:p>
          <a:p>
            <a:pPr marL="685800" lvl="1" indent="-228600" algn="just">
              <a:buFont typeface="Arial" panose="020B0604020202020204" pitchFamily="34" charset="0"/>
              <a:buChar char="•"/>
            </a:pPr>
            <a:r>
              <a:rPr lang="fr-FR" sz="900" dirty="0">
                <a:effectLst/>
                <a:latin typeface="Verdana"/>
                <a:ea typeface="Verdana"/>
                <a:cs typeface="Verdana" panose="020B0604030504040204" pitchFamily="34" charset="0"/>
              </a:rPr>
              <a:t>Réaliser les études de développement</a:t>
            </a:r>
          </a:p>
          <a:p>
            <a:pPr marL="685800" lvl="1" indent="-228600" algn="just">
              <a:buFont typeface="Arial" panose="020B0604020202020204" pitchFamily="34" charset="0"/>
              <a:buChar char="•"/>
            </a:pPr>
            <a:r>
              <a:rPr lang="fr-FR" sz="900" dirty="0">
                <a:effectLst/>
                <a:latin typeface="Verdana"/>
                <a:ea typeface="Verdana"/>
                <a:cs typeface="Verdana" panose="020B0604030504040204" pitchFamily="34" charset="0"/>
              </a:rPr>
              <a:t>Réaliser les dossiers de définitions</a:t>
            </a:r>
            <a:endParaRPr lang="fr-FR" sz="900" dirty="0">
              <a:effectLst/>
              <a:latin typeface="Verdana" panose="020B0604030504040204" pitchFamily="34" charset="0"/>
              <a:ea typeface="Verdana" panose="020B0604030504040204" pitchFamily="34" charset="0"/>
              <a:cs typeface="Verdana" panose="020B0604030504040204" pitchFamily="34" charset="0"/>
            </a:endParaRPr>
          </a:p>
          <a:p>
            <a:pPr marL="685800" lvl="1" indent="-228600" algn="just">
              <a:buFont typeface="Arial" panose="020B0604020202020204" pitchFamily="34" charset="0"/>
              <a:buChar char="•"/>
            </a:pPr>
            <a:r>
              <a:rPr lang="fr-FR" sz="900" dirty="0">
                <a:effectLst/>
                <a:latin typeface="Verdana"/>
                <a:ea typeface="Verdana"/>
                <a:cs typeface="Verdana" panose="020B0604030504040204" pitchFamily="34" charset="0"/>
              </a:rPr>
              <a:t>Savoir synthétiser les informations et présenter les études réalisées</a:t>
            </a:r>
            <a:endParaRPr lang="fr-FR" sz="900" dirty="0">
              <a:effectLst/>
              <a:latin typeface="Verdana" panose="020B0604030504040204" pitchFamily="34" charset="0"/>
              <a:ea typeface="Verdana" panose="020B0604030504040204" pitchFamily="34" charset="0"/>
              <a:cs typeface="Verdana" panose="020B0604030504040204" pitchFamily="34" charset="0"/>
            </a:endParaRPr>
          </a:p>
          <a:p>
            <a:pPr marL="685800" lvl="1" indent="-228600" algn="just">
              <a:buFont typeface="Arial" panose="020B0604020202020204" pitchFamily="34" charset="0"/>
              <a:buChar char="•"/>
            </a:pPr>
            <a:r>
              <a:rPr lang="fr-FR" sz="900" dirty="0">
                <a:latin typeface="Verdana"/>
                <a:ea typeface="Verdana"/>
                <a:cs typeface="Verdana" panose="020B0604030504040204" pitchFamily="34" charset="0"/>
              </a:rPr>
              <a:t>Être</a:t>
            </a:r>
            <a:r>
              <a:rPr lang="fr-FR" sz="900" dirty="0">
                <a:effectLst/>
                <a:latin typeface="Verdana"/>
                <a:ea typeface="Verdana"/>
                <a:cs typeface="Verdana" panose="020B0604030504040204" pitchFamily="34" charset="0"/>
              </a:rPr>
              <a:t> garant de la qualité des livrables</a:t>
            </a:r>
          </a:p>
          <a:p>
            <a:pPr marL="685800" lvl="1" indent="-228600" algn="just">
              <a:buFont typeface="Arial" panose="020B0604020202020204" pitchFamily="34" charset="0"/>
              <a:buChar char="•"/>
            </a:pPr>
            <a:endParaRPr lang="fr-FR" sz="900" dirty="0">
              <a:latin typeface="Verdana" panose="020B0604030504040204" pitchFamily="34" charset="0"/>
              <a:ea typeface="Verdana" panose="020B0604030504040204" pitchFamily="34" charset="0"/>
              <a:cs typeface="Verdana" panose="020B0604030504040204" pitchFamily="34" charset="0"/>
            </a:endParaRPr>
          </a:p>
          <a:p>
            <a:pPr marL="685800" lvl="1" indent="-228600" algn="just">
              <a:buFont typeface="Arial" panose="020B0604020202020204" pitchFamily="34" charset="0"/>
              <a:buChar char="•"/>
            </a:pPr>
            <a:endParaRPr lang="fr-FR" sz="900" dirty="0">
              <a:effectLst/>
              <a:latin typeface="Verdana" panose="020B0604030504040204" pitchFamily="34" charset="0"/>
              <a:ea typeface="Verdana" panose="020B0604030504040204" pitchFamily="34" charset="0"/>
              <a:cs typeface="Verdana" panose="020B0604030504040204" pitchFamily="34" charset="0"/>
            </a:endParaRPr>
          </a:p>
          <a:p>
            <a:pPr algn="just"/>
            <a:r>
              <a:rPr lang="fr-FR" sz="900" dirty="0">
                <a:effectLst/>
                <a:latin typeface="Verdana" panose="020B0604030504040204" pitchFamily="34" charset="0"/>
                <a:ea typeface="Verdana" panose="020B0604030504040204" pitchFamily="34" charset="0"/>
                <a:cs typeface="+mn-lt"/>
              </a:rPr>
              <a:t>	Vous apprendrez ainsi à maitriser cet environnement en s’appuyant sur le savoir-faire des ingénieurs et techniciens conception et calcul d’Expleo.</a:t>
            </a:r>
          </a:p>
          <a:p>
            <a:pPr algn="just"/>
            <a:endParaRPr lang="fr-FR" sz="900" dirty="0">
              <a:effectLst/>
              <a:latin typeface="Verdana" panose="020B0604030504040204" pitchFamily="34" charset="0"/>
              <a:ea typeface="Verdana" panose="020B0604030504040204" pitchFamily="34" charset="0"/>
              <a:cs typeface="+mn-lt"/>
            </a:endParaRPr>
          </a:p>
          <a:p>
            <a:pPr algn="just"/>
            <a:r>
              <a:rPr lang="fr-FR" sz="900" dirty="0">
                <a:effectLst/>
                <a:latin typeface="Verdana" panose="020B0604030504040204" pitchFamily="34" charset="0"/>
                <a:ea typeface="Verdana" panose="020B0604030504040204" pitchFamily="34" charset="0"/>
                <a:cs typeface="+mn-lt"/>
              </a:rPr>
              <a:t>	Rattaché(e) à un tuteur expérimenté, vous serez suivi(e) et conseillé(e) tout au long de votre mission pour vous assurer une immersion à la fois technique, projet et collective. </a:t>
            </a:r>
          </a:p>
          <a:p>
            <a:pPr algn="just"/>
            <a:endParaRPr lang="fr-FR" sz="900" dirty="0">
              <a:effectLst/>
              <a:latin typeface="Verdana" panose="020B0604030504040204" pitchFamily="34" charset="0"/>
              <a:ea typeface="Verdana" panose="020B0604030504040204" pitchFamily="34" charset="0"/>
              <a:cs typeface="+mn-lt"/>
            </a:endParaRPr>
          </a:p>
          <a:p>
            <a:pPr marL="628650" lvl="1" indent="-171450" algn="just">
              <a:buFont typeface="Arial" panose="020B0604020202020204" pitchFamily="34" charset="0"/>
              <a:buChar char="•"/>
            </a:pPr>
            <a:endParaRPr lang="fr-FR" sz="900" dirty="0">
              <a:latin typeface="Verdana" panose="020B0604030504040204" pitchFamily="34" charset="0"/>
              <a:ea typeface="Verdana" panose="020B0604030504040204" pitchFamily="34" charset="0"/>
              <a:cs typeface="+mn-lt"/>
            </a:endParaRPr>
          </a:p>
          <a:p>
            <a:pPr algn="just"/>
            <a:r>
              <a:rPr lang="fr-FR" sz="900" dirty="0">
                <a:latin typeface="Verdana" panose="020B0604030504040204" pitchFamily="34" charset="0"/>
                <a:ea typeface="Verdana" panose="020B0604030504040204" pitchFamily="34" charset="0"/>
                <a:cs typeface="+mn-lt"/>
              </a:rPr>
              <a:t>L’objectif de ce stage sera donc de vous immerger dans un projet d’envergure pour mettre en application et améliorer vos compétences techniques &amp; humaines.</a:t>
            </a:r>
          </a:p>
        </p:txBody>
      </p:sp>
      <p:sp>
        <p:nvSpPr>
          <p:cNvPr id="21" name="ZoneTexte 20">
            <a:extLst>
              <a:ext uri="{FF2B5EF4-FFF2-40B4-BE49-F238E27FC236}">
                <a16:creationId xmlns:a16="http://schemas.microsoft.com/office/drawing/2014/main" id="{72D608FC-42F9-46E3-B75C-BF9383FA9D49}"/>
              </a:ext>
            </a:extLst>
          </p:cNvPr>
          <p:cNvSpPr txBox="1"/>
          <p:nvPr/>
        </p:nvSpPr>
        <p:spPr>
          <a:xfrm>
            <a:off x="359999" y="7492239"/>
            <a:ext cx="1261564" cy="215444"/>
          </a:xfrm>
          <a:prstGeom prst="rect">
            <a:avLst/>
          </a:prstGeom>
          <a:noFill/>
        </p:spPr>
        <p:txBody>
          <a:bodyPr wrap="none" lIns="0" tIns="0" rIns="0" rtlCol="0">
            <a:spAutoFit/>
          </a:bodyPr>
          <a:lstStyle>
            <a:defPPr>
              <a:defRPr lang="en-US"/>
            </a:defPPr>
            <a:lvl1pPr>
              <a:defRPr sz="1100" b="1">
                <a:solidFill>
                  <a:srgbClr val="805CE5"/>
                </a:solidFill>
                <a:effectLst/>
                <a:latin typeface="Verdana" panose="020B0604030504040204" pitchFamily="34" charset="0"/>
                <a:ea typeface="Verdana" panose="020B0604030504040204" pitchFamily="34" charset="0"/>
                <a:cs typeface="Mangal" panose="02040503050203030202" pitchFamily="18" charset="0"/>
              </a:defRPr>
            </a:lvl1pPr>
          </a:lstStyle>
          <a:p>
            <a:r>
              <a:rPr lang="fr-FR" dirty="0"/>
              <a:t>Profil recherché</a:t>
            </a:r>
          </a:p>
        </p:txBody>
      </p:sp>
      <p:sp>
        <p:nvSpPr>
          <p:cNvPr id="23" name="ZoneTexte 22">
            <a:extLst>
              <a:ext uri="{FF2B5EF4-FFF2-40B4-BE49-F238E27FC236}">
                <a16:creationId xmlns:a16="http://schemas.microsoft.com/office/drawing/2014/main" id="{E6BD492A-BBF9-4342-95BE-478B1AC452B0}"/>
              </a:ext>
            </a:extLst>
          </p:cNvPr>
          <p:cNvSpPr txBox="1"/>
          <p:nvPr/>
        </p:nvSpPr>
        <p:spPr>
          <a:xfrm>
            <a:off x="359999" y="7827974"/>
            <a:ext cx="6483926" cy="989438"/>
          </a:xfrm>
          <a:prstGeom prst="rect">
            <a:avLst/>
          </a:prstGeom>
          <a:noFill/>
        </p:spPr>
        <p:txBody>
          <a:bodyPr wrap="square" lIns="0" tIns="0" rIns="0" bIns="45720" anchor="t">
            <a:spAutoFit/>
          </a:bodyPr>
          <a:lstStyle/>
          <a:p>
            <a:pPr marL="2250440" indent="-2250440"/>
            <a:r>
              <a:rPr lang="fr-FR" sz="900" b="1" dirty="0">
                <a:effectLst/>
                <a:latin typeface="Verdana" panose="020B0604030504040204" pitchFamily="34" charset="0"/>
                <a:ea typeface="Verdana" panose="020B0604030504040204" pitchFamily="34" charset="0"/>
                <a:cs typeface="Mangal"/>
              </a:rPr>
              <a:t>Formations / Écoles</a:t>
            </a:r>
            <a:r>
              <a:rPr lang="fr-FR" sz="900" b="1" dirty="0">
                <a:latin typeface="Verdana" panose="020B0604030504040204" pitchFamily="34" charset="0"/>
                <a:ea typeface="Verdana" panose="020B0604030504040204" pitchFamily="34" charset="0"/>
                <a:cs typeface="Mangal"/>
              </a:rPr>
              <a:t> : </a:t>
            </a:r>
            <a:r>
              <a:rPr lang="fr-FR" sz="900" dirty="0">
                <a:latin typeface="Verdana" panose="020B0604030504040204" pitchFamily="34" charset="0"/>
                <a:ea typeface="Verdana" panose="020B0604030504040204" pitchFamily="34" charset="0"/>
                <a:cs typeface="Mangal"/>
              </a:rPr>
              <a:t>Formation BAC +2 BTS/DUT en Mécanique </a:t>
            </a:r>
            <a:endParaRPr lang="fr-FR" sz="900" dirty="0">
              <a:solidFill>
                <a:srgbClr val="FF0000"/>
              </a:solidFill>
              <a:latin typeface="Verdana" panose="020B0604030504040204" pitchFamily="34" charset="0"/>
              <a:ea typeface="Verdana" panose="020B0604030504040204" pitchFamily="34" charset="0"/>
              <a:cs typeface="Mangal"/>
            </a:endParaRPr>
          </a:p>
          <a:p>
            <a:pPr marL="2250440" indent="-2250440"/>
            <a:endParaRPr lang="fr-FR" sz="900" b="1" dirty="0">
              <a:latin typeface="Verdana" panose="020B0604030504040204" pitchFamily="34" charset="0"/>
              <a:ea typeface="Verdana" panose="020B0604030504040204" pitchFamily="34" charset="0"/>
              <a:cs typeface="Mangal" panose="02040503050203030202" pitchFamily="18" charset="0"/>
            </a:endParaRPr>
          </a:p>
          <a:p>
            <a:pPr marL="2250440" indent="-2250440"/>
            <a:r>
              <a:rPr lang="fr-FR" sz="900" b="1" dirty="0">
                <a:effectLst/>
                <a:latin typeface="Verdana" panose="020B0604030504040204" pitchFamily="34" charset="0"/>
                <a:ea typeface="Verdana" panose="020B0604030504040204" pitchFamily="34" charset="0"/>
                <a:cs typeface="Mangal"/>
              </a:rPr>
              <a:t>Langues : </a:t>
            </a:r>
            <a:r>
              <a:rPr lang="fr-FR" sz="900" dirty="0">
                <a:effectLst/>
                <a:latin typeface="Verdana" panose="020B0604030504040204" pitchFamily="34" charset="0"/>
                <a:ea typeface="Verdana" panose="020B0604030504040204" pitchFamily="34" charset="0"/>
                <a:cs typeface="Mangal"/>
              </a:rPr>
              <a:t>Français C2, Anglais B1</a:t>
            </a:r>
            <a:endParaRPr lang="fr-FR" sz="900" dirty="0">
              <a:solidFill>
                <a:srgbClr val="FF0000"/>
              </a:solidFill>
              <a:effectLst/>
              <a:latin typeface="Verdana" panose="020B0604030504040204" pitchFamily="34" charset="0"/>
              <a:ea typeface="Verdana" panose="020B0604030504040204" pitchFamily="34" charset="0"/>
              <a:cs typeface="Mangal"/>
            </a:endParaRPr>
          </a:p>
          <a:p>
            <a:pPr marL="2250440" indent="-2250440"/>
            <a:endParaRPr lang="fr-FR" sz="900" dirty="0">
              <a:effectLst/>
              <a:latin typeface="Verdana" panose="020B0604030504040204" pitchFamily="34" charset="0"/>
              <a:ea typeface="Verdana" panose="020B0604030504040204" pitchFamily="34" charset="0"/>
              <a:cs typeface="Mangal" panose="02040503050203030202" pitchFamily="18" charset="0"/>
            </a:endParaRPr>
          </a:p>
          <a:p>
            <a:pPr>
              <a:lnSpc>
                <a:spcPct val="107000"/>
              </a:lnSpc>
              <a:spcAft>
                <a:spcPts val="800"/>
              </a:spcAft>
            </a:pPr>
            <a:r>
              <a:rPr lang="fr-FR" sz="900" b="1" dirty="0">
                <a:effectLst/>
                <a:latin typeface="Verdana" panose="020B0604030504040204" pitchFamily="34" charset="0"/>
                <a:ea typeface="Verdana" panose="020B0604030504040204" pitchFamily="34" charset="0"/>
                <a:cs typeface="Mangal"/>
              </a:rPr>
              <a:t>Compétences particulières : </a:t>
            </a:r>
            <a:r>
              <a:rPr lang="fr-FR" sz="900" dirty="0">
                <a:latin typeface="Verdana" panose="020B0604030504040204" pitchFamily="34" charset="0"/>
                <a:ea typeface="Verdana" panose="020B0604030504040204" pitchFamily="34" charset="0"/>
                <a:cs typeface="Times New Roman"/>
              </a:rPr>
              <a:t>La maîtrise de Catia V5 est importante.</a:t>
            </a:r>
            <a:endParaRPr lang="fr-FR" sz="900" dirty="0">
              <a:effectLst/>
              <a:latin typeface="Verdana" panose="020B0604030504040204" pitchFamily="34" charset="0"/>
              <a:ea typeface="Verdana" panose="020B0604030504040204" pitchFamily="34" charset="0"/>
              <a:cs typeface="Times New Roman"/>
            </a:endParaRPr>
          </a:p>
          <a:p>
            <a:pPr algn="just"/>
            <a:r>
              <a:rPr lang="fr-FR" sz="900" b="1" dirty="0">
                <a:effectLst/>
                <a:latin typeface="Verdana" panose="020B0604030504040204" pitchFamily="34" charset="0"/>
                <a:ea typeface="Verdana" panose="020B0604030504040204" pitchFamily="34" charset="0"/>
                <a:cs typeface="Mangal"/>
              </a:rPr>
              <a:t>Aptitudes relationnelles : </a:t>
            </a:r>
            <a:r>
              <a:rPr lang="fr-FR" sz="900" dirty="0">
                <a:latin typeface="Verdana" panose="020B0604030504040204" pitchFamily="34" charset="0"/>
                <a:ea typeface="Verdana" panose="020B0604030504040204" pitchFamily="34" charset="0"/>
                <a:cs typeface="Mangal"/>
              </a:rPr>
              <a:t>Vous êtes ouvert(e), proactif(</a:t>
            </a:r>
            <a:r>
              <a:rPr lang="fr-FR" sz="900" dirty="0" err="1">
                <a:latin typeface="Verdana" panose="020B0604030504040204" pitchFamily="34" charset="0"/>
                <a:ea typeface="Verdana" panose="020B0604030504040204" pitchFamily="34" charset="0"/>
                <a:cs typeface="Mangal"/>
              </a:rPr>
              <a:t>ve</a:t>
            </a:r>
            <a:r>
              <a:rPr lang="fr-FR" sz="900" dirty="0">
                <a:latin typeface="Verdana" panose="020B0604030504040204" pitchFamily="34" charset="0"/>
                <a:ea typeface="Verdana" panose="020B0604030504040204" pitchFamily="34" charset="0"/>
                <a:cs typeface="Mangal"/>
              </a:rPr>
              <a:t>) et autonome dans votre travail</a:t>
            </a:r>
            <a:endParaRPr lang="fr-FR" sz="900" dirty="0">
              <a:effectLst/>
              <a:latin typeface="Verdana" panose="020B0604030504040204" pitchFamily="34" charset="0"/>
              <a:ea typeface="Verdana" panose="020B0604030504040204" pitchFamily="34" charset="0"/>
              <a:cs typeface="Times New Roman"/>
            </a:endParaRPr>
          </a:p>
        </p:txBody>
      </p:sp>
      <p:sp>
        <p:nvSpPr>
          <p:cNvPr id="15" name="ZoneTexte 14">
            <a:extLst>
              <a:ext uri="{FF2B5EF4-FFF2-40B4-BE49-F238E27FC236}">
                <a16:creationId xmlns:a16="http://schemas.microsoft.com/office/drawing/2014/main" id="{F6ACD236-C6A7-47BC-A923-3A636318EBBD}"/>
              </a:ext>
            </a:extLst>
          </p:cNvPr>
          <p:cNvSpPr txBox="1"/>
          <p:nvPr/>
        </p:nvSpPr>
        <p:spPr>
          <a:xfrm>
            <a:off x="795214" y="10774269"/>
            <a:ext cx="5328000" cy="855042"/>
          </a:xfrm>
          <a:prstGeom prst="rect">
            <a:avLst/>
          </a:prstGeom>
          <a:solidFill>
            <a:srgbClr val="D8D5E6"/>
          </a:solidFill>
        </p:spPr>
        <p:txBody>
          <a:bodyPr wrap="square" lIns="91440" tIns="45720" rIns="91440" bIns="45720" rtlCol="0" anchor="t">
            <a:spAutoFit/>
          </a:bodyPr>
          <a:lstStyle/>
          <a:p>
            <a:pPr algn="ctr">
              <a:lnSpc>
                <a:spcPts val="1500"/>
              </a:lnSpc>
              <a:spcBef>
                <a:spcPts val="400"/>
              </a:spcBef>
              <a:spcAft>
                <a:spcPts val="400"/>
              </a:spcAft>
            </a:pPr>
            <a:r>
              <a:rPr lang="fr-FR" sz="1000" b="1" dirty="0">
                <a:solidFill>
                  <a:srgbClr val="805CE5"/>
                </a:solidFill>
                <a:effectLst/>
                <a:latin typeface="Verdana" panose="020B0604030504040204" pitchFamily="34" charset="0"/>
                <a:ea typeface="Verdana" panose="020B0604030504040204" pitchFamily="34" charset="0"/>
                <a:cs typeface="Mangal" panose="02040503050203030202" pitchFamily="18" charset="0"/>
              </a:rPr>
              <a:t>Vous vous reconnaissez dans ce projet ? </a:t>
            </a:r>
            <a:endParaRPr lang="fr-FR" sz="1000" dirty="0">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a:p>
            <a:pPr algn="ctr">
              <a:lnSpc>
                <a:spcPts val="1500"/>
              </a:lnSpc>
              <a:spcBef>
                <a:spcPts val="400"/>
              </a:spcBef>
              <a:spcAft>
                <a:spcPts val="400"/>
              </a:spcAft>
            </a:pPr>
            <a:r>
              <a:rPr lang="fr-FR" sz="900" b="1" dirty="0">
                <a:solidFill>
                  <a:srgbClr val="805CE5"/>
                </a:solidFill>
                <a:effectLst/>
                <a:latin typeface="Verdana" panose="020B0604030504040204" pitchFamily="34" charset="0"/>
                <a:ea typeface="Verdana" panose="020B0604030504040204" pitchFamily="34" charset="0"/>
                <a:cs typeface="Mangal" panose="02040503050203030202" pitchFamily="18" charset="0"/>
              </a:rPr>
              <a:t>Venez écrire la nouvelle page de votre carrière chez Expleo. </a:t>
            </a:r>
            <a:endParaRPr lang="fr-FR" sz="900" dirty="0">
              <a:solidFill>
                <a:srgbClr val="805CE5"/>
              </a:solidFill>
              <a:effectLst/>
              <a:latin typeface="Verdana" panose="020B0604030504040204" pitchFamily="34" charset="0"/>
              <a:ea typeface="Verdana" panose="020B0604030504040204" pitchFamily="34" charset="0"/>
              <a:cs typeface="Mangal" panose="02040503050203030202" pitchFamily="18" charset="0"/>
            </a:endParaRPr>
          </a:p>
          <a:p>
            <a:pPr algn="ctr">
              <a:lnSpc>
                <a:spcPts val="1500"/>
              </a:lnSpc>
              <a:spcBef>
                <a:spcPts val="400"/>
              </a:spcBef>
              <a:spcAft>
                <a:spcPts val="400"/>
              </a:spcAft>
            </a:pPr>
            <a:r>
              <a:rPr lang="fr-FR" sz="900" b="1" dirty="0">
                <a:solidFill>
                  <a:srgbClr val="805CE5"/>
                </a:solidFill>
                <a:effectLst/>
                <a:latin typeface="Verdana"/>
                <a:ea typeface="Verdana"/>
                <a:cs typeface="Mangal"/>
              </a:rPr>
              <a:t>Transmettez votre candidature à </a:t>
            </a:r>
            <a:r>
              <a:rPr lang="fr-FR" sz="900" b="1" dirty="0">
                <a:solidFill>
                  <a:srgbClr val="805CE5"/>
                </a:solidFill>
                <a:latin typeface="Verdana"/>
                <a:ea typeface="Verdana"/>
                <a:cs typeface="Mangal"/>
              </a:rPr>
              <a:t>relations-ecoles@expleogroup.com</a:t>
            </a:r>
            <a:endParaRPr lang="fr-FR" sz="900" b="1" dirty="0">
              <a:solidFill>
                <a:srgbClr val="805CE5"/>
              </a:solidFill>
              <a:effectLst/>
              <a:latin typeface="Verdana"/>
              <a:ea typeface="Verdana"/>
              <a:cs typeface="Mangal"/>
            </a:endParaRPr>
          </a:p>
        </p:txBody>
      </p:sp>
      <p:pic>
        <p:nvPicPr>
          <p:cNvPr id="24" name="Grafik 87">
            <a:extLst>
              <a:ext uri="{FF2B5EF4-FFF2-40B4-BE49-F238E27FC236}">
                <a16:creationId xmlns:a16="http://schemas.microsoft.com/office/drawing/2014/main" id="{E98DC08F-2575-46CA-B85E-263D6A8F6B0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620000" y="1380738"/>
            <a:ext cx="581979" cy="354644"/>
          </a:xfrm>
          <a:prstGeom prst="rect">
            <a:avLst/>
          </a:prstGeom>
        </p:spPr>
      </p:pic>
      <p:pic>
        <p:nvPicPr>
          <p:cNvPr id="26" name="Image 25" descr="Une image contenant texte&#10;&#10;Description générée automatiquement">
            <a:extLst>
              <a:ext uri="{FF2B5EF4-FFF2-40B4-BE49-F238E27FC236}">
                <a16:creationId xmlns:a16="http://schemas.microsoft.com/office/drawing/2014/main" id="{2B54E5C5-B962-45B8-9116-E6416266CB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0000" y="965409"/>
            <a:ext cx="1122171" cy="1140719"/>
          </a:xfrm>
          <a:prstGeom prst="rect">
            <a:avLst/>
          </a:prstGeom>
        </p:spPr>
      </p:pic>
      <p:pic>
        <p:nvPicPr>
          <p:cNvPr id="9" name="Image 8">
            <a:extLst>
              <a:ext uri="{FF2B5EF4-FFF2-40B4-BE49-F238E27FC236}">
                <a16:creationId xmlns:a16="http://schemas.microsoft.com/office/drawing/2014/main" id="{B1715F62-92D2-3F5D-4AC2-B6D6141E3B3D}"/>
              </a:ext>
            </a:extLst>
          </p:cNvPr>
          <p:cNvPicPr>
            <a:picLocks noChangeAspect="1"/>
          </p:cNvPicPr>
          <p:nvPr/>
        </p:nvPicPr>
        <p:blipFill>
          <a:blip r:embed="rId5" cstate="hqprint">
            <a:biLevel thresh="25000"/>
            <a:extLst>
              <a:ext uri="{28A0092B-C50C-407E-A947-70E740481C1C}">
                <a14:useLocalDpi xmlns:a14="http://schemas.microsoft.com/office/drawing/2010/main" val="0"/>
              </a:ext>
            </a:extLst>
          </a:blip>
          <a:stretch>
            <a:fillRect/>
          </a:stretch>
        </p:blipFill>
        <p:spPr>
          <a:xfrm>
            <a:off x="5472546" y="174418"/>
            <a:ext cx="1184564" cy="371163"/>
          </a:xfrm>
          <a:prstGeom prst="rect">
            <a:avLst/>
          </a:prstGeom>
        </p:spPr>
      </p:pic>
      <p:sp>
        <p:nvSpPr>
          <p:cNvPr id="11" name="ZoneTexte 10">
            <a:extLst>
              <a:ext uri="{FF2B5EF4-FFF2-40B4-BE49-F238E27FC236}">
                <a16:creationId xmlns:a16="http://schemas.microsoft.com/office/drawing/2014/main" id="{99BF51E7-F1A4-8DEE-1668-FBDC37A9AC47}"/>
              </a:ext>
            </a:extLst>
          </p:cNvPr>
          <p:cNvSpPr txBox="1"/>
          <p:nvPr/>
        </p:nvSpPr>
        <p:spPr>
          <a:xfrm>
            <a:off x="866848" y="180001"/>
            <a:ext cx="76200" cy="369332"/>
          </a:xfrm>
          <a:prstGeom prst="rect">
            <a:avLst/>
          </a:prstGeom>
          <a:solidFill>
            <a:schemeClr val="bg1"/>
          </a:solidFill>
        </p:spPr>
        <p:txBody>
          <a:bodyPr wrap="square" rtlCol="0">
            <a:spAutoFit/>
          </a:bodyPr>
          <a:lstStyle/>
          <a:p>
            <a:endParaRPr lang="fr-FR" dirty="0"/>
          </a:p>
        </p:txBody>
      </p:sp>
      <p:sp>
        <p:nvSpPr>
          <p:cNvPr id="30" name="Espace réservé du numéro de diapositive 1">
            <a:extLst>
              <a:ext uri="{FF2B5EF4-FFF2-40B4-BE49-F238E27FC236}">
                <a16:creationId xmlns:a16="http://schemas.microsoft.com/office/drawing/2014/main" id="{4E184CD7-97FB-0348-DB47-2148EF9A1787}"/>
              </a:ext>
            </a:extLst>
          </p:cNvPr>
          <p:cNvSpPr>
            <a:spLocks noGrp="1"/>
          </p:cNvSpPr>
          <p:nvPr>
            <p:ph type="sldNum" sz="quarter" idx="12"/>
          </p:nvPr>
        </p:nvSpPr>
        <p:spPr>
          <a:xfrm>
            <a:off x="5286952" y="11824471"/>
            <a:ext cx="1571048" cy="360000"/>
          </a:xfrm>
        </p:spPr>
        <p:txBody>
          <a:bodyPr/>
          <a:lstStyle/>
          <a:p>
            <a:r>
              <a:rPr lang="fr-FR" dirty="0">
                <a:solidFill>
                  <a:schemeClr val="bg1"/>
                </a:solidFill>
              </a:rPr>
              <a:t>0</a:t>
            </a:r>
            <a:fld id="{6B641D08-297A-4F26-AAB9-0606C758A93E}" type="slidenum">
              <a:rPr lang="fr-FR" smtClean="0">
                <a:solidFill>
                  <a:schemeClr val="bg1"/>
                </a:solidFill>
              </a:rPr>
              <a:t>1</a:t>
            </a:fld>
            <a:endParaRPr lang="fr-FR" dirty="0">
              <a:solidFill>
                <a:schemeClr val="bg1"/>
              </a:solidFill>
            </a:endParaRPr>
          </a:p>
        </p:txBody>
      </p:sp>
      <p:sp>
        <p:nvSpPr>
          <p:cNvPr id="31" name="ZoneTexte 30">
            <a:extLst>
              <a:ext uri="{FF2B5EF4-FFF2-40B4-BE49-F238E27FC236}">
                <a16:creationId xmlns:a16="http://schemas.microsoft.com/office/drawing/2014/main" id="{8A4186E1-8A0A-36BE-8069-66C70865B7EE}"/>
              </a:ext>
            </a:extLst>
          </p:cNvPr>
          <p:cNvSpPr txBox="1"/>
          <p:nvPr/>
        </p:nvSpPr>
        <p:spPr>
          <a:xfrm>
            <a:off x="2593690" y="11785229"/>
            <a:ext cx="1667444" cy="360000"/>
          </a:xfrm>
          <a:prstGeom prst="rect">
            <a:avLst/>
          </a:prstGeom>
          <a:noFill/>
        </p:spPr>
        <p:txBody>
          <a:bodyPr wrap="none" rtlCol="0">
            <a:spAutoFit/>
          </a:bodyPr>
          <a:lstStyle/>
          <a:p>
            <a:r>
              <a:rPr lang="fr-FR" b="1" dirty="0">
                <a:solidFill>
                  <a:schemeClr val="bg1"/>
                </a:solidFill>
                <a:latin typeface="Verdana" panose="020B0604030504040204" pitchFamily="34" charset="0"/>
                <a:ea typeface="Verdana" panose="020B0604030504040204" pitchFamily="34" charset="0"/>
              </a:rPr>
              <a:t>expleo.com</a:t>
            </a:r>
          </a:p>
        </p:txBody>
      </p:sp>
      <p:sp>
        <p:nvSpPr>
          <p:cNvPr id="2" name="Rectangle 1">
            <a:extLst>
              <a:ext uri="{FF2B5EF4-FFF2-40B4-BE49-F238E27FC236}">
                <a16:creationId xmlns:a16="http://schemas.microsoft.com/office/drawing/2014/main" id="{4E723C1A-6040-7920-5E7F-7527D636A75B}"/>
              </a:ext>
            </a:extLst>
          </p:cNvPr>
          <p:cNvSpPr/>
          <p:nvPr/>
        </p:nvSpPr>
        <p:spPr>
          <a:xfrm rot="20499771">
            <a:off x="93695" y="1377404"/>
            <a:ext cx="2775541" cy="249000"/>
          </a:xfrm>
          <a:prstGeom prst="rect">
            <a:avLst/>
          </a:prstGeom>
          <a:solidFill>
            <a:srgbClr val="FF0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FF0000"/>
                </a:solidFill>
              </a:rPr>
              <a:t>NE PAS MODIFIER</a:t>
            </a:r>
          </a:p>
        </p:txBody>
      </p:sp>
      <p:sp>
        <p:nvSpPr>
          <p:cNvPr id="4" name="ZoneTexte 3">
            <a:extLst>
              <a:ext uri="{FF2B5EF4-FFF2-40B4-BE49-F238E27FC236}">
                <a16:creationId xmlns:a16="http://schemas.microsoft.com/office/drawing/2014/main" id="{28089786-0CF3-9285-B3CB-60978B3E1056}"/>
              </a:ext>
            </a:extLst>
          </p:cNvPr>
          <p:cNvSpPr txBox="1"/>
          <p:nvPr/>
        </p:nvSpPr>
        <p:spPr>
          <a:xfrm>
            <a:off x="943048" y="218333"/>
            <a:ext cx="3545825" cy="523220"/>
          </a:xfrm>
          <a:prstGeom prst="rect">
            <a:avLst/>
          </a:prstGeom>
          <a:noFill/>
        </p:spPr>
        <p:txBody>
          <a:bodyPr wrap="square" rtlCol="0">
            <a:spAutoFit/>
          </a:bodyPr>
          <a:lstStyle/>
          <a:p>
            <a:r>
              <a:rPr lang="en-GB" sz="1400" b="1">
                <a:solidFill>
                  <a:schemeClr val="bg1"/>
                </a:solidFill>
                <a:latin typeface="Verdana" panose="020B0604030504040204" pitchFamily="34" charset="0"/>
                <a:ea typeface="Verdana" panose="020B0604030504040204" pitchFamily="34" charset="0"/>
              </a:rPr>
              <a:t>Mechanical Product Engineering</a:t>
            </a:r>
          </a:p>
          <a:p>
            <a:endParaRPr lang="en-GB" sz="1400" b="1" dirty="0">
              <a:latin typeface="Montserrat" panose="00000500000000000000" pitchFamily="2" charset="0"/>
            </a:endParaRPr>
          </a:p>
        </p:txBody>
      </p:sp>
      <p:sp>
        <p:nvSpPr>
          <p:cNvPr id="5" name="ZoneTexte 4">
            <a:extLst>
              <a:ext uri="{FF2B5EF4-FFF2-40B4-BE49-F238E27FC236}">
                <a16:creationId xmlns:a16="http://schemas.microsoft.com/office/drawing/2014/main" id="{D1171660-F4E4-C1D3-8F59-E26533F32461}"/>
              </a:ext>
            </a:extLst>
          </p:cNvPr>
          <p:cNvSpPr txBox="1"/>
          <p:nvPr/>
        </p:nvSpPr>
        <p:spPr>
          <a:xfrm>
            <a:off x="457412" y="10386914"/>
            <a:ext cx="5940000" cy="184666"/>
          </a:xfrm>
          <a:prstGeom prst="rect">
            <a:avLst/>
          </a:prstGeom>
          <a:noFill/>
          <a:ln>
            <a:noFill/>
          </a:ln>
        </p:spPr>
        <p:txBody>
          <a:bodyPr wrap="square" lIns="0" tIns="0" rIns="0" bIns="45720" anchor="t">
            <a:spAutoFit/>
          </a:bodyPr>
          <a:lstStyle/>
          <a:p>
            <a:pPr algn="just"/>
            <a:r>
              <a:rPr lang="fr-FR" sz="900" dirty="0">
                <a:effectLst/>
                <a:latin typeface="Verdana" panose="020B0604030504040204" pitchFamily="34" charset="0"/>
                <a:ea typeface="Verdana" panose="020B0604030504040204" pitchFamily="34" charset="0"/>
                <a:cs typeface="+mn-lt"/>
              </a:rPr>
              <a:t>	Vous êtes curieux et vous aimez le challenge ? Alors n’hésitez plus, rejoignez-nous !</a:t>
            </a:r>
            <a:endParaRPr lang="fr-FR" sz="900" dirty="0">
              <a:latin typeface="Verdana" panose="020B0604030504040204" pitchFamily="34" charset="0"/>
              <a:ea typeface="Verdana" panose="020B0604030504040204" pitchFamily="34" charset="0"/>
              <a:cs typeface="+mn-lt"/>
            </a:endParaRPr>
          </a:p>
        </p:txBody>
      </p:sp>
    </p:spTree>
    <p:extLst>
      <p:ext uri="{BB962C8B-B14F-4D97-AF65-F5344CB8AC3E}">
        <p14:creationId xmlns:p14="http://schemas.microsoft.com/office/powerpoint/2010/main" val="417495544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8662218-1dbc-41b8-9dd4-0e72138e7362" xsi:nil="true"/>
    <lcf76f155ced4ddcb4097134ff3c332f xmlns="eecf6651-a508-4f37-a460-21dbedb1472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6059F6E400FA4F9AAA8374901CCC03" ma:contentTypeVersion="24" ma:contentTypeDescription="Create a new document." ma:contentTypeScope="" ma:versionID="4addc7e6c935d7247df8b808be4b2f24">
  <xsd:schema xmlns:xsd="http://www.w3.org/2001/XMLSchema" xmlns:xs="http://www.w3.org/2001/XMLSchema" xmlns:p="http://schemas.microsoft.com/office/2006/metadata/properties" xmlns:ns2="eecf6651-a508-4f37-a460-21dbedb14725" xmlns:ns3="e8662218-1dbc-41b8-9dd4-0e72138e7362" targetNamespace="http://schemas.microsoft.com/office/2006/metadata/properties" ma:root="true" ma:fieldsID="5460ffe47d5e5425aac9faf7f51c901f" ns2:_="" ns3:_="">
    <xsd:import namespace="eecf6651-a508-4f37-a460-21dbedb14725"/>
    <xsd:import namespace="e8662218-1dbc-41b8-9dd4-0e72138e736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cf6651-a508-4f37-a460-21dbedb147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b0fed68-6da0-4850-90bb-447d04ec8ec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8662218-1dbc-41b8-9dd4-0e72138e7362"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8c22b60-6b26-4daf-b7cb-7da6f4adf18f}" ma:internalName="TaxCatchAll" ma:showField="CatchAllData" ma:web="e8662218-1dbc-41b8-9dd4-0e72138e73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EEA7DC-82D0-410D-9138-8AFF4F5FED5A}">
  <ds:schemaRefs>
    <ds:schemaRef ds:uri="http://schemas.microsoft.com/sharepoint/v3/contenttype/forms"/>
  </ds:schemaRefs>
</ds:datastoreItem>
</file>

<file path=customXml/itemProps2.xml><?xml version="1.0" encoding="utf-8"?>
<ds:datastoreItem xmlns:ds="http://schemas.openxmlformats.org/officeDocument/2006/customXml" ds:itemID="{A1E80919-54C2-4828-BA32-A0E91D702B20}">
  <ds:schemaRefs>
    <ds:schemaRef ds:uri="25ce1021-5bd0-4de6-85ac-358b06e64725"/>
    <ds:schemaRef ds:uri="e081581a-dab8-4d9d-aa6f-3ad40f4c7bcb"/>
    <ds:schemaRef ds:uri="e8662218-1dbc-41b8-9dd4-0e72138e7362"/>
    <ds:schemaRef ds:uri="eecf6651-a508-4f37-a460-21dbedb1472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54534D4-D608-41A4-9EC3-8380740EC624}">
  <ds:schemaRefs>
    <ds:schemaRef ds:uri="e8662218-1dbc-41b8-9dd4-0e72138e7362"/>
    <ds:schemaRef ds:uri="eecf6651-a508-4f37-a460-21dbedb1472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419</TotalTime>
  <Words>360</Words>
  <Application>Microsoft Office PowerPoint</Application>
  <PresentationFormat>Grand écran</PresentationFormat>
  <Paragraphs>42</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Calibri Light</vt:lpstr>
      <vt:lpstr>Montserrat</vt:lpstr>
      <vt:lpstr>Verdana</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Laura Durandiere</dc:creator>
  <cp:lastModifiedBy>Laurent Rosieres</cp:lastModifiedBy>
  <cp:revision>387</cp:revision>
  <dcterms:created xsi:type="dcterms:W3CDTF">2021-09-28T09:19:51Z</dcterms:created>
  <dcterms:modified xsi:type="dcterms:W3CDTF">2023-09-04T13:19:07Z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0x010100996059F6E400FA4F9AAA8374901CCC03</vt:lpwstr>
  </property>
  <property fmtid="{D5CDD505-2E9C-101B-9397-08002B2CF9AE}" pid="3" name="MediaServiceImageTags">
    <vt:lpwstr/>
  </property>
</Properties>
</file>