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793" r:id="rId5"/>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5CE5"/>
    <a:srgbClr val="D8D5E6"/>
    <a:srgbClr val="F6F6F6"/>
    <a:srgbClr val="6846C6"/>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94" autoAdjust="0"/>
    <p:restoredTop sz="94660"/>
  </p:normalViewPr>
  <p:slideViewPr>
    <p:cSldViewPr snapToGrid="0">
      <p:cViewPr varScale="1">
        <p:scale>
          <a:sx n="49" d="100"/>
          <a:sy n="49" d="100"/>
        </p:scale>
        <p:origin x="270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7AE88A21-A38B-4108-B7B0-0EAFA93F1D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B3B14F38-C257-460D-A3F1-761FD36C767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98FAFF5-B1ED-4121-B55F-831311191552}" type="datetimeFigureOut">
              <a:rPr lang="fr-FR" smtClean="0"/>
              <a:t>20/10/2023</a:t>
            </a:fld>
            <a:endParaRPr lang="fr-FR"/>
          </a:p>
        </p:txBody>
      </p:sp>
      <p:sp>
        <p:nvSpPr>
          <p:cNvPr id="4" name="Espace réservé du pied de page 3">
            <a:extLst>
              <a:ext uri="{FF2B5EF4-FFF2-40B4-BE49-F238E27FC236}">
                <a16:creationId xmlns:a16="http://schemas.microsoft.com/office/drawing/2014/main" id="{E9739EDE-3ABA-4B0E-8485-1B706DAF2D5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D3B124E5-F6B4-419E-9689-46DA80619CF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263304B-4879-4117-B139-42C27A281435}" type="slidenum">
              <a:rPr lang="fr-FR" smtClean="0"/>
              <a:t>‹N°›</a:t>
            </a:fld>
            <a:endParaRPr lang="fr-FR"/>
          </a:p>
        </p:txBody>
      </p:sp>
    </p:spTree>
    <p:extLst>
      <p:ext uri="{BB962C8B-B14F-4D97-AF65-F5344CB8AC3E}">
        <p14:creationId xmlns:p14="http://schemas.microsoft.com/office/powerpoint/2010/main" val="31197507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B73FC-E516-4AA2-A834-A7E85E8011B4}" type="datetimeFigureOut">
              <a:rPr lang="fr-FR" smtClean="0"/>
              <a:t>20/10/2023</a:t>
            </a:fld>
            <a:endParaRPr lang="fr-FR"/>
          </a:p>
        </p:txBody>
      </p:sp>
      <p:sp>
        <p:nvSpPr>
          <p:cNvPr id="4" name="Espace réservé de l'image des diapositives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19FA8-DE65-49AD-8050-76C2A6E3A93B}" type="slidenum">
              <a:rPr lang="fr-FR" smtClean="0"/>
              <a:t>‹N°›</a:t>
            </a:fld>
            <a:endParaRPr lang="fr-FR"/>
          </a:p>
        </p:txBody>
      </p:sp>
    </p:spTree>
    <p:extLst>
      <p:ext uri="{BB962C8B-B14F-4D97-AF65-F5344CB8AC3E}">
        <p14:creationId xmlns:p14="http://schemas.microsoft.com/office/powerpoint/2010/main" val="389845010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EFC441A-7290-4AC1-AECF-14AFA5D99462}" type="datetime1">
              <a:rPr lang="fr-FR" smtClean="0"/>
              <a:t>20/10/2023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114673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29D08D-4702-47D9-B9D4-C1BD91205A64}" type="datetime1">
              <a:rPr lang="fr-FR" smtClean="0"/>
              <a:t>20/10/2023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142310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AA539EA-9477-4A9F-B88F-25C15FDEDD8C}" type="datetime1">
              <a:rPr lang="fr-FR" smtClean="0"/>
              <a:t>20/10/2023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808251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A45CC4B-CEAF-49C3-8307-A965CC7B894A}" type="datetime1">
              <a:rPr lang="fr-FR" smtClean="0"/>
              <a:t>20/10/2023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07480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78E0A68-0AE6-44DE-AD5E-205F916EAAF1}" type="datetime1">
              <a:rPr lang="fr-FR" smtClean="0"/>
              <a:t>20/10/2023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1919230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6925409-3668-4550-BEEB-3B47720336C2}" type="datetime1">
              <a:rPr lang="fr-FR" smtClean="0"/>
              <a:t>20/10/2023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390751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4453467"/>
            <a:ext cx="2901255"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4453467"/>
            <a:ext cx="2915543"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A9A9DC2-A409-4FAF-98F9-964597542094}" type="datetime1">
              <a:rPr lang="fr-FR" smtClean="0"/>
              <a:t>20/10/2023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083009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3DFE003-A4F1-48E7-A672-3B8083A54A13}" type="datetime1">
              <a:rPr lang="fr-FR" smtClean="0"/>
              <a:t>20/10/2023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305993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5C514-5039-4B63-9C3F-C825222A0D49}" type="datetime1">
              <a:rPr lang="fr-FR" smtClean="0"/>
              <a:t>20/10/2023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57741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DA2ECA-6A39-4B5A-8AAB-A612D04783AB}" type="datetime1">
              <a:rPr lang="fr-FR" smtClean="0"/>
              <a:t>20/10/2023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1340372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B16AF8C-1461-4A44-B154-00C8648A8DFB}" type="datetime1">
              <a:rPr lang="fr-FR" smtClean="0"/>
              <a:t>20/10/2023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4034301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8513AA6D-0AAF-4AA4-B279-6A00BB1A5F27}" type="datetime1">
              <a:rPr lang="fr-FR" smtClean="0"/>
              <a:t>20/10/2023</a:t>
            </a:fld>
            <a:endParaRPr lang="fr-FR"/>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6B641D08-297A-4F26-AAB9-0606C758A93E}" type="slidenum">
              <a:rPr lang="fr-FR" smtClean="0"/>
              <a:t>‹N°›</a:t>
            </a:fld>
            <a:endParaRPr lang="fr-FR"/>
          </a:p>
        </p:txBody>
      </p:sp>
    </p:spTree>
    <p:extLst>
      <p:ext uri="{BB962C8B-B14F-4D97-AF65-F5344CB8AC3E}">
        <p14:creationId xmlns:p14="http://schemas.microsoft.com/office/powerpoint/2010/main" val="2069676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47305FF-A819-FDFB-8E71-5C2BD52A86D3}"/>
              </a:ext>
            </a:extLst>
          </p:cNvPr>
          <p:cNvSpPr/>
          <p:nvPr/>
        </p:nvSpPr>
        <p:spPr>
          <a:xfrm>
            <a:off x="0" y="11832000"/>
            <a:ext cx="6858000" cy="360000"/>
          </a:xfrm>
          <a:prstGeom prst="rect">
            <a:avLst/>
          </a:prstGeom>
          <a:solidFill>
            <a:srgbClr val="805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a:extLst>
              <a:ext uri="{FF2B5EF4-FFF2-40B4-BE49-F238E27FC236}">
                <a16:creationId xmlns:a16="http://schemas.microsoft.com/office/drawing/2014/main" id="{790F4301-59AF-5AD4-9262-F545F94740DA}"/>
              </a:ext>
            </a:extLst>
          </p:cNvPr>
          <p:cNvSpPr txBox="1"/>
          <p:nvPr/>
        </p:nvSpPr>
        <p:spPr>
          <a:xfrm>
            <a:off x="0" y="0"/>
            <a:ext cx="6858000" cy="720000"/>
          </a:xfrm>
          <a:prstGeom prst="rect">
            <a:avLst/>
          </a:prstGeom>
          <a:solidFill>
            <a:srgbClr val="805CE5"/>
          </a:solidFill>
        </p:spPr>
        <p:txBody>
          <a:bodyPr wrap="square" rtlCol="0">
            <a:spAutoFit/>
          </a:bodyPr>
          <a:lstStyle/>
          <a:p>
            <a:endParaRPr lang="fr-FR"/>
          </a:p>
        </p:txBody>
      </p:sp>
      <p:sp>
        <p:nvSpPr>
          <p:cNvPr id="3" name="Rectangle 4">
            <a:extLst>
              <a:ext uri="{FF2B5EF4-FFF2-40B4-BE49-F238E27FC236}">
                <a16:creationId xmlns:a16="http://schemas.microsoft.com/office/drawing/2014/main" id="{EEEA1231-CAE2-437D-AE18-B98583077AA2}"/>
              </a:ext>
            </a:extLst>
          </p:cNvPr>
          <p:cNvSpPr>
            <a:spLocks noChangeArrowheads="1"/>
          </p:cNvSpPr>
          <p:nvPr/>
        </p:nvSpPr>
        <p:spPr bwMode="auto">
          <a:xfrm>
            <a:off x="124995" y="189004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latin typeface="Verdana" panose="020B0604030504040204" pitchFamily="34" charset="0"/>
              <a:ea typeface="Verdana" panose="020B0604030504040204" pitchFamily="34" charset="0"/>
            </a:endParaRPr>
          </a:p>
        </p:txBody>
      </p:sp>
      <p:sp>
        <p:nvSpPr>
          <p:cNvPr id="16" name="ZoneTexte 15">
            <a:extLst>
              <a:ext uri="{FF2B5EF4-FFF2-40B4-BE49-F238E27FC236}">
                <a16:creationId xmlns:a16="http://schemas.microsoft.com/office/drawing/2014/main" id="{32AEA482-8F23-4A9C-8925-A64DB79C55E7}"/>
              </a:ext>
            </a:extLst>
          </p:cNvPr>
          <p:cNvSpPr txBox="1"/>
          <p:nvPr/>
        </p:nvSpPr>
        <p:spPr>
          <a:xfrm>
            <a:off x="1918855" y="1147851"/>
            <a:ext cx="4661115" cy="1015663"/>
          </a:xfrm>
          <a:prstGeom prst="rect">
            <a:avLst/>
          </a:prstGeom>
          <a:noFill/>
        </p:spPr>
        <p:txBody>
          <a:bodyPr wrap="square" lIns="91440" tIns="45720" rIns="91440" bIns="45720" anchor="t">
            <a:spAutoFit/>
          </a:bodyPr>
          <a:lstStyle/>
          <a:p>
            <a:pPr algn="r"/>
            <a:r>
              <a:rPr lang="fr-FR" sz="1000" dirty="0">
                <a:solidFill>
                  <a:srgbClr val="805CE5"/>
                </a:solidFill>
                <a:effectLst/>
                <a:latin typeface="Verdana"/>
                <a:ea typeface="Verdana"/>
                <a:cs typeface="Mangal"/>
              </a:rPr>
              <a:t>Secteur </a:t>
            </a:r>
            <a:r>
              <a:rPr lang="fr-FR" sz="1000" dirty="0">
                <a:solidFill>
                  <a:srgbClr val="805CE5"/>
                </a:solidFill>
                <a:latin typeface="Verdana"/>
                <a:ea typeface="Verdana"/>
                <a:cs typeface="Mangal"/>
              </a:rPr>
              <a:t>d’activité : </a:t>
            </a:r>
            <a:r>
              <a:rPr lang="fr-FR" sz="1000" b="1" dirty="0">
                <a:solidFill>
                  <a:srgbClr val="805CE5"/>
                </a:solidFill>
                <a:latin typeface="Verdana"/>
                <a:ea typeface="Verdana"/>
                <a:cs typeface="Mangal"/>
              </a:rPr>
              <a:t>Industrie</a:t>
            </a:r>
            <a:endParaRPr lang="fr-FR" sz="1000" b="1" dirty="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a:p>
            <a:pPr algn="r"/>
            <a:r>
              <a:rPr lang="fr-FR" sz="1000" dirty="0">
                <a:solidFill>
                  <a:srgbClr val="805CE5"/>
                </a:solidFill>
                <a:effectLst/>
                <a:latin typeface="Verdana"/>
                <a:ea typeface="Verdana"/>
                <a:cs typeface="Mangal"/>
              </a:rPr>
              <a:t>Métier : </a:t>
            </a:r>
            <a:r>
              <a:rPr lang="fr-FR" sz="1000" b="1" dirty="0">
                <a:solidFill>
                  <a:srgbClr val="805CE5"/>
                </a:solidFill>
                <a:latin typeface="Verdana"/>
                <a:ea typeface="Verdana"/>
                <a:cs typeface="Mangal"/>
              </a:rPr>
              <a:t>PMO</a:t>
            </a:r>
            <a:endParaRPr lang="fr-FR" sz="1000" b="1" dirty="0">
              <a:solidFill>
                <a:srgbClr val="805CE5"/>
              </a:solidFill>
              <a:effectLst/>
              <a:latin typeface="Verdana"/>
              <a:ea typeface="Verdana"/>
              <a:cs typeface="Mangal"/>
            </a:endParaRPr>
          </a:p>
          <a:p>
            <a:pPr algn="r"/>
            <a:r>
              <a:rPr lang="fr-FR" sz="1000" dirty="0">
                <a:solidFill>
                  <a:srgbClr val="805CE5"/>
                </a:solidFill>
                <a:effectLst/>
                <a:latin typeface="Verdana"/>
                <a:ea typeface="Verdana"/>
                <a:cs typeface="Times New Roman"/>
              </a:rPr>
              <a:t>Localisation : </a:t>
            </a:r>
            <a:r>
              <a:rPr lang="fr-FR" sz="1000" b="1" dirty="0">
                <a:solidFill>
                  <a:srgbClr val="805CE5"/>
                </a:solidFill>
                <a:effectLst/>
                <a:latin typeface="Verdana"/>
                <a:ea typeface="Verdana"/>
                <a:cs typeface="Times New Roman"/>
              </a:rPr>
              <a:t>Gières (38)</a:t>
            </a:r>
            <a:endParaRPr lang="fr-FR" sz="1000" b="1" dirty="0">
              <a:solidFill>
                <a:srgbClr val="805CE5"/>
              </a:solidFill>
              <a:effectLst/>
              <a:latin typeface="Verdana" panose="020B0604030504040204" pitchFamily="34" charset="0"/>
              <a:ea typeface="Verdana" panose="020B0604030504040204" pitchFamily="34" charset="0"/>
              <a:cs typeface="Times New Roman" panose="02020603050405020304" pitchFamily="18" charset="0"/>
            </a:endParaRPr>
          </a:p>
          <a:p>
            <a:pPr algn="r"/>
            <a:r>
              <a:rPr lang="fr-FR" sz="1000" dirty="0">
                <a:solidFill>
                  <a:srgbClr val="805CE5"/>
                </a:solidFill>
                <a:effectLst/>
                <a:latin typeface="Verdana"/>
                <a:ea typeface="Verdana"/>
                <a:cs typeface="Mangal"/>
              </a:rPr>
              <a:t>Type de contrat / durée : </a:t>
            </a:r>
            <a:r>
              <a:rPr lang="fr-FR" sz="1000" b="1" dirty="0">
                <a:solidFill>
                  <a:srgbClr val="805CE5"/>
                </a:solidFill>
                <a:effectLst/>
                <a:latin typeface="Verdana"/>
                <a:ea typeface="Verdana"/>
                <a:cs typeface="Mangal"/>
              </a:rPr>
              <a:t>Stage - 6 mois</a:t>
            </a:r>
            <a:endParaRPr lang="fr-FR" sz="1000" b="1" dirty="0">
              <a:solidFill>
                <a:srgbClr val="805CE5"/>
              </a:solidFill>
              <a:latin typeface="Verdana"/>
              <a:ea typeface="Verdana"/>
              <a:cs typeface="Times New Roman" panose="02020603050405020304" pitchFamily="18" charset="0"/>
            </a:endParaRPr>
          </a:p>
          <a:p>
            <a:pPr algn="r"/>
            <a:r>
              <a:rPr lang="fr-FR" sz="1000" dirty="0" err="1">
                <a:solidFill>
                  <a:srgbClr val="805CE5"/>
                </a:solidFill>
                <a:effectLst/>
                <a:latin typeface="Verdana"/>
                <a:ea typeface="Verdana"/>
                <a:cs typeface="Times New Roman"/>
              </a:rPr>
              <a:t>Ref</a:t>
            </a:r>
            <a:r>
              <a:rPr lang="fr-FR" sz="1000" dirty="0">
                <a:solidFill>
                  <a:srgbClr val="805CE5"/>
                </a:solidFill>
                <a:effectLst/>
                <a:latin typeface="Verdana"/>
                <a:ea typeface="Verdana"/>
                <a:cs typeface="Times New Roman"/>
              </a:rPr>
              <a:t> site carrière : </a:t>
            </a:r>
            <a:r>
              <a:rPr lang="fr-FR" sz="1000" b="1" dirty="0">
                <a:solidFill>
                  <a:srgbClr val="805CE5"/>
                </a:solidFill>
                <a:latin typeface="Verdana"/>
                <a:ea typeface="Verdana"/>
                <a:cs typeface="Times New Roman"/>
              </a:rPr>
              <a:t>2023-28396</a:t>
            </a:r>
            <a:endParaRPr lang="fr-FR" sz="1000" b="1" dirty="0">
              <a:solidFill>
                <a:srgbClr val="805CE5"/>
              </a:solidFill>
              <a:effectLst/>
              <a:latin typeface="Verdana"/>
              <a:ea typeface="Verdana"/>
              <a:cs typeface="Times New Roman" panose="02020603050405020304" pitchFamily="18" charset="0"/>
            </a:endParaRPr>
          </a:p>
          <a:p>
            <a:pPr algn="r"/>
            <a:endParaRPr lang="fr-FR" sz="1000" dirty="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p:txBody>
      </p:sp>
      <p:sp>
        <p:nvSpPr>
          <p:cNvPr id="12" name="ZoneTexte 11">
            <a:extLst>
              <a:ext uri="{FF2B5EF4-FFF2-40B4-BE49-F238E27FC236}">
                <a16:creationId xmlns:a16="http://schemas.microsoft.com/office/drawing/2014/main" id="{A1B78053-D39A-498F-83C5-2F993EF90060}"/>
              </a:ext>
            </a:extLst>
          </p:cNvPr>
          <p:cNvSpPr txBox="1"/>
          <p:nvPr/>
        </p:nvSpPr>
        <p:spPr>
          <a:xfrm>
            <a:off x="360001" y="2469917"/>
            <a:ext cx="6483926" cy="276999"/>
          </a:xfrm>
          <a:prstGeom prst="rect">
            <a:avLst/>
          </a:prstGeom>
          <a:noFill/>
          <a:ln>
            <a:noFill/>
          </a:ln>
        </p:spPr>
        <p:txBody>
          <a:bodyPr wrap="square" lIns="0" tIns="45720" rIns="91440" bIns="45720" rtlCol="0" anchor="t">
            <a:spAutoFit/>
          </a:bodyPr>
          <a:lstStyle/>
          <a:p>
            <a:pPr>
              <a:spcAft>
                <a:spcPts val="1000"/>
              </a:spcAft>
            </a:pPr>
            <a:r>
              <a:rPr lang="fr-FR" sz="1200" b="1">
                <a:solidFill>
                  <a:srgbClr val="805CE5"/>
                </a:solidFill>
                <a:effectLst/>
                <a:latin typeface="Verdana" panose="020B0604030504040204" pitchFamily="34" charset="0"/>
                <a:ea typeface="Verdana" panose="020B0604030504040204" pitchFamily="34" charset="0"/>
                <a:cs typeface="Mangal" panose="02040503050203030202" pitchFamily="18" charset="0"/>
              </a:rPr>
              <a:t>Stage – Ingénieur(e) PMO </a:t>
            </a:r>
            <a:r>
              <a:rPr lang="fr-FR" sz="1200" b="1">
                <a:solidFill>
                  <a:srgbClr val="805CE5"/>
                </a:solidFill>
                <a:latin typeface="Verdana" panose="020B0604030504040204" pitchFamily="34" charset="0"/>
                <a:ea typeface="Verdana" panose="020B0604030504040204" pitchFamily="34" charset="0"/>
                <a:cs typeface="Mangal" panose="02040503050203030202" pitchFamily="18" charset="0"/>
              </a:rPr>
              <a:t>F/H</a:t>
            </a:r>
            <a:endParaRPr lang="fr-FR" sz="1200" b="1">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p:txBody>
      </p:sp>
      <p:sp>
        <p:nvSpPr>
          <p:cNvPr id="18" name="ZoneTexte 17">
            <a:extLst>
              <a:ext uri="{FF2B5EF4-FFF2-40B4-BE49-F238E27FC236}">
                <a16:creationId xmlns:a16="http://schemas.microsoft.com/office/drawing/2014/main" id="{100CAF65-23C8-4BB2-A729-1F27430863C0}"/>
              </a:ext>
            </a:extLst>
          </p:cNvPr>
          <p:cNvSpPr txBox="1"/>
          <p:nvPr/>
        </p:nvSpPr>
        <p:spPr>
          <a:xfrm>
            <a:off x="359999" y="3060000"/>
            <a:ext cx="870431" cy="215444"/>
          </a:xfrm>
          <a:prstGeom prst="rect">
            <a:avLst/>
          </a:prstGeom>
          <a:noFill/>
        </p:spPr>
        <p:txBody>
          <a:bodyPr wrap="none" lIns="0" tIns="0" rIns="0" rtlCol="0">
            <a:spAutoFit/>
          </a:bodyPr>
          <a:lstStyle>
            <a:defPPr>
              <a:defRPr lang="en-US"/>
            </a:defPPr>
            <a:lvl1pPr>
              <a:defRPr sz="1100" b="1">
                <a:solidFill>
                  <a:srgbClr val="6846C6"/>
                </a:solidFill>
                <a:effectLst/>
                <a:latin typeface="Verdana" panose="020B0604030504040204" pitchFamily="34" charset="0"/>
                <a:ea typeface="Verdana" panose="020B0604030504040204" pitchFamily="34" charset="0"/>
                <a:cs typeface="Mangal" panose="02040503050203030202" pitchFamily="18" charset="0"/>
              </a:defRPr>
            </a:lvl1pPr>
          </a:lstStyle>
          <a:p>
            <a:r>
              <a:rPr lang="fr-FR">
                <a:solidFill>
                  <a:srgbClr val="805CE5"/>
                </a:solidFill>
              </a:rPr>
              <a:t>Notre offre</a:t>
            </a:r>
          </a:p>
        </p:txBody>
      </p:sp>
      <p:sp>
        <p:nvSpPr>
          <p:cNvPr id="20" name="ZoneTexte 19">
            <a:extLst>
              <a:ext uri="{FF2B5EF4-FFF2-40B4-BE49-F238E27FC236}">
                <a16:creationId xmlns:a16="http://schemas.microsoft.com/office/drawing/2014/main" id="{D8EAF1BB-5383-42B2-9476-5C35E2F46CD9}"/>
              </a:ext>
            </a:extLst>
          </p:cNvPr>
          <p:cNvSpPr txBox="1"/>
          <p:nvPr/>
        </p:nvSpPr>
        <p:spPr>
          <a:xfrm>
            <a:off x="360000" y="3420000"/>
            <a:ext cx="5940000" cy="2539157"/>
          </a:xfrm>
          <a:prstGeom prst="rect">
            <a:avLst/>
          </a:prstGeom>
          <a:noFill/>
          <a:ln>
            <a:noFill/>
          </a:ln>
        </p:spPr>
        <p:txBody>
          <a:bodyPr wrap="square" lIns="0" tIns="0" rIns="0" bIns="45720" anchor="t">
            <a:spAutoFit/>
          </a:bodyPr>
          <a:lstStyle/>
          <a:p>
            <a:pPr algn="just"/>
            <a:r>
              <a:rPr lang="fr-FR" sz="900">
                <a:solidFill>
                  <a:srgbClr val="000000"/>
                </a:solidFill>
                <a:effectLst/>
                <a:latin typeface="verdana" panose="020B0604030504040204" pitchFamily="34" charset="0"/>
              </a:rPr>
              <a:t>Dans le cadre du développement de nos activités PMS (Project Management Services) au sein d’EXPLEO France, nous souhaitons intégrer des stagiaires PMO pour apporter du support auprès de nos chefs de projet et directeurs de projet, dans le pilotage et le suivi de nos différents projets / </a:t>
            </a:r>
            <a:r>
              <a:rPr lang="fr-FR" sz="900" err="1">
                <a:solidFill>
                  <a:srgbClr val="000000"/>
                </a:solidFill>
                <a:effectLst/>
                <a:latin typeface="verdana" panose="020B0604030504040204" pitchFamily="34" charset="0"/>
              </a:rPr>
              <a:t>workpackage</a:t>
            </a:r>
            <a:r>
              <a:rPr lang="fr-FR" sz="900">
                <a:solidFill>
                  <a:srgbClr val="000000"/>
                </a:solidFill>
                <a:effectLst/>
                <a:latin typeface="verdana" panose="020B0604030504040204" pitchFamily="34" charset="0"/>
              </a:rPr>
              <a:t> client. </a:t>
            </a:r>
            <a:r>
              <a:rPr lang="fr-FR" sz="900">
                <a:effectLst/>
                <a:latin typeface="verdana" panose="020B0604030504040204" pitchFamily="34" charset="0"/>
              </a:rPr>
              <a:t>​</a:t>
            </a:r>
            <a:endParaRPr lang="fr-FR" sz="900">
              <a:effectLst/>
            </a:endParaRPr>
          </a:p>
          <a:p>
            <a:pPr algn="just"/>
            <a:r>
              <a:rPr lang="fr-FR" sz="900">
                <a:effectLst/>
                <a:latin typeface="verdana" panose="020B0604030504040204" pitchFamily="34" charset="0"/>
              </a:rPr>
              <a:t>​</a:t>
            </a:r>
            <a:endParaRPr lang="fr-FR" sz="900">
              <a:effectLst/>
            </a:endParaRPr>
          </a:p>
          <a:p>
            <a:pPr algn="just"/>
            <a:r>
              <a:rPr lang="fr-FR" sz="900">
                <a:solidFill>
                  <a:srgbClr val="000000"/>
                </a:solidFill>
                <a:effectLst/>
                <a:latin typeface="verdana" panose="020B0604030504040204" pitchFamily="34" charset="0"/>
              </a:rPr>
              <a:t>Vos rôles principaux mais évolutifs :</a:t>
            </a:r>
            <a:r>
              <a:rPr lang="fr-FR" sz="900">
                <a:effectLst/>
                <a:latin typeface="verdana" panose="020B0604030504040204" pitchFamily="34" charset="0"/>
              </a:rPr>
              <a:t>​</a:t>
            </a:r>
            <a:endParaRPr lang="fr-FR" sz="900">
              <a:effectLst/>
            </a:endParaRPr>
          </a:p>
          <a:p>
            <a:pPr algn="just"/>
            <a:r>
              <a:rPr lang="fr-FR" sz="900">
                <a:effectLst/>
                <a:latin typeface="verdana" panose="020B0604030504040204" pitchFamily="34" charset="0"/>
              </a:rPr>
              <a:t>​</a:t>
            </a:r>
            <a:endParaRPr lang="fr-FR" sz="900">
              <a:effectLst/>
            </a:endParaRPr>
          </a:p>
          <a:p>
            <a:pPr marL="171450" indent="-171450" algn="just">
              <a:buFont typeface="Arial" panose="020B0604020202020204" pitchFamily="34" charset="0"/>
              <a:buChar char="•"/>
            </a:pPr>
            <a:r>
              <a:rPr lang="fr-FR" sz="900">
                <a:solidFill>
                  <a:srgbClr val="000000"/>
                </a:solidFill>
                <a:effectLst/>
                <a:latin typeface="verdana" panose="020B0604030504040204" pitchFamily="34" charset="0"/>
              </a:rPr>
              <a:t>Suivre les actions de pilotage des projets</a:t>
            </a:r>
            <a:r>
              <a:rPr lang="fr-FR" sz="900">
                <a:effectLst/>
                <a:latin typeface="verdana" panose="020B0604030504040204" pitchFamily="34" charset="0"/>
              </a:rPr>
              <a:t>​ visant à l’atteinte des objectifs de livraison et de qualité.</a:t>
            </a:r>
            <a:endParaRPr lang="fr-FR" sz="900">
              <a:effectLst/>
            </a:endParaRPr>
          </a:p>
          <a:p>
            <a:pPr marL="171450" indent="-171450" algn="just">
              <a:buFont typeface="Arial" panose="020B0604020202020204" pitchFamily="34" charset="0"/>
              <a:buChar char="•"/>
            </a:pPr>
            <a:r>
              <a:rPr lang="fr-FR" sz="900">
                <a:solidFill>
                  <a:srgbClr val="000000"/>
                </a:solidFill>
                <a:latin typeface="verdana" panose="020B0604030504040204" pitchFamily="34" charset="0"/>
              </a:rPr>
              <a:t>Préparer les différents supports en vue des comités de pilotages et autres réunions projet​.</a:t>
            </a:r>
          </a:p>
          <a:p>
            <a:pPr marL="171450" indent="-171450" algn="just">
              <a:buFont typeface="Arial" panose="020B0604020202020204" pitchFamily="34" charset="0"/>
              <a:buChar char="•"/>
            </a:pPr>
            <a:r>
              <a:rPr lang="fr-FR" sz="900">
                <a:solidFill>
                  <a:srgbClr val="000000"/>
                </a:solidFill>
                <a:latin typeface="verdana" panose="020B0604030504040204" pitchFamily="34" charset="0"/>
              </a:rPr>
              <a:t>Animer le reporting en pilotant les différents indicateurs et </a:t>
            </a:r>
            <a:r>
              <a:rPr lang="fr-FR" sz="900" err="1">
                <a:solidFill>
                  <a:srgbClr val="000000"/>
                </a:solidFill>
                <a:latin typeface="verdana" panose="020B0604030504040204" pitchFamily="34" charset="0"/>
              </a:rPr>
              <a:t>KPI's</a:t>
            </a:r>
            <a:r>
              <a:rPr lang="fr-FR" sz="900">
                <a:solidFill>
                  <a:srgbClr val="000000"/>
                </a:solidFill>
                <a:latin typeface="verdana" panose="020B0604030504040204" pitchFamily="34" charset="0"/>
              </a:rPr>
              <a:t> permettant d’évaluer la performance et le suivi du projet.</a:t>
            </a:r>
          </a:p>
          <a:p>
            <a:pPr marL="171450" indent="-171450" algn="just">
              <a:buFont typeface="Arial" panose="020B0604020202020204" pitchFamily="34" charset="0"/>
              <a:buChar char="•"/>
            </a:pPr>
            <a:r>
              <a:rPr lang="fr-FR" sz="900">
                <a:solidFill>
                  <a:srgbClr val="000000"/>
                </a:solidFill>
                <a:latin typeface="verdana" panose="020B0604030504040204" pitchFamily="34" charset="0"/>
              </a:rPr>
              <a:t>Apporter du support aux managers dans la gestion des équipes et des activités​ (établir un plan de charge, estimer les durées de tâches, analyser les écarts et dérives pour proposer des plans d’actions …)</a:t>
            </a:r>
          </a:p>
          <a:p>
            <a:pPr algn="just"/>
            <a:r>
              <a:rPr lang="fr-FR" sz="900">
                <a:effectLst/>
                <a:latin typeface="verdana" panose="020B0604030504040204" pitchFamily="34" charset="0"/>
              </a:rPr>
              <a:t>​</a:t>
            </a:r>
          </a:p>
          <a:p>
            <a:pPr algn="just"/>
            <a:r>
              <a:rPr lang="fr-FR" sz="900" u="sng">
                <a:solidFill>
                  <a:srgbClr val="000000"/>
                </a:solidFill>
                <a:effectLst/>
                <a:latin typeface="verdana" panose="020B0604030504040204" pitchFamily="34" charset="0"/>
              </a:rPr>
              <a:t>Environnement technique</a:t>
            </a:r>
            <a:r>
              <a:rPr lang="fr-FR" sz="900">
                <a:solidFill>
                  <a:srgbClr val="000000"/>
                </a:solidFill>
                <a:effectLst/>
                <a:latin typeface="verdana" panose="020B0604030504040204" pitchFamily="34" charset="0"/>
              </a:rPr>
              <a:t> :</a:t>
            </a:r>
            <a:r>
              <a:rPr lang="fr-FR" sz="900">
                <a:effectLst/>
                <a:latin typeface="verdana" panose="020B0604030504040204" pitchFamily="34" charset="0"/>
              </a:rPr>
              <a:t>​</a:t>
            </a:r>
            <a:endParaRPr lang="fr-FR" sz="900">
              <a:effectLst/>
            </a:endParaRPr>
          </a:p>
          <a:p>
            <a:pPr algn="just"/>
            <a:r>
              <a:rPr lang="fr-FR" sz="900">
                <a:effectLst/>
                <a:latin typeface="verdana" panose="020B0604030504040204" pitchFamily="34" charset="0"/>
              </a:rPr>
              <a:t>​</a:t>
            </a:r>
            <a:endParaRPr lang="fr-FR" sz="900">
              <a:effectLst/>
            </a:endParaRPr>
          </a:p>
          <a:p>
            <a:pPr algn="just">
              <a:buFont typeface="Arial" panose="020B0604020202020204" pitchFamily="34" charset="0"/>
              <a:buChar char="•"/>
            </a:pPr>
            <a:r>
              <a:rPr lang="fr-FR" sz="900">
                <a:solidFill>
                  <a:srgbClr val="000000"/>
                </a:solidFill>
                <a:effectLst/>
                <a:latin typeface="verdana" panose="020B0604030504040204" pitchFamily="34" charset="0"/>
              </a:rPr>
              <a:t> </a:t>
            </a:r>
            <a:r>
              <a:rPr lang="fr-FR" sz="900">
                <a:solidFill>
                  <a:srgbClr val="000000"/>
                </a:solidFill>
                <a:latin typeface="verdana" panose="020B0604030504040204" pitchFamily="34" charset="0"/>
              </a:rPr>
              <a:t>Secteurs </a:t>
            </a:r>
            <a:r>
              <a:rPr lang="fr-FR" sz="900">
                <a:solidFill>
                  <a:srgbClr val="000000"/>
                </a:solidFill>
                <a:effectLst/>
                <a:latin typeface="verdana" panose="020B0604030504040204" pitchFamily="34" charset="0"/>
              </a:rPr>
              <a:t>d’activités : Automobile, Défense, Aéronautique, Pharmaceutique.</a:t>
            </a:r>
            <a:endParaRPr lang="fr-FR" sz="900">
              <a:solidFill>
                <a:srgbClr val="000000"/>
              </a:solidFill>
              <a:effectLst/>
              <a:latin typeface="Arial" panose="020B0604020202020204" pitchFamily="34" charset="0"/>
            </a:endParaRPr>
          </a:p>
        </p:txBody>
      </p:sp>
      <p:sp>
        <p:nvSpPr>
          <p:cNvPr id="21" name="ZoneTexte 20">
            <a:extLst>
              <a:ext uri="{FF2B5EF4-FFF2-40B4-BE49-F238E27FC236}">
                <a16:creationId xmlns:a16="http://schemas.microsoft.com/office/drawing/2014/main" id="{72D608FC-42F9-46E3-B75C-BF9383FA9D49}"/>
              </a:ext>
            </a:extLst>
          </p:cNvPr>
          <p:cNvSpPr txBox="1"/>
          <p:nvPr/>
        </p:nvSpPr>
        <p:spPr>
          <a:xfrm>
            <a:off x="359999" y="7400894"/>
            <a:ext cx="1261564" cy="215444"/>
          </a:xfrm>
          <a:prstGeom prst="rect">
            <a:avLst/>
          </a:prstGeom>
          <a:noFill/>
        </p:spPr>
        <p:txBody>
          <a:bodyPr wrap="none" lIns="0" tIns="0" rIns="0" rtlCol="0">
            <a:spAutoFit/>
          </a:bodyPr>
          <a:lstStyle>
            <a:defPPr>
              <a:defRPr lang="en-US"/>
            </a:defPPr>
            <a:lvl1pPr>
              <a:defRPr sz="1100" b="1">
                <a:solidFill>
                  <a:srgbClr val="805CE5"/>
                </a:solidFill>
                <a:effectLst/>
                <a:latin typeface="Verdana" panose="020B0604030504040204" pitchFamily="34" charset="0"/>
                <a:ea typeface="Verdana" panose="020B0604030504040204" pitchFamily="34" charset="0"/>
                <a:cs typeface="Mangal" panose="02040503050203030202" pitchFamily="18" charset="0"/>
              </a:defRPr>
            </a:lvl1pPr>
          </a:lstStyle>
          <a:p>
            <a:r>
              <a:rPr lang="fr-FR"/>
              <a:t>Profil recherché</a:t>
            </a:r>
          </a:p>
        </p:txBody>
      </p:sp>
      <p:sp>
        <p:nvSpPr>
          <p:cNvPr id="23" name="ZoneTexte 22">
            <a:extLst>
              <a:ext uri="{FF2B5EF4-FFF2-40B4-BE49-F238E27FC236}">
                <a16:creationId xmlns:a16="http://schemas.microsoft.com/office/drawing/2014/main" id="{E6BD492A-BBF9-4342-95BE-478B1AC452B0}"/>
              </a:ext>
            </a:extLst>
          </p:cNvPr>
          <p:cNvSpPr txBox="1"/>
          <p:nvPr/>
        </p:nvSpPr>
        <p:spPr>
          <a:xfrm>
            <a:off x="359999" y="7760894"/>
            <a:ext cx="5940000" cy="1707583"/>
          </a:xfrm>
          <a:prstGeom prst="rect">
            <a:avLst/>
          </a:prstGeom>
          <a:noFill/>
        </p:spPr>
        <p:txBody>
          <a:bodyPr wrap="square" lIns="0" tIns="0" rIns="0" bIns="45720" anchor="t">
            <a:spAutoFit/>
          </a:bodyPr>
          <a:lstStyle/>
          <a:p>
            <a:pPr algn="just"/>
            <a:r>
              <a:rPr lang="fr-FR" sz="900" b="1">
                <a:effectLst/>
                <a:latin typeface="Verdana" panose="020B0604030504040204" pitchFamily="34" charset="0"/>
                <a:ea typeface="Verdana" panose="020B0604030504040204" pitchFamily="34" charset="0"/>
                <a:cs typeface="Mangal"/>
              </a:rPr>
              <a:t>Formations / Écoles</a:t>
            </a:r>
            <a:r>
              <a:rPr lang="fr-FR" sz="900" b="1">
                <a:latin typeface="Verdana" panose="020B0604030504040204" pitchFamily="34" charset="0"/>
                <a:ea typeface="Verdana" panose="020B0604030504040204" pitchFamily="34" charset="0"/>
                <a:cs typeface="Mangal"/>
              </a:rPr>
              <a:t> : </a:t>
            </a:r>
            <a:r>
              <a:rPr lang="fr-FR" sz="900">
                <a:latin typeface="Verdana" panose="020B0604030504040204" pitchFamily="34" charset="0"/>
                <a:ea typeface="Verdana" panose="020B0604030504040204" pitchFamily="34" charset="0"/>
                <a:cs typeface="+mn-lt"/>
              </a:rPr>
              <a:t>Vous êtes issu(e) d'une formation d’ingénieur, universitaire ou commerciale (Bac+5) généraliste avec une spécialisation en management de projets.</a:t>
            </a:r>
          </a:p>
          <a:p>
            <a:pPr algn="just"/>
            <a:endParaRPr lang="fr-FR" sz="900" b="1">
              <a:latin typeface="Verdana" panose="020B0604030504040204" pitchFamily="34" charset="0"/>
              <a:ea typeface="Verdana" panose="020B0604030504040204" pitchFamily="34" charset="0"/>
              <a:cs typeface="Mangal" panose="02040503050203030202" pitchFamily="18" charset="0"/>
            </a:endParaRPr>
          </a:p>
          <a:p>
            <a:pPr algn="just"/>
            <a:r>
              <a:rPr lang="fr-FR" sz="900" b="1">
                <a:effectLst/>
                <a:latin typeface="Verdana" panose="020B0604030504040204" pitchFamily="34" charset="0"/>
                <a:ea typeface="Verdana" panose="020B0604030504040204" pitchFamily="34" charset="0"/>
                <a:cs typeface="Mangal"/>
              </a:rPr>
              <a:t>Langues : </a:t>
            </a:r>
            <a:r>
              <a:rPr lang="fr-FR" sz="900">
                <a:latin typeface="Verdana" panose="020B0604030504040204" pitchFamily="34" charset="0"/>
                <a:ea typeface="Verdana" panose="020B0604030504040204" pitchFamily="34" charset="0"/>
                <a:cs typeface="+mn-lt"/>
              </a:rPr>
              <a:t>Nos interlocuteurs étant de toutes langues et cultures, vous êtes ouvert et vous maîtrisez l’anglais à l’écrit comme à l’oral (Niveau B2 à C1).</a:t>
            </a:r>
          </a:p>
          <a:p>
            <a:pPr algn="just"/>
            <a:endParaRPr lang="fr-FR" sz="900">
              <a:effectLst/>
              <a:latin typeface="Verdana" panose="020B0604030504040204" pitchFamily="34" charset="0"/>
              <a:ea typeface="Verdana" panose="020B0604030504040204" pitchFamily="34" charset="0"/>
              <a:cs typeface="Mangal" panose="02040503050203030202" pitchFamily="18" charset="0"/>
            </a:endParaRPr>
          </a:p>
          <a:p>
            <a:pPr algn="just">
              <a:lnSpc>
                <a:spcPct val="107000"/>
              </a:lnSpc>
              <a:spcAft>
                <a:spcPts val="800"/>
              </a:spcAft>
            </a:pPr>
            <a:r>
              <a:rPr lang="fr-FR" sz="900" b="1">
                <a:effectLst/>
                <a:latin typeface="Verdana" panose="020B0604030504040204" pitchFamily="34" charset="0"/>
                <a:ea typeface="Verdana" panose="020B0604030504040204" pitchFamily="34" charset="0"/>
                <a:cs typeface="Mangal"/>
              </a:rPr>
              <a:t>Compétences particulières : </a:t>
            </a:r>
            <a:r>
              <a:rPr lang="fr-FR" sz="900">
                <a:latin typeface="Verdana" panose="020B0604030504040204" pitchFamily="34" charset="0"/>
                <a:ea typeface="Verdana" panose="020B0604030504040204" pitchFamily="34" charset="0"/>
                <a:cs typeface="Times New Roman"/>
              </a:rPr>
              <a:t>Vous disposez de compétences dans l’utilisation du pack office, notamment Excel. Et vous avez de bonnes capacités rédactionnelles et de synthèse. Vous êtes animé par le pilotage de projets. Vous souhaitez assurer la réussite des projets qui vous sont confiés.</a:t>
            </a:r>
          </a:p>
          <a:p>
            <a:pPr algn="just">
              <a:lnSpc>
                <a:spcPct val="107000"/>
              </a:lnSpc>
              <a:spcAft>
                <a:spcPts val="800"/>
              </a:spcAft>
            </a:pPr>
            <a:r>
              <a:rPr lang="fr-FR" sz="900" b="1">
                <a:effectLst/>
                <a:latin typeface="Verdana" panose="020B0604030504040204" pitchFamily="34" charset="0"/>
                <a:ea typeface="Verdana" panose="020B0604030504040204" pitchFamily="34" charset="0"/>
                <a:cs typeface="Mangal"/>
              </a:rPr>
              <a:t>Aptitudes relationnelles : </a:t>
            </a:r>
            <a:r>
              <a:rPr lang="fr-FR" sz="900">
                <a:latin typeface="Verdana" panose="020B0604030504040204" pitchFamily="34" charset="0"/>
                <a:ea typeface="Verdana" panose="020B0604030504040204" pitchFamily="34" charset="0"/>
                <a:cs typeface="Mangal"/>
              </a:rPr>
              <a:t>vous savez vous organiser, prendre des initiatives et appréciez travailler en équipe !</a:t>
            </a:r>
          </a:p>
        </p:txBody>
      </p:sp>
      <p:sp>
        <p:nvSpPr>
          <p:cNvPr id="15" name="ZoneTexte 14">
            <a:extLst>
              <a:ext uri="{FF2B5EF4-FFF2-40B4-BE49-F238E27FC236}">
                <a16:creationId xmlns:a16="http://schemas.microsoft.com/office/drawing/2014/main" id="{F6ACD236-C6A7-47BC-A923-3A636318EBBD}"/>
              </a:ext>
            </a:extLst>
          </p:cNvPr>
          <p:cNvSpPr txBox="1"/>
          <p:nvPr/>
        </p:nvSpPr>
        <p:spPr>
          <a:xfrm>
            <a:off x="765000" y="10034280"/>
            <a:ext cx="5328000" cy="855042"/>
          </a:xfrm>
          <a:prstGeom prst="rect">
            <a:avLst/>
          </a:prstGeom>
          <a:solidFill>
            <a:srgbClr val="D8D5E6"/>
          </a:solidFill>
        </p:spPr>
        <p:txBody>
          <a:bodyPr wrap="square" lIns="91440" tIns="45720" rIns="91440" bIns="45720" rtlCol="0" anchor="t">
            <a:spAutoFit/>
          </a:bodyPr>
          <a:lstStyle/>
          <a:p>
            <a:pPr algn="ctr">
              <a:lnSpc>
                <a:spcPts val="1500"/>
              </a:lnSpc>
              <a:spcBef>
                <a:spcPts val="400"/>
              </a:spcBef>
              <a:spcAft>
                <a:spcPts val="400"/>
              </a:spcAft>
            </a:pPr>
            <a:r>
              <a:rPr lang="fr-FR" sz="1000" b="1">
                <a:solidFill>
                  <a:srgbClr val="805CE5"/>
                </a:solidFill>
                <a:effectLst/>
                <a:latin typeface="Verdana" panose="020B0604030504040204" pitchFamily="34" charset="0"/>
                <a:ea typeface="Verdana" panose="020B0604030504040204" pitchFamily="34" charset="0"/>
                <a:cs typeface="Mangal" panose="02040503050203030202" pitchFamily="18" charset="0"/>
              </a:rPr>
              <a:t>Vous vous reconnaissez dans ce projet ? </a:t>
            </a:r>
            <a:endParaRPr lang="fr-FR" sz="100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a:p>
            <a:pPr algn="ctr">
              <a:lnSpc>
                <a:spcPts val="1500"/>
              </a:lnSpc>
              <a:spcBef>
                <a:spcPts val="400"/>
              </a:spcBef>
              <a:spcAft>
                <a:spcPts val="400"/>
              </a:spcAft>
            </a:pPr>
            <a:r>
              <a:rPr lang="fr-FR" sz="900" b="1">
                <a:solidFill>
                  <a:srgbClr val="805CE5"/>
                </a:solidFill>
                <a:effectLst/>
                <a:latin typeface="Verdana" panose="020B0604030504040204" pitchFamily="34" charset="0"/>
                <a:ea typeface="Verdana" panose="020B0604030504040204" pitchFamily="34" charset="0"/>
                <a:cs typeface="Mangal" panose="02040503050203030202" pitchFamily="18" charset="0"/>
              </a:rPr>
              <a:t>Venez écrire la nouvelle page de votre carrière chez Expleo. </a:t>
            </a:r>
            <a:endParaRPr lang="fr-FR" sz="90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a:p>
            <a:pPr algn="ctr">
              <a:lnSpc>
                <a:spcPts val="1500"/>
              </a:lnSpc>
              <a:spcBef>
                <a:spcPts val="400"/>
              </a:spcBef>
              <a:spcAft>
                <a:spcPts val="400"/>
              </a:spcAft>
            </a:pPr>
            <a:r>
              <a:rPr lang="fr-FR" sz="900" b="1">
                <a:solidFill>
                  <a:srgbClr val="805CE5"/>
                </a:solidFill>
                <a:effectLst/>
                <a:latin typeface="Verdana"/>
                <a:ea typeface="Verdana"/>
                <a:cs typeface="Mangal"/>
              </a:rPr>
              <a:t>Transmettez votre candidature à </a:t>
            </a:r>
            <a:r>
              <a:rPr lang="fr-FR" sz="900" b="1">
                <a:solidFill>
                  <a:srgbClr val="805CE5"/>
                </a:solidFill>
                <a:latin typeface="Verdana"/>
                <a:ea typeface="Verdana"/>
                <a:cs typeface="Mangal"/>
              </a:rPr>
              <a:t>relations-ecoles@expleogroup.com</a:t>
            </a:r>
            <a:endParaRPr lang="fr-FR" sz="900" b="1">
              <a:solidFill>
                <a:srgbClr val="805CE5"/>
              </a:solidFill>
              <a:effectLst/>
              <a:latin typeface="Verdana"/>
              <a:ea typeface="Verdana"/>
              <a:cs typeface="Mangal"/>
            </a:endParaRPr>
          </a:p>
        </p:txBody>
      </p:sp>
      <p:pic>
        <p:nvPicPr>
          <p:cNvPr id="9" name="Image 8">
            <a:extLst>
              <a:ext uri="{FF2B5EF4-FFF2-40B4-BE49-F238E27FC236}">
                <a16:creationId xmlns:a16="http://schemas.microsoft.com/office/drawing/2014/main" id="{B1715F62-92D2-3F5D-4AC2-B6D6141E3B3D}"/>
              </a:ext>
            </a:extLst>
          </p:cNvPr>
          <p:cNvPicPr>
            <a:picLocks noChangeAspect="1"/>
          </p:cNvPicPr>
          <p:nvPr/>
        </p:nvPicPr>
        <p:blipFill>
          <a:blip r:embed="rId2" cstate="hqprint">
            <a:biLevel thresh="25000"/>
            <a:extLst>
              <a:ext uri="{28A0092B-C50C-407E-A947-70E740481C1C}">
                <a14:useLocalDpi xmlns:a14="http://schemas.microsoft.com/office/drawing/2010/main" val="0"/>
              </a:ext>
            </a:extLst>
          </a:blip>
          <a:stretch>
            <a:fillRect/>
          </a:stretch>
        </p:blipFill>
        <p:spPr>
          <a:xfrm>
            <a:off x="5472546" y="174418"/>
            <a:ext cx="1184564" cy="371163"/>
          </a:xfrm>
          <a:prstGeom prst="rect">
            <a:avLst/>
          </a:prstGeom>
        </p:spPr>
      </p:pic>
      <p:sp>
        <p:nvSpPr>
          <p:cNvPr id="11" name="ZoneTexte 10">
            <a:extLst>
              <a:ext uri="{FF2B5EF4-FFF2-40B4-BE49-F238E27FC236}">
                <a16:creationId xmlns:a16="http://schemas.microsoft.com/office/drawing/2014/main" id="{99BF51E7-F1A4-8DEE-1668-FBDC37A9AC47}"/>
              </a:ext>
            </a:extLst>
          </p:cNvPr>
          <p:cNvSpPr txBox="1"/>
          <p:nvPr/>
        </p:nvSpPr>
        <p:spPr>
          <a:xfrm>
            <a:off x="866848" y="180001"/>
            <a:ext cx="76200" cy="369332"/>
          </a:xfrm>
          <a:prstGeom prst="rect">
            <a:avLst/>
          </a:prstGeom>
          <a:solidFill>
            <a:schemeClr val="bg1"/>
          </a:solidFill>
        </p:spPr>
        <p:txBody>
          <a:bodyPr wrap="square" rtlCol="0">
            <a:spAutoFit/>
          </a:bodyPr>
          <a:lstStyle/>
          <a:p>
            <a:endParaRPr lang="fr-FR"/>
          </a:p>
        </p:txBody>
      </p:sp>
      <p:sp>
        <p:nvSpPr>
          <p:cNvPr id="30" name="Espace réservé du numéro de diapositive 1">
            <a:extLst>
              <a:ext uri="{FF2B5EF4-FFF2-40B4-BE49-F238E27FC236}">
                <a16:creationId xmlns:a16="http://schemas.microsoft.com/office/drawing/2014/main" id="{4E184CD7-97FB-0348-DB47-2148EF9A1787}"/>
              </a:ext>
            </a:extLst>
          </p:cNvPr>
          <p:cNvSpPr>
            <a:spLocks noGrp="1"/>
          </p:cNvSpPr>
          <p:nvPr>
            <p:ph type="sldNum" sz="quarter" idx="12"/>
          </p:nvPr>
        </p:nvSpPr>
        <p:spPr>
          <a:xfrm>
            <a:off x="5286952" y="11824471"/>
            <a:ext cx="1571048" cy="360000"/>
          </a:xfrm>
        </p:spPr>
        <p:txBody>
          <a:bodyPr/>
          <a:lstStyle/>
          <a:p>
            <a:r>
              <a:rPr lang="fr-FR">
                <a:solidFill>
                  <a:schemeClr val="bg1"/>
                </a:solidFill>
              </a:rPr>
              <a:t>0</a:t>
            </a:r>
            <a:fld id="{6B641D08-297A-4F26-AAB9-0606C758A93E}" type="slidenum">
              <a:rPr lang="fr-FR" smtClean="0">
                <a:solidFill>
                  <a:schemeClr val="bg1"/>
                </a:solidFill>
              </a:rPr>
              <a:t>1</a:t>
            </a:fld>
            <a:endParaRPr lang="fr-FR">
              <a:solidFill>
                <a:schemeClr val="bg1"/>
              </a:solidFill>
            </a:endParaRPr>
          </a:p>
        </p:txBody>
      </p:sp>
      <p:sp>
        <p:nvSpPr>
          <p:cNvPr id="31" name="ZoneTexte 30">
            <a:extLst>
              <a:ext uri="{FF2B5EF4-FFF2-40B4-BE49-F238E27FC236}">
                <a16:creationId xmlns:a16="http://schemas.microsoft.com/office/drawing/2014/main" id="{8A4186E1-8A0A-36BE-8069-66C70865B7EE}"/>
              </a:ext>
            </a:extLst>
          </p:cNvPr>
          <p:cNvSpPr txBox="1"/>
          <p:nvPr/>
        </p:nvSpPr>
        <p:spPr>
          <a:xfrm>
            <a:off x="2593690" y="11785229"/>
            <a:ext cx="1667444" cy="360000"/>
          </a:xfrm>
          <a:prstGeom prst="rect">
            <a:avLst/>
          </a:prstGeom>
          <a:noFill/>
        </p:spPr>
        <p:txBody>
          <a:bodyPr wrap="none" rtlCol="0">
            <a:spAutoFit/>
          </a:bodyPr>
          <a:lstStyle/>
          <a:p>
            <a:r>
              <a:rPr lang="fr-FR" b="1">
                <a:solidFill>
                  <a:schemeClr val="bg1"/>
                </a:solidFill>
                <a:latin typeface="Verdana" panose="020B0604030504040204" pitchFamily="34" charset="0"/>
                <a:ea typeface="Verdana" panose="020B0604030504040204" pitchFamily="34" charset="0"/>
              </a:rPr>
              <a:t>expleo.com</a:t>
            </a:r>
          </a:p>
        </p:txBody>
      </p:sp>
      <p:sp>
        <p:nvSpPr>
          <p:cNvPr id="4" name="ZoneTexte 3">
            <a:extLst>
              <a:ext uri="{FF2B5EF4-FFF2-40B4-BE49-F238E27FC236}">
                <a16:creationId xmlns:a16="http://schemas.microsoft.com/office/drawing/2014/main" id="{28089786-0CF3-9285-B3CB-60978B3E1056}"/>
              </a:ext>
            </a:extLst>
          </p:cNvPr>
          <p:cNvSpPr txBox="1"/>
          <p:nvPr/>
        </p:nvSpPr>
        <p:spPr>
          <a:xfrm>
            <a:off x="943048" y="218333"/>
            <a:ext cx="3545825" cy="307777"/>
          </a:xfrm>
          <a:prstGeom prst="rect">
            <a:avLst/>
          </a:prstGeom>
          <a:noFill/>
        </p:spPr>
        <p:txBody>
          <a:bodyPr wrap="square" rtlCol="0">
            <a:spAutoFit/>
          </a:bodyPr>
          <a:lstStyle/>
          <a:p>
            <a:r>
              <a:rPr lang="fr-FR" sz="1400" b="1">
                <a:solidFill>
                  <a:schemeClr val="bg1"/>
                </a:solidFill>
                <a:latin typeface="Verdana" panose="020B0604030504040204" pitchFamily="34" charset="0"/>
                <a:ea typeface="Verdana" panose="020B0604030504040204" pitchFamily="34" charset="0"/>
              </a:rPr>
              <a:t>Consulting &amp; Business Services</a:t>
            </a:r>
          </a:p>
        </p:txBody>
      </p:sp>
      <p:pic>
        <p:nvPicPr>
          <p:cNvPr id="8" name="Grafik 496">
            <a:extLst>
              <a:ext uri="{FF2B5EF4-FFF2-40B4-BE49-F238E27FC236}">
                <a16:creationId xmlns:a16="http://schemas.microsoft.com/office/drawing/2014/main" id="{1F494F3B-341D-1E78-0993-315E269E398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25105" y="1294242"/>
            <a:ext cx="541644" cy="525475"/>
          </a:xfrm>
          <a:prstGeom prst="rect">
            <a:avLst/>
          </a:prstGeom>
        </p:spPr>
      </p:pic>
      <p:pic>
        <p:nvPicPr>
          <p:cNvPr id="14" name="Picture 13" descr="A map of france with blue and white text&#10;&#10;Description automatically generated">
            <a:extLst>
              <a:ext uri="{FF2B5EF4-FFF2-40B4-BE49-F238E27FC236}">
                <a16:creationId xmlns:a16="http://schemas.microsoft.com/office/drawing/2014/main" id="{C9C54C42-93D6-2BC7-6E1D-D1FD59FA90A2}"/>
              </a:ext>
            </a:extLst>
          </p:cNvPr>
          <p:cNvPicPr>
            <a:picLocks noChangeAspect="1"/>
          </p:cNvPicPr>
          <p:nvPr/>
        </p:nvPicPr>
        <p:blipFill>
          <a:blip r:embed="rId5"/>
          <a:stretch>
            <a:fillRect/>
          </a:stretch>
        </p:blipFill>
        <p:spPr>
          <a:xfrm>
            <a:off x="360589" y="963386"/>
            <a:ext cx="1128033" cy="1145722"/>
          </a:xfrm>
          <a:prstGeom prst="rect">
            <a:avLst/>
          </a:prstGeom>
        </p:spPr>
      </p:pic>
    </p:spTree>
    <p:extLst>
      <p:ext uri="{BB962C8B-B14F-4D97-AF65-F5344CB8AC3E}">
        <p14:creationId xmlns:p14="http://schemas.microsoft.com/office/powerpoint/2010/main" val="285325302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re de Stage - Trame (002)" id="{8AE6363D-2F39-4474-8304-67FDB8CE3A76}" vid="{97AF3936-3ECC-4BDB-BC50-36E60F84CF3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081581a-dab8-4d9d-aa6f-3ad40f4c7bcb" xsi:nil="true"/>
    <lcf76f155ced4ddcb4097134ff3c332f xmlns="25ce1021-5bd0-4de6-85ac-358b06e6472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CA34D499AB7244B498A70444F863F1" ma:contentTypeVersion="16" ma:contentTypeDescription="Crée un document." ma:contentTypeScope="" ma:versionID="82f910d41557464423aad8300c0e6940">
  <xsd:schema xmlns:xsd="http://www.w3.org/2001/XMLSchema" xmlns:xs="http://www.w3.org/2001/XMLSchema" xmlns:p="http://schemas.microsoft.com/office/2006/metadata/properties" xmlns:ns2="25ce1021-5bd0-4de6-85ac-358b06e64725" xmlns:ns3="e081581a-dab8-4d9d-aa6f-3ad40f4c7bcb" targetNamespace="http://schemas.microsoft.com/office/2006/metadata/properties" ma:root="true" ma:fieldsID="77e48b4b70090c7a08b7f99c9725de65" ns2:_="" ns3:_="">
    <xsd:import namespace="25ce1021-5bd0-4de6-85ac-358b06e64725"/>
    <xsd:import namespace="e081581a-dab8-4d9d-aa6f-3ad40f4c7bc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ce1021-5bd0-4de6-85ac-358b06e647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Balises d’images" ma:readOnly="false" ma:fieldId="{5cf76f15-5ced-4ddc-b409-7134ff3c332f}" ma:taxonomyMulti="true" ma:sspId="fb0fed68-6da0-4850-90bb-447d04ec8eca"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081581a-dab8-4d9d-aa6f-3ad40f4c7bcb"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TaxCatchAll" ma:index="16" nillable="true" ma:displayName="Taxonomy Catch All Column" ma:hidden="true" ma:list="{588766b9-daf1-4945-bab1-121e36ff5f51}" ma:internalName="TaxCatchAll" ma:showField="CatchAllData" ma:web="e081581a-dab8-4d9d-aa6f-3ad40f4c7b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E80919-54C2-4828-BA32-A0E91D702B20}">
  <ds:schemaRefs>
    <ds:schemaRef ds:uri="http://purl.org/dc/dcmitype/"/>
    <ds:schemaRef ds:uri="http://www.w3.org/XML/1998/namespace"/>
    <ds:schemaRef ds:uri="25ce1021-5bd0-4de6-85ac-358b06e64725"/>
    <ds:schemaRef ds:uri="http://purl.org/dc/elements/1.1/"/>
    <ds:schemaRef ds:uri="http://schemas.openxmlformats.org/package/2006/metadata/core-properties"/>
    <ds:schemaRef ds:uri="http://schemas.microsoft.com/office/2006/documentManagement/types"/>
    <ds:schemaRef ds:uri="e081581a-dab8-4d9d-aa6f-3ad40f4c7bcb"/>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8AD2F34B-15CB-4925-8F79-98347DE2B6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ce1021-5bd0-4de6-85ac-358b06e64725"/>
    <ds:schemaRef ds:uri="e081581a-dab8-4d9d-aa6f-3ad40f4c7b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EEA7DC-82D0-410D-9138-8AFF4F5FED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Offre de Stage - Trame (002)</Template>
  <TotalTime>0</TotalTime>
  <Words>377</Words>
  <Application>Microsoft Office PowerPoint</Application>
  <PresentationFormat>Grand écran</PresentationFormat>
  <Paragraphs>32</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Verdana</vt:lpstr>
      <vt:lpstr>Verdana</vt:lpstr>
      <vt:lpstr>Thème Office</vt:lpstr>
      <vt:lpstr>Présentation PowerPoint</vt:lpstr>
    </vt:vector>
  </TitlesOfParts>
  <Company>EXPLEO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Laurine Hairy</dc:creator>
  <cp:lastModifiedBy>Mathilde Soria</cp:lastModifiedBy>
  <cp:revision>7</cp:revision>
  <dcterms:created xsi:type="dcterms:W3CDTF">2023-08-31T10:38:09Z</dcterms:created>
  <dcterms:modified xsi:type="dcterms:W3CDTF">2023-10-20T06:27:18Z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0x0101003BCA34D499AB7244B498A70444F863F1</vt:lpwstr>
  </property>
  <property fmtid="{D5CDD505-2E9C-101B-9397-08002B2CF9AE}" pid="3" name="MediaServiceImageTags">
    <vt:lpwstr/>
  </property>
</Properties>
</file>