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778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5CE5"/>
    <a:srgbClr val="D8D5E6"/>
    <a:srgbClr val="F6F6F6"/>
    <a:srgbClr val="6846C6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4ECFAE-80DF-40D6-8368-1657A72929CF}" v="2" dt="2023-09-28T20:28:45.7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94" autoAdjust="0"/>
    <p:restoredTop sz="94660"/>
  </p:normalViewPr>
  <p:slideViewPr>
    <p:cSldViewPr snapToGrid="0">
      <p:cViewPr varScale="1">
        <p:scale>
          <a:sx n="49" d="100"/>
          <a:sy n="49" d="100"/>
        </p:scale>
        <p:origin x="270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AE88A21-A38B-4108-B7B0-0EAFA93F1D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3B14F38-C257-460D-A3F1-761FD36C76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FAFF5-B1ED-4121-B55F-831311191552}" type="datetimeFigureOut">
              <a:rPr lang="fr-FR" smtClean="0"/>
              <a:t>20/10/2023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9739EDE-3ABA-4B0E-8485-1B706DAF2D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B124E5-F6B4-419E-9689-46DA80619C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3304B-4879-4117-B139-42C27A2814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7507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B73FC-E516-4AA2-A834-A7E85E8011B4}" type="datetimeFigureOut">
              <a:rPr lang="fr-FR" smtClean="0"/>
              <a:t>20/10/2023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19FA8-DE65-49AD-8050-76C2A6E3A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4501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441A-7290-4AC1-AECF-14AFA5D99462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67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D08D-4702-47D9-B9D4-C1BD91205A64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10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39EA-9477-4A9F-B88F-25C15FDEDD8C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5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CC4B-CEAF-49C3-8307-A965CC7B894A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8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0A68-0AE6-44DE-AD5E-205F916EAAF1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23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5409-3668-4550-BEEB-3B47720336C2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51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9DC2-A409-4FAF-98F9-964597542094}" type="datetime1">
              <a:rPr lang="fr-FR" smtClean="0"/>
              <a:t>20/10/2023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00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E003-A4F1-48E7-A672-3B8083A54A13}" type="datetime1">
              <a:rPr lang="fr-FR" smtClean="0"/>
              <a:t>20/10/2023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93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C514-5039-4B63-9C3F-C825222A0D49}" type="datetime1">
              <a:rPr lang="fr-FR" smtClean="0"/>
              <a:t>20/10/2023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41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2ECA-6A39-4B5A-8AAB-A612D04783AB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37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6AF8C-1461-4A44-B154-00C8648A8DFB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301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3AA6D-0AAF-4AA4-B279-6A00BB1A5F27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67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47305FF-A819-FDFB-8E71-5C2BD52A86D3}"/>
              </a:ext>
            </a:extLst>
          </p:cNvPr>
          <p:cNvSpPr/>
          <p:nvPr/>
        </p:nvSpPr>
        <p:spPr>
          <a:xfrm>
            <a:off x="0" y="11832000"/>
            <a:ext cx="6858000" cy="360000"/>
          </a:xfrm>
          <a:prstGeom prst="rect">
            <a:avLst/>
          </a:prstGeom>
          <a:solidFill>
            <a:srgbClr val="805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90F4301-59AF-5AD4-9262-F545F94740DA}"/>
              </a:ext>
            </a:extLst>
          </p:cNvPr>
          <p:cNvSpPr txBox="1"/>
          <p:nvPr/>
        </p:nvSpPr>
        <p:spPr>
          <a:xfrm>
            <a:off x="0" y="0"/>
            <a:ext cx="6858000" cy="720000"/>
          </a:xfrm>
          <a:prstGeom prst="rect">
            <a:avLst/>
          </a:prstGeom>
          <a:solidFill>
            <a:srgbClr val="805CE5"/>
          </a:solidFill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EEA1231-CAE2-437D-AE18-B98583077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95" y="189004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2AEA482-8F23-4A9C-8925-A64DB79C55E7}"/>
              </a:ext>
            </a:extLst>
          </p:cNvPr>
          <p:cNvSpPr txBox="1"/>
          <p:nvPr/>
        </p:nvSpPr>
        <p:spPr>
          <a:xfrm>
            <a:off x="1918855" y="1147851"/>
            <a:ext cx="4661115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fr-FR" sz="100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Secteur </a:t>
            </a:r>
            <a:r>
              <a:rPr lang="fr-FR" sz="1000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d’activité : </a:t>
            </a:r>
            <a:r>
              <a:rPr lang="fr-FR" sz="10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Santé</a:t>
            </a:r>
            <a:endParaRPr lang="fr-FR" sz="1000">
              <a:solidFill>
                <a:srgbClr val="805CE5"/>
              </a:solidFill>
              <a:effectLst/>
              <a:latin typeface="Verdana"/>
              <a:ea typeface="Verdana"/>
              <a:cs typeface="Mangal"/>
            </a:endParaRPr>
          </a:p>
          <a:p>
            <a:pPr algn="r"/>
            <a:r>
              <a:rPr lang="fr-FR" sz="100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Métier : </a:t>
            </a:r>
            <a:r>
              <a:rPr lang="fr-FR" sz="1000" b="1">
                <a:solidFill>
                  <a:srgbClr val="805CE5"/>
                </a:solidFill>
                <a:latin typeface="Verdana"/>
                <a:ea typeface="Verdana"/>
                <a:cs typeface="Times New Roman"/>
              </a:rPr>
              <a:t>Logiciel, Systèmes embarqués</a:t>
            </a:r>
            <a:endParaRPr lang="fr-FR" sz="1000">
              <a:solidFill>
                <a:srgbClr val="805CE5"/>
              </a:solidFill>
              <a:effectLst/>
              <a:latin typeface="Verdana"/>
              <a:ea typeface="Verdana"/>
              <a:cs typeface="Times New Roman"/>
            </a:endParaRPr>
          </a:p>
          <a:p>
            <a:pPr algn="r"/>
            <a:r>
              <a:rPr lang="fr-FR" sz="1000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Localisation : </a:t>
            </a:r>
            <a:r>
              <a:rPr lang="fr-FR" sz="1000" b="1">
                <a:solidFill>
                  <a:srgbClr val="805CE5"/>
                </a:solidFill>
                <a:latin typeface="Verdana"/>
                <a:ea typeface="Verdana"/>
                <a:cs typeface="Times New Roman"/>
              </a:rPr>
              <a:t>Grenoble (38)</a:t>
            </a:r>
            <a:endParaRPr lang="fr-FR" sz="1000">
              <a:solidFill>
                <a:srgbClr val="805CE5"/>
              </a:solidFill>
              <a:effectLst/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r>
              <a:rPr lang="fr-FR" sz="100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Type de contrat / durée : </a:t>
            </a:r>
            <a:r>
              <a:rPr lang="fr-FR" sz="10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Stage</a:t>
            </a:r>
            <a:r>
              <a:rPr lang="fr-FR" sz="1000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 - </a:t>
            </a:r>
            <a:r>
              <a:rPr lang="fr-FR" sz="10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6 mois</a:t>
            </a:r>
            <a:endParaRPr lang="fr-FR" sz="1000" b="1">
              <a:solidFill>
                <a:srgbClr val="805CE5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r>
              <a:rPr lang="fr-FR" sz="1000" err="1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Ref</a:t>
            </a:r>
            <a:r>
              <a:rPr lang="fr-FR" sz="1000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 site carrière : </a:t>
            </a:r>
            <a:r>
              <a:rPr lang="fr-FR" sz="1000" b="1">
                <a:solidFill>
                  <a:srgbClr val="805CE5"/>
                </a:solidFill>
                <a:latin typeface="Verdana"/>
                <a:ea typeface="Verdana"/>
                <a:cs typeface="Times New Roman"/>
              </a:rPr>
              <a:t>2023-28400</a:t>
            </a:r>
            <a:endParaRPr lang="fr-FR" sz="1000" b="1">
              <a:solidFill>
                <a:srgbClr val="805CE5"/>
              </a:solidFill>
              <a:effectLst/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endParaRPr lang="fr-FR" sz="100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1B78053-D39A-498F-83C5-2F993EF90060}"/>
              </a:ext>
            </a:extLst>
          </p:cNvPr>
          <p:cNvSpPr txBox="1"/>
          <p:nvPr/>
        </p:nvSpPr>
        <p:spPr>
          <a:xfrm>
            <a:off x="360001" y="2469917"/>
            <a:ext cx="6483926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45720" rIns="91440" bIns="45720" rtlCol="0" anchor="t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200" b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Stage – Ingénieur</a:t>
            </a:r>
            <a:r>
              <a:rPr lang="fr-FR" sz="12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(</a:t>
            </a:r>
            <a:r>
              <a:rPr lang="fr-FR" sz="1200" b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e) Logiciel </a:t>
            </a:r>
            <a:r>
              <a:rPr lang="fr-FR" sz="12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F/H</a:t>
            </a:r>
            <a:endParaRPr lang="fr-FR" sz="1200" b="1">
              <a:solidFill>
                <a:srgbClr val="805CE5"/>
              </a:solidFill>
              <a:effectLst/>
              <a:latin typeface="Verdana"/>
              <a:ea typeface="Verdana"/>
              <a:cs typeface="Mangal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8EAF1BB-5383-42B2-9476-5C35E2F46CD9}"/>
              </a:ext>
            </a:extLst>
          </p:cNvPr>
          <p:cNvSpPr txBox="1"/>
          <p:nvPr/>
        </p:nvSpPr>
        <p:spPr>
          <a:xfrm>
            <a:off x="360000" y="3420000"/>
            <a:ext cx="5940000" cy="212365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45720" anchor="t">
            <a:spAutoFit/>
          </a:bodyPr>
          <a:lstStyle/>
          <a:p>
            <a:pPr algn="just"/>
            <a:r>
              <a:rPr lang="fr-FR" sz="900">
                <a:effectLst/>
                <a:latin typeface="Verdana"/>
                <a:ea typeface="Verdana"/>
                <a:cs typeface="+mn-lt"/>
              </a:rPr>
              <a:t>Dans le cadre du projet Brain Computer Interface (BCI) de </a:t>
            </a:r>
            <a:r>
              <a:rPr lang="fr-FR" sz="900">
                <a:latin typeface="Verdana"/>
                <a:ea typeface="Verdana"/>
                <a:cs typeface="+mn-lt"/>
              </a:rPr>
              <a:t>notre client, </a:t>
            </a:r>
            <a:r>
              <a:rPr lang="fr-FR" sz="900">
                <a:effectLst/>
                <a:latin typeface="Verdana"/>
                <a:ea typeface="Verdana"/>
                <a:cs typeface="+mn-lt"/>
              </a:rPr>
              <a:t>des signaux recueillis au niveau du cortex moteur (</a:t>
            </a:r>
            <a:r>
              <a:rPr lang="fr-FR" sz="900" err="1">
                <a:effectLst/>
                <a:latin typeface="Verdana"/>
                <a:ea typeface="Verdana"/>
                <a:cs typeface="+mn-lt"/>
              </a:rPr>
              <a:t>ECoG</a:t>
            </a:r>
            <a:r>
              <a:rPr lang="fr-FR" sz="900">
                <a:effectLst/>
                <a:latin typeface="Verdana"/>
                <a:ea typeface="Verdana"/>
                <a:cs typeface="+mn-lt"/>
              </a:rPr>
              <a:t>) grâce à l’implant WIMAGINE sont traités afin de détecter les signatures issues de mouvements imaginées correspondant à des intentions de mouvement d’un patient tétraplégique.</a:t>
            </a:r>
            <a:r>
              <a:rPr lang="fr-FR" sz="900">
                <a:latin typeface="Verdana"/>
                <a:ea typeface="Verdana"/>
                <a:cs typeface="+mn-lt"/>
              </a:rPr>
              <a:t> </a:t>
            </a:r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algn="just"/>
            <a:r>
              <a:rPr lang="fr-FR" sz="900" err="1">
                <a:effectLst/>
                <a:latin typeface="Verdana"/>
                <a:ea typeface="Verdana"/>
                <a:cs typeface="+mn-lt"/>
              </a:rPr>
              <a:t>Expleo</a:t>
            </a:r>
            <a:r>
              <a:rPr lang="fr-FR" sz="900">
                <a:effectLst/>
                <a:latin typeface="Verdana"/>
                <a:ea typeface="Verdana"/>
                <a:cs typeface="+mn-lt"/>
              </a:rPr>
              <a:t>, mécène au Fonds de Dotation </a:t>
            </a:r>
            <a:r>
              <a:rPr lang="fr-FR" sz="900">
                <a:latin typeface="Verdana"/>
                <a:ea typeface="Verdana"/>
                <a:cs typeface="+mn-lt"/>
              </a:rPr>
              <a:t>de notre client</a:t>
            </a:r>
            <a:r>
              <a:rPr lang="fr-FR" sz="900">
                <a:effectLst/>
                <a:latin typeface="Verdana"/>
                <a:ea typeface="Verdana"/>
                <a:cs typeface="+mn-lt"/>
              </a:rPr>
              <a:t>, vous propose de contribuer à ce projet en continuant le développement logiciel pour la chaîne de décodage BCI pour permettre le contrôle de différents effecteurs dans le cadre de l’usage d’une neuroprothèse</a:t>
            </a:r>
          </a:p>
          <a:p>
            <a:pPr algn="just"/>
            <a:endParaRPr lang="fr-FR" sz="900"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Rattaché(e) à un(e) tuteu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r(</a:t>
            </a:r>
            <a:r>
              <a:rPr lang="fr-FR" sz="900" err="1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trice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)</a:t>
            </a: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 vous serez suivi(e) et conseillé(e) tout au long de votre mission pour vous assurer une immersion à la fois technique, projet et collectif. </a:t>
            </a:r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fr-FR" sz="9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fr-FR" sz="900" u="sng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Environnement Technique : </a:t>
            </a:r>
          </a:p>
          <a:p>
            <a:pPr algn="just"/>
            <a:endParaRPr lang="fr-FR" sz="900" u="sng"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Environnement de développement C++, Qt, Python, MATLAB </a:t>
            </a:r>
          </a:p>
          <a:p>
            <a:pPr algn="just"/>
            <a:endParaRPr lang="fr-FR" sz="900" u="sng"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2D608FC-42F9-46E3-B75C-BF9383FA9D49}"/>
              </a:ext>
            </a:extLst>
          </p:cNvPr>
          <p:cNvSpPr txBox="1"/>
          <p:nvPr/>
        </p:nvSpPr>
        <p:spPr>
          <a:xfrm>
            <a:off x="360000" y="7740000"/>
            <a:ext cx="1261564" cy="2154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>
            <a:defPPr>
              <a:defRPr lang="en-US"/>
            </a:defPPr>
            <a:lvl1pPr>
              <a:defRPr sz="11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defRPr>
            </a:lvl1pPr>
          </a:lstStyle>
          <a:p>
            <a:r>
              <a:rPr lang="fr-FR"/>
              <a:t>Profil recherché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E6BD492A-BBF9-4342-95BE-478B1AC452B0}"/>
              </a:ext>
            </a:extLst>
          </p:cNvPr>
          <p:cNvSpPr txBox="1"/>
          <p:nvPr/>
        </p:nvSpPr>
        <p:spPr>
          <a:xfrm>
            <a:off x="360000" y="8100000"/>
            <a:ext cx="6483926" cy="986039"/>
          </a:xfrm>
          <a:prstGeom prst="rect">
            <a:avLst/>
          </a:prstGeom>
          <a:noFill/>
        </p:spPr>
        <p:txBody>
          <a:bodyPr wrap="square" lIns="0" tIns="0" rIns="0" bIns="45720" anchor="t">
            <a:spAutoFit/>
          </a:bodyPr>
          <a:lstStyle/>
          <a:p>
            <a:pPr marL="2250440" indent="-2250440"/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Formations / Écoles</a:t>
            </a:r>
            <a:r>
              <a:rPr lang="fr-FR" sz="900" b="1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Calibri Light"/>
              </a:rPr>
              <a:t>Bac +5 (Master 2 ou 5</a:t>
            </a:r>
            <a:r>
              <a:rPr lang="fr-FR" sz="900" baseline="30000">
                <a:latin typeface="Verdana" panose="020B0604030504040204" pitchFamily="34" charset="0"/>
                <a:ea typeface="Verdana" panose="020B0604030504040204" pitchFamily="34" charset="0"/>
                <a:cs typeface="Calibri Light"/>
              </a:rPr>
              <a:t>ème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Calibri Light"/>
              </a:rPr>
              <a:t> année d’ingénieur)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en électronique, informatique.</a:t>
            </a:r>
            <a:br>
              <a:rPr lang="fr-FR" sz="900">
                <a:latin typeface="Montserrat"/>
                <a:ea typeface="Verdana"/>
                <a:cs typeface="Mangal"/>
              </a:rPr>
            </a:br>
            <a:endParaRPr lang="fr-FR" sz="900" b="1"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marL="2250440" indent="-2250440"/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Langues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Français (C2) et Anglais (B2).</a:t>
            </a:r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Mangal"/>
            </a:endParaRPr>
          </a:p>
          <a:p>
            <a:pPr marL="2250440" indent="-2250440"/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Compétences particulières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Informatique, Systèmes embarqués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Aptitudes relationnelles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Travail en équipe, Ouverture d’esprit, environnement pluridisciplinaire</a:t>
            </a:r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6ACD236-C6A7-47BC-A923-3A636318EBBD}"/>
              </a:ext>
            </a:extLst>
          </p:cNvPr>
          <p:cNvSpPr txBox="1"/>
          <p:nvPr/>
        </p:nvSpPr>
        <p:spPr>
          <a:xfrm>
            <a:off x="765000" y="10034280"/>
            <a:ext cx="5328000" cy="855042"/>
          </a:xfrm>
          <a:prstGeom prst="rect">
            <a:avLst/>
          </a:prstGeom>
          <a:solidFill>
            <a:srgbClr val="D8D5E6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10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Vous vous reconnaissez dans ce projet ? </a:t>
            </a:r>
            <a:endParaRPr lang="fr-FR" sz="100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9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Venez écrire la nouvelle page de votre carrière chez Expleo. </a:t>
            </a:r>
            <a:endParaRPr lang="fr-FR" sz="90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900" b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Transmettez votre candidature à </a:t>
            </a:r>
            <a:r>
              <a:rPr lang="fr-FR" sz="9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relations-ecoles@expleogroup.com</a:t>
            </a:r>
            <a:endParaRPr lang="fr-FR" sz="900" b="1">
              <a:solidFill>
                <a:srgbClr val="805CE5"/>
              </a:solidFill>
              <a:effectLst/>
              <a:latin typeface="Verdana"/>
              <a:ea typeface="Verdana"/>
              <a:cs typeface="Mangal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1715F62-92D2-3F5D-4AC2-B6D6141E3B3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546" y="174418"/>
            <a:ext cx="1184564" cy="371163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99BF51E7-F1A4-8DEE-1668-FBDC37A9AC47}"/>
              </a:ext>
            </a:extLst>
          </p:cNvPr>
          <p:cNvSpPr txBox="1"/>
          <p:nvPr/>
        </p:nvSpPr>
        <p:spPr>
          <a:xfrm>
            <a:off x="866848" y="180001"/>
            <a:ext cx="76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30" name="Espace réservé du numéro de diapositive 1">
            <a:extLst>
              <a:ext uri="{FF2B5EF4-FFF2-40B4-BE49-F238E27FC236}">
                <a16:creationId xmlns:a16="http://schemas.microsoft.com/office/drawing/2014/main" id="{4E184CD7-97FB-0348-DB47-2148EF9A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86952" y="11824471"/>
            <a:ext cx="1571048" cy="360000"/>
          </a:xfrm>
        </p:spPr>
        <p:txBody>
          <a:bodyPr/>
          <a:lstStyle/>
          <a:p>
            <a:r>
              <a:rPr lang="fr-FR">
                <a:solidFill>
                  <a:schemeClr val="bg1"/>
                </a:solidFill>
              </a:rPr>
              <a:t>0</a:t>
            </a:r>
            <a:fld id="{6B641D08-297A-4F26-AAB9-0606C758A93E}" type="slidenum">
              <a:rPr lang="fr-FR" smtClean="0">
                <a:solidFill>
                  <a:schemeClr val="bg1"/>
                </a:solidFill>
              </a:rPr>
              <a:t>1</a:t>
            </a:fld>
            <a:endParaRPr lang="fr-FR">
              <a:solidFill>
                <a:schemeClr val="bg1"/>
              </a:solidFill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A4186E1-8A0A-36BE-8069-66C70865B7EE}"/>
              </a:ext>
            </a:extLst>
          </p:cNvPr>
          <p:cNvSpPr txBox="1"/>
          <p:nvPr/>
        </p:nvSpPr>
        <p:spPr>
          <a:xfrm>
            <a:off x="2593690" y="11785229"/>
            <a:ext cx="1667444" cy="36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expleo.com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8089786-0CF3-9285-B3CB-60978B3E1056}"/>
              </a:ext>
            </a:extLst>
          </p:cNvPr>
          <p:cNvSpPr txBox="1"/>
          <p:nvPr/>
        </p:nvSpPr>
        <p:spPr>
          <a:xfrm>
            <a:off x="943048" y="218333"/>
            <a:ext cx="40390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>
                <a:solidFill>
                  <a:schemeClr val="bg1"/>
                </a:solidFill>
                <a:latin typeface="Verdana"/>
                <a:ea typeface="Verdana"/>
              </a:rPr>
              <a:t>Electronics &amp; Embedded </a:t>
            </a:r>
            <a:r>
              <a:rPr lang="fr-FR" sz="1400" b="1" err="1">
                <a:solidFill>
                  <a:schemeClr val="bg1"/>
                </a:solidFill>
                <a:latin typeface="Verdana"/>
                <a:ea typeface="Verdana"/>
              </a:rPr>
              <a:t>Systems</a:t>
            </a:r>
            <a:endParaRPr lang="fr-FR" sz="1400" b="1">
              <a:solidFill>
                <a:schemeClr val="bg1"/>
              </a:solidFill>
              <a:latin typeface="Verdana"/>
              <a:ea typeface="Verdana"/>
            </a:endParaRPr>
          </a:p>
        </p:txBody>
      </p:sp>
      <p:pic>
        <p:nvPicPr>
          <p:cNvPr id="6" name="Picture 5" descr="A map of france with blue and white text&#10;&#10;Description automatically generated">
            <a:extLst>
              <a:ext uri="{FF2B5EF4-FFF2-40B4-BE49-F238E27FC236}">
                <a16:creationId xmlns:a16="http://schemas.microsoft.com/office/drawing/2014/main" id="{43DA8AD9-3F0F-D2E7-4403-DA5D89C6D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589" y="963386"/>
            <a:ext cx="1128033" cy="1145722"/>
          </a:xfrm>
          <a:prstGeom prst="rect">
            <a:avLst/>
          </a:prstGeom>
        </p:spPr>
      </p:pic>
      <p:sp>
        <p:nvSpPr>
          <p:cNvPr id="5" name="ZoneTexte 17">
            <a:extLst>
              <a:ext uri="{FF2B5EF4-FFF2-40B4-BE49-F238E27FC236}">
                <a16:creationId xmlns:a16="http://schemas.microsoft.com/office/drawing/2014/main" id="{303A6C9F-ED0B-61AA-B341-B5EB726FD47E}"/>
              </a:ext>
            </a:extLst>
          </p:cNvPr>
          <p:cNvSpPr txBox="1"/>
          <p:nvPr/>
        </p:nvSpPr>
        <p:spPr>
          <a:xfrm>
            <a:off x="359999" y="3053319"/>
            <a:ext cx="870431" cy="2154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>
            <a:defPPr>
              <a:defRPr lang="en-US"/>
            </a:defPPr>
            <a:lvl1pPr>
              <a:defRPr sz="1100" b="1">
                <a:solidFill>
                  <a:srgbClr val="6846C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defRPr>
            </a:lvl1pPr>
          </a:lstStyle>
          <a:p>
            <a:r>
              <a:rPr lang="fr-FR">
                <a:solidFill>
                  <a:srgbClr val="805CE5"/>
                </a:solidFill>
              </a:rPr>
              <a:t>Notre offre</a:t>
            </a:r>
          </a:p>
        </p:txBody>
      </p:sp>
      <p:pic>
        <p:nvPicPr>
          <p:cNvPr id="7" name="Grafik 493">
            <a:extLst>
              <a:ext uri="{FF2B5EF4-FFF2-40B4-BE49-F238E27FC236}">
                <a16:creationId xmlns:a16="http://schemas.microsoft.com/office/drawing/2014/main" id="{8E3056FD-297E-38E2-9C8B-B99CE7BFA1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11164" y="1370575"/>
            <a:ext cx="412296" cy="363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044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322CC82231EB4194FBEA726A89EC85" ma:contentTypeVersion="5" ma:contentTypeDescription="Create a new document." ma:contentTypeScope="" ma:versionID="c1323e94f81de817cc26f07597a3a0d4">
  <xsd:schema xmlns:xsd="http://www.w3.org/2001/XMLSchema" xmlns:xs="http://www.w3.org/2001/XMLSchema" xmlns:p="http://schemas.microsoft.com/office/2006/metadata/properties" xmlns:ns2="fb2f800e-1fbb-403b-b49b-20dbdf681025" xmlns:ns3="727df474-49d3-4f81-9522-ad360e2d319c" targetNamespace="http://schemas.microsoft.com/office/2006/metadata/properties" ma:root="true" ma:fieldsID="5d30a2ff28f3b1fdb21c405e6025efc3" ns2:_="" ns3:_="">
    <xsd:import namespace="fb2f800e-1fbb-403b-b49b-20dbdf681025"/>
    <xsd:import namespace="727df474-49d3-4f81-9522-ad360e2d31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2f800e-1fbb-403b-b49b-20dbdf6810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7df474-49d3-4f81-9522-ad360e2d319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CC0FEC-642D-43EF-86C4-B5316BF70C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2f800e-1fbb-403b-b49b-20dbdf681025"/>
    <ds:schemaRef ds:uri="727df474-49d3-4f81-9522-ad360e2d31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E80919-54C2-4828-BA32-A0E91D702B20}">
  <ds:schemaRefs>
    <ds:schemaRef ds:uri="http://purl.org/dc/dcmitype/"/>
    <ds:schemaRef ds:uri="http://www.w3.org/XML/1998/namespace"/>
    <ds:schemaRef ds:uri="25ce1021-5bd0-4de6-85ac-358b06e64725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e081581a-dab8-4d9d-aa6f-3ad40f4c7bcb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BEEA7DC-82D0-410D-9138-8AFF4F5FED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282</Words>
  <Application>Microsoft Office PowerPoint</Application>
  <PresentationFormat>Grand écran</PresentationFormat>
  <Paragraphs>27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Laura Durandiere</dc:creator>
  <cp:lastModifiedBy>Mathilde Soria</cp:lastModifiedBy>
  <cp:revision>388</cp:revision>
  <dcterms:created xsi:type="dcterms:W3CDTF">2021-09-28T09:19:51Z</dcterms:created>
  <dcterms:modified xsi:type="dcterms:W3CDTF">2023-10-20T06:30:01Z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0x01010011322CC82231EB4194FBEA726A89EC85</vt:lpwstr>
  </property>
  <property fmtid="{D5CDD505-2E9C-101B-9397-08002B2CF9AE}" pid="3" name="MediaServiceImageTags">
    <vt:lpwstr/>
  </property>
</Properties>
</file>