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58" r:id="rId6"/>
    <p:sldId id="276" r:id="rId7"/>
    <p:sldId id="261" r:id="rId8"/>
    <p:sldId id="269" r:id="rId9"/>
    <p:sldId id="270" r:id="rId10"/>
    <p:sldId id="273" r:id="rId11"/>
    <p:sldId id="274" r:id="rId12"/>
    <p:sldId id="263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42"/>
    <a:srgbClr val="FF251D"/>
    <a:srgbClr val="000F9F"/>
    <a:srgbClr val="209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1FB34-8E2F-964B-8C74-AF5188B6A042}" v="5" dt="2022-06-24T07:43:13.066"/>
    <p1510:client id="{ADCB53D4-EA19-E090-8C1D-4AF20F20252E}" v="3" dt="2022-06-27T16:09:06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5" autoAdjust="0"/>
    <p:restoredTop sz="94687" autoAdjust="0"/>
  </p:normalViewPr>
  <p:slideViewPr>
    <p:cSldViewPr snapToGrid="0" snapToObjects="1" showGuides="1">
      <p:cViewPr varScale="1">
        <p:scale>
          <a:sx n="133" d="100"/>
          <a:sy n="133" d="100"/>
        </p:scale>
        <p:origin x="1336" y="192"/>
      </p:cViewPr>
      <p:guideLst>
        <p:guide orient="horz"/>
        <p:guide pos="26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, Pierre" userId="S::pierre.antoine@infopro-digital.com::d3c49a80-a9ae-433a-849f-3b1b692f4234" providerId="AD" clId="Web-{ADCB53D4-EA19-E090-8C1D-4AF20F20252E}"/>
    <pc:docChg chg="addSld delSld sldOrd">
      <pc:chgData name="ANTOINE, Pierre" userId="S::pierre.antoine@infopro-digital.com::d3c49a80-a9ae-433a-849f-3b1b692f4234" providerId="AD" clId="Web-{ADCB53D4-EA19-E090-8C1D-4AF20F20252E}" dt="2022-06-27T16:09:06.060" v="2"/>
      <pc:docMkLst>
        <pc:docMk/>
      </pc:docMkLst>
      <pc:sldChg chg="del">
        <pc:chgData name="ANTOINE, Pierre" userId="S::pierre.antoine@infopro-digital.com::d3c49a80-a9ae-433a-849f-3b1b692f4234" providerId="AD" clId="Web-{ADCB53D4-EA19-E090-8C1D-4AF20F20252E}" dt="2022-06-27T16:09:06.060" v="2"/>
        <pc:sldMkLst>
          <pc:docMk/>
          <pc:sldMk cId="3117340342" sldId="256"/>
        </pc:sldMkLst>
      </pc:sldChg>
      <pc:sldChg chg="add ord">
        <pc:chgData name="ANTOINE, Pierre" userId="S::pierre.antoine@infopro-digital.com::d3c49a80-a9ae-433a-849f-3b1b692f4234" providerId="AD" clId="Web-{ADCB53D4-EA19-E090-8C1D-4AF20F20252E}" dt="2022-06-27T16:09:00.795" v="1"/>
        <pc:sldMkLst>
          <pc:docMk/>
          <pc:sldMk cId="338010720" sldId="277"/>
        </pc:sldMkLst>
      </pc:sldChg>
      <pc:sldMasterChg chg="addSldLayout">
        <pc:chgData name="ANTOINE, Pierre" userId="S::pierre.antoine@infopro-digital.com::d3c49a80-a9ae-433a-849f-3b1b692f4234" providerId="AD" clId="Web-{ADCB53D4-EA19-E090-8C1D-4AF20F20252E}" dt="2022-06-27T16:08:59.435" v="0"/>
        <pc:sldMasterMkLst>
          <pc:docMk/>
          <pc:sldMasterMk cId="839356275" sldId="2147483648"/>
        </pc:sldMasterMkLst>
        <pc:sldLayoutChg chg="add">
          <pc:chgData name="ANTOINE, Pierre" userId="S::pierre.antoine@infopro-digital.com::d3c49a80-a9ae-433a-849f-3b1b692f4234" providerId="AD" clId="Web-{ADCB53D4-EA19-E090-8C1D-4AF20F20252E}" dt="2022-06-27T16:08:59.435" v="0"/>
          <pc:sldLayoutMkLst>
            <pc:docMk/>
            <pc:sldMasterMk cId="839356275" sldId="2147483648"/>
            <pc:sldLayoutMk cId="2061398715" sldId="21474836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3020ED-BC23-9949-B9F9-20788DE44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81EDF2-6A3F-6340-AF3D-7BF71CFD9E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09DB-630D-7842-81D1-9D0814998FF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1965D8-3C92-E540-AEEB-EAA5A01C8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C57F2A-1B96-FD43-843F-F8C9A9DAF1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E1FD-067D-4F47-BC8E-B9037579E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3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7F927-511A-6D4D-819E-5C10E0C13CBE}" type="datetimeFigureOut">
              <a:rPr lang="en-FR" smtClean="0"/>
              <a:t>06/27/2022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5019-D240-4048-B09A-F3302523581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028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A18CDF6-A0C1-164D-A6E7-3807693A1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739" y="-84722"/>
            <a:ext cx="8185991" cy="46046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73" y="944815"/>
            <a:ext cx="4388582" cy="246332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2573720" y="3635221"/>
            <a:ext cx="5046280" cy="470829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rgbClr val="D54B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000F9F"/>
                </a:solidFill>
              </a:rPr>
              <a:t>28 Juin – PARC DES PRINCES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5620F-4C27-B14E-4BE2-6175F4BF0C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6628" y="4424171"/>
            <a:ext cx="433468" cy="421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7CEEAE-F33A-90C1-BBCC-5AE8E696AB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5698" y="4424171"/>
            <a:ext cx="433468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432003" y="1168418"/>
            <a:ext cx="3139997" cy="570230"/>
          </a:xfrm>
          <a:prstGeom prst="rect">
            <a:avLst/>
          </a:prstGeom>
        </p:spPr>
        <p:txBody>
          <a:bodyPr anchor="t"/>
          <a:lstStyle>
            <a:lvl1pPr algn="l">
              <a:defRPr sz="33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Texte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2003" y="1993575"/>
            <a:ext cx="4498574" cy="206057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pic>
        <p:nvPicPr>
          <p:cNvPr id="13" name="Image 12" descr="DPO_LOGO_PANT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E87E40-6B59-A543-B73E-EF17403B6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49"/>
          <a:stretch/>
        </p:blipFill>
        <p:spPr>
          <a:xfrm>
            <a:off x="8494519" y="323868"/>
            <a:ext cx="649481" cy="1689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0566DA-4B7B-5D4E-92B4-22C397A7F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95" t="1" b="47199"/>
          <a:stretch/>
        </p:blipFill>
        <p:spPr>
          <a:xfrm>
            <a:off x="-1" y="3840619"/>
            <a:ext cx="1562109" cy="13028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BA57A0-5726-3E4B-8386-16BFB8D48D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1585" y="1340603"/>
            <a:ext cx="1816461" cy="10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_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92129" y="0"/>
            <a:ext cx="4151871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DPO_IPA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/>
          <a:stretch/>
        </p:blipFill>
        <p:spPr>
          <a:xfrm rot="16200000">
            <a:off x="243791" y="526616"/>
            <a:ext cx="4145178" cy="4632761"/>
          </a:xfrm>
          <a:prstGeom prst="rect">
            <a:avLst/>
          </a:prstGeom>
        </p:spPr>
      </p:pic>
      <p:sp>
        <p:nvSpPr>
          <p:cNvPr id="1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-2" y="1276401"/>
            <a:ext cx="4242883" cy="3312000"/>
          </a:xfrm>
          <a:prstGeom prst="rect">
            <a:avLst/>
          </a:prstGeom>
          <a:solidFill>
            <a:srgbClr val="FFFFFF"/>
          </a:solidFill>
        </p:spPr>
        <p:txBody>
          <a:bodyPr vert="horz" anchor="ctr"/>
          <a:lstStyle>
            <a:lvl1pPr marL="0" indent="0" algn="ctr">
              <a:buNone/>
              <a:defRPr sz="3000" b="1">
                <a:noFill/>
              </a:defRPr>
            </a:lvl1pPr>
          </a:lstStyle>
          <a:p>
            <a:r>
              <a:rPr lang="fr-FR"/>
              <a:t>Image du diapo </a:t>
            </a:r>
            <a:br>
              <a:rPr lang="fr-FR"/>
            </a:br>
            <a:r>
              <a:rPr lang="fr-FR"/>
              <a:t>à glisser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62879" y="1123619"/>
            <a:ext cx="3070614" cy="781199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Titre diapo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/>
          <a:srcRect r="29687"/>
          <a:stretch/>
        </p:blipFill>
        <p:spPr>
          <a:xfrm>
            <a:off x="7947413" y="304475"/>
            <a:ext cx="1196587" cy="1689100"/>
          </a:xfrm>
          <a:prstGeom prst="rect">
            <a:avLst/>
          </a:prstGeom>
        </p:spPr>
      </p:pic>
      <p:sp>
        <p:nvSpPr>
          <p:cNvPr id="1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262880" y="2153920"/>
            <a:ext cx="3070614" cy="179337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pic>
        <p:nvPicPr>
          <p:cNvPr id="12" name="Image 11" descr="DPO_LOGO_PANTO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972493" y="0"/>
            <a:ext cx="31699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626232" y="2555736"/>
            <a:ext cx="4498574" cy="58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 dirty="0"/>
              <a:t>Cliquez pour modifier le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26230" y="1024622"/>
            <a:ext cx="4498574" cy="58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 dirty="0"/>
              <a:t>Cliquez pour modifier le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BB3FEA6-C4A3-A547-8554-0501574E9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2025" y="3188391"/>
            <a:ext cx="3169920" cy="1783080"/>
          </a:xfrm>
          <a:prstGeom prst="rect">
            <a:avLst/>
          </a:prstGeom>
        </p:spPr>
      </p:pic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626232" y="4094084"/>
            <a:ext cx="4498574" cy="58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3ED525CC-07B5-EF4A-94DE-CC00B7EC92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4644" y="429563"/>
            <a:ext cx="4500161" cy="584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AE42"/>
                </a:solidFill>
              </a:defRPr>
            </a:lvl1pPr>
          </a:lstStyle>
          <a:p>
            <a:pPr lvl="0"/>
            <a:r>
              <a:rPr lang="fr-FR" dirty="0"/>
              <a:t>Titre à placer</a:t>
            </a:r>
          </a:p>
        </p:txBody>
      </p:sp>
      <p:sp>
        <p:nvSpPr>
          <p:cNvPr id="26" name="Espace réservé du contenu 24">
            <a:extLst>
              <a:ext uri="{FF2B5EF4-FFF2-40B4-BE49-F238E27FC236}">
                <a16:creationId xmlns:a16="http://schemas.microsoft.com/office/drawing/2014/main" id="{75EDD7CB-8D0E-E94A-A5E8-3CBA48CC0F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4643" y="1964168"/>
            <a:ext cx="4500161" cy="584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AE42"/>
                </a:solidFill>
              </a:defRPr>
            </a:lvl1pPr>
          </a:lstStyle>
          <a:p>
            <a:pPr lvl="0"/>
            <a:r>
              <a:rPr lang="fr-FR" dirty="0"/>
              <a:t>Titre à placer</a:t>
            </a:r>
          </a:p>
        </p:txBody>
      </p:sp>
      <p:sp>
        <p:nvSpPr>
          <p:cNvPr id="27" name="Espace réservé du contenu 24">
            <a:extLst>
              <a:ext uri="{FF2B5EF4-FFF2-40B4-BE49-F238E27FC236}">
                <a16:creationId xmlns:a16="http://schemas.microsoft.com/office/drawing/2014/main" id="{BC0A8332-49D4-DE45-B51C-FD37B736D8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643" y="3495283"/>
            <a:ext cx="4500161" cy="584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AE42"/>
                </a:solidFill>
              </a:defRPr>
            </a:lvl1pPr>
          </a:lstStyle>
          <a:p>
            <a:pPr lvl="0"/>
            <a:r>
              <a:rPr lang="fr-FR" dirty="0"/>
              <a:t>Titre à placer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200CD4A-93EB-6622-98B0-E43CAB0CFA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7484" y="3952227"/>
            <a:ext cx="433468" cy="421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1C41C5E-2E7C-BC93-2E21-29564DA883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67484" y="4491568"/>
            <a:ext cx="433468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A18CDF6-A0C1-164D-A6E7-3807693A1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739" y="-84722"/>
            <a:ext cx="8185991" cy="46046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73" y="944815"/>
            <a:ext cx="4388582" cy="246332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2573720" y="3635221"/>
            <a:ext cx="4392488" cy="470829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rgbClr val="D54B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000F9F"/>
                </a:solidFill>
              </a:rPr>
              <a:t>Date &amp; lieux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13838" y="4580040"/>
            <a:ext cx="2278110" cy="25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Une manifestation organisée par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5620F-4C27-B14E-4BE2-6175F4BF0C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6628" y="4424171"/>
            <a:ext cx="433468" cy="421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7CEEAE-F33A-90C1-BBCC-5AE8E696AB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5698" y="4424171"/>
            <a:ext cx="433468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DFD266-27EB-E648-B6B7-BB838BE61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15"/>
          <a:stretch/>
        </p:blipFill>
        <p:spPr>
          <a:xfrm>
            <a:off x="5063" y="-76144"/>
            <a:ext cx="8368598" cy="52196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127BB3-F43D-C5B6-4A42-6A6E688E1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7484" y="3952227"/>
            <a:ext cx="433468" cy="421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E80B64-29A3-E90C-1F33-A7B0D8944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7484" y="4491568"/>
            <a:ext cx="433468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ARTENARIAT AV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/>
          <a:srcRect r="61549"/>
          <a:stretch/>
        </p:blipFill>
        <p:spPr>
          <a:xfrm>
            <a:off x="8494519" y="323868"/>
            <a:ext cx="649481" cy="1689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/>
          <a:srcRect l="36695" t="1" b="47199"/>
          <a:stretch/>
        </p:blipFill>
        <p:spPr>
          <a:xfrm>
            <a:off x="-1" y="3840619"/>
            <a:ext cx="1562109" cy="1302881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1432003" y="1168418"/>
            <a:ext cx="3919079" cy="570230"/>
          </a:xfrm>
          <a:prstGeom prst="rect">
            <a:avLst/>
          </a:prstGeom>
        </p:spPr>
        <p:txBody>
          <a:bodyPr anchor="ctr"/>
          <a:lstStyle>
            <a:lvl1pPr algn="l">
              <a:defRPr sz="2600" b="1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En partenariat avec</a:t>
            </a:r>
          </a:p>
        </p:txBody>
      </p:sp>
      <p:pic>
        <p:nvPicPr>
          <p:cNvPr id="11" name="Image 10" descr="DPO_LOGO_PANTO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605A8BB-0F7D-9440-90EF-119FDE348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2003" y="1993575"/>
            <a:ext cx="4498574" cy="206057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 dirty="0"/>
              <a:t>Mettre les logos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66DB43-9F3D-6547-A30B-E961339F3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1585" y="1340603"/>
            <a:ext cx="1816461" cy="10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UX SOCI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31873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/>
          <a:srcRect l="-1" r="-1873"/>
          <a:stretch/>
        </p:blipFill>
        <p:spPr>
          <a:xfrm>
            <a:off x="6359608" y="3285810"/>
            <a:ext cx="2689819" cy="1373191"/>
          </a:xfrm>
          <a:prstGeom prst="rect">
            <a:avLst/>
          </a:prstGeom>
        </p:spPr>
      </p:pic>
      <p:pic>
        <p:nvPicPr>
          <p:cNvPr id="6" name="Image 5" descr="iPhone 5C_DPO_BLU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11612" r="21428"/>
          <a:stretch/>
        </p:blipFill>
        <p:spPr>
          <a:xfrm>
            <a:off x="130432" y="260863"/>
            <a:ext cx="3837460" cy="5175883"/>
          </a:xfrm>
          <a:prstGeom prst="rect">
            <a:avLst/>
          </a:prstGeom>
        </p:spPr>
      </p:pic>
      <p:sp>
        <p:nvSpPr>
          <p:cNvPr id="4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167330" y="1022864"/>
            <a:ext cx="1750237" cy="3034271"/>
          </a:xfrm>
          <a:prstGeom prst="rect">
            <a:avLst/>
          </a:prstGeom>
          <a:solidFill>
            <a:srgbClr val="FFFFFF"/>
          </a:solidFill>
        </p:spPr>
        <p:txBody>
          <a:bodyPr vert="horz" anchor="ctr"/>
          <a:lstStyle>
            <a:lvl1pPr marL="0" indent="0" algn="ctr">
              <a:buNone/>
              <a:defRPr sz="3000" b="1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Capture réseaux</a:t>
            </a:r>
          </a:p>
          <a:p>
            <a:r>
              <a:rPr lang="fr-FR"/>
              <a:t>sociaux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1297" y="487405"/>
            <a:ext cx="3534539" cy="198394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522464" y="3881858"/>
            <a:ext cx="3919079" cy="570230"/>
          </a:xfrm>
          <a:prstGeom prst="rect">
            <a:avLst/>
          </a:prstGeom>
        </p:spPr>
        <p:txBody>
          <a:bodyPr anchor="t"/>
          <a:lstStyle>
            <a:lvl1pPr algn="l">
              <a:defRPr sz="3300" b="1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Mettre le #</a:t>
            </a: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4105187" y="2742715"/>
            <a:ext cx="5120347" cy="881933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3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/>
              <a:t>Retrouvez </a:t>
            </a:r>
          </a:p>
          <a:p>
            <a:r>
              <a:rPr lang="fr-FR" sz="2700"/>
              <a:t>Printemps</a:t>
            </a:r>
            <a:r>
              <a:rPr lang="fr-FR" sz="2700" baseline="0"/>
              <a:t> des DPO</a:t>
            </a:r>
            <a:endParaRPr lang="fr-FR" sz="270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6822DF8-2297-9599-0124-B2B0C22498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2171" y="3797183"/>
            <a:ext cx="740970" cy="7199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DEA986F-8A77-79CE-9FDB-69F9B8B9CA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43712" y="3797183"/>
            <a:ext cx="740970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7"/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2625153" y="1097891"/>
            <a:ext cx="2880000" cy="2880000"/>
          </a:xfrm>
          <a:prstGeom prst="flowChartConnector">
            <a:avLst/>
          </a:prstGeom>
          <a:solidFill>
            <a:schemeClr val="bg1"/>
          </a:solidFill>
          <a:ln w="762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marL="0" indent="0" algn="ctr">
              <a:buNone/>
              <a:defRPr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059872" y="1998005"/>
            <a:ext cx="2610452" cy="138637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3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059872" y="799689"/>
            <a:ext cx="2610452" cy="70155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Animateur</a:t>
            </a:r>
          </a:p>
        </p:txBody>
      </p:sp>
      <p:pic>
        <p:nvPicPr>
          <p:cNvPr id="8" name="Image 7" descr="DPO_LOGO_PANT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76446F-A62D-674A-AB4E-1FB3BE8B0E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14" y="3177153"/>
            <a:ext cx="3316865" cy="18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F8415D2-BF81-1E4D-89B5-A0517C021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80" t="28394" r="13835"/>
          <a:stretch/>
        </p:blipFill>
        <p:spPr>
          <a:xfrm>
            <a:off x="8094298" y="0"/>
            <a:ext cx="856557" cy="472058"/>
          </a:xfrm>
          <a:prstGeom prst="rect">
            <a:avLst/>
          </a:prstGeom>
        </p:spPr>
      </p:pic>
      <p:sp>
        <p:nvSpPr>
          <p:cNvPr id="5" name="Espace réservé pour une image  7"/>
          <p:cNvSpPr>
            <a:spLocks noGrp="1" noChangeAspect="1"/>
          </p:cNvSpPr>
          <p:nvPr>
            <p:ph type="pic" sz="quarter" idx="18" hasCustomPrompt="1"/>
          </p:nvPr>
        </p:nvSpPr>
        <p:spPr bwMode="auto">
          <a:xfrm>
            <a:off x="6484605" y="1863337"/>
            <a:ext cx="1079999" cy="1079999"/>
          </a:xfrm>
          <a:prstGeom prst="flowChartConnector">
            <a:avLst/>
          </a:prstGeom>
          <a:noFill/>
          <a:ln w="5715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6" name="Espace réservé pour une image  7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4066862" y="1863337"/>
            <a:ext cx="1079999" cy="1079999"/>
          </a:xfrm>
          <a:prstGeom prst="flowChartConnector">
            <a:avLst/>
          </a:prstGeom>
          <a:noFill/>
          <a:ln w="5715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7" name="Espace réservé pour une image  7"/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1643214" y="1863337"/>
            <a:ext cx="1079999" cy="1079999"/>
          </a:xfrm>
          <a:prstGeom prst="flowChartConnector">
            <a:avLst/>
          </a:prstGeom>
          <a:noFill/>
          <a:ln w="5715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1053738" y="3139315"/>
            <a:ext cx="2211387" cy="99865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7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3468325" y="3139315"/>
            <a:ext cx="2211387" cy="99865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7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882912" y="3139315"/>
            <a:ext cx="2211387" cy="99865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7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2644804" y="248631"/>
            <a:ext cx="5730431" cy="766687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000F9F"/>
                </a:solidFill>
              </a:defRPr>
            </a:lvl1pPr>
          </a:lstStyle>
          <a:p>
            <a:r>
              <a:rPr lang="fr-FR"/>
              <a:t>Titre de la conférence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644803" y="1121515"/>
            <a:ext cx="5730431" cy="7479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pic>
        <p:nvPicPr>
          <p:cNvPr id="17" name="Image 16" descr="DPO_LOGO_PANTO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EB6861D-40C4-3F43-A08C-C80D3F7D90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61" y="4113864"/>
            <a:ext cx="1582719" cy="8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8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D5337271-5256-7940-8A81-670DB7BA0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80" t="28394" r="13835"/>
          <a:stretch/>
        </p:blipFill>
        <p:spPr>
          <a:xfrm>
            <a:off x="8094298" y="0"/>
            <a:ext cx="856557" cy="472058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2644804" y="248631"/>
            <a:ext cx="5730431" cy="766687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000F9F"/>
                </a:solidFill>
              </a:defRPr>
            </a:lvl1pPr>
          </a:lstStyle>
          <a:p>
            <a:r>
              <a:rPr lang="fr-FR"/>
              <a:t>Titre de la conférence</a:t>
            </a:r>
          </a:p>
        </p:txBody>
      </p:sp>
      <p:sp>
        <p:nvSpPr>
          <p:cNvPr id="7" name="Espace réservé pour une image  7"/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426904" y="2128654"/>
            <a:ext cx="719999" cy="719999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2837" y="2111182"/>
            <a:ext cx="2211387" cy="7549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5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19" name="Espace réservé pour une image  7"/>
          <p:cNvSpPr>
            <a:spLocks noGrp="1" noChangeAspect="1"/>
          </p:cNvSpPr>
          <p:nvPr>
            <p:ph type="pic" sz="quarter" idx="22" hasCustomPrompt="1"/>
          </p:nvPr>
        </p:nvSpPr>
        <p:spPr bwMode="auto">
          <a:xfrm>
            <a:off x="3204224" y="2128654"/>
            <a:ext cx="719999" cy="719999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4130157" y="2111182"/>
            <a:ext cx="2211387" cy="7549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5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21" name="Espace réservé pour une image  7"/>
          <p:cNvSpPr>
            <a:spLocks noGrp="1" noChangeAspect="1"/>
          </p:cNvSpPr>
          <p:nvPr>
            <p:ph type="pic" sz="quarter" idx="24" hasCustomPrompt="1"/>
          </p:nvPr>
        </p:nvSpPr>
        <p:spPr bwMode="auto">
          <a:xfrm>
            <a:off x="5981544" y="2128654"/>
            <a:ext cx="719999" cy="719999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6907477" y="2111182"/>
            <a:ext cx="2211387" cy="7549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5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23" name="Espace réservé pour une image  7"/>
          <p:cNvSpPr>
            <a:spLocks noGrp="1" noChangeAspect="1"/>
          </p:cNvSpPr>
          <p:nvPr>
            <p:ph type="pic" sz="quarter" idx="26" hasCustomPrompt="1"/>
          </p:nvPr>
        </p:nvSpPr>
        <p:spPr bwMode="auto">
          <a:xfrm>
            <a:off x="426904" y="3182090"/>
            <a:ext cx="719999" cy="719999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837" y="3164618"/>
            <a:ext cx="2211387" cy="7549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5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25" name="Espace réservé pour une image  7"/>
          <p:cNvSpPr>
            <a:spLocks noGrp="1" noChangeAspect="1"/>
          </p:cNvSpPr>
          <p:nvPr>
            <p:ph type="pic" sz="quarter" idx="28" hasCustomPrompt="1"/>
          </p:nvPr>
        </p:nvSpPr>
        <p:spPr bwMode="auto">
          <a:xfrm>
            <a:off x="3204224" y="3182090"/>
            <a:ext cx="719999" cy="719999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4130157" y="3164618"/>
            <a:ext cx="2211387" cy="7549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5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27" name="Espace réservé pour une image  7"/>
          <p:cNvSpPr>
            <a:spLocks noGrp="1" noChangeAspect="1"/>
          </p:cNvSpPr>
          <p:nvPr>
            <p:ph type="pic" sz="quarter" idx="30" hasCustomPrompt="1"/>
          </p:nvPr>
        </p:nvSpPr>
        <p:spPr bwMode="auto">
          <a:xfrm>
            <a:off x="5981544" y="3182090"/>
            <a:ext cx="719999" cy="719999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r>
              <a:rPr lang="fr-FR"/>
              <a:t>Photo</a:t>
            </a:r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6907477" y="3164618"/>
            <a:ext cx="2211387" cy="7549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500" b="1">
                <a:solidFill>
                  <a:srgbClr val="000F9F"/>
                </a:solidFill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Enteprise</a:t>
            </a:r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644803" y="1121515"/>
            <a:ext cx="5730431" cy="7479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pic>
        <p:nvPicPr>
          <p:cNvPr id="32" name="Image 31" descr="DPO_LOGO_PANTONE.png">
            <a:extLst>
              <a:ext uri="{FF2B5EF4-FFF2-40B4-BE49-F238E27FC236}">
                <a16:creationId xmlns:a16="http://schemas.microsoft.com/office/drawing/2014/main" id="{41E27117-2E73-F24C-A9A7-170206607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D28E9A1-81BF-EF49-8FEF-00C027983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61" y="4113864"/>
            <a:ext cx="1582719" cy="8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4D3BA0-6AB4-2D41-8671-A4B567390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158"/>
          <a:stretch/>
        </p:blipFill>
        <p:spPr>
          <a:xfrm>
            <a:off x="7947414" y="304476"/>
            <a:ext cx="1196586" cy="1689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51FE78-0035-E446-8AD9-3C3D5E8A3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92" t="1" b="30072"/>
          <a:stretch/>
        </p:blipFill>
        <p:spPr>
          <a:xfrm>
            <a:off x="0" y="3417997"/>
            <a:ext cx="2238304" cy="172550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5519A-0514-1944-98DC-915D49EE51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2003" y="1168418"/>
            <a:ext cx="3139997" cy="570230"/>
          </a:xfrm>
          <a:prstGeom prst="rect">
            <a:avLst/>
          </a:prstGeom>
        </p:spPr>
        <p:txBody>
          <a:bodyPr anchor="t"/>
          <a:lstStyle>
            <a:lvl1pPr algn="l">
              <a:defRPr sz="33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Texte Titre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CFA258F-4EC1-0940-B8D3-A5F3D4C3C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2003" y="1993575"/>
            <a:ext cx="4498574" cy="206057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aseline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pic>
        <p:nvPicPr>
          <p:cNvPr id="9" name="Image 8" descr="DPO_LOGO_PANTONE.png">
            <a:extLst>
              <a:ext uri="{FF2B5EF4-FFF2-40B4-BE49-F238E27FC236}">
                <a16:creationId xmlns:a16="http://schemas.microsoft.com/office/drawing/2014/main" id="{DE724E4D-8A72-F745-8C29-4C287E4B9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183003"/>
            <a:ext cx="1552699" cy="788673"/>
          </a:xfrm>
          <a:prstGeom prst="rect">
            <a:avLst/>
          </a:prstGeom>
        </p:spPr>
      </p:pic>
      <p:pic>
        <p:nvPicPr>
          <p:cNvPr id="8" name="Image 7" descr="Une image contenant personne, ciel, gens, groupe&#10;&#10;Description générée automatiquement">
            <a:extLst>
              <a:ext uri="{FF2B5EF4-FFF2-40B4-BE49-F238E27FC236}">
                <a16:creationId xmlns:a16="http://schemas.microsoft.com/office/drawing/2014/main" id="{21EF68CB-9287-8B4B-961C-A9E5E88C4F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8837" y="1168418"/>
            <a:ext cx="2297649" cy="22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44BDDF-073F-A9DE-3DA9-039CE34CE71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4991100"/>
            <a:ext cx="1066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Proprietary/Internal</a:t>
            </a:r>
          </a:p>
        </p:txBody>
      </p:sp>
    </p:spTree>
    <p:extLst>
      <p:ext uri="{BB962C8B-B14F-4D97-AF65-F5344CB8AC3E}">
        <p14:creationId xmlns:p14="http://schemas.microsoft.com/office/powerpoint/2010/main" val="83935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59" r:id="rId3"/>
    <p:sldLayoutId id="2147483654" r:id="rId4"/>
    <p:sldLayoutId id="2147483661" r:id="rId5"/>
    <p:sldLayoutId id="2147483656" r:id="rId6"/>
    <p:sldLayoutId id="2147483662" r:id="rId7"/>
    <p:sldLayoutId id="2147483658" r:id="rId8"/>
    <p:sldLayoutId id="2147483664" r:id="rId9"/>
    <p:sldLayoutId id="2147483652" r:id="rId10"/>
    <p:sldLayoutId id="2147483653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41438C77-7F0C-76EA-446C-08DF3BFF825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/>
          <a:stretch>
            <a:fillRect/>
          </a:stretch>
        </p:blipFill>
        <p:spPr>
          <a:xfrm>
            <a:off x="5212237" y="1863337"/>
            <a:ext cx="1079999" cy="1079999"/>
          </a:xfrm>
        </p:spPr>
      </p:pic>
      <p:pic>
        <p:nvPicPr>
          <p:cNvPr id="3" name="Picture Placeholder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A81BA7A-2EB0-D9F4-BE9F-357723AA57F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2788589" y="1863337"/>
            <a:ext cx="1079999" cy="1079999"/>
          </a:xfr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21"/>
          </p:nvPr>
        </p:nvSpPr>
        <p:spPr>
          <a:xfrm>
            <a:off x="2199113" y="3139315"/>
            <a:ext cx="2211387" cy="998658"/>
          </a:xfrm>
        </p:spPr>
        <p:txBody>
          <a:bodyPr/>
          <a:lstStyle/>
          <a:p>
            <a:r>
              <a:rPr lang="fr-FR" dirty="0"/>
              <a:t>Jean-Paul Boistard</a:t>
            </a:r>
          </a:p>
          <a:p>
            <a:r>
              <a:rPr lang="fr-FR" b="0" dirty="0"/>
              <a:t>DPO</a:t>
            </a:r>
          </a:p>
          <a:p>
            <a:r>
              <a:rPr lang="fr-FR" b="0" dirty="0"/>
              <a:t>KPMG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2"/>
          </p:nvPr>
        </p:nvSpPr>
        <p:spPr>
          <a:xfrm>
            <a:off x="4613700" y="3139315"/>
            <a:ext cx="2211387" cy="998658"/>
          </a:xfrm>
        </p:spPr>
        <p:txBody>
          <a:bodyPr/>
          <a:lstStyle/>
          <a:p>
            <a:r>
              <a:rPr lang="fr-FR" dirty="0"/>
              <a:t>Sasha Braga</a:t>
            </a:r>
          </a:p>
          <a:p>
            <a:r>
              <a:rPr lang="en-GB" b="0" dirty="0"/>
              <a:t>Client Executive</a:t>
            </a:r>
          </a:p>
          <a:p>
            <a:r>
              <a:rPr lang="en-GB" b="0" dirty="0" err="1"/>
              <a:t>OneTrust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Analyse </a:t>
            </a:r>
            <a:r>
              <a:rPr lang="en-GB" dirty="0" err="1"/>
              <a:t>d’impact</a:t>
            </a:r>
            <a:r>
              <a:rPr lang="en-GB" dirty="0"/>
              <a:t> sur la vie </a:t>
            </a:r>
            <a:r>
              <a:rPr lang="en-GB" dirty="0" err="1"/>
              <a:t>privée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1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7CD395-3014-3F4E-712C-E77D1FA9A3E4}"/>
              </a:ext>
            </a:extLst>
          </p:cNvPr>
          <p:cNvSpPr txBox="1">
            <a:spLocks/>
          </p:cNvSpPr>
          <p:nvPr/>
        </p:nvSpPr>
        <p:spPr>
          <a:xfrm>
            <a:off x="713863" y="1232260"/>
            <a:ext cx="7123817" cy="52793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1500" dirty="0" err="1">
                <a:latin typeface="Arial"/>
                <a:ea typeface="Open Sans"/>
                <a:cs typeface="Arial"/>
              </a:rPr>
              <a:t>Opérationnalisation</a:t>
            </a:r>
            <a:r>
              <a:rPr lang="en-US" sz="1500" dirty="0">
                <a:latin typeface="Arial"/>
                <a:ea typeface="Open Sans"/>
                <a:cs typeface="Arial"/>
              </a:rPr>
              <a:t> de la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gouvernance</a:t>
            </a:r>
            <a:r>
              <a:rPr lang="en-US" sz="1500" dirty="0">
                <a:latin typeface="Arial"/>
                <a:ea typeface="Open Sans"/>
                <a:cs typeface="Arial"/>
              </a:rPr>
              <a:t> et de la protection des </a:t>
            </a:r>
            <a:r>
              <a:rPr lang="en-US" sz="1500" dirty="0" err="1">
                <a:latin typeface="Arial"/>
                <a:ea typeface="Open Sans"/>
                <a:cs typeface="Arial"/>
              </a:rPr>
              <a:t>données</a:t>
            </a:r>
            <a:r>
              <a:rPr lang="en-US" sz="1500" dirty="0">
                <a:latin typeface="Arial"/>
                <a:ea typeface="Open Sans"/>
                <a:cs typeface="Arial"/>
              </a:rPr>
              <a:t>, de la GRC et de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l'assurance</a:t>
            </a:r>
            <a:r>
              <a:rPr lang="en-US" sz="1500" dirty="0">
                <a:latin typeface="Arial"/>
                <a:ea typeface="Open Sans"/>
                <a:cs typeface="Arial"/>
              </a:rPr>
              <a:t> de la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sécurité</a:t>
            </a:r>
            <a:r>
              <a:rPr lang="en-US" sz="1500" dirty="0">
                <a:latin typeface="Arial"/>
                <a:ea typeface="Open Sans"/>
                <a:cs typeface="Arial"/>
              </a:rPr>
              <a:t>,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l'éthique</a:t>
            </a:r>
            <a:r>
              <a:rPr lang="en-US" sz="1500" dirty="0">
                <a:latin typeface="Arial"/>
                <a:ea typeface="Open Sans"/>
                <a:cs typeface="Arial"/>
              </a:rPr>
              <a:t> et la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conformité</a:t>
            </a:r>
            <a:r>
              <a:rPr lang="en-US" sz="1500" dirty="0">
                <a:latin typeface="Arial"/>
                <a:ea typeface="Open Sans"/>
                <a:cs typeface="Arial"/>
              </a:rPr>
              <a:t>,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ainsi</a:t>
            </a:r>
            <a:r>
              <a:rPr lang="en-US" sz="1500" dirty="0">
                <a:latin typeface="Arial"/>
                <a:ea typeface="Open Sans"/>
                <a:cs typeface="Arial"/>
              </a:rPr>
              <a:t> que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l'ESG</a:t>
            </a:r>
            <a:r>
              <a:rPr lang="en-US" sz="1500" dirty="0">
                <a:latin typeface="Arial"/>
                <a:ea typeface="Open Sans"/>
                <a:cs typeface="Arial"/>
              </a:rPr>
              <a:t> et le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développement</a:t>
            </a:r>
            <a:r>
              <a:rPr lang="en-US" sz="1500" dirty="0">
                <a:latin typeface="Arial"/>
                <a:ea typeface="Open Sans"/>
                <a:cs typeface="Arial"/>
              </a:rPr>
              <a:t> durable sur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une</a:t>
            </a:r>
            <a:r>
              <a:rPr lang="en-US" sz="1500" dirty="0">
                <a:latin typeface="Arial"/>
                <a:ea typeface="Open Sans"/>
                <a:cs typeface="Arial"/>
              </a:rPr>
              <a:t>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seule</a:t>
            </a:r>
            <a:r>
              <a:rPr lang="en-US" sz="1500" dirty="0">
                <a:latin typeface="Arial"/>
                <a:ea typeface="Open Sans"/>
                <a:cs typeface="Arial"/>
              </a:rPr>
              <a:t> </a:t>
            </a:r>
            <a:r>
              <a:rPr lang="en-US" sz="1500" dirty="0" err="1">
                <a:latin typeface="Arial"/>
                <a:ea typeface="Open Sans"/>
                <a:cs typeface="Arial"/>
              </a:rPr>
              <a:t>plateforme</a:t>
            </a:r>
            <a:r>
              <a:rPr lang="en-US" sz="1500" dirty="0">
                <a:latin typeface="Arial"/>
                <a:ea typeface="Open Sans"/>
                <a:cs typeface="Arial"/>
              </a:rPr>
              <a:t>.</a:t>
            </a:r>
            <a:endParaRPr lang="en-US" sz="1500" dirty="0">
              <a:ea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9BB08-5B54-4385-4B67-21FCDD87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14946" r="7686" b="35663"/>
          <a:stretch/>
        </p:blipFill>
        <p:spPr>
          <a:xfrm>
            <a:off x="2640725" y="320017"/>
            <a:ext cx="3870434" cy="8488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3C000DE-E138-B5CA-9E59-D36F75301CE2}"/>
              </a:ext>
            </a:extLst>
          </p:cNvPr>
          <p:cNvGrpSpPr/>
          <p:nvPr/>
        </p:nvGrpSpPr>
        <p:grpSpPr>
          <a:xfrm>
            <a:off x="4829988" y="2032402"/>
            <a:ext cx="3864832" cy="1191638"/>
            <a:chOff x="6263604" y="3062564"/>
            <a:chExt cx="4546281" cy="140174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2680B3-F34E-1459-6CB2-F5BCEEAD3C32}"/>
                </a:ext>
              </a:extLst>
            </p:cNvPr>
            <p:cNvSpPr/>
            <p:nvPr/>
          </p:nvSpPr>
          <p:spPr>
            <a:xfrm>
              <a:off x="7019062" y="3191865"/>
              <a:ext cx="3790823" cy="11431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8ACC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B56247-02D7-3D5C-0B6D-BDDD3F08BDE8}"/>
                </a:ext>
              </a:extLst>
            </p:cNvPr>
            <p:cNvSpPr/>
            <p:nvPr/>
          </p:nvSpPr>
          <p:spPr>
            <a:xfrm>
              <a:off x="6263604" y="3062564"/>
              <a:ext cx="1510917" cy="1401748"/>
            </a:xfrm>
            <a:prstGeom prst="ellipse">
              <a:avLst/>
            </a:prstGeom>
            <a:solidFill>
              <a:srgbClr val="008ACC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FD0AF-E38D-9544-753E-B0533785BF1D}"/>
                </a:ext>
              </a:extLst>
            </p:cNvPr>
            <p:cNvSpPr/>
            <p:nvPr/>
          </p:nvSpPr>
          <p:spPr>
            <a:xfrm>
              <a:off x="7821311" y="3323991"/>
              <a:ext cx="2863578" cy="90010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>
                <a:spcAft>
                  <a:spcPts val="300"/>
                </a:spcAft>
                <a:defRPr/>
              </a:pPr>
              <a:r>
                <a:rPr lang="en-US" b="1" kern="0">
                  <a:solidFill>
                    <a:schemeClr val="accent2"/>
                  </a:solidFill>
                </a:rPr>
                <a:t>12,000 CLIENTS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1200" kern="0">
                  <a:solidFill>
                    <a:srgbClr val="77808E"/>
                  </a:solidFill>
                </a:rPr>
                <a:t>Petits et grands, </a:t>
              </a:r>
              <a:r>
                <a:rPr lang="en-US" sz="1200" kern="0" err="1">
                  <a:solidFill>
                    <a:srgbClr val="77808E"/>
                  </a:solidFill>
                </a:rPr>
                <a:t>toutes</a:t>
              </a:r>
              <a:r>
                <a:rPr lang="en-US" sz="1200" kern="0">
                  <a:solidFill>
                    <a:srgbClr val="77808E"/>
                  </a:solidFill>
                </a:rPr>
                <a:t> industries et </a:t>
              </a:r>
              <a:r>
                <a:rPr lang="en-US" sz="1200" kern="0" err="1">
                  <a:solidFill>
                    <a:srgbClr val="77808E"/>
                  </a:solidFill>
                </a:rPr>
                <a:t>régions</a:t>
              </a:r>
              <a:r>
                <a:rPr lang="en-US" sz="1200" kern="0">
                  <a:solidFill>
                    <a:srgbClr val="77808E"/>
                  </a:solidFill>
                </a:rPr>
                <a:t>, 85% du CAC 40</a:t>
              </a:r>
              <a:endParaRPr lang="en-US" sz="1200" kern="0">
                <a:solidFill>
                  <a:srgbClr val="77808E"/>
                </a:solidFill>
                <a:cs typeface="Arial"/>
              </a:endParaRPr>
            </a:p>
          </p:txBody>
        </p:sp>
        <p:sp>
          <p:nvSpPr>
            <p:cNvPr id="10" name="Freeform 815">
              <a:extLst>
                <a:ext uri="{FF2B5EF4-FFF2-40B4-BE49-F238E27FC236}">
                  <a16:creationId xmlns:a16="http://schemas.microsoft.com/office/drawing/2014/main" id="{A14090CF-6464-5769-3DED-2D30623D8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9282" y="3512069"/>
              <a:ext cx="951748" cy="502733"/>
            </a:xfrm>
            <a:custGeom>
              <a:avLst/>
              <a:gdLst>
                <a:gd name="T0" fmla="*/ 415 w 530"/>
                <a:gd name="T1" fmla="*/ 45 h 285"/>
                <a:gd name="T2" fmla="*/ 493 w 530"/>
                <a:gd name="T3" fmla="*/ 126 h 285"/>
                <a:gd name="T4" fmla="*/ 491 w 530"/>
                <a:gd name="T5" fmla="*/ 169 h 285"/>
                <a:gd name="T6" fmla="*/ 460 w 530"/>
                <a:gd name="T7" fmla="*/ 139 h 285"/>
                <a:gd name="T8" fmla="*/ 456 w 530"/>
                <a:gd name="T9" fmla="*/ 177 h 285"/>
                <a:gd name="T10" fmla="*/ 417 w 530"/>
                <a:gd name="T11" fmla="*/ 174 h 285"/>
                <a:gd name="T12" fmla="*/ 317 w 530"/>
                <a:gd name="T13" fmla="*/ 83 h 285"/>
                <a:gd name="T14" fmla="*/ 292 w 530"/>
                <a:gd name="T15" fmla="*/ 68 h 285"/>
                <a:gd name="T16" fmla="*/ 254 w 530"/>
                <a:gd name="T17" fmla="*/ 83 h 285"/>
                <a:gd name="T18" fmla="*/ 216 w 530"/>
                <a:gd name="T19" fmla="*/ 85 h 285"/>
                <a:gd name="T20" fmla="*/ 279 w 530"/>
                <a:gd name="T21" fmla="*/ 34 h 285"/>
                <a:gd name="T22" fmla="*/ 355 w 530"/>
                <a:gd name="T23" fmla="*/ 63 h 285"/>
                <a:gd name="T24" fmla="*/ 409 w 530"/>
                <a:gd name="T25" fmla="*/ 59 h 285"/>
                <a:gd name="T26" fmla="*/ 446 w 530"/>
                <a:gd name="T27" fmla="*/ 141 h 285"/>
                <a:gd name="T28" fmla="*/ 406 w 530"/>
                <a:gd name="T29" fmla="*/ 205 h 285"/>
                <a:gd name="T30" fmla="*/ 353 w 530"/>
                <a:gd name="T31" fmla="*/ 200 h 285"/>
                <a:gd name="T32" fmla="*/ 316 w 530"/>
                <a:gd name="T33" fmla="*/ 212 h 285"/>
                <a:gd name="T34" fmla="*/ 330 w 530"/>
                <a:gd name="T35" fmla="*/ 253 h 285"/>
                <a:gd name="T36" fmla="*/ 267 w 530"/>
                <a:gd name="T37" fmla="*/ 224 h 285"/>
                <a:gd name="T38" fmla="*/ 287 w 530"/>
                <a:gd name="T39" fmla="*/ 262 h 285"/>
                <a:gd name="T40" fmla="*/ 255 w 530"/>
                <a:gd name="T41" fmla="*/ 264 h 285"/>
                <a:gd name="T42" fmla="*/ 220 w 530"/>
                <a:gd name="T43" fmla="*/ 224 h 285"/>
                <a:gd name="T44" fmla="*/ 142 w 530"/>
                <a:gd name="T45" fmla="*/ 200 h 285"/>
                <a:gd name="T46" fmla="*/ 87 w 530"/>
                <a:gd name="T47" fmla="*/ 135 h 285"/>
                <a:gd name="T48" fmla="*/ 108 w 530"/>
                <a:gd name="T49" fmla="*/ 52 h 285"/>
                <a:gd name="T50" fmla="*/ 151 w 530"/>
                <a:gd name="T51" fmla="*/ 58 h 285"/>
                <a:gd name="T52" fmla="*/ 227 w 530"/>
                <a:gd name="T53" fmla="*/ 112 h 285"/>
                <a:gd name="T54" fmla="*/ 275 w 530"/>
                <a:gd name="T55" fmla="*/ 81 h 285"/>
                <a:gd name="T56" fmla="*/ 333 w 530"/>
                <a:gd name="T57" fmla="*/ 111 h 285"/>
                <a:gd name="T58" fmla="*/ 234 w 530"/>
                <a:gd name="T59" fmla="*/ 262 h 285"/>
                <a:gd name="T60" fmla="*/ 234 w 530"/>
                <a:gd name="T61" fmla="*/ 262 h 285"/>
                <a:gd name="T62" fmla="*/ 190 w 530"/>
                <a:gd name="T63" fmla="*/ 245 h 285"/>
                <a:gd name="T64" fmla="*/ 207 w 530"/>
                <a:gd name="T65" fmla="*/ 236 h 285"/>
                <a:gd name="T66" fmla="*/ 152 w 530"/>
                <a:gd name="T67" fmla="*/ 208 h 285"/>
                <a:gd name="T68" fmla="*/ 96 w 530"/>
                <a:gd name="T69" fmla="*/ 207 h 285"/>
                <a:gd name="T70" fmla="*/ 96 w 530"/>
                <a:gd name="T71" fmla="*/ 207 h 285"/>
                <a:gd name="T72" fmla="*/ 17 w 530"/>
                <a:gd name="T73" fmla="*/ 164 h 285"/>
                <a:gd name="T74" fmla="*/ 69 w 530"/>
                <a:gd name="T75" fmla="*/ 17 h 285"/>
                <a:gd name="T76" fmla="*/ 89 w 530"/>
                <a:gd name="T77" fmla="*/ 77 h 285"/>
                <a:gd name="T78" fmla="*/ 367 w 530"/>
                <a:gd name="T79" fmla="*/ 55 h 285"/>
                <a:gd name="T80" fmla="*/ 450 w 530"/>
                <a:gd name="T81" fmla="*/ 12 h 285"/>
                <a:gd name="T82" fmla="*/ 381 w 530"/>
                <a:gd name="T83" fmla="*/ 55 h 285"/>
                <a:gd name="T84" fmla="*/ 320 w 530"/>
                <a:gd name="T85" fmla="*/ 24 h 285"/>
                <a:gd name="T86" fmla="*/ 228 w 530"/>
                <a:gd name="T87" fmla="*/ 28 h 285"/>
                <a:gd name="T88" fmla="*/ 162 w 530"/>
                <a:gd name="T89" fmla="*/ 44 h 285"/>
                <a:gd name="T90" fmla="*/ 97 w 530"/>
                <a:gd name="T91" fmla="*/ 16 h 285"/>
                <a:gd name="T92" fmla="*/ 5 w 530"/>
                <a:gd name="T93" fmla="*/ 155 h 285"/>
                <a:gd name="T94" fmla="*/ 16 w 530"/>
                <a:gd name="T95" fmla="*/ 178 h 285"/>
                <a:gd name="T96" fmla="*/ 73 w 530"/>
                <a:gd name="T97" fmla="*/ 170 h 285"/>
                <a:gd name="T98" fmla="*/ 138 w 530"/>
                <a:gd name="T99" fmla="*/ 222 h 285"/>
                <a:gd name="T100" fmla="*/ 208 w 530"/>
                <a:gd name="T101" fmla="*/ 274 h 285"/>
                <a:gd name="T102" fmla="*/ 262 w 530"/>
                <a:gd name="T103" fmla="*/ 280 h 285"/>
                <a:gd name="T104" fmla="*/ 328 w 530"/>
                <a:gd name="T105" fmla="*/ 270 h 285"/>
                <a:gd name="T106" fmla="*/ 373 w 530"/>
                <a:gd name="T107" fmla="*/ 247 h 285"/>
                <a:gd name="T108" fmla="*/ 422 w 530"/>
                <a:gd name="T109" fmla="*/ 202 h 285"/>
                <a:gd name="T110" fmla="*/ 440 w 530"/>
                <a:gd name="T111" fmla="*/ 177 h 285"/>
                <a:gd name="T112" fmla="*/ 475 w 530"/>
                <a:gd name="T113" fmla="*/ 193 h 285"/>
                <a:gd name="T114" fmla="*/ 481 w 530"/>
                <a:gd name="T115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285">
                  <a:moveTo>
                    <a:pt x="460" y="139"/>
                  </a:moveTo>
                  <a:cubicBezTo>
                    <a:pt x="457" y="127"/>
                    <a:pt x="453" y="116"/>
                    <a:pt x="449" y="104"/>
                  </a:cubicBezTo>
                  <a:cubicBezTo>
                    <a:pt x="441" y="83"/>
                    <a:pt x="431" y="61"/>
                    <a:pt x="415" y="45"/>
                  </a:cubicBezTo>
                  <a:cubicBezTo>
                    <a:pt x="423" y="41"/>
                    <a:pt x="434" y="32"/>
                    <a:pt x="443" y="32"/>
                  </a:cubicBezTo>
                  <a:cubicBezTo>
                    <a:pt x="449" y="32"/>
                    <a:pt x="453" y="48"/>
                    <a:pt x="457" y="54"/>
                  </a:cubicBezTo>
                  <a:cubicBezTo>
                    <a:pt x="469" y="78"/>
                    <a:pt x="481" y="102"/>
                    <a:pt x="493" y="126"/>
                  </a:cubicBezTo>
                  <a:cubicBezTo>
                    <a:pt x="497" y="135"/>
                    <a:pt x="503" y="144"/>
                    <a:pt x="507" y="154"/>
                  </a:cubicBezTo>
                  <a:cubicBezTo>
                    <a:pt x="507" y="155"/>
                    <a:pt x="509" y="157"/>
                    <a:pt x="509" y="158"/>
                  </a:cubicBezTo>
                  <a:cubicBezTo>
                    <a:pt x="508" y="161"/>
                    <a:pt x="494" y="167"/>
                    <a:pt x="491" y="169"/>
                  </a:cubicBezTo>
                  <a:cubicBezTo>
                    <a:pt x="486" y="171"/>
                    <a:pt x="481" y="174"/>
                    <a:pt x="476" y="177"/>
                  </a:cubicBezTo>
                  <a:cubicBezTo>
                    <a:pt x="474" y="178"/>
                    <a:pt x="472" y="179"/>
                    <a:pt x="470" y="181"/>
                  </a:cubicBezTo>
                  <a:cubicBezTo>
                    <a:pt x="470" y="175"/>
                    <a:pt x="462" y="148"/>
                    <a:pt x="460" y="139"/>
                  </a:cubicBezTo>
                  <a:close/>
                  <a:moveTo>
                    <a:pt x="452" y="172"/>
                  </a:moveTo>
                  <a:cubicBezTo>
                    <a:pt x="453" y="171"/>
                    <a:pt x="453" y="171"/>
                    <a:pt x="454" y="170"/>
                  </a:cubicBezTo>
                  <a:cubicBezTo>
                    <a:pt x="455" y="173"/>
                    <a:pt x="456" y="175"/>
                    <a:pt x="456" y="177"/>
                  </a:cubicBezTo>
                  <a:cubicBezTo>
                    <a:pt x="454" y="176"/>
                    <a:pt x="453" y="174"/>
                    <a:pt x="452" y="172"/>
                  </a:cubicBezTo>
                  <a:close/>
                  <a:moveTo>
                    <a:pt x="443" y="162"/>
                  </a:moveTo>
                  <a:cubicBezTo>
                    <a:pt x="437" y="165"/>
                    <a:pt x="418" y="174"/>
                    <a:pt x="417" y="174"/>
                  </a:cubicBezTo>
                  <a:cubicBezTo>
                    <a:pt x="413" y="173"/>
                    <a:pt x="405" y="162"/>
                    <a:pt x="402" y="159"/>
                  </a:cubicBezTo>
                  <a:cubicBezTo>
                    <a:pt x="388" y="143"/>
                    <a:pt x="371" y="129"/>
                    <a:pt x="355" y="114"/>
                  </a:cubicBezTo>
                  <a:cubicBezTo>
                    <a:pt x="342" y="103"/>
                    <a:pt x="330" y="93"/>
                    <a:pt x="317" y="83"/>
                  </a:cubicBezTo>
                  <a:cubicBezTo>
                    <a:pt x="315" y="80"/>
                    <a:pt x="313" y="77"/>
                    <a:pt x="312" y="75"/>
                  </a:cubicBezTo>
                  <a:cubicBezTo>
                    <a:pt x="310" y="70"/>
                    <a:pt x="312" y="64"/>
                    <a:pt x="308" y="61"/>
                  </a:cubicBezTo>
                  <a:cubicBezTo>
                    <a:pt x="302" y="56"/>
                    <a:pt x="297" y="66"/>
                    <a:pt x="292" y="68"/>
                  </a:cubicBezTo>
                  <a:cubicBezTo>
                    <a:pt x="287" y="69"/>
                    <a:pt x="282" y="69"/>
                    <a:pt x="278" y="68"/>
                  </a:cubicBezTo>
                  <a:cubicBezTo>
                    <a:pt x="274" y="68"/>
                    <a:pt x="269" y="65"/>
                    <a:pt x="265" y="66"/>
                  </a:cubicBezTo>
                  <a:cubicBezTo>
                    <a:pt x="258" y="67"/>
                    <a:pt x="259" y="78"/>
                    <a:pt x="254" y="83"/>
                  </a:cubicBezTo>
                  <a:cubicBezTo>
                    <a:pt x="248" y="89"/>
                    <a:pt x="239" y="97"/>
                    <a:pt x="231" y="98"/>
                  </a:cubicBezTo>
                  <a:cubicBezTo>
                    <a:pt x="226" y="98"/>
                    <a:pt x="220" y="97"/>
                    <a:pt x="216" y="95"/>
                  </a:cubicBezTo>
                  <a:cubicBezTo>
                    <a:pt x="212" y="92"/>
                    <a:pt x="212" y="91"/>
                    <a:pt x="216" y="85"/>
                  </a:cubicBezTo>
                  <a:cubicBezTo>
                    <a:pt x="220" y="77"/>
                    <a:pt x="227" y="71"/>
                    <a:pt x="231" y="63"/>
                  </a:cubicBezTo>
                  <a:cubicBezTo>
                    <a:pt x="234" y="56"/>
                    <a:pt x="234" y="41"/>
                    <a:pt x="239" y="36"/>
                  </a:cubicBezTo>
                  <a:cubicBezTo>
                    <a:pt x="246" y="30"/>
                    <a:pt x="269" y="35"/>
                    <a:pt x="279" y="34"/>
                  </a:cubicBezTo>
                  <a:cubicBezTo>
                    <a:pt x="286" y="34"/>
                    <a:pt x="293" y="32"/>
                    <a:pt x="302" y="33"/>
                  </a:cubicBezTo>
                  <a:cubicBezTo>
                    <a:pt x="313" y="34"/>
                    <a:pt x="321" y="41"/>
                    <a:pt x="330" y="48"/>
                  </a:cubicBezTo>
                  <a:cubicBezTo>
                    <a:pt x="337" y="54"/>
                    <a:pt x="347" y="57"/>
                    <a:pt x="355" y="63"/>
                  </a:cubicBezTo>
                  <a:cubicBezTo>
                    <a:pt x="361" y="66"/>
                    <a:pt x="367" y="73"/>
                    <a:pt x="374" y="72"/>
                  </a:cubicBezTo>
                  <a:cubicBezTo>
                    <a:pt x="382" y="72"/>
                    <a:pt x="392" y="65"/>
                    <a:pt x="400" y="62"/>
                  </a:cubicBezTo>
                  <a:cubicBezTo>
                    <a:pt x="402" y="61"/>
                    <a:pt x="407" y="58"/>
                    <a:pt x="409" y="59"/>
                  </a:cubicBezTo>
                  <a:cubicBezTo>
                    <a:pt x="412" y="59"/>
                    <a:pt x="415" y="66"/>
                    <a:pt x="417" y="69"/>
                  </a:cubicBezTo>
                  <a:cubicBezTo>
                    <a:pt x="423" y="80"/>
                    <a:pt x="428" y="91"/>
                    <a:pt x="433" y="103"/>
                  </a:cubicBezTo>
                  <a:cubicBezTo>
                    <a:pt x="438" y="115"/>
                    <a:pt x="442" y="128"/>
                    <a:pt x="446" y="141"/>
                  </a:cubicBezTo>
                  <a:cubicBezTo>
                    <a:pt x="447" y="144"/>
                    <a:pt x="452" y="156"/>
                    <a:pt x="450" y="158"/>
                  </a:cubicBezTo>
                  <a:cubicBezTo>
                    <a:pt x="450" y="159"/>
                    <a:pt x="444" y="161"/>
                    <a:pt x="443" y="162"/>
                  </a:cubicBezTo>
                  <a:close/>
                  <a:moveTo>
                    <a:pt x="406" y="205"/>
                  </a:moveTo>
                  <a:cubicBezTo>
                    <a:pt x="389" y="221"/>
                    <a:pt x="366" y="195"/>
                    <a:pt x="354" y="183"/>
                  </a:cubicBezTo>
                  <a:cubicBezTo>
                    <a:pt x="351" y="179"/>
                    <a:pt x="337" y="163"/>
                    <a:pt x="333" y="176"/>
                  </a:cubicBezTo>
                  <a:cubicBezTo>
                    <a:pt x="331" y="183"/>
                    <a:pt x="348" y="195"/>
                    <a:pt x="353" y="200"/>
                  </a:cubicBezTo>
                  <a:cubicBezTo>
                    <a:pt x="360" y="207"/>
                    <a:pt x="369" y="213"/>
                    <a:pt x="369" y="223"/>
                  </a:cubicBezTo>
                  <a:cubicBezTo>
                    <a:pt x="369" y="228"/>
                    <a:pt x="369" y="233"/>
                    <a:pt x="365" y="236"/>
                  </a:cubicBezTo>
                  <a:cubicBezTo>
                    <a:pt x="351" y="247"/>
                    <a:pt x="326" y="221"/>
                    <a:pt x="316" y="212"/>
                  </a:cubicBezTo>
                  <a:cubicBezTo>
                    <a:pt x="312" y="208"/>
                    <a:pt x="305" y="201"/>
                    <a:pt x="301" y="210"/>
                  </a:cubicBezTo>
                  <a:cubicBezTo>
                    <a:pt x="297" y="219"/>
                    <a:pt x="314" y="228"/>
                    <a:pt x="319" y="233"/>
                  </a:cubicBezTo>
                  <a:cubicBezTo>
                    <a:pt x="326" y="238"/>
                    <a:pt x="338" y="244"/>
                    <a:pt x="330" y="253"/>
                  </a:cubicBezTo>
                  <a:cubicBezTo>
                    <a:pt x="325" y="260"/>
                    <a:pt x="314" y="260"/>
                    <a:pt x="306" y="257"/>
                  </a:cubicBezTo>
                  <a:cubicBezTo>
                    <a:pt x="301" y="255"/>
                    <a:pt x="295" y="250"/>
                    <a:pt x="290" y="246"/>
                  </a:cubicBezTo>
                  <a:cubicBezTo>
                    <a:pt x="285" y="242"/>
                    <a:pt x="274" y="225"/>
                    <a:pt x="267" y="224"/>
                  </a:cubicBezTo>
                  <a:cubicBezTo>
                    <a:pt x="256" y="224"/>
                    <a:pt x="261" y="235"/>
                    <a:pt x="264" y="240"/>
                  </a:cubicBezTo>
                  <a:cubicBezTo>
                    <a:pt x="268" y="243"/>
                    <a:pt x="271" y="247"/>
                    <a:pt x="275" y="250"/>
                  </a:cubicBezTo>
                  <a:cubicBezTo>
                    <a:pt x="277" y="253"/>
                    <a:pt x="287" y="259"/>
                    <a:pt x="287" y="262"/>
                  </a:cubicBezTo>
                  <a:cubicBezTo>
                    <a:pt x="289" y="269"/>
                    <a:pt x="279" y="269"/>
                    <a:pt x="275" y="269"/>
                  </a:cubicBezTo>
                  <a:cubicBezTo>
                    <a:pt x="270" y="269"/>
                    <a:pt x="266" y="267"/>
                    <a:pt x="262" y="266"/>
                  </a:cubicBezTo>
                  <a:cubicBezTo>
                    <a:pt x="260" y="266"/>
                    <a:pt x="257" y="265"/>
                    <a:pt x="255" y="264"/>
                  </a:cubicBezTo>
                  <a:cubicBezTo>
                    <a:pt x="249" y="262"/>
                    <a:pt x="250" y="263"/>
                    <a:pt x="248" y="258"/>
                  </a:cubicBezTo>
                  <a:cubicBezTo>
                    <a:pt x="246" y="249"/>
                    <a:pt x="248" y="239"/>
                    <a:pt x="242" y="230"/>
                  </a:cubicBezTo>
                  <a:cubicBezTo>
                    <a:pt x="237" y="222"/>
                    <a:pt x="229" y="219"/>
                    <a:pt x="220" y="224"/>
                  </a:cubicBezTo>
                  <a:cubicBezTo>
                    <a:pt x="220" y="208"/>
                    <a:pt x="202" y="191"/>
                    <a:pt x="188" y="205"/>
                  </a:cubicBezTo>
                  <a:cubicBezTo>
                    <a:pt x="186" y="193"/>
                    <a:pt x="180" y="178"/>
                    <a:pt x="167" y="177"/>
                  </a:cubicBezTo>
                  <a:cubicBezTo>
                    <a:pt x="154" y="177"/>
                    <a:pt x="145" y="188"/>
                    <a:pt x="142" y="200"/>
                  </a:cubicBezTo>
                  <a:cubicBezTo>
                    <a:pt x="122" y="188"/>
                    <a:pt x="104" y="176"/>
                    <a:pt x="85" y="163"/>
                  </a:cubicBezTo>
                  <a:cubicBezTo>
                    <a:pt x="79" y="159"/>
                    <a:pt x="78" y="160"/>
                    <a:pt x="80" y="153"/>
                  </a:cubicBezTo>
                  <a:cubicBezTo>
                    <a:pt x="82" y="147"/>
                    <a:pt x="85" y="141"/>
                    <a:pt x="87" y="135"/>
                  </a:cubicBezTo>
                  <a:cubicBezTo>
                    <a:pt x="91" y="122"/>
                    <a:pt x="95" y="109"/>
                    <a:pt x="99" y="96"/>
                  </a:cubicBezTo>
                  <a:cubicBezTo>
                    <a:pt x="102" y="84"/>
                    <a:pt x="104" y="72"/>
                    <a:pt x="106" y="60"/>
                  </a:cubicBezTo>
                  <a:cubicBezTo>
                    <a:pt x="107" y="59"/>
                    <a:pt x="107" y="52"/>
                    <a:pt x="108" y="52"/>
                  </a:cubicBezTo>
                  <a:cubicBezTo>
                    <a:pt x="109" y="51"/>
                    <a:pt x="116" y="53"/>
                    <a:pt x="117" y="53"/>
                  </a:cubicBezTo>
                  <a:cubicBezTo>
                    <a:pt x="123" y="54"/>
                    <a:pt x="128" y="55"/>
                    <a:pt x="134" y="56"/>
                  </a:cubicBezTo>
                  <a:cubicBezTo>
                    <a:pt x="140" y="57"/>
                    <a:pt x="145" y="58"/>
                    <a:pt x="151" y="58"/>
                  </a:cubicBezTo>
                  <a:cubicBezTo>
                    <a:pt x="173" y="55"/>
                    <a:pt x="197" y="54"/>
                    <a:pt x="220" y="55"/>
                  </a:cubicBezTo>
                  <a:cubicBezTo>
                    <a:pt x="214" y="66"/>
                    <a:pt x="200" y="78"/>
                    <a:pt x="200" y="91"/>
                  </a:cubicBezTo>
                  <a:cubicBezTo>
                    <a:pt x="200" y="104"/>
                    <a:pt x="215" y="112"/>
                    <a:pt x="227" y="112"/>
                  </a:cubicBezTo>
                  <a:cubicBezTo>
                    <a:pt x="241" y="112"/>
                    <a:pt x="254" y="102"/>
                    <a:pt x="264" y="93"/>
                  </a:cubicBezTo>
                  <a:cubicBezTo>
                    <a:pt x="267" y="90"/>
                    <a:pt x="268" y="87"/>
                    <a:pt x="270" y="84"/>
                  </a:cubicBezTo>
                  <a:cubicBezTo>
                    <a:pt x="273" y="81"/>
                    <a:pt x="270" y="82"/>
                    <a:pt x="275" y="81"/>
                  </a:cubicBezTo>
                  <a:cubicBezTo>
                    <a:pt x="278" y="81"/>
                    <a:pt x="282" y="83"/>
                    <a:pt x="286" y="82"/>
                  </a:cubicBezTo>
                  <a:cubicBezTo>
                    <a:pt x="290" y="82"/>
                    <a:pt x="295" y="81"/>
                    <a:pt x="300" y="79"/>
                  </a:cubicBezTo>
                  <a:cubicBezTo>
                    <a:pt x="303" y="94"/>
                    <a:pt x="322" y="102"/>
                    <a:pt x="333" y="111"/>
                  </a:cubicBezTo>
                  <a:cubicBezTo>
                    <a:pt x="347" y="123"/>
                    <a:pt x="359" y="136"/>
                    <a:pt x="373" y="149"/>
                  </a:cubicBezTo>
                  <a:cubicBezTo>
                    <a:pt x="386" y="161"/>
                    <a:pt x="420" y="187"/>
                    <a:pt x="406" y="205"/>
                  </a:cubicBezTo>
                  <a:close/>
                  <a:moveTo>
                    <a:pt x="234" y="262"/>
                  </a:moveTo>
                  <a:cubicBezTo>
                    <a:pt x="230" y="270"/>
                    <a:pt x="219" y="272"/>
                    <a:pt x="218" y="262"/>
                  </a:cubicBezTo>
                  <a:cubicBezTo>
                    <a:pt x="217" y="252"/>
                    <a:pt x="222" y="241"/>
                    <a:pt x="229" y="234"/>
                  </a:cubicBezTo>
                  <a:cubicBezTo>
                    <a:pt x="235" y="240"/>
                    <a:pt x="234" y="254"/>
                    <a:pt x="234" y="262"/>
                  </a:cubicBezTo>
                  <a:close/>
                  <a:moveTo>
                    <a:pt x="207" y="236"/>
                  </a:moveTo>
                  <a:cubicBezTo>
                    <a:pt x="207" y="239"/>
                    <a:pt x="205" y="252"/>
                    <a:pt x="200" y="253"/>
                  </a:cubicBezTo>
                  <a:cubicBezTo>
                    <a:pt x="197" y="254"/>
                    <a:pt x="191" y="247"/>
                    <a:pt x="190" y="245"/>
                  </a:cubicBezTo>
                  <a:cubicBezTo>
                    <a:pt x="188" y="241"/>
                    <a:pt x="189" y="236"/>
                    <a:pt x="189" y="232"/>
                  </a:cubicBezTo>
                  <a:cubicBezTo>
                    <a:pt x="190" y="228"/>
                    <a:pt x="193" y="214"/>
                    <a:pt x="199" y="214"/>
                  </a:cubicBezTo>
                  <a:cubicBezTo>
                    <a:pt x="207" y="213"/>
                    <a:pt x="207" y="231"/>
                    <a:pt x="207" y="236"/>
                  </a:cubicBezTo>
                  <a:close/>
                  <a:moveTo>
                    <a:pt x="174" y="222"/>
                  </a:moveTo>
                  <a:cubicBezTo>
                    <a:pt x="172" y="230"/>
                    <a:pt x="168" y="234"/>
                    <a:pt x="160" y="232"/>
                  </a:cubicBezTo>
                  <a:cubicBezTo>
                    <a:pt x="150" y="230"/>
                    <a:pt x="150" y="217"/>
                    <a:pt x="152" y="208"/>
                  </a:cubicBezTo>
                  <a:cubicBezTo>
                    <a:pt x="153" y="204"/>
                    <a:pt x="159" y="189"/>
                    <a:pt x="165" y="189"/>
                  </a:cubicBezTo>
                  <a:cubicBezTo>
                    <a:pt x="176" y="189"/>
                    <a:pt x="175" y="216"/>
                    <a:pt x="174" y="222"/>
                  </a:cubicBezTo>
                  <a:close/>
                  <a:moveTo>
                    <a:pt x="96" y="207"/>
                  </a:moveTo>
                  <a:cubicBezTo>
                    <a:pt x="96" y="202"/>
                    <a:pt x="103" y="193"/>
                    <a:pt x="107" y="193"/>
                  </a:cubicBezTo>
                  <a:cubicBezTo>
                    <a:pt x="113" y="194"/>
                    <a:pt x="126" y="206"/>
                    <a:pt x="131" y="210"/>
                  </a:cubicBezTo>
                  <a:cubicBezTo>
                    <a:pt x="120" y="214"/>
                    <a:pt x="105" y="214"/>
                    <a:pt x="96" y="207"/>
                  </a:cubicBezTo>
                  <a:close/>
                  <a:moveTo>
                    <a:pt x="50" y="181"/>
                  </a:moveTo>
                  <a:cubicBezTo>
                    <a:pt x="42" y="177"/>
                    <a:pt x="34" y="173"/>
                    <a:pt x="26" y="169"/>
                  </a:cubicBezTo>
                  <a:cubicBezTo>
                    <a:pt x="24" y="168"/>
                    <a:pt x="18" y="166"/>
                    <a:pt x="17" y="164"/>
                  </a:cubicBezTo>
                  <a:cubicBezTo>
                    <a:pt x="14" y="159"/>
                    <a:pt x="23" y="143"/>
                    <a:pt x="26" y="137"/>
                  </a:cubicBezTo>
                  <a:cubicBezTo>
                    <a:pt x="36" y="109"/>
                    <a:pt x="46" y="81"/>
                    <a:pt x="56" y="53"/>
                  </a:cubicBezTo>
                  <a:cubicBezTo>
                    <a:pt x="60" y="41"/>
                    <a:pt x="65" y="29"/>
                    <a:pt x="69" y="17"/>
                  </a:cubicBezTo>
                  <a:cubicBezTo>
                    <a:pt x="74" y="19"/>
                    <a:pt x="92" y="24"/>
                    <a:pt x="96" y="29"/>
                  </a:cubicBezTo>
                  <a:cubicBezTo>
                    <a:pt x="98" y="33"/>
                    <a:pt x="95" y="45"/>
                    <a:pt x="94" y="49"/>
                  </a:cubicBezTo>
                  <a:cubicBezTo>
                    <a:pt x="93" y="59"/>
                    <a:pt x="91" y="68"/>
                    <a:pt x="89" y="77"/>
                  </a:cubicBezTo>
                  <a:cubicBezTo>
                    <a:pt x="82" y="111"/>
                    <a:pt x="73" y="153"/>
                    <a:pt x="50" y="181"/>
                  </a:cubicBezTo>
                  <a:close/>
                  <a:moveTo>
                    <a:pt x="367" y="26"/>
                  </a:moveTo>
                  <a:cubicBezTo>
                    <a:pt x="380" y="19"/>
                    <a:pt x="369" y="50"/>
                    <a:pt x="367" y="55"/>
                  </a:cubicBezTo>
                  <a:cubicBezTo>
                    <a:pt x="359" y="48"/>
                    <a:pt x="348" y="45"/>
                    <a:pt x="340" y="38"/>
                  </a:cubicBezTo>
                  <a:cubicBezTo>
                    <a:pt x="350" y="35"/>
                    <a:pt x="358" y="30"/>
                    <a:pt x="367" y="26"/>
                  </a:cubicBezTo>
                  <a:close/>
                  <a:moveTo>
                    <a:pt x="450" y="12"/>
                  </a:moveTo>
                  <a:cubicBezTo>
                    <a:pt x="431" y="22"/>
                    <a:pt x="411" y="31"/>
                    <a:pt x="392" y="41"/>
                  </a:cubicBezTo>
                  <a:cubicBezTo>
                    <a:pt x="394" y="44"/>
                    <a:pt x="397" y="46"/>
                    <a:pt x="399" y="48"/>
                  </a:cubicBezTo>
                  <a:cubicBezTo>
                    <a:pt x="393" y="50"/>
                    <a:pt x="387" y="53"/>
                    <a:pt x="381" y="55"/>
                  </a:cubicBezTo>
                  <a:cubicBezTo>
                    <a:pt x="386" y="43"/>
                    <a:pt x="394" y="17"/>
                    <a:pt x="376" y="12"/>
                  </a:cubicBezTo>
                  <a:cubicBezTo>
                    <a:pt x="362" y="8"/>
                    <a:pt x="349" y="22"/>
                    <a:pt x="335" y="26"/>
                  </a:cubicBezTo>
                  <a:cubicBezTo>
                    <a:pt x="329" y="28"/>
                    <a:pt x="326" y="27"/>
                    <a:pt x="320" y="24"/>
                  </a:cubicBezTo>
                  <a:cubicBezTo>
                    <a:pt x="309" y="19"/>
                    <a:pt x="300" y="18"/>
                    <a:pt x="288" y="20"/>
                  </a:cubicBezTo>
                  <a:cubicBezTo>
                    <a:pt x="275" y="21"/>
                    <a:pt x="260" y="20"/>
                    <a:pt x="246" y="21"/>
                  </a:cubicBezTo>
                  <a:cubicBezTo>
                    <a:pt x="240" y="21"/>
                    <a:pt x="232" y="22"/>
                    <a:pt x="228" y="28"/>
                  </a:cubicBezTo>
                  <a:cubicBezTo>
                    <a:pt x="225" y="32"/>
                    <a:pt x="227" y="36"/>
                    <a:pt x="224" y="39"/>
                  </a:cubicBezTo>
                  <a:cubicBezTo>
                    <a:pt x="219" y="44"/>
                    <a:pt x="198" y="42"/>
                    <a:pt x="190" y="42"/>
                  </a:cubicBezTo>
                  <a:cubicBezTo>
                    <a:pt x="180" y="42"/>
                    <a:pt x="171" y="43"/>
                    <a:pt x="162" y="44"/>
                  </a:cubicBezTo>
                  <a:cubicBezTo>
                    <a:pt x="144" y="45"/>
                    <a:pt x="126" y="41"/>
                    <a:pt x="108" y="38"/>
                  </a:cubicBezTo>
                  <a:cubicBezTo>
                    <a:pt x="109" y="34"/>
                    <a:pt x="110" y="26"/>
                    <a:pt x="108" y="22"/>
                  </a:cubicBezTo>
                  <a:cubicBezTo>
                    <a:pt x="106" y="19"/>
                    <a:pt x="101" y="17"/>
                    <a:pt x="97" y="16"/>
                  </a:cubicBezTo>
                  <a:cubicBezTo>
                    <a:pt x="89" y="12"/>
                    <a:pt x="80" y="8"/>
                    <a:pt x="71" y="5"/>
                  </a:cubicBezTo>
                  <a:cubicBezTo>
                    <a:pt x="68" y="3"/>
                    <a:pt x="64" y="1"/>
                    <a:pt x="60" y="0"/>
                  </a:cubicBezTo>
                  <a:cubicBezTo>
                    <a:pt x="42" y="52"/>
                    <a:pt x="24" y="104"/>
                    <a:pt x="5" y="155"/>
                  </a:cubicBezTo>
                  <a:cubicBezTo>
                    <a:pt x="4" y="158"/>
                    <a:pt x="0" y="166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1" y="173"/>
                    <a:pt x="14" y="177"/>
                    <a:pt x="16" y="178"/>
                  </a:cubicBezTo>
                  <a:cubicBezTo>
                    <a:pt x="23" y="182"/>
                    <a:pt x="30" y="185"/>
                    <a:pt x="36" y="189"/>
                  </a:cubicBezTo>
                  <a:cubicBezTo>
                    <a:pt x="39" y="190"/>
                    <a:pt x="48" y="196"/>
                    <a:pt x="51" y="196"/>
                  </a:cubicBezTo>
                  <a:cubicBezTo>
                    <a:pt x="58" y="195"/>
                    <a:pt x="70" y="176"/>
                    <a:pt x="73" y="170"/>
                  </a:cubicBezTo>
                  <a:cubicBezTo>
                    <a:pt x="80" y="175"/>
                    <a:pt x="87" y="181"/>
                    <a:pt x="94" y="186"/>
                  </a:cubicBezTo>
                  <a:cubicBezTo>
                    <a:pt x="82" y="194"/>
                    <a:pt x="76" y="210"/>
                    <a:pt x="90" y="219"/>
                  </a:cubicBezTo>
                  <a:cubicBezTo>
                    <a:pt x="105" y="228"/>
                    <a:pt x="123" y="226"/>
                    <a:pt x="138" y="222"/>
                  </a:cubicBezTo>
                  <a:cubicBezTo>
                    <a:pt x="138" y="242"/>
                    <a:pt x="159" y="251"/>
                    <a:pt x="175" y="243"/>
                  </a:cubicBezTo>
                  <a:cubicBezTo>
                    <a:pt x="177" y="254"/>
                    <a:pt x="188" y="267"/>
                    <a:pt x="200" y="267"/>
                  </a:cubicBezTo>
                  <a:cubicBezTo>
                    <a:pt x="205" y="267"/>
                    <a:pt x="205" y="271"/>
                    <a:pt x="208" y="274"/>
                  </a:cubicBezTo>
                  <a:cubicBezTo>
                    <a:pt x="211" y="278"/>
                    <a:pt x="215" y="280"/>
                    <a:pt x="219" y="281"/>
                  </a:cubicBezTo>
                  <a:cubicBezTo>
                    <a:pt x="231" y="285"/>
                    <a:pt x="236" y="274"/>
                    <a:pt x="245" y="274"/>
                  </a:cubicBezTo>
                  <a:cubicBezTo>
                    <a:pt x="250" y="275"/>
                    <a:pt x="257" y="279"/>
                    <a:pt x="262" y="280"/>
                  </a:cubicBezTo>
                  <a:cubicBezTo>
                    <a:pt x="267" y="281"/>
                    <a:pt x="273" y="282"/>
                    <a:pt x="278" y="282"/>
                  </a:cubicBezTo>
                  <a:cubicBezTo>
                    <a:pt x="289" y="282"/>
                    <a:pt x="297" y="279"/>
                    <a:pt x="300" y="268"/>
                  </a:cubicBezTo>
                  <a:cubicBezTo>
                    <a:pt x="309" y="272"/>
                    <a:pt x="318" y="274"/>
                    <a:pt x="328" y="270"/>
                  </a:cubicBezTo>
                  <a:cubicBezTo>
                    <a:pt x="332" y="269"/>
                    <a:pt x="336" y="266"/>
                    <a:pt x="340" y="263"/>
                  </a:cubicBezTo>
                  <a:cubicBezTo>
                    <a:pt x="343" y="260"/>
                    <a:pt x="344" y="254"/>
                    <a:pt x="347" y="251"/>
                  </a:cubicBezTo>
                  <a:cubicBezTo>
                    <a:pt x="352" y="247"/>
                    <a:pt x="365" y="253"/>
                    <a:pt x="373" y="247"/>
                  </a:cubicBezTo>
                  <a:cubicBezTo>
                    <a:pt x="381" y="241"/>
                    <a:pt x="383" y="231"/>
                    <a:pt x="383" y="222"/>
                  </a:cubicBezTo>
                  <a:cubicBezTo>
                    <a:pt x="394" y="225"/>
                    <a:pt x="407" y="223"/>
                    <a:pt x="415" y="215"/>
                  </a:cubicBezTo>
                  <a:cubicBezTo>
                    <a:pt x="419" y="211"/>
                    <a:pt x="421" y="206"/>
                    <a:pt x="422" y="202"/>
                  </a:cubicBezTo>
                  <a:cubicBezTo>
                    <a:pt x="422" y="199"/>
                    <a:pt x="422" y="197"/>
                    <a:pt x="422" y="194"/>
                  </a:cubicBezTo>
                  <a:cubicBezTo>
                    <a:pt x="421" y="187"/>
                    <a:pt x="418" y="187"/>
                    <a:pt x="426" y="183"/>
                  </a:cubicBezTo>
                  <a:cubicBezTo>
                    <a:pt x="428" y="182"/>
                    <a:pt x="437" y="177"/>
                    <a:pt x="440" y="177"/>
                  </a:cubicBezTo>
                  <a:cubicBezTo>
                    <a:pt x="444" y="178"/>
                    <a:pt x="452" y="193"/>
                    <a:pt x="455" y="197"/>
                  </a:cubicBezTo>
                  <a:cubicBezTo>
                    <a:pt x="455" y="198"/>
                    <a:pt x="458" y="203"/>
                    <a:pt x="459" y="203"/>
                  </a:cubicBezTo>
                  <a:cubicBezTo>
                    <a:pt x="460" y="203"/>
                    <a:pt x="475" y="193"/>
                    <a:pt x="475" y="193"/>
                  </a:cubicBezTo>
                  <a:cubicBezTo>
                    <a:pt x="490" y="185"/>
                    <a:pt x="505" y="176"/>
                    <a:pt x="520" y="167"/>
                  </a:cubicBezTo>
                  <a:cubicBezTo>
                    <a:pt x="530" y="162"/>
                    <a:pt x="525" y="161"/>
                    <a:pt x="520" y="150"/>
                  </a:cubicBezTo>
                  <a:cubicBezTo>
                    <a:pt x="507" y="125"/>
                    <a:pt x="494" y="99"/>
                    <a:pt x="481" y="73"/>
                  </a:cubicBezTo>
                  <a:cubicBezTo>
                    <a:pt x="471" y="53"/>
                    <a:pt x="461" y="32"/>
                    <a:pt x="45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500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C10F4-7A95-E9BF-8E37-C3928E111DB7}"/>
              </a:ext>
            </a:extLst>
          </p:cNvPr>
          <p:cNvGrpSpPr/>
          <p:nvPr/>
        </p:nvGrpSpPr>
        <p:grpSpPr>
          <a:xfrm>
            <a:off x="449183" y="3518356"/>
            <a:ext cx="3864832" cy="1191638"/>
            <a:chOff x="1311462" y="4778629"/>
            <a:chExt cx="4546281" cy="140174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2138499-B3AC-58A6-D73C-E3BBC98ACFEE}"/>
                </a:ext>
              </a:extLst>
            </p:cNvPr>
            <p:cNvSpPr/>
            <p:nvPr/>
          </p:nvSpPr>
          <p:spPr>
            <a:xfrm>
              <a:off x="2066920" y="4907930"/>
              <a:ext cx="3790823" cy="11431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C1764E-CAE4-DCCF-D3AE-AE6A4BDB81A5}"/>
                </a:ext>
              </a:extLst>
            </p:cNvPr>
            <p:cNvSpPr/>
            <p:nvPr/>
          </p:nvSpPr>
          <p:spPr>
            <a:xfrm>
              <a:off x="1311462" y="4778629"/>
              <a:ext cx="1510917" cy="14017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6F06D-CE4E-4AEA-5A61-B14A78DA52A8}"/>
                </a:ext>
              </a:extLst>
            </p:cNvPr>
            <p:cNvSpPr/>
            <p:nvPr/>
          </p:nvSpPr>
          <p:spPr>
            <a:xfrm>
              <a:off x="2869169" y="5040056"/>
              <a:ext cx="2963522" cy="90010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>
                <a:spcAft>
                  <a:spcPts val="300"/>
                </a:spcAft>
                <a:defRPr/>
              </a:pPr>
              <a:r>
                <a:rPr lang="en-US" b="1" kern="0">
                  <a:solidFill>
                    <a:srgbClr val="7030A0"/>
                  </a:solidFill>
                </a:rPr>
                <a:t>40% de R&amp;D</a:t>
              </a:r>
              <a:endParaRPr lang="en-US" sz="1350"/>
            </a:p>
            <a:p>
              <a:pPr>
                <a:spcAft>
                  <a:spcPts val="300"/>
                </a:spcAft>
                <a:defRPr/>
              </a:pPr>
              <a:r>
                <a:rPr lang="en-US" sz="1200" b="1" kern="0">
                  <a:solidFill>
                    <a:srgbClr val="77808E"/>
                  </a:solidFill>
                </a:rPr>
                <a:t>+ de 200 brevets </a:t>
              </a:r>
              <a:endParaRPr lang="en-US" sz="1200" kern="0">
                <a:solidFill>
                  <a:srgbClr val="77808E"/>
                </a:solidFill>
                <a:cs typeface="Arial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AF0661C-3E75-82D8-6CB5-37D4C2806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22810" y="5035197"/>
              <a:ext cx="895140" cy="8951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0CE0B6-2730-2791-7CC1-FEDA55813659}"/>
              </a:ext>
            </a:extLst>
          </p:cNvPr>
          <p:cNvGrpSpPr/>
          <p:nvPr/>
        </p:nvGrpSpPr>
        <p:grpSpPr>
          <a:xfrm>
            <a:off x="4829986" y="3518356"/>
            <a:ext cx="3864832" cy="1191638"/>
            <a:chOff x="6263604" y="4778629"/>
            <a:chExt cx="4546281" cy="140174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3E90AB9-25AD-9923-3C3E-7C0E3438AB41}"/>
                </a:ext>
              </a:extLst>
            </p:cNvPr>
            <p:cNvSpPr/>
            <p:nvPr/>
          </p:nvSpPr>
          <p:spPr>
            <a:xfrm>
              <a:off x="7019062" y="4907930"/>
              <a:ext cx="3790823" cy="11431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356322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751060-5238-B8E0-EC54-5B63DEF97DE8}"/>
                </a:ext>
              </a:extLst>
            </p:cNvPr>
            <p:cNvSpPr/>
            <p:nvPr/>
          </p:nvSpPr>
          <p:spPr>
            <a:xfrm>
              <a:off x="6263604" y="4778629"/>
              <a:ext cx="1510917" cy="1401748"/>
            </a:xfrm>
            <a:prstGeom prst="ellipse">
              <a:avLst/>
            </a:prstGeom>
            <a:solidFill>
              <a:srgbClr val="356322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F557CD-6505-9D92-1EB5-66DA7AB7F97A}"/>
                </a:ext>
              </a:extLst>
            </p:cNvPr>
            <p:cNvSpPr/>
            <p:nvPr/>
          </p:nvSpPr>
          <p:spPr>
            <a:xfrm>
              <a:off x="7821311" y="5040056"/>
              <a:ext cx="2863578" cy="90010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>
                <a:spcAft>
                  <a:spcPts val="300"/>
                </a:spcAft>
                <a:defRPr/>
              </a:pPr>
              <a:r>
                <a:rPr lang="en-US" b="1" kern="0">
                  <a:solidFill>
                    <a:srgbClr val="10602C"/>
                  </a:solidFill>
                </a:rPr>
                <a:t>TRUST COMMUNITY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1200" b="1" kern="0">
                  <a:solidFill>
                    <a:srgbClr val="77808E"/>
                  </a:solidFill>
                </a:rPr>
                <a:t>20,000</a:t>
              </a:r>
              <a:r>
                <a:rPr lang="en-US" sz="1200" kern="0">
                  <a:solidFill>
                    <a:srgbClr val="77808E"/>
                  </a:solidFill>
                </a:rPr>
                <a:t> </a:t>
              </a:r>
              <a:r>
                <a:rPr lang="en-US" sz="1200" kern="0" err="1">
                  <a:solidFill>
                    <a:srgbClr val="77808E"/>
                  </a:solidFill>
                </a:rPr>
                <a:t>Membres</a:t>
              </a:r>
              <a:r>
                <a:rPr lang="en-US" sz="1200" kern="0">
                  <a:solidFill>
                    <a:srgbClr val="77808E"/>
                  </a:solidFill>
                </a:rPr>
                <a:t>, </a:t>
              </a:r>
              <a:r>
                <a:rPr lang="en-US" sz="1200" b="1" kern="0">
                  <a:solidFill>
                    <a:srgbClr val="77808E"/>
                  </a:solidFill>
                </a:rPr>
                <a:t>125</a:t>
              </a:r>
              <a:r>
                <a:rPr lang="en-US" sz="1200" kern="0">
                  <a:solidFill>
                    <a:srgbClr val="77808E"/>
                  </a:solidFill>
                </a:rPr>
                <a:t> Chapters </a:t>
              </a:r>
              <a:r>
                <a:rPr lang="en-US" sz="1200" b="1" kern="0">
                  <a:solidFill>
                    <a:srgbClr val="77808E"/>
                  </a:solidFill>
                </a:rPr>
                <a:t>5,000+</a:t>
              </a:r>
              <a:r>
                <a:rPr lang="en-US" sz="1200" kern="0">
                  <a:solidFill>
                    <a:srgbClr val="77808E"/>
                  </a:solidFill>
                </a:rPr>
                <a:t> Certified Practitioners</a:t>
              </a:r>
              <a:endParaRPr lang="en-US" sz="1200" kern="0">
                <a:solidFill>
                  <a:srgbClr val="77808E"/>
                </a:solidFill>
                <a:cs typeface="Arial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DAE3B4F-3AAA-46FE-C66B-291CEEFC6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8557" y="4951596"/>
              <a:ext cx="1021009" cy="102100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B06171-8535-AC0A-56CE-AA0ED5E17774}"/>
              </a:ext>
            </a:extLst>
          </p:cNvPr>
          <p:cNvGrpSpPr/>
          <p:nvPr/>
        </p:nvGrpSpPr>
        <p:grpSpPr>
          <a:xfrm>
            <a:off x="449183" y="2032404"/>
            <a:ext cx="3864832" cy="1191638"/>
            <a:chOff x="1311462" y="3062564"/>
            <a:chExt cx="4546281" cy="140174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7F5CFE0-7DA1-2457-B045-D51F33EF46BF}"/>
                </a:ext>
              </a:extLst>
            </p:cNvPr>
            <p:cNvSpPr/>
            <p:nvPr/>
          </p:nvSpPr>
          <p:spPr>
            <a:xfrm>
              <a:off x="2066920" y="3191865"/>
              <a:ext cx="3790823" cy="11431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1B1BAF3-5C56-F15A-FF8C-F5DDC0D6D900}"/>
                </a:ext>
              </a:extLst>
            </p:cNvPr>
            <p:cNvSpPr/>
            <p:nvPr/>
          </p:nvSpPr>
          <p:spPr>
            <a:xfrm>
              <a:off x="1311462" y="3062564"/>
              <a:ext cx="1510917" cy="14017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A5D625-47CD-8A5B-2BE8-68EA2BD2D7DE}"/>
                </a:ext>
              </a:extLst>
            </p:cNvPr>
            <p:cNvSpPr/>
            <p:nvPr/>
          </p:nvSpPr>
          <p:spPr>
            <a:xfrm>
              <a:off x="2869169" y="3323991"/>
              <a:ext cx="2863578" cy="90010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>
                <a:spcAft>
                  <a:spcPts val="300"/>
                </a:spcAft>
                <a:defRPr/>
              </a:pPr>
              <a:r>
                <a:rPr lang="en-US" b="1" kern="0" dirty="0">
                  <a:solidFill>
                    <a:srgbClr val="6CC04A"/>
                  </a:solidFill>
                </a:rPr>
                <a:t>PIONEERING TRUST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La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confiance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est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ce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que nous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faisons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et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où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nous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investissons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toutes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nos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ressources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  <a:ea typeface="+mn-lt"/>
                  <a:cs typeface="+mn-lt"/>
                </a:rPr>
                <a:t>.</a:t>
              </a:r>
              <a:endParaRPr lang="en-US" sz="1350" dirty="0">
                <a:solidFill>
                  <a:schemeClr val="bg2">
                    <a:lumMod val="50000"/>
                  </a:schemeClr>
                </a:solidFill>
                <a:cs typeface="Arial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3585E6-EF48-8BEF-37D4-57CE9FEBA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76" y="3242557"/>
              <a:ext cx="630686" cy="1041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3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865140" y="249564"/>
            <a:ext cx="6085328" cy="650559"/>
          </a:xfrm>
        </p:spPr>
        <p:txBody>
          <a:bodyPr/>
          <a:lstStyle/>
          <a:p>
            <a:r>
              <a:rPr lang="fr-FR" dirty="0" err="1"/>
              <a:t>OneTrust</a:t>
            </a:r>
            <a:br>
              <a:rPr lang="fr-FR" dirty="0"/>
            </a:br>
            <a:r>
              <a:rPr lang="fr-FR" dirty="0"/>
              <a:t>Le cloud de gestion de la confiance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EAB14A-5CFB-BA3F-90E5-F022671D5DBF}"/>
              </a:ext>
            </a:extLst>
          </p:cNvPr>
          <p:cNvSpPr/>
          <p:nvPr/>
        </p:nvSpPr>
        <p:spPr>
          <a:xfrm>
            <a:off x="307181" y="4298582"/>
            <a:ext cx="8538568" cy="324119"/>
          </a:xfrm>
          <a:prstGeom prst="roundRect">
            <a:avLst/>
          </a:prstGeom>
          <a:solidFill>
            <a:schemeClr val="accent6">
              <a:lumMod val="65000"/>
            </a:schemeClr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rPr>
              <a:t>Data Discovery  |  Third-Party Exchange Network  |  Stakeholder Trust Center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EE7124-8DE8-383F-188D-32F5253CDE6B}"/>
              </a:ext>
            </a:extLst>
          </p:cNvPr>
          <p:cNvSpPr/>
          <p:nvPr/>
        </p:nvSpPr>
        <p:spPr>
          <a:xfrm>
            <a:off x="307181" y="4719673"/>
            <a:ext cx="8538568" cy="3241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rPr>
              <a:t>Real-Time Regulatory Intelligence  |  Insights &amp; Benchmarking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982FD-3266-C95A-6E9B-67278A28DB3F}"/>
              </a:ext>
            </a:extLst>
          </p:cNvPr>
          <p:cNvGrpSpPr/>
          <p:nvPr/>
        </p:nvGrpSpPr>
        <p:grpSpPr>
          <a:xfrm>
            <a:off x="317572" y="1353761"/>
            <a:ext cx="1978085" cy="2772971"/>
            <a:chOff x="423429" y="1340123"/>
            <a:chExt cx="2637447" cy="36972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0A9C8D-24FB-56E8-278F-AD6DE39008E4}"/>
                </a:ext>
              </a:extLst>
            </p:cNvPr>
            <p:cNvSpPr/>
            <p:nvPr/>
          </p:nvSpPr>
          <p:spPr>
            <a:xfrm>
              <a:off x="423429" y="1340123"/>
              <a:ext cx="2637447" cy="3697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6B7E6E-AB3C-AE01-3497-1F0648A66C28}"/>
                </a:ext>
              </a:extLst>
            </p:cNvPr>
            <p:cNvSpPr txBox="1"/>
            <p:nvPr/>
          </p:nvSpPr>
          <p:spPr>
            <a:xfrm>
              <a:off x="465157" y="3226805"/>
              <a:ext cx="2578482" cy="57733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800"/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Conçu</a:t>
              </a:r>
              <a:r>
                <a:rPr lang="en-US" sz="788" i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pour les </a:t>
              </a:r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équipes</a:t>
              </a:r>
              <a:r>
                <a:rPr lang="en-US" sz="788" i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de la </a:t>
              </a:r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confidentialité</a:t>
              </a:r>
              <a:r>
                <a:rPr lang="en-US" sz="788" i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. la </a:t>
              </a:r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sécurité</a:t>
              </a:r>
              <a:r>
                <a:rPr lang="en-US" sz="788" i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, les </a:t>
              </a:r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données</a:t>
              </a:r>
              <a:r>
                <a:rPr lang="en-US" sz="788" i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, le marketing, </a:t>
              </a:r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informatiques</a:t>
              </a:r>
              <a:r>
                <a:rPr lang="en-US" sz="788" i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et </a:t>
              </a:r>
              <a:r>
                <a:rPr lang="en-US" sz="788" i="1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juridiques</a:t>
              </a:r>
              <a:endParaRPr lang="en-US" sz="788" i="1">
                <a:solidFill>
                  <a:srgbClr val="414042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9" name="Pentagon 6">
              <a:extLst>
                <a:ext uri="{FF2B5EF4-FFF2-40B4-BE49-F238E27FC236}">
                  <a16:creationId xmlns:a16="http://schemas.microsoft.com/office/drawing/2014/main" id="{1B8EE4C9-CC42-78ED-01FC-36F66FAAE2B7}"/>
                </a:ext>
              </a:extLst>
            </p:cNvPr>
            <p:cNvSpPr/>
            <p:nvPr/>
          </p:nvSpPr>
          <p:spPr>
            <a:xfrm rot="5400000">
              <a:off x="867595" y="895957"/>
              <a:ext cx="1749115" cy="2637447"/>
            </a:xfrm>
            <a:custGeom>
              <a:avLst/>
              <a:gdLst>
                <a:gd name="connsiteX0" fmla="*/ 0 w 1731626"/>
                <a:gd name="connsiteY0" fmla="*/ 0 h 2715288"/>
                <a:gd name="connsiteX1" fmla="*/ 1371967 w 1731626"/>
                <a:gd name="connsiteY1" fmla="*/ 0 h 2715288"/>
                <a:gd name="connsiteX2" fmla="*/ 1731626 w 1731626"/>
                <a:gd name="connsiteY2" fmla="*/ 1357644 h 2715288"/>
                <a:gd name="connsiteX3" fmla="*/ 1371967 w 1731626"/>
                <a:gd name="connsiteY3" fmla="*/ 2715288 h 2715288"/>
                <a:gd name="connsiteX4" fmla="*/ 0 w 1731626"/>
                <a:gd name="connsiteY4" fmla="*/ 2715288 h 2715288"/>
                <a:gd name="connsiteX5" fmla="*/ 0 w 1731626"/>
                <a:gd name="connsiteY5" fmla="*/ 0 h 2715288"/>
                <a:gd name="connsiteX0" fmla="*/ 0 w 1800738"/>
                <a:gd name="connsiteY0" fmla="*/ 0 h 2715288"/>
                <a:gd name="connsiteX1" fmla="*/ 1371967 w 1800738"/>
                <a:gd name="connsiteY1" fmla="*/ 0 h 2715288"/>
                <a:gd name="connsiteX2" fmla="*/ 1800738 w 1800738"/>
                <a:gd name="connsiteY2" fmla="*/ 1357644 h 2715288"/>
                <a:gd name="connsiteX3" fmla="*/ 1371967 w 1800738"/>
                <a:gd name="connsiteY3" fmla="*/ 2715288 h 2715288"/>
                <a:gd name="connsiteX4" fmla="*/ 0 w 1800738"/>
                <a:gd name="connsiteY4" fmla="*/ 2715288 h 2715288"/>
                <a:gd name="connsiteX5" fmla="*/ 0 w 1800738"/>
                <a:gd name="connsiteY5" fmla="*/ 0 h 27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738" h="2715288">
                  <a:moveTo>
                    <a:pt x="0" y="0"/>
                  </a:moveTo>
                  <a:lnTo>
                    <a:pt x="1371967" y="0"/>
                  </a:lnTo>
                  <a:lnTo>
                    <a:pt x="1800738" y="1357644"/>
                  </a:lnTo>
                  <a:lnTo>
                    <a:pt x="1371967" y="2715288"/>
                  </a:lnTo>
                  <a:lnTo>
                    <a:pt x="0" y="271528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3D260C-DBAA-EEE7-C2F1-E7A10475C454}"/>
                </a:ext>
              </a:extLst>
            </p:cNvPr>
            <p:cNvSpPr txBox="1"/>
            <p:nvPr/>
          </p:nvSpPr>
          <p:spPr>
            <a:xfrm>
              <a:off x="423429" y="2148004"/>
              <a:ext cx="2637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Privacy &amp;</a:t>
              </a:r>
            </a:p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Data Governance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A6F1ECD-3D5B-B442-AF24-139F6E8EB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3213" y="1431990"/>
              <a:ext cx="692040" cy="69204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35DC11-5429-DDE7-3D33-2097932F45B9}"/>
                </a:ext>
              </a:extLst>
            </p:cNvPr>
            <p:cNvSpPr/>
            <p:nvPr/>
          </p:nvSpPr>
          <p:spPr>
            <a:xfrm>
              <a:off x="597393" y="3984107"/>
              <a:ext cx="2278776" cy="242038"/>
            </a:xfrm>
            <a:prstGeom prst="rect">
              <a:avLst/>
            </a:prstGeom>
            <a:solidFill>
              <a:srgbClr val="6CC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Privacy Management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B8C28F-7C41-3B92-9223-A3AE2501BB93}"/>
                </a:ext>
              </a:extLst>
            </p:cNvPr>
            <p:cNvSpPr/>
            <p:nvPr/>
          </p:nvSpPr>
          <p:spPr>
            <a:xfrm>
              <a:off x="597392" y="4303178"/>
              <a:ext cx="2278776" cy="242038"/>
            </a:xfrm>
            <a:prstGeom prst="rect">
              <a:avLst/>
            </a:prstGeom>
            <a:solidFill>
              <a:srgbClr val="6CC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Data Governance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03CC82-4392-A035-14EE-F86DD0FBCA3D}"/>
                </a:ext>
              </a:extLst>
            </p:cNvPr>
            <p:cNvSpPr/>
            <p:nvPr/>
          </p:nvSpPr>
          <p:spPr>
            <a:xfrm>
              <a:off x="597392" y="4631587"/>
              <a:ext cx="2278776" cy="242038"/>
            </a:xfrm>
            <a:prstGeom prst="rect">
              <a:avLst/>
            </a:prstGeom>
            <a:solidFill>
              <a:srgbClr val="6CC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Consent &amp; Preference Management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AD42B8-A2DD-5EC7-AB55-4B7F34DB9F90}"/>
              </a:ext>
            </a:extLst>
          </p:cNvPr>
          <p:cNvGrpSpPr/>
          <p:nvPr/>
        </p:nvGrpSpPr>
        <p:grpSpPr>
          <a:xfrm>
            <a:off x="2482044" y="1353761"/>
            <a:ext cx="1978085" cy="2772971"/>
            <a:chOff x="3309391" y="1340123"/>
            <a:chExt cx="2637447" cy="36972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B0E69-8BC1-6A7A-2EF0-39F12D8881D6}"/>
                </a:ext>
              </a:extLst>
            </p:cNvPr>
            <p:cNvSpPr/>
            <p:nvPr/>
          </p:nvSpPr>
          <p:spPr>
            <a:xfrm>
              <a:off x="3309391" y="1340123"/>
              <a:ext cx="2637447" cy="36972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ACC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52E810-F0D2-F8ED-0F2D-E004F355C906}"/>
                </a:ext>
              </a:extLst>
            </p:cNvPr>
            <p:cNvSpPr txBox="1"/>
            <p:nvPr/>
          </p:nvSpPr>
          <p:spPr>
            <a:xfrm>
              <a:off x="3434626" y="3226805"/>
              <a:ext cx="2401030" cy="600164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800"/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Conçu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pour les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équipes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Infosec, Audit,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risques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,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fournisseurs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et les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équipes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de la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conformité</a:t>
              </a:r>
              <a:endParaRPr lang="en-US" sz="825">
                <a:solidFill>
                  <a:srgbClr val="414042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8" name="Pentagon 6">
              <a:extLst>
                <a:ext uri="{FF2B5EF4-FFF2-40B4-BE49-F238E27FC236}">
                  <a16:creationId xmlns:a16="http://schemas.microsoft.com/office/drawing/2014/main" id="{503BED50-EE9A-E58D-C82C-218A34A6A1EF}"/>
                </a:ext>
              </a:extLst>
            </p:cNvPr>
            <p:cNvSpPr/>
            <p:nvPr/>
          </p:nvSpPr>
          <p:spPr>
            <a:xfrm rot="5400000">
              <a:off x="3753557" y="895957"/>
              <a:ext cx="1749115" cy="2637447"/>
            </a:xfrm>
            <a:custGeom>
              <a:avLst/>
              <a:gdLst>
                <a:gd name="connsiteX0" fmla="*/ 0 w 1731626"/>
                <a:gd name="connsiteY0" fmla="*/ 0 h 2715288"/>
                <a:gd name="connsiteX1" fmla="*/ 1371967 w 1731626"/>
                <a:gd name="connsiteY1" fmla="*/ 0 h 2715288"/>
                <a:gd name="connsiteX2" fmla="*/ 1731626 w 1731626"/>
                <a:gd name="connsiteY2" fmla="*/ 1357644 h 2715288"/>
                <a:gd name="connsiteX3" fmla="*/ 1371967 w 1731626"/>
                <a:gd name="connsiteY3" fmla="*/ 2715288 h 2715288"/>
                <a:gd name="connsiteX4" fmla="*/ 0 w 1731626"/>
                <a:gd name="connsiteY4" fmla="*/ 2715288 h 2715288"/>
                <a:gd name="connsiteX5" fmla="*/ 0 w 1731626"/>
                <a:gd name="connsiteY5" fmla="*/ 0 h 2715288"/>
                <a:gd name="connsiteX0" fmla="*/ 0 w 1800738"/>
                <a:gd name="connsiteY0" fmla="*/ 0 h 2715288"/>
                <a:gd name="connsiteX1" fmla="*/ 1371967 w 1800738"/>
                <a:gd name="connsiteY1" fmla="*/ 0 h 2715288"/>
                <a:gd name="connsiteX2" fmla="*/ 1800738 w 1800738"/>
                <a:gd name="connsiteY2" fmla="*/ 1357644 h 2715288"/>
                <a:gd name="connsiteX3" fmla="*/ 1371967 w 1800738"/>
                <a:gd name="connsiteY3" fmla="*/ 2715288 h 2715288"/>
                <a:gd name="connsiteX4" fmla="*/ 0 w 1800738"/>
                <a:gd name="connsiteY4" fmla="*/ 2715288 h 2715288"/>
                <a:gd name="connsiteX5" fmla="*/ 0 w 1800738"/>
                <a:gd name="connsiteY5" fmla="*/ 0 h 27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738" h="2715288">
                  <a:moveTo>
                    <a:pt x="0" y="0"/>
                  </a:moveTo>
                  <a:lnTo>
                    <a:pt x="1371967" y="0"/>
                  </a:lnTo>
                  <a:lnTo>
                    <a:pt x="1800738" y="1357644"/>
                  </a:lnTo>
                  <a:lnTo>
                    <a:pt x="1371967" y="2715288"/>
                  </a:lnTo>
                  <a:lnTo>
                    <a:pt x="0" y="271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D2D80F-4D50-E858-45CD-D2E15C3300A2}"/>
                </a:ext>
              </a:extLst>
            </p:cNvPr>
            <p:cNvSpPr txBox="1"/>
            <p:nvPr/>
          </p:nvSpPr>
          <p:spPr>
            <a:xfrm>
              <a:off x="3309391" y="2148004"/>
              <a:ext cx="2637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GRC &amp; Security</a:t>
              </a:r>
            </a:p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Assurance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0B9C15-F569-EC7B-5257-35794CE167FB}"/>
                </a:ext>
              </a:extLst>
            </p:cNvPr>
            <p:cNvSpPr/>
            <p:nvPr/>
          </p:nvSpPr>
          <p:spPr>
            <a:xfrm>
              <a:off x="3483355" y="3984107"/>
              <a:ext cx="2278776" cy="242038"/>
            </a:xfrm>
            <a:prstGeom prst="rect">
              <a:avLst/>
            </a:prstGeom>
            <a:solidFill>
              <a:srgbClr val="008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Risk Management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0BA2EC-C25F-749E-1E5C-55319F38D9E1}"/>
                </a:ext>
              </a:extLst>
            </p:cNvPr>
            <p:cNvSpPr/>
            <p:nvPr/>
          </p:nvSpPr>
          <p:spPr>
            <a:xfrm>
              <a:off x="3483354" y="4303178"/>
              <a:ext cx="2278776" cy="242038"/>
            </a:xfrm>
            <a:prstGeom prst="rect">
              <a:avLst/>
            </a:prstGeom>
            <a:solidFill>
              <a:srgbClr val="008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Security Assurance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15E256-433D-DAFB-6520-DC6B5120B102}"/>
                </a:ext>
              </a:extLst>
            </p:cNvPr>
            <p:cNvSpPr/>
            <p:nvPr/>
          </p:nvSpPr>
          <p:spPr>
            <a:xfrm>
              <a:off x="3483354" y="4631587"/>
              <a:ext cx="2278776" cy="242038"/>
            </a:xfrm>
            <a:prstGeom prst="rect">
              <a:avLst/>
            </a:prstGeom>
            <a:solidFill>
              <a:srgbClr val="008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Audit &amp; Compliance Management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7049B01-A72C-08F8-E19B-822CC53BD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96474" y="1451317"/>
              <a:ext cx="660015" cy="66001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5BA733-7E69-5374-FC5C-D775D45867D2}"/>
              </a:ext>
            </a:extLst>
          </p:cNvPr>
          <p:cNvGrpSpPr/>
          <p:nvPr/>
        </p:nvGrpSpPr>
        <p:grpSpPr>
          <a:xfrm>
            <a:off x="4667233" y="1353761"/>
            <a:ext cx="1978085" cy="2772971"/>
            <a:chOff x="6222977" y="1340123"/>
            <a:chExt cx="2637447" cy="36972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978473-B70A-1003-E60F-49534C80828D}"/>
                </a:ext>
              </a:extLst>
            </p:cNvPr>
            <p:cNvSpPr/>
            <p:nvPr/>
          </p:nvSpPr>
          <p:spPr>
            <a:xfrm>
              <a:off x="6222977" y="1340123"/>
              <a:ext cx="2637447" cy="36972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E92FE8-2FF9-866F-B851-C7A8D1B311EA}"/>
                </a:ext>
              </a:extLst>
            </p:cNvPr>
            <p:cNvSpPr txBox="1"/>
            <p:nvPr/>
          </p:nvSpPr>
          <p:spPr>
            <a:xfrm>
              <a:off x="6348210" y="3226805"/>
              <a:ext cx="2401030" cy="600164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800"/>
              <a:r>
                <a:rPr lang="en-US" sz="825" dirty="0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Conçu</a:t>
              </a:r>
              <a:r>
                <a:rPr lang="en-US" sz="825" dirty="0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pour les </a:t>
              </a:r>
              <a:r>
                <a:rPr lang="en-US" sz="825" dirty="0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équipes</a:t>
              </a:r>
              <a:r>
                <a:rPr lang="en-US" sz="825" dirty="0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de </a:t>
              </a:r>
              <a:r>
                <a:rPr lang="en-US" sz="825" dirty="0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l'éthique</a:t>
              </a:r>
              <a:r>
                <a:rPr lang="en-US" sz="825" dirty="0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, de la </a:t>
              </a:r>
              <a:r>
                <a:rPr lang="en-US" sz="825" dirty="0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conformité</a:t>
              </a:r>
              <a:r>
                <a:rPr lang="en-US" sz="825" dirty="0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, les RH et </a:t>
              </a:r>
              <a:r>
                <a:rPr lang="en-US" sz="825" dirty="0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juridiques</a:t>
              </a:r>
              <a:endParaRPr lang="en-US" sz="825" dirty="0">
                <a:solidFill>
                  <a:srgbClr val="414042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27" name="Pentagon 6">
              <a:extLst>
                <a:ext uri="{FF2B5EF4-FFF2-40B4-BE49-F238E27FC236}">
                  <a16:creationId xmlns:a16="http://schemas.microsoft.com/office/drawing/2014/main" id="{35B7E435-FAD3-3B07-FF3D-E79C84BEDEC9}"/>
                </a:ext>
              </a:extLst>
            </p:cNvPr>
            <p:cNvSpPr/>
            <p:nvPr/>
          </p:nvSpPr>
          <p:spPr>
            <a:xfrm rot="5400000">
              <a:off x="6667143" y="895957"/>
              <a:ext cx="1749115" cy="2637447"/>
            </a:xfrm>
            <a:custGeom>
              <a:avLst/>
              <a:gdLst>
                <a:gd name="connsiteX0" fmla="*/ 0 w 1731626"/>
                <a:gd name="connsiteY0" fmla="*/ 0 h 2715288"/>
                <a:gd name="connsiteX1" fmla="*/ 1371967 w 1731626"/>
                <a:gd name="connsiteY1" fmla="*/ 0 h 2715288"/>
                <a:gd name="connsiteX2" fmla="*/ 1731626 w 1731626"/>
                <a:gd name="connsiteY2" fmla="*/ 1357644 h 2715288"/>
                <a:gd name="connsiteX3" fmla="*/ 1371967 w 1731626"/>
                <a:gd name="connsiteY3" fmla="*/ 2715288 h 2715288"/>
                <a:gd name="connsiteX4" fmla="*/ 0 w 1731626"/>
                <a:gd name="connsiteY4" fmla="*/ 2715288 h 2715288"/>
                <a:gd name="connsiteX5" fmla="*/ 0 w 1731626"/>
                <a:gd name="connsiteY5" fmla="*/ 0 h 2715288"/>
                <a:gd name="connsiteX0" fmla="*/ 0 w 1800738"/>
                <a:gd name="connsiteY0" fmla="*/ 0 h 2715288"/>
                <a:gd name="connsiteX1" fmla="*/ 1371967 w 1800738"/>
                <a:gd name="connsiteY1" fmla="*/ 0 h 2715288"/>
                <a:gd name="connsiteX2" fmla="*/ 1800738 w 1800738"/>
                <a:gd name="connsiteY2" fmla="*/ 1357644 h 2715288"/>
                <a:gd name="connsiteX3" fmla="*/ 1371967 w 1800738"/>
                <a:gd name="connsiteY3" fmla="*/ 2715288 h 2715288"/>
                <a:gd name="connsiteX4" fmla="*/ 0 w 1800738"/>
                <a:gd name="connsiteY4" fmla="*/ 2715288 h 2715288"/>
                <a:gd name="connsiteX5" fmla="*/ 0 w 1800738"/>
                <a:gd name="connsiteY5" fmla="*/ 0 h 27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738" h="2715288">
                  <a:moveTo>
                    <a:pt x="0" y="0"/>
                  </a:moveTo>
                  <a:lnTo>
                    <a:pt x="1371967" y="0"/>
                  </a:lnTo>
                  <a:lnTo>
                    <a:pt x="1800738" y="1357644"/>
                  </a:lnTo>
                  <a:lnTo>
                    <a:pt x="1371967" y="2715288"/>
                  </a:lnTo>
                  <a:lnTo>
                    <a:pt x="0" y="271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296567-87F4-6FB2-D03B-14FCC261F4C1}"/>
                </a:ext>
              </a:extLst>
            </p:cNvPr>
            <p:cNvSpPr txBox="1"/>
            <p:nvPr/>
          </p:nvSpPr>
          <p:spPr>
            <a:xfrm>
              <a:off x="6222977" y="2148004"/>
              <a:ext cx="2637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Ethics &amp;</a:t>
              </a:r>
            </a:p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Compliance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AF0602-F8BA-7660-08A8-1B60E538E9CD}"/>
                </a:ext>
              </a:extLst>
            </p:cNvPr>
            <p:cNvSpPr/>
            <p:nvPr/>
          </p:nvSpPr>
          <p:spPr>
            <a:xfrm>
              <a:off x="6396940" y="3984107"/>
              <a:ext cx="2278776" cy="242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/>
                  <a:cs typeface="Open Sans"/>
                </a:rPr>
                <a:t>Ethics Program Management</a:t>
              </a: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459FCF-3DE5-6B67-FD68-E4E5D59CF852}"/>
                </a:ext>
              </a:extLst>
            </p:cNvPr>
            <p:cNvSpPr/>
            <p:nvPr/>
          </p:nvSpPr>
          <p:spPr>
            <a:xfrm>
              <a:off x="6396939" y="4303178"/>
              <a:ext cx="2278776" cy="242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Transparent Culture Management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67AFA17-F0D3-8F48-51DC-9E0492330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2464" y="1421551"/>
              <a:ext cx="652524" cy="65252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F092A0-039D-D9FD-BECC-FC3B6BB97721}"/>
              </a:ext>
            </a:extLst>
          </p:cNvPr>
          <p:cNvGrpSpPr/>
          <p:nvPr/>
        </p:nvGrpSpPr>
        <p:grpSpPr>
          <a:xfrm>
            <a:off x="6831705" y="1353761"/>
            <a:ext cx="1978085" cy="2772971"/>
            <a:chOff x="9108939" y="1340123"/>
            <a:chExt cx="2637447" cy="369729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101D05-5870-A909-D99A-70F2138F8313}"/>
                </a:ext>
              </a:extLst>
            </p:cNvPr>
            <p:cNvSpPr/>
            <p:nvPr/>
          </p:nvSpPr>
          <p:spPr>
            <a:xfrm>
              <a:off x="9108939" y="1340123"/>
              <a:ext cx="2637447" cy="36972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56322"/>
              </a:solidFill>
            </a:ln>
            <a:effectLst>
              <a:outerShdw blurRad="127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39AA4C-7E28-BB77-C745-92974F3B99F5}"/>
                </a:ext>
              </a:extLst>
            </p:cNvPr>
            <p:cNvSpPr txBox="1"/>
            <p:nvPr/>
          </p:nvSpPr>
          <p:spPr>
            <a:xfrm>
              <a:off x="9234174" y="3185051"/>
              <a:ext cx="2401030" cy="76944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800"/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Conçu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pour les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équipes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chargées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du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développement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durable, des finances, des affaires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juridiques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 et des </a:t>
              </a:r>
              <a:r>
                <a:rPr lang="en-US" sz="825" err="1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achats</a:t>
              </a:r>
              <a:r>
                <a:rPr lang="en-US" sz="825">
                  <a:solidFill>
                    <a:srgbClr val="414042"/>
                  </a:solidFill>
                  <a:latin typeface="Arial" panose="020B0604020202020204"/>
                  <a:ea typeface="+mn-lt"/>
                  <a:cs typeface="Arial" panose="020B0604020202020204"/>
                </a:rPr>
                <a:t>.</a:t>
              </a:r>
              <a:endParaRPr lang="en-US" sz="1050">
                <a:solidFill>
                  <a:srgbClr val="414042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35" name="Pentagon 6">
              <a:extLst>
                <a:ext uri="{FF2B5EF4-FFF2-40B4-BE49-F238E27FC236}">
                  <a16:creationId xmlns:a16="http://schemas.microsoft.com/office/drawing/2014/main" id="{29CBA270-123B-5574-C9C2-CDBCBF6EA00D}"/>
                </a:ext>
              </a:extLst>
            </p:cNvPr>
            <p:cNvSpPr/>
            <p:nvPr/>
          </p:nvSpPr>
          <p:spPr>
            <a:xfrm rot="5400000">
              <a:off x="9553105" y="895957"/>
              <a:ext cx="1749115" cy="2637447"/>
            </a:xfrm>
            <a:custGeom>
              <a:avLst/>
              <a:gdLst>
                <a:gd name="connsiteX0" fmla="*/ 0 w 1731626"/>
                <a:gd name="connsiteY0" fmla="*/ 0 h 2715288"/>
                <a:gd name="connsiteX1" fmla="*/ 1371967 w 1731626"/>
                <a:gd name="connsiteY1" fmla="*/ 0 h 2715288"/>
                <a:gd name="connsiteX2" fmla="*/ 1731626 w 1731626"/>
                <a:gd name="connsiteY2" fmla="*/ 1357644 h 2715288"/>
                <a:gd name="connsiteX3" fmla="*/ 1371967 w 1731626"/>
                <a:gd name="connsiteY3" fmla="*/ 2715288 h 2715288"/>
                <a:gd name="connsiteX4" fmla="*/ 0 w 1731626"/>
                <a:gd name="connsiteY4" fmla="*/ 2715288 h 2715288"/>
                <a:gd name="connsiteX5" fmla="*/ 0 w 1731626"/>
                <a:gd name="connsiteY5" fmla="*/ 0 h 2715288"/>
                <a:gd name="connsiteX0" fmla="*/ 0 w 1800738"/>
                <a:gd name="connsiteY0" fmla="*/ 0 h 2715288"/>
                <a:gd name="connsiteX1" fmla="*/ 1371967 w 1800738"/>
                <a:gd name="connsiteY1" fmla="*/ 0 h 2715288"/>
                <a:gd name="connsiteX2" fmla="*/ 1800738 w 1800738"/>
                <a:gd name="connsiteY2" fmla="*/ 1357644 h 2715288"/>
                <a:gd name="connsiteX3" fmla="*/ 1371967 w 1800738"/>
                <a:gd name="connsiteY3" fmla="*/ 2715288 h 2715288"/>
                <a:gd name="connsiteX4" fmla="*/ 0 w 1800738"/>
                <a:gd name="connsiteY4" fmla="*/ 2715288 h 2715288"/>
                <a:gd name="connsiteX5" fmla="*/ 0 w 1800738"/>
                <a:gd name="connsiteY5" fmla="*/ 0 h 27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738" h="2715288">
                  <a:moveTo>
                    <a:pt x="0" y="0"/>
                  </a:moveTo>
                  <a:lnTo>
                    <a:pt x="1371967" y="0"/>
                  </a:lnTo>
                  <a:lnTo>
                    <a:pt x="1800738" y="1357644"/>
                  </a:lnTo>
                  <a:lnTo>
                    <a:pt x="1371967" y="2715288"/>
                  </a:lnTo>
                  <a:lnTo>
                    <a:pt x="0" y="271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6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err="1">
                <a:solidFill>
                  <a:srgbClr val="FFFFFF"/>
                </a:solidFill>
                <a:latin typeface="Arial" panose="020B0604020202020204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683D7C-FAD0-27CE-1743-823564BA3CA6}"/>
                </a:ext>
              </a:extLst>
            </p:cNvPr>
            <p:cNvSpPr txBox="1"/>
            <p:nvPr/>
          </p:nvSpPr>
          <p:spPr>
            <a:xfrm>
              <a:off x="9108939" y="2148004"/>
              <a:ext cx="2637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ESG &amp;</a:t>
              </a:r>
            </a:p>
            <a:p>
              <a:pPr algn="ctr" defTabSz="685800"/>
              <a:r>
                <a:rPr lang="en-US" sz="1350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Sustainability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F21C89-E2A0-71D2-ED4F-A5D80BB67A3D}"/>
                </a:ext>
              </a:extLst>
            </p:cNvPr>
            <p:cNvSpPr/>
            <p:nvPr/>
          </p:nvSpPr>
          <p:spPr>
            <a:xfrm>
              <a:off x="9282903" y="3984107"/>
              <a:ext cx="2278776" cy="242038"/>
            </a:xfrm>
            <a:prstGeom prst="rect">
              <a:avLst/>
            </a:prstGeom>
            <a:solidFill>
              <a:srgbClr val="356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Carbon Management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ED73CA-D8F9-DA83-42E6-F6E1A63EFA90}"/>
                </a:ext>
              </a:extLst>
            </p:cNvPr>
            <p:cNvSpPr/>
            <p:nvPr/>
          </p:nvSpPr>
          <p:spPr>
            <a:xfrm>
              <a:off x="9282902" y="4303178"/>
              <a:ext cx="2278776" cy="242038"/>
            </a:xfrm>
            <a:prstGeom prst="rect">
              <a:avLst/>
            </a:prstGeom>
            <a:solidFill>
              <a:srgbClr val="356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675">
                  <a:solidFill>
                    <a:srgbClr val="FFFFFF"/>
                  </a:solidFill>
                  <a:latin typeface="Arial" panose="020B0604020202020204"/>
                  <a:ea typeface="Open Sans" panose="020B0806030504020204" pitchFamily="34" charset="0"/>
                  <a:cs typeface="Open Sans" panose="020B0806030504020204" pitchFamily="34" charset="0"/>
                </a:rPr>
                <a:t>ESG Program Management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2951673-64A3-D9E6-13A2-28301E79A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31395" y="1487115"/>
              <a:ext cx="581789" cy="581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4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661FA64-97C4-41D1-A671-1790D456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659632"/>
            <a:ext cx="4493847" cy="13937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631BB6-48BD-4B77-A70C-60DB6B1A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067597"/>
            <a:ext cx="4603261" cy="25038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D526C0-BDA6-4030-A962-C77B8DB94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885" y="979444"/>
            <a:ext cx="3943438" cy="268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re 4">
            <a:extLst>
              <a:ext uri="{FF2B5EF4-FFF2-40B4-BE49-F238E27FC236}">
                <a16:creationId xmlns:a16="http://schemas.microsoft.com/office/drawing/2014/main" id="{AC4A8987-47C2-41BC-B72B-EE477FA50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18" y="245477"/>
            <a:ext cx="6797598" cy="570230"/>
          </a:xfrm>
        </p:spPr>
        <p:txBody>
          <a:bodyPr/>
          <a:lstStyle/>
          <a:p>
            <a:r>
              <a:rPr lang="fr-FR" dirty="0"/>
              <a:t>KPMG, qui sommes-nous ?</a:t>
            </a:r>
          </a:p>
        </p:txBody>
      </p:sp>
    </p:spTree>
    <p:extLst>
      <p:ext uri="{BB962C8B-B14F-4D97-AF65-F5344CB8AC3E}">
        <p14:creationId xmlns:p14="http://schemas.microsoft.com/office/powerpoint/2010/main" val="39194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846218" y="245477"/>
            <a:ext cx="7057718" cy="570230"/>
          </a:xfrm>
        </p:spPr>
        <p:txBody>
          <a:bodyPr/>
          <a:lstStyle/>
          <a:p>
            <a:r>
              <a:rPr lang="fr-FR" dirty="0"/>
              <a:t>PIA, comment aborder la démarche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274AD05-1D27-4092-AC1E-2F66D6F9C56F}"/>
              </a:ext>
            </a:extLst>
          </p:cNvPr>
          <p:cNvSpPr/>
          <p:nvPr/>
        </p:nvSpPr>
        <p:spPr>
          <a:xfrm>
            <a:off x="296557" y="113572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noFill/>
                </a:ln>
                <a:solidFill>
                  <a:schemeClr val="tx1"/>
                </a:solidFill>
                <a:effectLst/>
              </a:rPr>
              <a:t>Mobiliser l’ensemble des parties prenantes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CBE40C-2688-48CD-A847-9B68D9BA523B}"/>
              </a:ext>
            </a:extLst>
          </p:cNvPr>
          <p:cNvSpPr/>
          <p:nvPr/>
        </p:nvSpPr>
        <p:spPr>
          <a:xfrm>
            <a:off x="3782644" y="246407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Se mettre en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« Mode Projet »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28D7B4B-BC14-4BDA-BC56-5A0A8B555B4D}"/>
              </a:ext>
            </a:extLst>
          </p:cNvPr>
          <p:cNvSpPr/>
          <p:nvPr/>
        </p:nvSpPr>
        <p:spPr>
          <a:xfrm>
            <a:off x="296557" y="246407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noFill/>
                </a:ln>
                <a:solidFill>
                  <a:schemeClr val="tx1"/>
                </a:solidFill>
                <a:effectLst/>
              </a:rPr>
              <a:t>S’appuyer sur des </a:t>
            </a:r>
          </a:p>
          <a:p>
            <a:pPr algn="ctr"/>
            <a:r>
              <a:rPr lang="fr-FR" dirty="0">
                <a:ln>
                  <a:noFill/>
                </a:ln>
                <a:solidFill>
                  <a:schemeClr val="tx1"/>
                </a:solidFill>
                <a:effectLst/>
              </a:rPr>
              <a:t>référentiels existants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D61A8FF-9872-4D3D-B3ED-10F866BD8C06}"/>
              </a:ext>
            </a:extLst>
          </p:cNvPr>
          <p:cNvSpPr/>
          <p:nvPr/>
        </p:nvSpPr>
        <p:spPr>
          <a:xfrm>
            <a:off x="3782644" y="113572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noFill/>
                </a:ln>
                <a:solidFill>
                  <a:schemeClr val="tx1"/>
                </a:solidFill>
                <a:effectLst/>
              </a:rPr>
              <a:t>Être pédagogue, expliquer, rendre concret le RGPD</a:t>
            </a:r>
          </a:p>
        </p:txBody>
      </p:sp>
      <p:sp>
        <p:nvSpPr>
          <p:cNvPr id="3" name="Rectangle : coins arrondis 6">
            <a:extLst>
              <a:ext uri="{FF2B5EF4-FFF2-40B4-BE49-F238E27FC236}">
                <a16:creationId xmlns:a16="http://schemas.microsoft.com/office/drawing/2014/main" id="{BF62CD9C-EC7C-1295-4A00-F585A42D5223}"/>
              </a:ext>
            </a:extLst>
          </p:cNvPr>
          <p:cNvSpPr/>
          <p:nvPr/>
        </p:nvSpPr>
        <p:spPr>
          <a:xfrm>
            <a:off x="2162644" y="3829765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Capitaliser sur un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outil pour fédérer</a:t>
            </a:r>
          </a:p>
        </p:txBody>
      </p:sp>
      <p:sp>
        <p:nvSpPr>
          <p:cNvPr id="8" name="Rectangle : coins arrondis 6">
            <a:extLst>
              <a:ext uri="{FF2B5EF4-FFF2-40B4-BE49-F238E27FC236}">
                <a16:creationId xmlns:a16="http://schemas.microsoft.com/office/drawing/2014/main" id="{1E35D7F5-79BE-46DE-A4D8-61DCAF870DA5}"/>
              </a:ext>
            </a:extLst>
          </p:cNvPr>
          <p:cNvSpPr/>
          <p:nvPr/>
        </p:nvSpPr>
        <p:spPr>
          <a:xfrm>
            <a:off x="5663936" y="3818023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Pragmatisme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et bon sens</a:t>
            </a:r>
          </a:p>
        </p:txBody>
      </p:sp>
    </p:spTree>
    <p:extLst>
      <p:ext uri="{BB962C8B-B14F-4D97-AF65-F5344CB8AC3E}">
        <p14:creationId xmlns:p14="http://schemas.microsoft.com/office/powerpoint/2010/main" val="43779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846218" y="245477"/>
            <a:ext cx="6797598" cy="570230"/>
          </a:xfrm>
        </p:spPr>
        <p:txBody>
          <a:bodyPr/>
          <a:lstStyle/>
          <a:p>
            <a:r>
              <a:rPr lang="fr-FR" dirty="0"/>
              <a:t>PIA, quels sont les enjeux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274AD05-1D27-4092-AC1E-2F66D6F9C56F}"/>
              </a:ext>
            </a:extLst>
          </p:cNvPr>
          <p:cNvSpPr/>
          <p:nvPr/>
        </p:nvSpPr>
        <p:spPr>
          <a:xfrm>
            <a:off x="296557" y="113572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Obtenir une vision 360°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des traitements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CBE40C-2688-48CD-A847-9B68D9BA523B}"/>
              </a:ext>
            </a:extLst>
          </p:cNvPr>
          <p:cNvSpPr/>
          <p:nvPr/>
        </p:nvSpPr>
        <p:spPr>
          <a:xfrm>
            <a:off x="3782644" y="2456255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Transformer la mise en conformité en opportunité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28D7B4B-BC14-4BDA-BC56-5A0A8B555B4D}"/>
              </a:ext>
            </a:extLst>
          </p:cNvPr>
          <p:cNvSpPr/>
          <p:nvPr/>
        </p:nvSpPr>
        <p:spPr>
          <a:xfrm>
            <a:off x="296557" y="2456255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n’est pas l’affaire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d’une seule fois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D61A8FF-9872-4D3D-B3ED-10F866BD8C06}"/>
              </a:ext>
            </a:extLst>
          </p:cNvPr>
          <p:cNvSpPr/>
          <p:nvPr/>
        </p:nvSpPr>
        <p:spPr>
          <a:xfrm>
            <a:off x="3782644" y="113572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Evaluer les risques et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réduire</a:t>
            </a:r>
          </a:p>
        </p:txBody>
      </p:sp>
      <p:sp>
        <p:nvSpPr>
          <p:cNvPr id="3" name="Rectangle : coins arrondis 6">
            <a:extLst>
              <a:ext uri="{FF2B5EF4-FFF2-40B4-BE49-F238E27FC236}">
                <a16:creationId xmlns:a16="http://schemas.microsoft.com/office/drawing/2014/main" id="{BF62CD9C-EC7C-1295-4A00-F585A42D5223}"/>
              </a:ext>
            </a:extLst>
          </p:cNvPr>
          <p:cNvSpPr/>
          <p:nvPr/>
        </p:nvSpPr>
        <p:spPr>
          <a:xfrm>
            <a:off x="2162644" y="3829765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Documentation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complète et conforme</a:t>
            </a:r>
          </a:p>
        </p:txBody>
      </p:sp>
      <p:sp>
        <p:nvSpPr>
          <p:cNvPr id="8" name="Rectangle : coins arrondis 6">
            <a:extLst>
              <a:ext uri="{FF2B5EF4-FFF2-40B4-BE49-F238E27FC236}">
                <a16:creationId xmlns:a16="http://schemas.microsoft.com/office/drawing/2014/main" id="{1E35D7F5-79BE-46DE-A4D8-61DCAF870DA5}"/>
              </a:ext>
            </a:extLst>
          </p:cNvPr>
          <p:cNvSpPr/>
          <p:nvPr/>
        </p:nvSpPr>
        <p:spPr>
          <a:xfrm>
            <a:off x="5663936" y="3818023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Répondre à l’obligation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de conformité </a:t>
            </a:r>
          </a:p>
        </p:txBody>
      </p:sp>
    </p:spTree>
    <p:extLst>
      <p:ext uri="{BB962C8B-B14F-4D97-AF65-F5344CB8AC3E}">
        <p14:creationId xmlns:p14="http://schemas.microsoft.com/office/powerpoint/2010/main" val="326909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846218" y="245477"/>
            <a:ext cx="7297782" cy="570230"/>
          </a:xfrm>
        </p:spPr>
        <p:txBody>
          <a:bodyPr/>
          <a:lstStyle/>
          <a:p>
            <a:r>
              <a:rPr lang="fr-FR" dirty="0"/>
              <a:t>PIA, quels peuvent être les bénéfices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274AD05-1D27-4092-AC1E-2F66D6F9C56F}"/>
              </a:ext>
            </a:extLst>
          </p:cNvPr>
          <p:cNvSpPr/>
          <p:nvPr/>
        </p:nvSpPr>
        <p:spPr>
          <a:xfrm>
            <a:off x="296557" y="113572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Créer une relation de confiance avec les parties prenantes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CBE40C-2688-48CD-A847-9B68D9BA523B}"/>
              </a:ext>
            </a:extLst>
          </p:cNvPr>
          <p:cNvSpPr/>
          <p:nvPr/>
        </p:nvSpPr>
        <p:spPr>
          <a:xfrm>
            <a:off x="3782644" y="246407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Être perçu comme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un Partenaire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28D7B4B-BC14-4BDA-BC56-5A0A8B555B4D}"/>
              </a:ext>
            </a:extLst>
          </p:cNvPr>
          <p:cNvSpPr/>
          <p:nvPr/>
        </p:nvSpPr>
        <p:spPr>
          <a:xfrm>
            <a:off x="296557" y="246407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Améliorer la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sensibilisation des équipes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D61A8FF-9872-4D3D-B3ED-10F866BD8C06}"/>
              </a:ext>
            </a:extLst>
          </p:cNvPr>
          <p:cNvSpPr/>
          <p:nvPr/>
        </p:nvSpPr>
        <p:spPr>
          <a:xfrm>
            <a:off x="3782644" y="1135720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Remise à plat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des processus</a:t>
            </a:r>
          </a:p>
        </p:txBody>
      </p:sp>
      <p:sp>
        <p:nvSpPr>
          <p:cNvPr id="3" name="Rectangle : coins arrondis 6">
            <a:extLst>
              <a:ext uri="{FF2B5EF4-FFF2-40B4-BE49-F238E27FC236}">
                <a16:creationId xmlns:a16="http://schemas.microsoft.com/office/drawing/2014/main" id="{BF62CD9C-EC7C-1295-4A00-F585A42D5223}"/>
              </a:ext>
            </a:extLst>
          </p:cNvPr>
          <p:cNvSpPr/>
          <p:nvPr/>
        </p:nvSpPr>
        <p:spPr>
          <a:xfrm>
            <a:off x="2162644" y="3829765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Avoir un point unique pour  démontrer sa conformité </a:t>
            </a:r>
          </a:p>
        </p:txBody>
      </p:sp>
      <p:sp>
        <p:nvSpPr>
          <p:cNvPr id="8" name="Rectangle : coins arrondis 6">
            <a:extLst>
              <a:ext uri="{FF2B5EF4-FFF2-40B4-BE49-F238E27FC236}">
                <a16:creationId xmlns:a16="http://schemas.microsoft.com/office/drawing/2014/main" id="{1E35D7F5-79BE-46DE-A4D8-61DCAF870DA5}"/>
              </a:ext>
            </a:extLst>
          </p:cNvPr>
          <p:cNvSpPr/>
          <p:nvPr/>
        </p:nvSpPr>
        <p:spPr>
          <a:xfrm>
            <a:off x="5663936" y="3818023"/>
            <a:ext cx="3240000" cy="1080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Phase de réévaluation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plus aisée</a:t>
            </a:r>
          </a:p>
        </p:txBody>
      </p:sp>
    </p:spTree>
    <p:extLst>
      <p:ext uri="{BB962C8B-B14F-4D97-AF65-F5344CB8AC3E}">
        <p14:creationId xmlns:p14="http://schemas.microsoft.com/office/powerpoint/2010/main" val="41467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04E05FE-2ABE-5F43-8854-C462211B3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6143" y="1986900"/>
            <a:ext cx="4500161" cy="584850"/>
          </a:xfrm>
        </p:spPr>
        <p:txBody>
          <a:bodyPr/>
          <a:lstStyle/>
          <a:p>
            <a:r>
              <a:rPr lang="fr-FR" dirty="0"/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985296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DPO">
      <a:dk1>
        <a:srgbClr val="000F9F"/>
      </a:dk1>
      <a:lt1>
        <a:sysClr val="window" lastClr="FFFFFF"/>
      </a:lt1>
      <a:dk2>
        <a:srgbClr val="ECEADA"/>
      </a:dk2>
      <a:lt2>
        <a:srgbClr val="00AE42"/>
      </a:lt2>
      <a:accent1>
        <a:srgbClr val="000F9F"/>
      </a:accent1>
      <a:accent2>
        <a:srgbClr val="00AE42"/>
      </a:accent2>
      <a:accent3>
        <a:srgbClr val="FF251D"/>
      </a:accent3>
      <a:accent4>
        <a:srgbClr val="000000"/>
      </a:accent4>
      <a:accent5>
        <a:srgbClr val="FFFFFF"/>
      </a:accent5>
      <a:accent6>
        <a:srgbClr val="FFFFFF"/>
      </a:accent6>
      <a:hlink>
        <a:srgbClr val="000F9F"/>
      </a:hlink>
      <a:folHlink>
        <a:srgbClr val="00AE4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ln>
              <a:noFill/>
            </a:ln>
            <a:solidFill>
              <a:schemeClr val="bg1"/>
            </a:solidFill>
            <a:effectLst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EA4493DFA4A4A89B642322C6F22DD" ma:contentTypeVersion="21" ma:contentTypeDescription="Create a new document." ma:contentTypeScope="" ma:versionID="9becc80282e710346f00c9077d0302de">
  <xsd:schema xmlns:xsd="http://www.w3.org/2001/XMLSchema" xmlns:xs="http://www.w3.org/2001/XMLSchema" xmlns:p="http://schemas.microsoft.com/office/2006/metadata/properties" xmlns:ns1="http://schemas.microsoft.com/sharepoint/v3" xmlns:ns2="d6544d32-708a-410e-8ee3-74d3617ea807" xmlns:ns3="fa26f2dc-62f1-4cc4-8531-f8d03ccf1c53" targetNamespace="http://schemas.microsoft.com/office/2006/metadata/properties" ma:root="true" ma:fieldsID="69a85a31a8eef9403a0464c71b2b00c7" ns1:_="" ns2:_="" ns3:_="">
    <xsd:import namespace="http://schemas.microsoft.com/sharepoint/v3"/>
    <xsd:import namespace="d6544d32-708a-410e-8ee3-74d3617ea807"/>
    <xsd:import namespace="fa26f2dc-62f1-4cc4-8531-f8d03ccf1c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Image" minOccurs="0"/>
                <xsd:element ref="ns3:Details" minOccurs="0"/>
                <xsd:element ref="ns3:MediaLengthInSeconds" minOccurs="0"/>
                <xsd:element ref="ns3:Product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44d32-708a-410e-8ee3-74d3617ea8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5de4b233-488d-4b06-b97f-73c2015ee12f}" ma:internalName="TaxCatchAll" ma:showField="CatchAllData" ma:web="d6544d32-708a-410e-8ee3-74d3617ea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6f2dc-62f1-4cc4-8531-f8d03ccf1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tails" ma:index="23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Product" ma:index="25" nillable="true" ma:displayName="Product" ma:format="Dropdown" ma:internalName="Product">
      <xsd:simpleType>
        <xsd:restriction base="dms:Text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e9810fa-df2b-4673-b74d-e197ab7dfd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duct xmlns="fa26f2dc-62f1-4cc4-8531-f8d03ccf1c53" xsi:nil="true"/>
    <Image xmlns="fa26f2dc-62f1-4cc4-8531-f8d03ccf1c53">
      <Url xsi:nil="true"/>
      <Description xsi:nil="true"/>
    </Image>
    <TaxCatchAll xmlns="d6544d32-708a-410e-8ee3-74d3617ea807" xsi:nil="true"/>
    <_ip_UnifiedCompliancePolicyProperties xmlns="http://schemas.microsoft.com/sharepoint/v3" xsi:nil="true"/>
    <lcf76f155ced4ddcb4097134ff3c332f xmlns="fa26f2dc-62f1-4cc4-8531-f8d03ccf1c53">
      <Terms xmlns="http://schemas.microsoft.com/office/infopath/2007/PartnerControls"/>
    </lcf76f155ced4ddcb4097134ff3c332f>
    <Details xmlns="fa26f2dc-62f1-4cc4-8531-f8d03ccf1c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302331-5527-4E2B-AB89-B2826FB517AD}">
  <ds:schemaRefs>
    <ds:schemaRef ds:uri="d6544d32-708a-410e-8ee3-74d3617ea807"/>
    <ds:schemaRef ds:uri="fa26f2dc-62f1-4cc4-8531-f8d03ccf1c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2D77D5-4EA2-4876-A17E-40E9EC559BD4}">
  <ds:schemaRefs>
    <ds:schemaRef ds:uri="d6544d32-708a-410e-8ee3-74d3617ea807"/>
    <ds:schemaRef ds:uri="fa26f2dc-62f1-4cc4-8531-f8d03ccf1c53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F6B6F7-53F9-4090-9BF0-8F0BB695D8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384</Words>
  <Application>Microsoft Office PowerPoint</Application>
  <PresentationFormat>Affichage à l'écran (16:9)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Analyse d’impact sur la vie privée </vt:lpstr>
      <vt:lpstr>Présentation PowerPoint</vt:lpstr>
      <vt:lpstr>OneTrust Le cloud de gestion de la confiance</vt:lpstr>
      <vt:lpstr>KPMG, qui sommes-nous ?</vt:lpstr>
      <vt:lpstr>PIA, comment aborder la démarche ?</vt:lpstr>
      <vt:lpstr>PIA, quels sont les enjeux ?</vt:lpstr>
      <vt:lpstr>PIA, quels peuvent être les bénéfices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MIDOUX Virginie</dc:creator>
  <cp:lastModifiedBy>Joanne Badiane</cp:lastModifiedBy>
  <cp:revision>98</cp:revision>
  <dcterms:created xsi:type="dcterms:W3CDTF">2022-01-24T15:38:30Z</dcterms:created>
  <dcterms:modified xsi:type="dcterms:W3CDTF">2022-06-27T16:09:09Z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a3b3d1-43a1-4cb9-bcfb-f51bbaaf59e2_SiteId">
    <vt:lpwstr>9d1d17d8-372b-4b23-a9fc-1e5d895c89a1</vt:lpwstr>
  </property>
  <property fmtid="{D5CDD505-2E9C-101B-9397-08002B2CF9AE}" pid="3" name="MSIP_Label_d5a3b3d1-43a1-4cb9-bcfb-f51bbaaf59e2_Enabled">
    <vt:lpwstr>true</vt:lpwstr>
  </property>
  <property fmtid="{D5CDD505-2E9C-101B-9397-08002B2CF9AE}" pid="4" name="MSIP_Label_d5a3b3d1-43a1-4cb9-bcfb-f51bbaaf59e2_Method">
    <vt:lpwstr>Standard</vt:lpwstr>
  </property>
  <property fmtid="{D5CDD505-2E9C-101B-9397-08002B2CF9AE}" pid="5" name="MSIP_Label_d5a3b3d1-43a1-4cb9-bcfb-f51bbaaf59e2_SetDate">
    <vt:lpwstr>2022-06-23T13:23:20Z</vt:lpwstr>
  </property>
  <property fmtid="{D5CDD505-2E9C-101B-9397-08002B2CF9AE}" pid="6" name="ClassificationContentMarkingFooterText">
    <vt:lpwstr>Proprietary/Internal</vt:lpwstr>
  </property>
  <property fmtid="{D5CDD505-2E9C-101B-9397-08002B2CF9AE}" pid="7" name="MediaServiceImageTags">
    <vt:lpwstr/>
  </property>
  <property fmtid="{D5CDD505-2E9C-101B-9397-08002B2CF9AE}" pid="8" name="MSIP_Label_d5a3b3d1-43a1-4cb9-bcfb-f51bbaaf59e2_ContentBits">
    <vt:lpwstr>2</vt:lpwstr>
  </property>
  <property fmtid="{D5CDD505-2E9C-101B-9397-08002B2CF9AE}" pid="9" name="ClassificationContentMarkingFooterLocations">
    <vt:lpwstr>Thème Office:3</vt:lpwstr>
  </property>
  <property fmtid="{D5CDD505-2E9C-101B-9397-08002B2CF9AE}" pid="10" name="ContentTypeId">
    <vt:lpwstr>0x010100CFFEA4493DFA4A4A89B642322C6F22DD</vt:lpwstr>
  </property>
  <property fmtid="{D5CDD505-2E9C-101B-9397-08002B2CF9AE}" pid="11" name="MSIP_Label_d5a3b3d1-43a1-4cb9-bcfb-f51bbaaf59e2_ActionId">
    <vt:lpwstr>44060714-0c4f-4e02-ae20-26d0e42cd1b4</vt:lpwstr>
  </property>
  <property fmtid="{D5CDD505-2E9C-101B-9397-08002B2CF9AE}" pid="12" name="MSIP_Label_d5a3b3d1-43a1-4cb9-bcfb-f51bbaaf59e2_Name">
    <vt:lpwstr>Proprietary</vt:lpwstr>
  </property>
</Properties>
</file>