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IBM Plex Sans" panose="020B0503050203000203" pitchFamily="34" charset="0"/>
      <p:regular r:id="rId6"/>
      <p:bold r:id="rId7"/>
      <p:italic r:id="rId8"/>
      <p:boldItalic r:id="rId9"/>
    </p:embeddedFont>
    <p:embeddedFont>
      <p:font typeface="Nunito Sans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70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/>
    <p:restoredTop sz="94719"/>
  </p:normalViewPr>
  <p:slideViewPr>
    <p:cSldViewPr snapToGrid="0">
      <p:cViewPr varScale="1">
        <p:scale>
          <a:sx n="101" d="100"/>
          <a:sy n="101" d="100"/>
        </p:scale>
        <p:origin x="4216" y="208"/>
      </p:cViewPr>
      <p:guideLst>
        <p:guide orient="horz" pos="317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b02016e2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b02016e2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b02016e2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7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b02016e2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6c678e8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6c678e8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info@durationmedia.ne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fo@durationmedia.net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info@durationmedia.net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3E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2400" y="92650"/>
            <a:ext cx="7498200" cy="207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6988" y="567612"/>
            <a:ext cx="2031650" cy="6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A group of people working on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337" t="11754"/>
          <a:stretch/>
        </p:blipFill>
        <p:spPr>
          <a:xfrm>
            <a:off x="4005975" y="17176"/>
            <a:ext cx="1597531" cy="15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5975" y="1421649"/>
            <a:ext cx="3622550" cy="672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2603149" y="4982497"/>
            <a:ext cx="2577712" cy="1391281"/>
            <a:chOff x="2922366" y="1222375"/>
            <a:chExt cx="3215307" cy="1982164"/>
          </a:xfrm>
        </p:grpSpPr>
        <p:sp>
          <p:nvSpPr>
            <p:cNvPr id="59" name="Google Shape;59;p13"/>
            <p:cNvSpPr/>
            <p:nvPr/>
          </p:nvSpPr>
          <p:spPr>
            <a:xfrm>
              <a:off x="3725931" y="1311834"/>
              <a:ext cx="1546015" cy="1220630"/>
            </a:xfrm>
            <a:custGeom>
              <a:avLst/>
              <a:gdLst/>
              <a:ahLst/>
              <a:cxnLst/>
              <a:rect l="l" t="t" r="r" b="b"/>
              <a:pathLst>
                <a:path w="109259" h="75499" extrusionOk="0">
                  <a:moveTo>
                    <a:pt x="3167" y="0"/>
                  </a:moveTo>
                  <a:cubicBezTo>
                    <a:pt x="1426" y="0"/>
                    <a:pt x="0" y="1425"/>
                    <a:pt x="0" y="3167"/>
                  </a:cubicBezTo>
                  <a:lnTo>
                    <a:pt x="0" y="72332"/>
                  </a:lnTo>
                  <a:cubicBezTo>
                    <a:pt x="0" y="74074"/>
                    <a:pt x="1426" y="75499"/>
                    <a:pt x="3167" y="75499"/>
                  </a:cubicBezTo>
                  <a:lnTo>
                    <a:pt x="106092" y="75499"/>
                  </a:lnTo>
                  <a:cubicBezTo>
                    <a:pt x="107834" y="75499"/>
                    <a:pt x="109259" y="74074"/>
                    <a:pt x="109259" y="72332"/>
                  </a:cubicBezTo>
                  <a:lnTo>
                    <a:pt x="109259" y="3167"/>
                  </a:lnTo>
                  <a:cubicBezTo>
                    <a:pt x="109259" y="1425"/>
                    <a:pt x="107834" y="0"/>
                    <a:pt x="106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338667" y="2682725"/>
              <a:ext cx="368367" cy="26143"/>
            </a:xfrm>
            <a:custGeom>
              <a:avLst/>
              <a:gdLst/>
              <a:ahLst/>
              <a:cxnLst/>
              <a:rect l="l" t="t" r="r" b="b"/>
              <a:pathLst>
                <a:path w="26033" h="1617" extrusionOk="0">
                  <a:moveTo>
                    <a:pt x="1" y="1"/>
                  </a:moveTo>
                  <a:lnTo>
                    <a:pt x="1" y="1616"/>
                  </a:lnTo>
                  <a:lnTo>
                    <a:pt x="26033" y="1616"/>
                  </a:lnTo>
                  <a:lnTo>
                    <a:pt x="26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5828474" y="1595063"/>
              <a:ext cx="205536" cy="362209"/>
            </a:xfrm>
            <a:custGeom>
              <a:avLst/>
              <a:gdLst/>
              <a:ahLst/>
              <a:cxnLst/>
              <a:rect l="l" t="t" r="r" b="b"/>
              <a:pathLst>
                <a:path w="6398" h="11275" extrusionOk="0">
                  <a:moveTo>
                    <a:pt x="2724" y="2439"/>
                  </a:moveTo>
                  <a:lnTo>
                    <a:pt x="2724" y="4529"/>
                  </a:lnTo>
                  <a:cubicBezTo>
                    <a:pt x="2312" y="4371"/>
                    <a:pt x="2027" y="4181"/>
                    <a:pt x="1869" y="4022"/>
                  </a:cubicBezTo>
                  <a:cubicBezTo>
                    <a:pt x="1711" y="3864"/>
                    <a:pt x="1616" y="3642"/>
                    <a:pt x="1616" y="3389"/>
                  </a:cubicBezTo>
                  <a:cubicBezTo>
                    <a:pt x="1616" y="3136"/>
                    <a:pt x="1711" y="2914"/>
                    <a:pt x="1901" y="2756"/>
                  </a:cubicBezTo>
                  <a:cubicBezTo>
                    <a:pt x="2091" y="2597"/>
                    <a:pt x="2376" y="2471"/>
                    <a:pt x="2724" y="2439"/>
                  </a:cubicBezTo>
                  <a:close/>
                  <a:moveTo>
                    <a:pt x="3642" y="6398"/>
                  </a:moveTo>
                  <a:cubicBezTo>
                    <a:pt x="4054" y="6556"/>
                    <a:pt x="4371" y="6714"/>
                    <a:pt x="4529" y="6873"/>
                  </a:cubicBezTo>
                  <a:cubicBezTo>
                    <a:pt x="4719" y="7063"/>
                    <a:pt x="4814" y="7253"/>
                    <a:pt x="4814" y="7538"/>
                  </a:cubicBezTo>
                  <a:cubicBezTo>
                    <a:pt x="4814" y="8076"/>
                    <a:pt x="4434" y="8424"/>
                    <a:pt x="3642" y="8551"/>
                  </a:cubicBezTo>
                  <a:lnTo>
                    <a:pt x="3642" y="6398"/>
                  </a:lnTo>
                  <a:close/>
                  <a:moveTo>
                    <a:pt x="2724" y="1"/>
                  </a:moveTo>
                  <a:lnTo>
                    <a:pt x="2724" y="1141"/>
                  </a:lnTo>
                  <a:cubicBezTo>
                    <a:pt x="1901" y="1236"/>
                    <a:pt x="1236" y="1457"/>
                    <a:pt x="761" y="1869"/>
                  </a:cubicBezTo>
                  <a:cubicBezTo>
                    <a:pt x="285" y="2281"/>
                    <a:pt x="32" y="2787"/>
                    <a:pt x="32" y="3389"/>
                  </a:cubicBezTo>
                  <a:cubicBezTo>
                    <a:pt x="32" y="3991"/>
                    <a:pt x="222" y="4466"/>
                    <a:pt x="570" y="4846"/>
                  </a:cubicBezTo>
                  <a:cubicBezTo>
                    <a:pt x="887" y="5258"/>
                    <a:pt x="1426" y="5574"/>
                    <a:pt x="2154" y="5859"/>
                  </a:cubicBezTo>
                  <a:lnTo>
                    <a:pt x="2724" y="6081"/>
                  </a:lnTo>
                  <a:lnTo>
                    <a:pt x="2724" y="8614"/>
                  </a:lnTo>
                  <a:cubicBezTo>
                    <a:pt x="2312" y="8614"/>
                    <a:pt x="1869" y="8519"/>
                    <a:pt x="1362" y="8393"/>
                  </a:cubicBezTo>
                  <a:cubicBezTo>
                    <a:pt x="824" y="8266"/>
                    <a:pt x="380" y="8108"/>
                    <a:pt x="0" y="7918"/>
                  </a:cubicBezTo>
                  <a:lnTo>
                    <a:pt x="0" y="9343"/>
                  </a:lnTo>
                  <a:cubicBezTo>
                    <a:pt x="697" y="9660"/>
                    <a:pt x="1616" y="9850"/>
                    <a:pt x="2724" y="9850"/>
                  </a:cubicBezTo>
                  <a:lnTo>
                    <a:pt x="2724" y="11275"/>
                  </a:lnTo>
                  <a:lnTo>
                    <a:pt x="3642" y="11275"/>
                  </a:lnTo>
                  <a:lnTo>
                    <a:pt x="3642" y="9818"/>
                  </a:lnTo>
                  <a:cubicBezTo>
                    <a:pt x="4529" y="9723"/>
                    <a:pt x="5226" y="9470"/>
                    <a:pt x="5701" y="9026"/>
                  </a:cubicBezTo>
                  <a:cubicBezTo>
                    <a:pt x="6176" y="8614"/>
                    <a:pt x="6398" y="8076"/>
                    <a:pt x="6398" y="7411"/>
                  </a:cubicBezTo>
                  <a:cubicBezTo>
                    <a:pt x="6398" y="6904"/>
                    <a:pt x="6239" y="6461"/>
                    <a:pt x="5923" y="6081"/>
                  </a:cubicBezTo>
                  <a:cubicBezTo>
                    <a:pt x="5574" y="5733"/>
                    <a:pt x="5004" y="5384"/>
                    <a:pt x="4149" y="5068"/>
                  </a:cubicBezTo>
                  <a:lnTo>
                    <a:pt x="3642" y="4846"/>
                  </a:lnTo>
                  <a:lnTo>
                    <a:pt x="3642" y="2407"/>
                  </a:lnTo>
                  <a:cubicBezTo>
                    <a:pt x="4339" y="2471"/>
                    <a:pt x="5036" y="2629"/>
                    <a:pt x="5733" y="2914"/>
                  </a:cubicBezTo>
                  <a:lnTo>
                    <a:pt x="6239" y="1679"/>
                  </a:lnTo>
                  <a:cubicBezTo>
                    <a:pt x="5416" y="1331"/>
                    <a:pt x="4529" y="1141"/>
                    <a:pt x="3642" y="1109"/>
                  </a:cubicBezTo>
                  <a:lnTo>
                    <a:pt x="36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5187504" y="2344553"/>
              <a:ext cx="741000" cy="65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" name="Google Shape;63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94056" y="1595054"/>
              <a:ext cx="857250" cy="720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 rotWithShape="1">
            <a:blip r:embed="rId7">
              <a:alphaModFix/>
            </a:blip>
            <a:srcRect l="4825" t="3227" b="33745"/>
            <a:stretch/>
          </p:blipFill>
          <p:spPr>
            <a:xfrm>
              <a:off x="5094056" y="1595054"/>
              <a:ext cx="857250" cy="7200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" name="Google Shape;65;p13"/>
            <p:cNvGrpSpPr/>
            <p:nvPr/>
          </p:nvGrpSpPr>
          <p:grpSpPr>
            <a:xfrm>
              <a:off x="2922366" y="1222375"/>
              <a:ext cx="3215307" cy="1982164"/>
              <a:chOff x="3022323" y="1190991"/>
              <a:chExt cx="3098494" cy="1910151"/>
            </a:xfrm>
          </p:grpSpPr>
          <p:grpSp>
            <p:nvGrpSpPr>
              <p:cNvPr id="66" name="Google Shape;66;p13"/>
              <p:cNvGrpSpPr/>
              <p:nvPr/>
            </p:nvGrpSpPr>
            <p:grpSpPr>
              <a:xfrm>
                <a:off x="3022323" y="1190991"/>
                <a:ext cx="3098494" cy="1910151"/>
                <a:chOff x="4105964" y="1587987"/>
                <a:chExt cx="4131325" cy="2546868"/>
              </a:xfrm>
            </p:grpSpPr>
            <p:pic>
              <p:nvPicPr>
                <p:cNvPr id="67" name="Google Shape;67;p13" descr="Graphical user interface, application&#10;&#10;Description automatically generated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t="7497" r="5294" b="20206"/>
                <a:stretch/>
              </p:blipFill>
              <p:spPr>
                <a:xfrm>
                  <a:off x="4105964" y="1587987"/>
                  <a:ext cx="4131325" cy="25468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8" name="Google Shape;68;p1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6875075" y="2126750"/>
                  <a:ext cx="1143000" cy="957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9" name="Google Shape;69;p13"/>
              <p:cNvPicPr preferRelativeResize="0"/>
              <p:nvPr/>
            </p:nvPicPr>
            <p:blipFill rotWithShape="1">
              <a:blip r:embed="rId10">
                <a:alphaModFix/>
              </a:blip>
              <a:srcRect l="15299" r="4514"/>
              <a:stretch/>
            </p:blipFill>
            <p:spPr>
              <a:xfrm>
                <a:off x="5094057" y="1595054"/>
                <a:ext cx="857250" cy="7200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0" name="Google Shape;70;p13" descr="A screen shot of a computer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5400000">
            <a:off x="3033343" y="4086874"/>
            <a:ext cx="1736307" cy="31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4308300" y="5232400"/>
            <a:ext cx="759000" cy="114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37702" y="5276239"/>
            <a:ext cx="757343" cy="64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25263" y="5464919"/>
            <a:ext cx="758952" cy="64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4">
            <a:alphaModFix/>
          </a:blip>
          <a:srcRect l="3051" r="3060"/>
          <a:stretch/>
        </p:blipFill>
        <p:spPr>
          <a:xfrm>
            <a:off x="4601450" y="5622950"/>
            <a:ext cx="758953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3"/>
          <p:cNvGrpSpPr/>
          <p:nvPr/>
        </p:nvGrpSpPr>
        <p:grpSpPr>
          <a:xfrm>
            <a:off x="75627" y="4808251"/>
            <a:ext cx="2377500" cy="1586011"/>
            <a:chOff x="440177" y="1702201"/>
            <a:chExt cx="2377500" cy="1586011"/>
          </a:xfrm>
        </p:grpSpPr>
        <p:sp>
          <p:nvSpPr>
            <p:cNvPr id="76" name="Google Shape;76;p13"/>
            <p:cNvSpPr/>
            <p:nvPr/>
          </p:nvSpPr>
          <p:spPr>
            <a:xfrm>
              <a:off x="440177" y="1952613"/>
              <a:ext cx="2377500" cy="1216500"/>
            </a:xfrm>
            <a:prstGeom prst="rect">
              <a:avLst/>
            </a:prstGeom>
            <a:solidFill>
              <a:srgbClr val="BFEAD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440177" y="1853609"/>
              <a:ext cx="2377500" cy="121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45700" rIns="18287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Publisher sets up Sequency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™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in GAM </a:t>
              </a:r>
              <a:endParaRPr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(no code on page required)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</a:t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79664" y="1702201"/>
              <a:ext cx="295200" cy="295200"/>
            </a:xfrm>
            <a:prstGeom prst="ellipse">
              <a:avLst/>
            </a:prstGeom>
            <a:solidFill>
              <a:srgbClr val="00A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</a:t>
              </a:r>
              <a:endParaRPr/>
            </a:p>
          </p:txBody>
        </p:sp>
        <p:grpSp>
          <p:nvGrpSpPr>
            <p:cNvPr id="79" name="Google Shape;79;p13"/>
            <p:cNvGrpSpPr/>
            <p:nvPr/>
          </p:nvGrpSpPr>
          <p:grpSpPr>
            <a:xfrm rot="5400000">
              <a:off x="1547652" y="3125758"/>
              <a:ext cx="162454" cy="162454"/>
              <a:chOff x="5461765" y="3795956"/>
              <a:chExt cx="366300" cy="366300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5461765" y="3795956"/>
                <a:ext cx="366300" cy="366300"/>
              </a:xfrm>
              <a:prstGeom prst="ellipse">
                <a:avLst/>
              </a:prstGeom>
              <a:solidFill>
                <a:srgbClr val="01383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grpSp>
            <p:nvGrpSpPr>
              <p:cNvPr id="81" name="Google Shape;81;p13"/>
              <p:cNvGrpSpPr/>
              <p:nvPr/>
            </p:nvGrpSpPr>
            <p:grpSpPr>
              <a:xfrm>
                <a:off x="5561184" y="3899198"/>
                <a:ext cx="167838" cy="160081"/>
                <a:chOff x="7726238" y="4938713"/>
                <a:chExt cx="346200" cy="330200"/>
              </a:xfrm>
            </p:grpSpPr>
            <p:cxnSp>
              <p:nvCxnSpPr>
                <p:cNvPr id="82" name="Google Shape;82;p13"/>
                <p:cNvCxnSpPr/>
                <p:nvPr/>
              </p:nvCxnSpPr>
              <p:spPr>
                <a:xfrm rot="10800000">
                  <a:off x="7726238" y="5103813"/>
                  <a:ext cx="346200" cy="0"/>
                </a:xfrm>
                <a:prstGeom prst="straightConnector1">
                  <a:avLst/>
                </a:prstGeom>
                <a:solidFill>
                  <a:srgbClr val="013833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3" name="Google Shape;83;p13"/>
                <p:cNvSpPr/>
                <p:nvPr/>
              </p:nvSpPr>
              <p:spPr>
                <a:xfrm>
                  <a:off x="7883525" y="4938713"/>
                  <a:ext cx="188913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208" extrusionOk="0">
                      <a:moveTo>
                        <a:pt x="0" y="208"/>
                      </a:moveTo>
                      <a:lnTo>
                        <a:pt x="119" y="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</p:grpSp>
      </p:grpSp>
      <p:grpSp>
        <p:nvGrpSpPr>
          <p:cNvPr id="84" name="Google Shape;84;p13"/>
          <p:cNvGrpSpPr/>
          <p:nvPr/>
        </p:nvGrpSpPr>
        <p:grpSpPr>
          <a:xfrm>
            <a:off x="76202" y="6221448"/>
            <a:ext cx="2377500" cy="1521291"/>
            <a:chOff x="440177" y="3301948"/>
            <a:chExt cx="2377500" cy="1521291"/>
          </a:xfrm>
        </p:grpSpPr>
        <p:sp>
          <p:nvSpPr>
            <p:cNvPr id="85" name="Google Shape;85;p13"/>
            <p:cNvSpPr/>
            <p:nvPr/>
          </p:nvSpPr>
          <p:spPr>
            <a:xfrm>
              <a:off x="440177" y="3606739"/>
              <a:ext cx="2377500" cy="1216500"/>
            </a:xfrm>
            <a:prstGeom prst="rect">
              <a:avLst/>
            </a:prstGeom>
            <a:solidFill>
              <a:srgbClr val="BFEAD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40177" y="3507735"/>
              <a:ext cx="2377500" cy="121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45700" rIns="18287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Winning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c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reative is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w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rapped with Sequency™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f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ramework  for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s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ignaling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r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ealtime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v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iewability</a:t>
              </a:r>
              <a:endParaRPr sz="1600"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79664" y="3301948"/>
              <a:ext cx="295200" cy="295200"/>
            </a:xfrm>
            <a:prstGeom prst="ellipse">
              <a:avLst/>
            </a:prstGeom>
            <a:solidFill>
              <a:srgbClr val="00AC5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i="0" u="none" strike="noStrike" cap="none">
                  <a:solidFill>
                    <a:srgbClr val="FFFFFF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</a:t>
              </a:r>
              <a:endParaRPr/>
            </a:p>
          </p:txBody>
        </p:sp>
        <p:cxnSp>
          <p:nvCxnSpPr>
            <p:cNvPr id="88" name="Google Shape;88;p13"/>
            <p:cNvCxnSpPr/>
            <p:nvPr/>
          </p:nvCxnSpPr>
          <p:spPr>
            <a:xfrm rot="10800000">
              <a:off x="2716946" y="4400435"/>
              <a:ext cx="74400" cy="0"/>
            </a:xfrm>
            <a:prstGeom prst="straightConnector1">
              <a:avLst/>
            </a:prstGeom>
            <a:solidFill>
              <a:srgbClr val="01383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9" name="Google Shape;89;p13"/>
          <p:cNvSpPr txBox="1"/>
          <p:nvPr/>
        </p:nvSpPr>
        <p:spPr>
          <a:xfrm>
            <a:off x="2611862" y="6495498"/>
            <a:ext cx="288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Publisher</a:t>
            </a:r>
            <a:r>
              <a:rPr lang="en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Controls Ad Refresh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2502275" y="7031025"/>
            <a:ext cx="2743200" cy="708900"/>
          </a:xfrm>
          <a:prstGeom prst="rect">
            <a:avLst/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523663" y="6858850"/>
            <a:ext cx="2715600" cy="79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setti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ngs are set: 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 % pixels &amp; duration in view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611843" y="6753159"/>
            <a:ext cx="289800" cy="295200"/>
          </a:xfrm>
          <a:prstGeom prst="ellipse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  <a:endParaRPr/>
          </a:p>
        </p:txBody>
      </p:sp>
      <p:grpSp>
        <p:nvGrpSpPr>
          <p:cNvPr id="93" name="Google Shape;93;p13"/>
          <p:cNvGrpSpPr/>
          <p:nvPr/>
        </p:nvGrpSpPr>
        <p:grpSpPr>
          <a:xfrm>
            <a:off x="5306625" y="6305431"/>
            <a:ext cx="2380515" cy="1461769"/>
            <a:chOff x="6312040" y="3361464"/>
            <a:chExt cx="2492946" cy="1461769"/>
          </a:xfrm>
        </p:grpSpPr>
        <p:sp>
          <p:nvSpPr>
            <p:cNvPr id="94" name="Google Shape;94;p13"/>
            <p:cNvSpPr/>
            <p:nvPr/>
          </p:nvSpPr>
          <p:spPr>
            <a:xfrm>
              <a:off x="6315287" y="3606732"/>
              <a:ext cx="2489700" cy="1216500"/>
            </a:xfrm>
            <a:prstGeom prst="rect">
              <a:avLst/>
            </a:prstGeom>
            <a:solidFill>
              <a:srgbClr val="BFEAD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312040" y="3507732"/>
              <a:ext cx="2489700" cy="121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82875" tIns="45700" rIns="18287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Sequency™ m</a:t>
              </a:r>
              <a:r>
                <a:rPr lang="en" b="0" i="0" u="none" strike="noStrike" cap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easures the %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p</a:t>
              </a:r>
              <a:r>
                <a:rPr lang="en" b="0" i="0" u="none" strike="noStrike" cap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ixels 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&amp;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duration</a:t>
              </a:r>
              <a:r>
                <a:rPr lang="en" b="0" i="0" u="none" strike="noStrike" cap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 in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v</a:t>
              </a:r>
              <a:r>
                <a:rPr lang="en" b="0" i="0" u="none" strike="noStrike" cap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iew,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 then s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ignal</a:t>
              </a:r>
              <a:r>
                <a:rPr lang="en" b="0" i="0" u="none" strike="noStrike" cap="none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s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a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s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erver for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d</a:t>
              </a:r>
              <a:r>
                <a:rPr lang="en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elivery of </a:t>
              </a:r>
              <a:r>
                <a:rPr lang="en">
                  <a:latin typeface="IBM Plex Sans"/>
                  <a:ea typeface="IBM Plex Sans"/>
                  <a:cs typeface="IBM Plex Sans"/>
                  <a:sym typeface="IBM Plex Sans"/>
                </a:rPr>
                <a:t>incremental ads </a:t>
              </a:r>
              <a:endParaRPr sz="1600"/>
            </a:p>
          </p:txBody>
        </p:sp>
        <p:grpSp>
          <p:nvGrpSpPr>
            <p:cNvPr id="96" name="Google Shape;96;p13"/>
            <p:cNvGrpSpPr/>
            <p:nvPr/>
          </p:nvGrpSpPr>
          <p:grpSpPr>
            <a:xfrm rot="-5400000">
              <a:off x="7502597" y="3361464"/>
              <a:ext cx="162454" cy="162454"/>
              <a:chOff x="5633580" y="3795956"/>
              <a:chExt cx="366300" cy="3663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5633580" y="3795956"/>
                <a:ext cx="366300" cy="366300"/>
              </a:xfrm>
              <a:prstGeom prst="ellipse">
                <a:avLst/>
              </a:prstGeom>
              <a:solidFill>
                <a:srgbClr val="013833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  <p:grpSp>
            <p:nvGrpSpPr>
              <p:cNvPr id="98" name="Google Shape;98;p13"/>
              <p:cNvGrpSpPr/>
              <p:nvPr/>
            </p:nvGrpSpPr>
            <p:grpSpPr>
              <a:xfrm>
                <a:off x="5732999" y="3899198"/>
                <a:ext cx="167838" cy="160081"/>
                <a:chOff x="8080642" y="4938713"/>
                <a:chExt cx="346200" cy="330200"/>
              </a:xfrm>
            </p:grpSpPr>
            <p:cxnSp>
              <p:nvCxnSpPr>
                <p:cNvPr id="99" name="Google Shape;99;p13"/>
                <p:cNvCxnSpPr/>
                <p:nvPr/>
              </p:nvCxnSpPr>
              <p:spPr>
                <a:xfrm rot="10800000">
                  <a:off x="8080642" y="5103813"/>
                  <a:ext cx="346200" cy="0"/>
                </a:xfrm>
                <a:prstGeom prst="straightConnector1">
                  <a:avLst/>
                </a:prstGeom>
                <a:solidFill>
                  <a:srgbClr val="013833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00" name="Google Shape;100;p13"/>
                <p:cNvSpPr/>
                <p:nvPr/>
              </p:nvSpPr>
              <p:spPr>
                <a:xfrm>
                  <a:off x="8237929" y="4938713"/>
                  <a:ext cx="188913" cy="33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" h="208" extrusionOk="0">
                      <a:moveTo>
                        <a:pt x="0" y="208"/>
                      </a:moveTo>
                      <a:lnTo>
                        <a:pt x="119" y="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endParaRPr sz="1100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endParaRPr>
                </a:p>
              </p:txBody>
            </p:sp>
          </p:grpSp>
        </p:grpSp>
      </p:grpSp>
      <p:sp>
        <p:nvSpPr>
          <p:cNvPr id="101" name="Google Shape;101;p13"/>
          <p:cNvSpPr/>
          <p:nvPr/>
        </p:nvSpPr>
        <p:spPr>
          <a:xfrm>
            <a:off x="5437750" y="5065600"/>
            <a:ext cx="2249400" cy="1216500"/>
          </a:xfrm>
          <a:prstGeom prst="rect">
            <a:avLst/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5308143" y="4952409"/>
            <a:ext cx="2377500" cy="12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45700" rIns="1828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Up to 3 i</a:t>
            </a: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ncremental 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a</a:t>
            </a: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ds 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</a:t>
            </a: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erved 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w</a:t>
            </a: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ithou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t w</a:t>
            </a: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asteful </a:t>
            </a:r>
            <a:endParaRPr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b</a:t>
            </a: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id 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r</a:t>
            </a:r>
            <a:r>
              <a:rPr lang="en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equests, all highly viewable </a:t>
            </a:r>
            <a:endParaRPr sz="1600"/>
          </a:p>
        </p:txBody>
      </p:sp>
      <p:sp>
        <p:nvSpPr>
          <p:cNvPr id="103" name="Google Shape;103;p13"/>
          <p:cNvSpPr/>
          <p:nvPr/>
        </p:nvSpPr>
        <p:spPr>
          <a:xfrm>
            <a:off x="5551798" y="4808251"/>
            <a:ext cx="281700" cy="295200"/>
          </a:xfrm>
          <a:prstGeom prst="ellipse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5</a:t>
            </a:r>
            <a:endParaRPr/>
          </a:p>
        </p:txBody>
      </p:sp>
      <p:sp>
        <p:nvSpPr>
          <p:cNvPr id="104" name="Google Shape;104;p13"/>
          <p:cNvSpPr/>
          <p:nvPr/>
        </p:nvSpPr>
        <p:spPr>
          <a:xfrm>
            <a:off x="2791363" y="8517149"/>
            <a:ext cx="2194500" cy="1103100"/>
          </a:xfrm>
          <a:prstGeom prst="rect">
            <a:avLst/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2786538" y="8515880"/>
            <a:ext cx="2194500" cy="9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latin typeface="IBM Plex Sans"/>
                <a:ea typeface="IBM Plex Sans"/>
                <a:cs typeface="IBM Plex Sans"/>
                <a:sym typeface="IBM Plex Sans"/>
              </a:rPr>
              <a:t>Seq</a:t>
            </a: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uency™ creates an incentive for buyers to purchase direct-sold inventory</a:t>
            </a:r>
            <a:r>
              <a:rPr lang="en" sz="1100">
                <a:latin typeface="IBM Plex Sans"/>
                <a:ea typeface="IBM Plex Sans"/>
                <a:cs typeface="IBM Plex Sans"/>
                <a:sym typeface="IBM Plex Sans"/>
              </a:rPr>
              <a:t>, helping publishers increase revenue</a:t>
            </a: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2786525" y="8158938"/>
            <a:ext cx="2194500" cy="358200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Increased Revenue</a:t>
            </a:r>
            <a:endParaRPr b="1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352713" y="8156075"/>
            <a:ext cx="2194500" cy="358200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Incremental Inventory </a:t>
            </a:r>
            <a:endParaRPr b="1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5219688" y="8158950"/>
            <a:ext cx="2194500" cy="358200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Green Media Solutions</a:t>
            </a:r>
            <a:endParaRPr b="1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248800" y="1762775"/>
            <a:ext cx="2126100" cy="295200"/>
          </a:xfrm>
          <a:prstGeom prst="roundRect">
            <a:avLst>
              <a:gd name="adj" fmla="val 50000"/>
            </a:avLst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U.S. Patent No. 11,195,210</a:t>
            </a:r>
            <a:endParaRPr sz="900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228026" y="69575"/>
            <a:ext cx="3810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54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</a:t>
            </a:r>
            <a:r>
              <a:rPr lang="en" sz="37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™</a:t>
            </a:r>
            <a:endParaRPr sz="3700" b="1" i="0" u="none" strike="noStrike" cap="none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32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Publishers</a:t>
            </a:r>
            <a:endParaRPr sz="3200" b="1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212951" y="1385975"/>
            <a:ext cx="347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Carbon Reducing Advertising</a:t>
            </a:r>
            <a:r>
              <a:rPr lang="en" sz="1800" b="1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352725" y="8540501"/>
            <a:ext cx="2194500" cy="1077000"/>
          </a:xfrm>
          <a:prstGeom prst="rect">
            <a:avLst/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352725" y="8508625"/>
            <a:ext cx="2194500" cy="9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IBM Plex Sans"/>
                <a:ea typeface="IBM Plex Sans"/>
                <a:cs typeface="IBM Plex Sans"/>
                <a:sym typeface="IBM Plex Sans"/>
              </a:rPr>
              <a:t>Sequency ™ creates a pod of highly-viewable display ad impressions, increasing publisher inventory 48%-61%</a:t>
            </a: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45063" y="5840874"/>
            <a:ext cx="758951" cy="6400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/>
          <p:nvPr/>
        </p:nvSpPr>
        <p:spPr>
          <a:xfrm>
            <a:off x="5221775" y="8543117"/>
            <a:ext cx="2194500" cy="1077000"/>
          </a:xfrm>
          <a:prstGeom prst="rect">
            <a:avLst/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017622" y="4576550"/>
            <a:ext cx="3712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 for Publishers Works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1491175" y="9643725"/>
            <a:ext cx="497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learn more &amp; get started, contact us at </a:t>
            </a:r>
            <a:r>
              <a:rPr lang="en" sz="1200" u="sng">
                <a:solidFill>
                  <a:schemeClr val="hlink"/>
                </a:solidFill>
                <a:hlinkClick r:id="rId16"/>
              </a:rPr>
              <a:t>info@durationmedia.net</a:t>
            </a:r>
            <a:r>
              <a:rPr lang="en" sz="1200"/>
              <a:t> </a:t>
            </a:r>
            <a:endParaRPr sz="1200"/>
          </a:p>
        </p:txBody>
      </p:sp>
      <p:sp>
        <p:nvSpPr>
          <p:cNvPr id="118" name="Google Shape;118;p13"/>
          <p:cNvSpPr txBox="1"/>
          <p:nvPr/>
        </p:nvSpPr>
        <p:spPr>
          <a:xfrm>
            <a:off x="2017622" y="7795475"/>
            <a:ext cx="3712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Sequency™ Creates Publisher Value</a:t>
            </a:r>
            <a:endParaRPr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5221775" y="8511268"/>
            <a:ext cx="2194500" cy="99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IBM Plex Sans"/>
                <a:ea typeface="IBM Plex Sans"/>
                <a:cs typeface="IBM Plex Sans"/>
                <a:sym typeface="IBM Plex Sans"/>
              </a:rPr>
              <a:t>Sequency™ gives publishers a green media solution for buyers looking to reduce the carbon emissions of their media buys</a:t>
            </a: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120" name="Google Shape;120;p13"/>
          <p:cNvGrpSpPr/>
          <p:nvPr/>
        </p:nvGrpSpPr>
        <p:grpSpPr>
          <a:xfrm>
            <a:off x="2323351" y="7238713"/>
            <a:ext cx="159414" cy="162454"/>
            <a:chOff x="5461765" y="3795956"/>
            <a:chExt cx="366300" cy="366300"/>
          </a:xfrm>
        </p:grpSpPr>
        <p:sp>
          <p:nvSpPr>
            <p:cNvPr id="121" name="Google Shape;121;p13"/>
            <p:cNvSpPr/>
            <p:nvPr/>
          </p:nvSpPr>
          <p:spPr>
            <a:xfrm>
              <a:off x="5461765" y="3795956"/>
              <a:ext cx="366300" cy="366300"/>
            </a:xfrm>
            <a:prstGeom prst="ellipse">
              <a:avLst/>
            </a:prstGeom>
            <a:solidFill>
              <a:srgbClr val="01383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grpSp>
          <p:nvGrpSpPr>
            <p:cNvPr id="122" name="Google Shape;122;p13"/>
            <p:cNvGrpSpPr/>
            <p:nvPr/>
          </p:nvGrpSpPr>
          <p:grpSpPr>
            <a:xfrm>
              <a:off x="5561184" y="3899198"/>
              <a:ext cx="167838" cy="160081"/>
              <a:chOff x="7726238" y="4938713"/>
              <a:chExt cx="346200" cy="330200"/>
            </a:xfrm>
          </p:grpSpPr>
          <p:cxnSp>
            <p:nvCxnSpPr>
              <p:cNvPr id="123" name="Google Shape;123;p13"/>
              <p:cNvCxnSpPr/>
              <p:nvPr/>
            </p:nvCxnSpPr>
            <p:spPr>
              <a:xfrm rot="10800000">
                <a:off x="7726238" y="5103813"/>
                <a:ext cx="346200" cy="0"/>
              </a:xfrm>
              <a:prstGeom prst="straightConnector1">
                <a:avLst/>
              </a:prstGeom>
              <a:solidFill>
                <a:srgbClr val="013833"/>
              </a:solidFill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4" name="Google Shape;124;p13"/>
              <p:cNvSpPr/>
              <p:nvPr/>
            </p:nvSpPr>
            <p:spPr>
              <a:xfrm>
                <a:off x="7883525" y="4938713"/>
                <a:ext cx="188913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08" extrusionOk="0">
                    <a:moveTo>
                      <a:pt x="0" y="208"/>
                    </a:moveTo>
                    <a:lnTo>
                      <a:pt x="119" y="10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grpSp>
        <p:nvGrpSpPr>
          <p:cNvPr id="125" name="Google Shape;125;p13"/>
          <p:cNvGrpSpPr/>
          <p:nvPr/>
        </p:nvGrpSpPr>
        <p:grpSpPr>
          <a:xfrm>
            <a:off x="5142751" y="7238713"/>
            <a:ext cx="159414" cy="162454"/>
            <a:chOff x="5461765" y="3795956"/>
            <a:chExt cx="366300" cy="366300"/>
          </a:xfrm>
        </p:grpSpPr>
        <p:sp>
          <p:nvSpPr>
            <p:cNvPr id="126" name="Google Shape;126;p13"/>
            <p:cNvSpPr/>
            <p:nvPr/>
          </p:nvSpPr>
          <p:spPr>
            <a:xfrm>
              <a:off x="5461765" y="3795956"/>
              <a:ext cx="366300" cy="366300"/>
            </a:xfrm>
            <a:prstGeom prst="ellipse">
              <a:avLst/>
            </a:prstGeom>
            <a:solidFill>
              <a:srgbClr val="01383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grpSp>
          <p:nvGrpSpPr>
            <p:cNvPr id="127" name="Google Shape;127;p13"/>
            <p:cNvGrpSpPr/>
            <p:nvPr/>
          </p:nvGrpSpPr>
          <p:grpSpPr>
            <a:xfrm>
              <a:off x="5561184" y="3899198"/>
              <a:ext cx="167838" cy="160081"/>
              <a:chOff x="7726238" y="4938713"/>
              <a:chExt cx="346200" cy="330200"/>
            </a:xfrm>
          </p:grpSpPr>
          <p:cxnSp>
            <p:nvCxnSpPr>
              <p:cNvPr id="128" name="Google Shape;128;p13"/>
              <p:cNvCxnSpPr/>
              <p:nvPr/>
            </p:nvCxnSpPr>
            <p:spPr>
              <a:xfrm rot="10800000">
                <a:off x="7726238" y="5103813"/>
                <a:ext cx="346200" cy="0"/>
              </a:xfrm>
              <a:prstGeom prst="straightConnector1">
                <a:avLst/>
              </a:prstGeom>
              <a:solidFill>
                <a:srgbClr val="013833"/>
              </a:solidFill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9" name="Google Shape;129;p13"/>
              <p:cNvSpPr/>
              <p:nvPr/>
            </p:nvSpPr>
            <p:spPr>
              <a:xfrm>
                <a:off x="7883525" y="4938713"/>
                <a:ext cx="188913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119" h="208" extrusionOk="0">
                    <a:moveTo>
                      <a:pt x="0" y="208"/>
                    </a:moveTo>
                    <a:lnTo>
                      <a:pt x="119" y="10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</p:txBody>
          </p:sp>
        </p:grpSp>
      </p:grpSp>
      <p:sp>
        <p:nvSpPr>
          <p:cNvPr id="130" name="Google Shape;130;p13"/>
          <p:cNvSpPr/>
          <p:nvPr/>
        </p:nvSpPr>
        <p:spPr>
          <a:xfrm>
            <a:off x="5551662" y="6225667"/>
            <a:ext cx="282000" cy="295200"/>
          </a:xfrm>
          <a:prstGeom prst="ellipse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 rot="10800000" flipH="1">
            <a:off x="902075" y="2781363"/>
            <a:ext cx="5943600" cy="17982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 rot="10800000" flipH="1">
            <a:off x="901025" y="2263050"/>
            <a:ext cx="5945700" cy="22092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1187275" y="2252700"/>
            <a:ext cx="52770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What is Sequency™ for Publishers?</a:t>
            </a:r>
            <a:endParaRPr sz="11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 enables publishers to create highly viewable, incremental inventory without unnecessary bid requests and cookie syncs.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Publishers use Sequency™ for direct demand, PMP or PG deals, creating highly viewable inventory and increasing eCPMs, while providing a “green” media solution for buyers demanding low carbon advertising, controlled all within the publisher’s instance of GAM.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reduces the estimated emissions of a programmatic display campaign by an average of 36.4%, while generating 48%-61% additive highly viewable impressions.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3E7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/>
        </p:nvSpPr>
        <p:spPr>
          <a:xfrm>
            <a:off x="152400" y="92650"/>
            <a:ext cx="7498200" cy="203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4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3188" y="339013"/>
            <a:ext cx="1846955" cy="55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 descr="A group of people working on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337" t="11754"/>
          <a:stretch/>
        </p:blipFill>
        <p:spPr>
          <a:xfrm>
            <a:off x="4082175" y="17176"/>
            <a:ext cx="1597531" cy="158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575" y="1421649"/>
            <a:ext cx="3293228" cy="61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/>
        </p:nvSpPr>
        <p:spPr>
          <a:xfrm>
            <a:off x="1414975" y="9719925"/>
            <a:ext cx="497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learn more &amp; get started, contact us at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info@durationmedia.net</a:t>
            </a:r>
            <a:r>
              <a:rPr lang="en" sz="1200"/>
              <a:t> </a:t>
            </a:r>
            <a:endParaRPr sz="1200"/>
          </a:p>
        </p:txBody>
      </p:sp>
      <p:sp>
        <p:nvSpPr>
          <p:cNvPr id="143" name="Google Shape;143;p14"/>
          <p:cNvSpPr txBox="1"/>
          <p:nvPr/>
        </p:nvSpPr>
        <p:spPr>
          <a:xfrm>
            <a:off x="152400" y="240925"/>
            <a:ext cx="4038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Case Study: </a:t>
            </a:r>
            <a:endParaRPr sz="26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1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How Sequency™ Drives    </a:t>
            </a:r>
            <a:endParaRPr sz="2100" b="1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1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Performance for Advertisers </a:t>
            </a:r>
            <a:endParaRPr sz="2100" b="1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1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&amp; Revenue for Publishers While   </a:t>
            </a:r>
            <a:endParaRPr sz="2100" b="1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21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 Reducing Carbon Emissions</a:t>
            </a:r>
            <a:endParaRPr sz="2100" b="1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154825" y="2368763"/>
            <a:ext cx="5347800" cy="18174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152401" y="2327975"/>
            <a:ext cx="5347800" cy="17082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 leading publisher in the Home &amp; Garden category leveraged Sequency™ to create </a:t>
            </a:r>
            <a:r>
              <a:rPr lang="en" sz="17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3 million incremental, highly viewable impressions</a:t>
            </a:r>
            <a:r>
              <a:rPr lang="en" sz="17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that drove a </a:t>
            </a:r>
            <a:r>
              <a:rPr lang="en" sz="17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56% increase in CTR</a:t>
            </a:r>
            <a:r>
              <a:rPr lang="en" sz="17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a </a:t>
            </a:r>
            <a:r>
              <a:rPr lang="en" sz="17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54% reduction in estimated carbon emissions. </a:t>
            </a:r>
            <a:endParaRPr sz="1700" b="1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1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6" name="Google Shape;14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36537" y="2449487"/>
            <a:ext cx="1480275" cy="14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/>
          <p:nvPr/>
        </p:nvSpPr>
        <p:spPr>
          <a:xfrm>
            <a:off x="82325" y="4401417"/>
            <a:ext cx="3657600" cy="1218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4052394" y="4384200"/>
            <a:ext cx="3657600" cy="1218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70350" y="4354663"/>
            <a:ext cx="3657600" cy="11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200" b="1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200" b="1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300" b="1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Publisher Category: 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Home, Garden &amp; Property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Advertiser Category: 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National Utilities Provider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Impressions Purchased: 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5,600,000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CPM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: £4.00 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200"/>
          </a:p>
        </p:txBody>
      </p:sp>
      <p:sp>
        <p:nvSpPr>
          <p:cNvPr id="150" name="Google Shape;150;p14"/>
          <p:cNvSpPr/>
          <p:nvPr/>
        </p:nvSpPr>
        <p:spPr>
          <a:xfrm>
            <a:off x="4048662" y="4345863"/>
            <a:ext cx="3653400" cy="112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1st Imps Served:			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2,600,000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 Imps Served: 	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3,000,000</a:t>
            </a:r>
            <a:endParaRPr sz="1300" b="1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Total: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				5,600,000 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82325" y="5816101"/>
            <a:ext cx="3657600" cy="771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4052400" y="5791425"/>
            <a:ext cx="3657600" cy="7716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76175" y="5715426"/>
            <a:ext cx="3657600" cy="7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300" b="1">
              <a:solidFill>
                <a:srgbClr val="03384F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Pixels In-View: 		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90%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</a:rPr>
              <a:t>Duration:</a:t>
            </a:r>
            <a:r>
              <a:rPr lang="en" sz="1300">
                <a:solidFill>
                  <a:srgbClr val="000000"/>
                </a:solidFill>
              </a:rPr>
              <a:t> 			10 seconds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4052375" y="5715429"/>
            <a:ext cx="3657600" cy="72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Benchmark CTR: 		             </a:t>
            </a:r>
            <a:r>
              <a:rPr lang="en" sz="1300"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44%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CTR:	                        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.69%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3384F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Est CO2e Reduction:	             </a:t>
            </a:r>
            <a:r>
              <a:rPr lang="en" sz="13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54%*</a:t>
            </a:r>
            <a:endParaRPr sz="13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01375" y="7585500"/>
            <a:ext cx="3657600" cy="21345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4052375" y="7580825"/>
            <a:ext cx="3657600" cy="21345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4" title="Chart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375" y="7175514"/>
            <a:ext cx="3657600" cy="23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2381" y="7178815"/>
            <a:ext cx="3657600" cy="237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 txBox="1"/>
          <p:nvPr/>
        </p:nvSpPr>
        <p:spPr>
          <a:xfrm>
            <a:off x="1076350" y="8693500"/>
            <a:ext cx="7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.44%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2398850" y="8693500"/>
            <a:ext cx="7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.69%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61" name="Google Shape;161;p14"/>
          <p:cNvCxnSpPr/>
          <p:nvPr/>
        </p:nvCxnSpPr>
        <p:spPr>
          <a:xfrm rot="10800000" flipH="1">
            <a:off x="1489750" y="8016300"/>
            <a:ext cx="1238100" cy="39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14"/>
          <p:cNvSpPr txBox="1"/>
          <p:nvPr/>
        </p:nvSpPr>
        <p:spPr>
          <a:xfrm>
            <a:off x="1476375" y="7694000"/>
            <a:ext cx="1036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+56%</a:t>
            </a:r>
            <a:endParaRPr sz="21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5128275" y="8616550"/>
            <a:ext cx="94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1,421,280</a:t>
            </a:r>
            <a:endParaRPr sz="1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gCO2e</a:t>
            </a:r>
            <a:endParaRPr sz="1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6331375" y="8616550"/>
            <a:ext cx="901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665,520</a:t>
            </a:r>
            <a:endParaRPr sz="1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gCO2e</a:t>
            </a:r>
            <a:endParaRPr sz="12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5" name="Google Shape;165;p14"/>
          <p:cNvSpPr txBox="1"/>
          <p:nvPr/>
        </p:nvSpPr>
        <p:spPr>
          <a:xfrm>
            <a:off x="5854150" y="7701650"/>
            <a:ext cx="90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-54%</a:t>
            </a:r>
            <a:endParaRPr sz="20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66" name="Google Shape;166;p14"/>
          <p:cNvCxnSpPr/>
          <p:nvPr/>
        </p:nvCxnSpPr>
        <p:spPr>
          <a:xfrm>
            <a:off x="5426425" y="8144725"/>
            <a:ext cx="1097400" cy="44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4"/>
          <p:cNvSpPr/>
          <p:nvPr/>
        </p:nvSpPr>
        <p:spPr>
          <a:xfrm>
            <a:off x="4052375" y="6747549"/>
            <a:ext cx="3657600" cy="334800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Reduce Emissions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82325" y="6745450"/>
            <a:ext cx="3657600" cy="334800"/>
          </a:xfrm>
          <a:prstGeom prst="rect">
            <a:avLst/>
          </a:prstGeom>
          <a:solidFill>
            <a:srgbClr val="00AC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Increase Performance</a:t>
            </a:r>
            <a:endParaRPr sz="1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3E7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 descr="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4963" y="433237"/>
            <a:ext cx="2031650" cy="6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 descr="A group of people working on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3337" t="11754"/>
          <a:stretch/>
        </p:blipFill>
        <p:spPr>
          <a:xfrm>
            <a:off x="3726950" y="69576"/>
            <a:ext cx="1597531" cy="158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/>
          <p:nvPr/>
        </p:nvSpPr>
        <p:spPr>
          <a:xfrm rot="10800000" flipH="1">
            <a:off x="457200" y="2952900"/>
            <a:ext cx="6896100" cy="43242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 rot="10800000" flipH="1">
            <a:off x="438150" y="2095425"/>
            <a:ext cx="6934200" cy="48864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228026" y="69575"/>
            <a:ext cx="3810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52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</a:t>
            </a:r>
            <a:r>
              <a:rPr lang="en" sz="3500" b="1" i="0" u="none" strike="noStrike" cap="none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™</a:t>
            </a:r>
            <a:endParaRPr sz="3500" b="1" i="0" u="none" strike="noStrike" cap="none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3000" b="1">
                <a:solidFill>
                  <a:srgbClr val="00AC5C"/>
                </a:solidFill>
                <a:latin typeface="IBM Plex Sans"/>
                <a:ea typeface="IBM Plex Sans"/>
                <a:cs typeface="IBM Plex Sans"/>
                <a:sym typeface="IBM Plex Sans"/>
              </a:rPr>
              <a:t>For Publishers</a:t>
            </a:r>
            <a:endParaRPr sz="3000" b="1">
              <a:solidFill>
                <a:srgbClr val="00AC5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1481650" y="9552375"/>
            <a:ext cx="497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To learn more &amp; get started, contact us at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info@durationmedia.net</a:t>
            </a:r>
            <a:r>
              <a:rPr lang="en" sz="1200"/>
              <a:t> </a:t>
            </a:r>
            <a:endParaRPr sz="1200"/>
          </a:p>
        </p:txBody>
      </p:sp>
      <p:sp>
        <p:nvSpPr>
          <p:cNvPr id="179" name="Google Shape;179;p15"/>
          <p:cNvSpPr txBox="1"/>
          <p:nvPr/>
        </p:nvSpPr>
        <p:spPr>
          <a:xfrm>
            <a:off x="1553101" y="1421075"/>
            <a:ext cx="436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Publisher Campaign Set Up Direct Demand &amp; PMP</a:t>
            </a:r>
            <a:endParaRPr sz="1500" i="0" u="none" strike="noStrike" cap="none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393450" y="2265850"/>
            <a:ext cx="689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 b="1">
                <a:solidFill>
                  <a:schemeClr val="dk1"/>
                </a:solidFill>
              </a:rPr>
              <a:t>Sequency™ for Publishers Onboarding</a:t>
            </a:r>
            <a:r>
              <a:rPr lang="en" b="1">
                <a:solidFill>
                  <a:schemeClr val="dk1"/>
                </a:solidFill>
              </a:rPr>
              <a:t> </a:t>
            </a:r>
            <a:endParaRPr b="1"/>
          </a:p>
        </p:txBody>
      </p:sp>
      <p:sp>
        <p:nvSpPr>
          <p:cNvPr id="181" name="Google Shape;181;p15"/>
          <p:cNvSpPr/>
          <p:nvPr/>
        </p:nvSpPr>
        <p:spPr>
          <a:xfrm rot="10800000" flipH="1">
            <a:off x="533400" y="8024550"/>
            <a:ext cx="6896100" cy="1443300"/>
          </a:xfrm>
          <a:prstGeom prst="round1Rect">
            <a:avLst>
              <a:gd name="adj" fmla="val 16667"/>
            </a:avLst>
          </a:prstGeom>
          <a:solidFill>
            <a:srgbClr val="BFEAD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2" name="Google Shape;182;p15"/>
          <p:cNvSpPr/>
          <p:nvPr/>
        </p:nvSpPr>
        <p:spPr>
          <a:xfrm rot="10800000" flipH="1">
            <a:off x="501100" y="8000925"/>
            <a:ext cx="6934200" cy="12288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533400" y="8246875"/>
            <a:ext cx="6896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Duration Media charges a SaaS fee for measuring each impression. Charging is triggered when the first sequential impression is generated and then applies from the  first impression and to all subsequent impressions.</a:t>
            </a:r>
            <a:endParaRPr sz="135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1660801" y="7321875"/>
            <a:ext cx="4361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 for Publishers</a:t>
            </a:r>
            <a:endParaRPr sz="16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6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Pricing</a:t>
            </a:r>
            <a:endParaRPr sz="16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533400" y="3017613"/>
            <a:ext cx="6896100" cy="4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dk1"/>
                </a:solidFill>
              </a:rPr>
              <a:t>Prerequisites</a:t>
            </a:r>
            <a:endParaRPr u="sng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u="sng">
                <a:solidFill>
                  <a:schemeClr val="dk1"/>
                </a:solidFill>
              </a:rPr>
              <a:t>Required</a:t>
            </a:r>
            <a:r>
              <a:rPr lang="en" sz="1100">
                <a:solidFill>
                  <a:schemeClr val="dk1"/>
                </a:solidFill>
              </a:rPr>
              <a:t>: </a:t>
            </a:r>
            <a:r>
              <a:rPr lang="en" sz="1100" b="1">
                <a:solidFill>
                  <a:schemeClr val="dk1"/>
                </a:solidFill>
              </a:rPr>
              <a:t>Publisher utilizing GAM Ad Server </a:t>
            </a:r>
            <a:r>
              <a:rPr lang="en" sz="1100">
                <a:solidFill>
                  <a:schemeClr val="dk1"/>
                </a:solidFill>
              </a:rPr>
              <a:t>- We need to know Publisher’s GAM Network ID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u="sng">
                <a:solidFill>
                  <a:schemeClr val="dk1"/>
                </a:solidFill>
              </a:rPr>
              <a:t>Required</a:t>
            </a:r>
            <a:r>
              <a:rPr lang="en" sz="1100">
                <a:solidFill>
                  <a:schemeClr val="dk1"/>
                </a:solidFill>
              </a:rPr>
              <a:t>:</a:t>
            </a:r>
            <a:r>
              <a:rPr lang="en" sz="1100" b="1">
                <a:solidFill>
                  <a:schemeClr val="dk1"/>
                </a:solidFill>
              </a:rPr>
              <a:t> DM to get GAM API access</a:t>
            </a:r>
            <a:r>
              <a:rPr lang="en" sz="1100">
                <a:solidFill>
                  <a:schemeClr val="dk1"/>
                </a:solidFill>
              </a:rPr>
              <a:t> - Administrator (Ad Manager Only)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dk1"/>
                </a:solidFill>
              </a:rPr>
              <a:t>Automated GAM API Setup - Action steps</a:t>
            </a:r>
            <a:endParaRPr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Creation of Core components used for Sequency™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b="1">
                <a:solidFill>
                  <a:schemeClr val="dk1"/>
                </a:solidFill>
              </a:rPr>
              <a:t>GAM SERVICE ACCOUNT</a:t>
            </a:r>
            <a:endParaRPr sz="1100" b="1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Create a 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>
                <a:solidFill>
                  <a:schemeClr val="dk1"/>
                </a:solidFill>
              </a:rPr>
              <a:t> GAM Service Account for Automation of 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>
                <a:solidFill>
                  <a:schemeClr val="dk1"/>
                </a:solidFill>
              </a:rPr>
              <a:t> Integration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Duration will push 3 unique 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>
                <a:solidFill>
                  <a:schemeClr val="dk1"/>
                </a:solidFill>
              </a:rPr>
              <a:t> GAM ad units through API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Duration will export 3 corresponding GAM passback tags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Duration will build 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>
                <a:solidFill>
                  <a:schemeClr val="dk1"/>
                </a:solidFill>
              </a:rPr>
              <a:t> backend linkage to those ad units.</a:t>
            </a:r>
            <a:endParaRPr sz="11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b="1">
                <a:solidFill>
                  <a:schemeClr val="dk1"/>
                </a:solidFill>
              </a:rPr>
              <a:t>CREATIVE TEMPLATE </a:t>
            </a:r>
            <a:endParaRPr sz="1100"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>
                <a:solidFill>
                  <a:schemeClr val="dk1"/>
                </a:solidFill>
              </a:rPr>
              <a:t>Publisher will Import Custom Creative template for use in 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Sequency™</a:t>
            </a:r>
            <a:r>
              <a:rPr lang="en" sz="1100">
                <a:solidFill>
                  <a:schemeClr val="dk1"/>
                </a:solidFill>
              </a:rPr>
              <a:t> Campaigns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sz="1100" b="1">
                <a:solidFill>
                  <a:schemeClr val="dk1"/>
                </a:solidFill>
              </a:rPr>
              <a:t>SETUP COMPLETE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600" b="1">
              <a:solidFill>
                <a:schemeClr val="dk1"/>
              </a:solidFill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3990525" y="6672725"/>
            <a:ext cx="28191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*Manual GAM Implementation Available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Macintosh PowerPoint</Application>
  <PresentationFormat>Custom</PresentationFormat>
  <Paragraphs>100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IBM Plex Sans</vt:lpstr>
      <vt:lpstr>Nunito Sans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Muriel Lesbros Vignet</cp:lastModifiedBy>
  <cp:revision>1</cp:revision>
  <dcterms:modified xsi:type="dcterms:W3CDTF">2024-02-22T15:07:20Z</dcterms:modified>
</cp:coreProperties>
</file>