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IBM Plex Sans" panose="020B0503050203000203" pitchFamily="34" charset="0"/>
      <p:regular r:id="rId6"/>
      <p:bold r:id="rId7"/>
      <p:italic r:id="rId8"/>
      <p:boldItalic r:id="rId9"/>
    </p:embeddedFont>
    <p:embeddedFont>
      <p:font typeface="Nunito Sans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70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79"/>
    <p:restoredTop sz="94719"/>
  </p:normalViewPr>
  <p:slideViewPr>
    <p:cSldViewPr snapToGrid="0">
      <p:cViewPr varScale="1">
        <p:scale>
          <a:sx n="84" d="100"/>
          <a:sy n="84" d="100"/>
        </p:scale>
        <p:origin x="200" y="728"/>
      </p:cViewPr>
      <p:guideLst>
        <p:guide orient="horz" pos="317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b02016e2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b02016e2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b02016e2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b02016e2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6c678e8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6c678e8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info@durationmedia.n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durationmedia.ne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nfo@durationmedia.ne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3E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2400" y="92650"/>
            <a:ext cx="7498200" cy="207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55" name="Google Shape;55;p13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6988" y="567612"/>
            <a:ext cx="2031650" cy="6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A group of people working on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337" t="11754"/>
          <a:stretch/>
        </p:blipFill>
        <p:spPr>
          <a:xfrm>
            <a:off x="4005975" y="17176"/>
            <a:ext cx="1597531" cy="15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2899" y="1508631"/>
            <a:ext cx="3475625" cy="585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2603149" y="4982497"/>
            <a:ext cx="2577712" cy="1391281"/>
            <a:chOff x="2922366" y="1222375"/>
            <a:chExt cx="3215307" cy="1982164"/>
          </a:xfrm>
        </p:grpSpPr>
        <p:sp>
          <p:nvSpPr>
            <p:cNvPr id="59" name="Google Shape;59;p13"/>
            <p:cNvSpPr/>
            <p:nvPr/>
          </p:nvSpPr>
          <p:spPr>
            <a:xfrm>
              <a:off x="3725931" y="1311834"/>
              <a:ext cx="1546015" cy="1220630"/>
            </a:xfrm>
            <a:custGeom>
              <a:avLst/>
              <a:gdLst/>
              <a:ahLst/>
              <a:cxnLst/>
              <a:rect l="l" t="t" r="r" b="b"/>
              <a:pathLst>
                <a:path w="109259" h="75499" extrusionOk="0">
                  <a:moveTo>
                    <a:pt x="3167" y="0"/>
                  </a:moveTo>
                  <a:cubicBezTo>
                    <a:pt x="1426" y="0"/>
                    <a:pt x="0" y="1425"/>
                    <a:pt x="0" y="3167"/>
                  </a:cubicBezTo>
                  <a:lnTo>
                    <a:pt x="0" y="72332"/>
                  </a:lnTo>
                  <a:cubicBezTo>
                    <a:pt x="0" y="74074"/>
                    <a:pt x="1426" y="75499"/>
                    <a:pt x="3167" y="75499"/>
                  </a:cubicBezTo>
                  <a:lnTo>
                    <a:pt x="106092" y="75499"/>
                  </a:lnTo>
                  <a:cubicBezTo>
                    <a:pt x="107834" y="75499"/>
                    <a:pt x="109259" y="74074"/>
                    <a:pt x="109259" y="72332"/>
                  </a:cubicBezTo>
                  <a:lnTo>
                    <a:pt x="109259" y="3167"/>
                  </a:lnTo>
                  <a:cubicBezTo>
                    <a:pt x="109259" y="1425"/>
                    <a:pt x="107834" y="0"/>
                    <a:pt x="10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3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338667" y="2682725"/>
              <a:ext cx="368367" cy="26143"/>
            </a:xfrm>
            <a:custGeom>
              <a:avLst/>
              <a:gdLst/>
              <a:ahLst/>
              <a:cxnLst/>
              <a:rect l="l" t="t" r="r" b="b"/>
              <a:pathLst>
                <a:path w="26033" h="1617" extrusionOk="0">
                  <a:moveTo>
                    <a:pt x="1" y="1"/>
                  </a:moveTo>
                  <a:lnTo>
                    <a:pt x="1" y="1616"/>
                  </a:lnTo>
                  <a:lnTo>
                    <a:pt x="26033" y="1616"/>
                  </a:lnTo>
                  <a:lnTo>
                    <a:pt x="26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3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828474" y="1595063"/>
              <a:ext cx="205536" cy="362209"/>
            </a:xfrm>
            <a:custGeom>
              <a:avLst/>
              <a:gdLst/>
              <a:ahLst/>
              <a:cxnLst/>
              <a:rect l="l" t="t" r="r" b="b"/>
              <a:pathLst>
                <a:path w="6398" h="11275" extrusionOk="0">
                  <a:moveTo>
                    <a:pt x="2724" y="2439"/>
                  </a:moveTo>
                  <a:lnTo>
                    <a:pt x="2724" y="4529"/>
                  </a:lnTo>
                  <a:cubicBezTo>
                    <a:pt x="2312" y="4371"/>
                    <a:pt x="2027" y="4181"/>
                    <a:pt x="1869" y="4022"/>
                  </a:cubicBezTo>
                  <a:cubicBezTo>
                    <a:pt x="1711" y="3864"/>
                    <a:pt x="1616" y="3642"/>
                    <a:pt x="1616" y="3389"/>
                  </a:cubicBezTo>
                  <a:cubicBezTo>
                    <a:pt x="1616" y="3136"/>
                    <a:pt x="1711" y="2914"/>
                    <a:pt x="1901" y="2756"/>
                  </a:cubicBezTo>
                  <a:cubicBezTo>
                    <a:pt x="2091" y="2597"/>
                    <a:pt x="2376" y="2471"/>
                    <a:pt x="2724" y="2439"/>
                  </a:cubicBezTo>
                  <a:close/>
                  <a:moveTo>
                    <a:pt x="3642" y="6398"/>
                  </a:moveTo>
                  <a:cubicBezTo>
                    <a:pt x="4054" y="6556"/>
                    <a:pt x="4371" y="6714"/>
                    <a:pt x="4529" y="6873"/>
                  </a:cubicBezTo>
                  <a:cubicBezTo>
                    <a:pt x="4719" y="7063"/>
                    <a:pt x="4814" y="7253"/>
                    <a:pt x="4814" y="7538"/>
                  </a:cubicBezTo>
                  <a:cubicBezTo>
                    <a:pt x="4814" y="8076"/>
                    <a:pt x="4434" y="8424"/>
                    <a:pt x="3642" y="8551"/>
                  </a:cubicBezTo>
                  <a:lnTo>
                    <a:pt x="3642" y="6398"/>
                  </a:lnTo>
                  <a:close/>
                  <a:moveTo>
                    <a:pt x="2724" y="1"/>
                  </a:moveTo>
                  <a:lnTo>
                    <a:pt x="2724" y="1141"/>
                  </a:lnTo>
                  <a:cubicBezTo>
                    <a:pt x="1901" y="1236"/>
                    <a:pt x="1236" y="1457"/>
                    <a:pt x="761" y="1869"/>
                  </a:cubicBezTo>
                  <a:cubicBezTo>
                    <a:pt x="285" y="2281"/>
                    <a:pt x="32" y="2787"/>
                    <a:pt x="32" y="3389"/>
                  </a:cubicBezTo>
                  <a:cubicBezTo>
                    <a:pt x="32" y="3991"/>
                    <a:pt x="222" y="4466"/>
                    <a:pt x="570" y="4846"/>
                  </a:cubicBezTo>
                  <a:cubicBezTo>
                    <a:pt x="887" y="5258"/>
                    <a:pt x="1426" y="5574"/>
                    <a:pt x="2154" y="5859"/>
                  </a:cubicBezTo>
                  <a:lnTo>
                    <a:pt x="2724" y="6081"/>
                  </a:lnTo>
                  <a:lnTo>
                    <a:pt x="2724" y="8614"/>
                  </a:lnTo>
                  <a:cubicBezTo>
                    <a:pt x="2312" y="8614"/>
                    <a:pt x="1869" y="8519"/>
                    <a:pt x="1362" y="8393"/>
                  </a:cubicBezTo>
                  <a:cubicBezTo>
                    <a:pt x="824" y="8266"/>
                    <a:pt x="380" y="8108"/>
                    <a:pt x="0" y="7918"/>
                  </a:cubicBezTo>
                  <a:lnTo>
                    <a:pt x="0" y="9343"/>
                  </a:lnTo>
                  <a:cubicBezTo>
                    <a:pt x="697" y="9660"/>
                    <a:pt x="1616" y="9850"/>
                    <a:pt x="2724" y="9850"/>
                  </a:cubicBezTo>
                  <a:lnTo>
                    <a:pt x="2724" y="11275"/>
                  </a:lnTo>
                  <a:lnTo>
                    <a:pt x="3642" y="11275"/>
                  </a:lnTo>
                  <a:lnTo>
                    <a:pt x="3642" y="9818"/>
                  </a:lnTo>
                  <a:cubicBezTo>
                    <a:pt x="4529" y="9723"/>
                    <a:pt x="5226" y="9470"/>
                    <a:pt x="5701" y="9026"/>
                  </a:cubicBezTo>
                  <a:cubicBezTo>
                    <a:pt x="6176" y="8614"/>
                    <a:pt x="6398" y="8076"/>
                    <a:pt x="6398" y="7411"/>
                  </a:cubicBezTo>
                  <a:cubicBezTo>
                    <a:pt x="6398" y="6904"/>
                    <a:pt x="6239" y="6461"/>
                    <a:pt x="5923" y="6081"/>
                  </a:cubicBezTo>
                  <a:cubicBezTo>
                    <a:pt x="5574" y="5733"/>
                    <a:pt x="5004" y="5384"/>
                    <a:pt x="4149" y="5068"/>
                  </a:cubicBezTo>
                  <a:lnTo>
                    <a:pt x="3642" y="4846"/>
                  </a:lnTo>
                  <a:lnTo>
                    <a:pt x="3642" y="2407"/>
                  </a:lnTo>
                  <a:cubicBezTo>
                    <a:pt x="4339" y="2471"/>
                    <a:pt x="5036" y="2629"/>
                    <a:pt x="5733" y="2914"/>
                  </a:cubicBezTo>
                  <a:lnTo>
                    <a:pt x="6239" y="1679"/>
                  </a:lnTo>
                  <a:cubicBezTo>
                    <a:pt x="5416" y="1331"/>
                    <a:pt x="4529" y="1141"/>
                    <a:pt x="3642" y="1109"/>
                  </a:cubicBezTo>
                  <a:lnTo>
                    <a:pt x="3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3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187504" y="2344553"/>
              <a:ext cx="741000" cy="65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94056" y="1595054"/>
              <a:ext cx="857250" cy="720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7">
              <a:alphaModFix/>
            </a:blip>
            <a:srcRect l="4825" t="3227" b="33745"/>
            <a:stretch/>
          </p:blipFill>
          <p:spPr>
            <a:xfrm>
              <a:off x="5094056" y="1595054"/>
              <a:ext cx="857250" cy="7200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" name="Google Shape;65;p13"/>
            <p:cNvGrpSpPr/>
            <p:nvPr/>
          </p:nvGrpSpPr>
          <p:grpSpPr>
            <a:xfrm>
              <a:off x="2922366" y="1222375"/>
              <a:ext cx="3215307" cy="1982164"/>
              <a:chOff x="3022323" y="1190991"/>
              <a:chExt cx="3098494" cy="1910151"/>
            </a:xfrm>
          </p:grpSpPr>
          <p:grpSp>
            <p:nvGrpSpPr>
              <p:cNvPr id="66" name="Google Shape;66;p13"/>
              <p:cNvGrpSpPr/>
              <p:nvPr/>
            </p:nvGrpSpPr>
            <p:grpSpPr>
              <a:xfrm>
                <a:off x="3022323" y="1190991"/>
                <a:ext cx="3098494" cy="1910151"/>
                <a:chOff x="4105964" y="1587987"/>
                <a:chExt cx="4131325" cy="2546868"/>
              </a:xfrm>
            </p:grpSpPr>
            <p:pic>
              <p:nvPicPr>
                <p:cNvPr id="67" name="Google Shape;67;p13" descr="Graphical user interface, application&#10;&#10;Description automatically generated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t="7497" r="5294" b="20206"/>
                <a:stretch/>
              </p:blipFill>
              <p:spPr>
                <a:xfrm>
                  <a:off x="4105964" y="1587987"/>
                  <a:ext cx="4131325" cy="25468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8" name="Google Shape;68;p1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875075" y="2126750"/>
                  <a:ext cx="1143000" cy="957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9" name="Google Shape;69;p13"/>
              <p:cNvPicPr preferRelativeResize="0"/>
              <p:nvPr/>
            </p:nvPicPr>
            <p:blipFill rotWithShape="1">
              <a:blip r:embed="rId10">
                <a:alphaModFix/>
              </a:blip>
              <a:srcRect l="15299" r="4514"/>
              <a:stretch/>
            </p:blipFill>
            <p:spPr>
              <a:xfrm>
                <a:off x="5094057" y="1595054"/>
                <a:ext cx="857250" cy="7200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0" name="Google Shape;70;p13" descr="A screen shot of a computer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3033343" y="4086874"/>
            <a:ext cx="1736307" cy="31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4308300" y="5232400"/>
            <a:ext cx="759000" cy="114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7702" y="5276239"/>
            <a:ext cx="757343" cy="64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25263" y="5464919"/>
            <a:ext cx="758952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4">
            <a:alphaModFix/>
          </a:blip>
          <a:srcRect l="3051" r="3060"/>
          <a:stretch/>
        </p:blipFill>
        <p:spPr>
          <a:xfrm>
            <a:off x="4601450" y="5622950"/>
            <a:ext cx="758953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3"/>
          <p:cNvGrpSpPr/>
          <p:nvPr/>
        </p:nvGrpSpPr>
        <p:grpSpPr>
          <a:xfrm>
            <a:off x="75627" y="4808251"/>
            <a:ext cx="2377500" cy="1586011"/>
            <a:chOff x="440177" y="1702201"/>
            <a:chExt cx="2377500" cy="1586011"/>
          </a:xfrm>
        </p:grpSpPr>
        <p:sp>
          <p:nvSpPr>
            <p:cNvPr id="76" name="Google Shape;76;p13"/>
            <p:cNvSpPr/>
            <p:nvPr/>
          </p:nvSpPr>
          <p:spPr>
            <a:xfrm>
              <a:off x="440177" y="1952613"/>
              <a:ext cx="2377500" cy="1216500"/>
            </a:xfrm>
            <a:prstGeom prst="rect">
              <a:avLst/>
            </a:prstGeom>
            <a:solidFill>
              <a:srgbClr val="BFEAD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40177" y="1853609"/>
              <a:ext cx="2377500" cy="121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45700" rIns="18287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L'éditeur met en place Sequency™ dans GAM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(aucun code sur la page n'est requis)</a:t>
              </a:r>
              <a:endParaRPr lang="fr-FR" dirty="0"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79664" y="1702201"/>
              <a:ext cx="295200" cy="295200"/>
            </a:xfrm>
            <a:prstGeom prst="ellipse">
              <a:avLst/>
            </a:prstGeom>
            <a:solidFill>
              <a:srgbClr val="00A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 i="0" u="none" strike="noStrike" cap="none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</a:t>
              </a:r>
              <a:endParaRPr lang="fr-FR"/>
            </a:p>
          </p:txBody>
        </p:sp>
        <p:grpSp>
          <p:nvGrpSpPr>
            <p:cNvPr id="79" name="Google Shape;79;p13"/>
            <p:cNvGrpSpPr/>
            <p:nvPr/>
          </p:nvGrpSpPr>
          <p:grpSpPr>
            <a:xfrm rot="5400000">
              <a:off x="1547652" y="3125758"/>
              <a:ext cx="162454" cy="162454"/>
              <a:chOff x="5461765" y="3795956"/>
              <a:chExt cx="366300" cy="3663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5461765" y="3795956"/>
                <a:ext cx="366300" cy="366300"/>
              </a:xfrm>
              <a:prstGeom prst="ellipse">
                <a:avLst/>
              </a:prstGeom>
              <a:solidFill>
                <a:srgbClr val="01383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fr-FR"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grpSp>
            <p:nvGrpSpPr>
              <p:cNvPr id="81" name="Google Shape;81;p13"/>
              <p:cNvGrpSpPr/>
              <p:nvPr/>
            </p:nvGrpSpPr>
            <p:grpSpPr>
              <a:xfrm>
                <a:off x="5561184" y="3899198"/>
                <a:ext cx="167838" cy="160081"/>
                <a:chOff x="7726238" y="4938713"/>
                <a:chExt cx="346200" cy="330200"/>
              </a:xfrm>
            </p:grpSpPr>
            <p:cxnSp>
              <p:nvCxnSpPr>
                <p:cNvPr id="82" name="Google Shape;82;p13"/>
                <p:cNvCxnSpPr/>
                <p:nvPr/>
              </p:nvCxnSpPr>
              <p:spPr>
                <a:xfrm rot="10800000">
                  <a:off x="7726238" y="5103813"/>
                  <a:ext cx="346200" cy="0"/>
                </a:xfrm>
                <a:prstGeom prst="straightConnector1">
                  <a:avLst/>
                </a:prstGeom>
                <a:solidFill>
                  <a:srgbClr val="013833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" name="Google Shape;83;p13"/>
                <p:cNvSpPr/>
                <p:nvPr/>
              </p:nvSpPr>
              <p:spPr>
                <a:xfrm>
                  <a:off x="7883525" y="4938713"/>
                  <a:ext cx="188913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208" extrusionOk="0">
                      <a:moveTo>
                        <a:pt x="0" y="208"/>
                      </a:moveTo>
                      <a:lnTo>
                        <a:pt x="119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lang="fr-FR" sz="11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</p:grpSp>
      </p:grpSp>
      <p:grpSp>
        <p:nvGrpSpPr>
          <p:cNvPr id="84" name="Google Shape;84;p13"/>
          <p:cNvGrpSpPr/>
          <p:nvPr/>
        </p:nvGrpSpPr>
        <p:grpSpPr>
          <a:xfrm>
            <a:off x="76202" y="6221448"/>
            <a:ext cx="2377500" cy="1521291"/>
            <a:chOff x="440177" y="3301948"/>
            <a:chExt cx="2377500" cy="1521291"/>
          </a:xfrm>
        </p:grpSpPr>
        <p:sp>
          <p:nvSpPr>
            <p:cNvPr id="85" name="Google Shape;85;p13"/>
            <p:cNvSpPr/>
            <p:nvPr/>
          </p:nvSpPr>
          <p:spPr>
            <a:xfrm>
              <a:off x="440177" y="3606739"/>
              <a:ext cx="2377500" cy="1216500"/>
            </a:xfrm>
            <a:prstGeom prst="rect">
              <a:avLst/>
            </a:prstGeom>
            <a:solidFill>
              <a:srgbClr val="BFEAD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40177" y="3507735"/>
              <a:ext cx="2377500" cy="121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45700" rIns="18287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créativités gagnantes sont enveloppées dans l’</a:t>
              </a:r>
              <a:r>
                <a:rPr lang="fr-FR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adtech</a:t>
              </a:r>
              <a:r>
                <a:rPr lang="fr-FR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Sequency™ pour calculer la visibilité en temps réel</a:t>
              </a:r>
              <a:endParaRPr lang="fr-FR" sz="1600" dirty="0"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79664" y="3301948"/>
              <a:ext cx="295200" cy="295200"/>
            </a:xfrm>
            <a:prstGeom prst="ellipse">
              <a:avLst/>
            </a:prstGeom>
            <a:solidFill>
              <a:srgbClr val="00A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 i="0" u="none" strike="noStrike" cap="none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</a:t>
              </a:r>
              <a:endParaRPr lang="fr-FR"/>
            </a:p>
          </p:txBody>
        </p:sp>
        <p:cxnSp>
          <p:nvCxnSpPr>
            <p:cNvPr id="88" name="Google Shape;88;p13"/>
            <p:cNvCxnSpPr/>
            <p:nvPr/>
          </p:nvCxnSpPr>
          <p:spPr>
            <a:xfrm rot="10800000">
              <a:off x="2716946" y="4400435"/>
              <a:ext cx="74400" cy="0"/>
            </a:xfrm>
            <a:prstGeom prst="straightConnector1">
              <a:avLst/>
            </a:prstGeom>
            <a:solidFill>
              <a:srgbClr val="01383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0" name="Google Shape;90;p13"/>
          <p:cNvSpPr/>
          <p:nvPr/>
        </p:nvSpPr>
        <p:spPr>
          <a:xfrm>
            <a:off x="2502275" y="7031025"/>
            <a:ext cx="2743200" cy="7089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523663" y="6858850"/>
            <a:ext cx="2715600" cy="79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Les paramètres de Sequency™ sont définis</a:t>
            </a:r>
            <a:r>
              <a:rPr lang="fr-FR" dirty="0"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dirty="0">
                <a:latin typeface="IBM Plex Sans"/>
                <a:ea typeface="IBM Plex Sans"/>
                <a:cs typeface="IBM Plex Sans"/>
                <a:sym typeface="IBM Plex Sans"/>
              </a:rPr>
              <a:t> % pixels &amp; durée in </a:t>
            </a:r>
            <a:r>
              <a:rPr lang="fr-FR" dirty="0" err="1">
                <a:latin typeface="IBM Plex Sans"/>
                <a:ea typeface="IBM Plex Sans"/>
                <a:cs typeface="IBM Plex Sans"/>
                <a:sym typeface="IBM Plex Sans"/>
              </a:rPr>
              <a:t>view</a:t>
            </a:r>
            <a:endParaRPr lang="fr-FR" dirty="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fr-FR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585909" y="6634662"/>
            <a:ext cx="289800" cy="295200"/>
          </a:xfrm>
          <a:prstGeom prst="ellipse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lang="fr-FR" dirty="0"/>
          </a:p>
        </p:txBody>
      </p:sp>
      <p:grpSp>
        <p:nvGrpSpPr>
          <p:cNvPr id="93" name="Google Shape;93;p13"/>
          <p:cNvGrpSpPr/>
          <p:nvPr/>
        </p:nvGrpSpPr>
        <p:grpSpPr>
          <a:xfrm>
            <a:off x="5306625" y="6305431"/>
            <a:ext cx="2380515" cy="1461769"/>
            <a:chOff x="6312040" y="3361464"/>
            <a:chExt cx="2492946" cy="1461769"/>
          </a:xfrm>
        </p:grpSpPr>
        <p:sp>
          <p:nvSpPr>
            <p:cNvPr id="94" name="Google Shape;94;p13"/>
            <p:cNvSpPr/>
            <p:nvPr/>
          </p:nvSpPr>
          <p:spPr>
            <a:xfrm>
              <a:off x="6315287" y="3606732"/>
              <a:ext cx="2489700" cy="1216500"/>
            </a:xfrm>
            <a:prstGeom prst="rect">
              <a:avLst/>
            </a:prstGeom>
            <a:solidFill>
              <a:srgbClr val="BFEAD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312040" y="3507732"/>
              <a:ext cx="2489700" cy="121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45700" rIns="18287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latin typeface="IBM Plex Sans"/>
                  <a:ea typeface="IBM Plex Sans"/>
                  <a:cs typeface="IBM Plex Sans"/>
                  <a:sym typeface="IBM Plex Sans"/>
                </a:rPr>
                <a:t>Sequency™ m</a:t>
              </a:r>
              <a:r>
                <a:rPr lang="fr-FR" b="0" i="0" u="none" strike="noStrike" cap="none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esure le % de </a:t>
              </a:r>
              <a:r>
                <a:rPr lang="fr-FR" dirty="0">
                  <a:latin typeface="IBM Plex Sans"/>
                  <a:ea typeface="IBM Plex Sans"/>
                  <a:cs typeface="IBM Plex Sans"/>
                  <a:sym typeface="IBM Plex Sans"/>
                </a:rPr>
                <a:t>p</a:t>
              </a:r>
              <a:r>
                <a:rPr lang="fr-FR" b="0" i="0" u="none" strike="noStrike" cap="none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ixels </a:t>
              </a:r>
              <a:r>
                <a:rPr lang="fr-FR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&amp; </a:t>
              </a:r>
              <a:r>
                <a:rPr lang="fr-FR" dirty="0">
                  <a:latin typeface="IBM Plex Sans"/>
                  <a:ea typeface="IBM Plex Sans"/>
                  <a:cs typeface="IBM Plex Sans"/>
                  <a:sym typeface="IBM Plex Sans"/>
                </a:rPr>
                <a:t>durée</a:t>
              </a:r>
              <a:r>
                <a:rPr lang="fr-FR" b="0" i="0" u="none" strike="noStrike" cap="none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 </a:t>
              </a:r>
              <a:r>
                <a:rPr lang="fr-FR" dirty="0" err="1">
                  <a:latin typeface="IBM Plex Sans"/>
                  <a:ea typeface="IBM Plex Sans"/>
                  <a:cs typeface="IBM Plex Sans"/>
                  <a:sym typeface="IBM Plex Sans"/>
                </a:rPr>
                <a:t>v</a:t>
              </a:r>
              <a:r>
                <a:rPr lang="fr-FR" b="0" i="0" u="none" strike="noStrike" cap="none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iew</a:t>
              </a:r>
              <a:r>
                <a:rPr lang="fr-FR" b="0" i="0" u="none" strike="noStrike" cap="none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,</a:t>
              </a:r>
              <a:r>
                <a:rPr lang="fr-FR" dirty="0">
                  <a:latin typeface="IBM Plex Sans"/>
                  <a:ea typeface="IBM Plex Sans"/>
                  <a:cs typeface="IBM Plex Sans"/>
                  <a:sym typeface="IBM Plex Sans"/>
                </a:rPr>
                <a:t> signale ensuite au serveur la diffusion d'annonces incrémentielles</a:t>
              </a:r>
              <a:endParaRPr lang="fr-FR" sz="1600" dirty="0"/>
            </a:p>
          </p:txBody>
        </p:sp>
        <p:grpSp>
          <p:nvGrpSpPr>
            <p:cNvPr id="96" name="Google Shape;96;p13"/>
            <p:cNvGrpSpPr/>
            <p:nvPr/>
          </p:nvGrpSpPr>
          <p:grpSpPr>
            <a:xfrm rot="-5400000">
              <a:off x="7502597" y="3361464"/>
              <a:ext cx="162454" cy="162454"/>
              <a:chOff x="5633580" y="3795956"/>
              <a:chExt cx="366300" cy="3663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5633580" y="3795956"/>
                <a:ext cx="366300" cy="366300"/>
              </a:xfrm>
              <a:prstGeom prst="ellipse">
                <a:avLst/>
              </a:prstGeom>
              <a:solidFill>
                <a:srgbClr val="01383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fr-FR"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grpSp>
            <p:nvGrpSpPr>
              <p:cNvPr id="98" name="Google Shape;98;p13"/>
              <p:cNvGrpSpPr/>
              <p:nvPr/>
            </p:nvGrpSpPr>
            <p:grpSpPr>
              <a:xfrm>
                <a:off x="5732999" y="3899198"/>
                <a:ext cx="167838" cy="160081"/>
                <a:chOff x="8080642" y="4938713"/>
                <a:chExt cx="346200" cy="330200"/>
              </a:xfrm>
            </p:grpSpPr>
            <p:cxnSp>
              <p:nvCxnSpPr>
                <p:cNvPr id="99" name="Google Shape;99;p13"/>
                <p:cNvCxnSpPr/>
                <p:nvPr/>
              </p:nvCxnSpPr>
              <p:spPr>
                <a:xfrm rot="10800000">
                  <a:off x="8080642" y="5103813"/>
                  <a:ext cx="346200" cy="0"/>
                </a:xfrm>
                <a:prstGeom prst="straightConnector1">
                  <a:avLst/>
                </a:prstGeom>
                <a:solidFill>
                  <a:srgbClr val="013833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00" name="Google Shape;100;p13"/>
                <p:cNvSpPr/>
                <p:nvPr/>
              </p:nvSpPr>
              <p:spPr>
                <a:xfrm>
                  <a:off x="8237929" y="4938713"/>
                  <a:ext cx="188913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208" extrusionOk="0">
                      <a:moveTo>
                        <a:pt x="0" y="208"/>
                      </a:moveTo>
                      <a:lnTo>
                        <a:pt x="119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lang="fr-FR" sz="11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</p:grpSp>
      </p:grpSp>
      <p:sp>
        <p:nvSpPr>
          <p:cNvPr id="101" name="Google Shape;101;p13"/>
          <p:cNvSpPr/>
          <p:nvPr/>
        </p:nvSpPr>
        <p:spPr>
          <a:xfrm>
            <a:off x="5437750" y="5065600"/>
            <a:ext cx="2249400" cy="12165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5308143" y="4952409"/>
            <a:ext cx="2377500" cy="12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IBM Plex Sans"/>
                <a:ea typeface="IBM Plex Sans"/>
                <a:cs typeface="IBM Plex Sans"/>
                <a:sym typeface="IBM Plex Sans"/>
              </a:rPr>
              <a:t>Jusqu'à 3 publicités incrémentales servies sans bid inutile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IBM Plex Sans"/>
                <a:ea typeface="IBM Plex Sans"/>
                <a:cs typeface="IBM Plex Sans"/>
                <a:sym typeface="IBM Plex Sans"/>
              </a:rPr>
              <a:t>toutes très visibles</a:t>
            </a:r>
            <a:endParaRPr lang="fr-FR" sz="1600" dirty="0"/>
          </a:p>
        </p:txBody>
      </p:sp>
      <p:sp>
        <p:nvSpPr>
          <p:cNvPr id="103" name="Google Shape;103;p13"/>
          <p:cNvSpPr/>
          <p:nvPr/>
        </p:nvSpPr>
        <p:spPr>
          <a:xfrm>
            <a:off x="5551798" y="4808251"/>
            <a:ext cx="281700" cy="295200"/>
          </a:xfrm>
          <a:prstGeom prst="ellipse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  <a:endParaRPr lang="fr-FR"/>
          </a:p>
        </p:txBody>
      </p:sp>
      <p:sp>
        <p:nvSpPr>
          <p:cNvPr id="105" name="Google Shape;105;p13"/>
          <p:cNvSpPr/>
          <p:nvPr/>
        </p:nvSpPr>
        <p:spPr>
          <a:xfrm>
            <a:off x="2786525" y="8621799"/>
            <a:ext cx="2194500" cy="9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dirty="0">
                <a:latin typeface="IBM Plex Sans"/>
                <a:ea typeface="IBM Plex Sans"/>
                <a:cs typeface="IBM Plex Sans"/>
                <a:sym typeface="IBM Plex Sans"/>
              </a:rPr>
              <a:t>Sequency™ incite les acheteurs à acheter de l'inventaire en vente directe, ce qui permet aux éditeurs d'augmenter leurs revenus.</a:t>
            </a:r>
          </a:p>
        </p:txBody>
      </p:sp>
      <p:sp>
        <p:nvSpPr>
          <p:cNvPr id="106" name="Google Shape;106;p13"/>
          <p:cNvSpPr/>
          <p:nvPr/>
        </p:nvSpPr>
        <p:spPr>
          <a:xfrm>
            <a:off x="2786525" y="8158937"/>
            <a:ext cx="2194500" cy="462861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Revenu additionnel</a:t>
            </a:r>
          </a:p>
        </p:txBody>
      </p:sp>
      <p:sp>
        <p:nvSpPr>
          <p:cNvPr id="107" name="Google Shape;107;p13"/>
          <p:cNvSpPr/>
          <p:nvPr/>
        </p:nvSpPr>
        <p:spPr>
          <a:xfrm>
            <a:off x="352713" y="8156074"/>
            <a:ext cx="2194500" cy="465725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Inventaire </a:t>
            </a:r>
            <a:r>
              <a:rPr lang="fr-FR" b="1" dirty="0" err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supplementaire</a:t>
            </a:r>
            <a:endParaRPr lang="fr-FR" b="1" dirty="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219688" y="8158949"/>
            <a:ext cx="2194500" cy="461567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Solution Green Media </a:t>
            </a:r>
          </a:p>
        </p:txBody>
      </p:sp>
      <p:sp>
        <p:nvSpPr>
          <p:cNvPr id="109" name="Google Shape;109;p13"/>
          <p:cNvSpPr/>
          <p:nvPr/>
        </p:nvSpPr>
        <p:spPr>
          <a:xfrm>
            <a:off x="248800" y="1762775"/>
            <a:ext cx="2126100" cy="295200"/>
          </a:xfrm>
          <a:prstGeom prst="roundRect">
            <a:avLst>
              <a:gd name="adj" fmla="val 50000"/>
            </a:avLst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U.S. Patent No. 11,195,210</a:t>
            </a:r>
            <a:endParaRPr lang="fr-FR" sz="9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228026" y="69575"/>
            <a:ext cx="3810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54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</a:t>
            </a:r>
            <a:r>
              <a:rPr lang="fr-FR" sz="37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™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32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Pour Editeurs</a:t>
            </a:r>
          </a:p>
        </p:txBody>
      </p:sp>
      <p:sp>
        <p:nvSpPr>
          <p:cNvPr id="111" name="Google Shape;111;p13"/>
          <p:cNvSpPr txBox="1"/>
          <p:nvPr/>
        </p:nvSpPr>
        <p:spPr>
          <a:xfrm>
            <a:off x="212950" y="1385975"/>
            <a:ext cx="39399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Publicité réduisant les émissions de CO2</a:t>
            </a:r>
            <a:endParaRPr lang="fr-FR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364079" y="8645275"/>
            <a:ext cx="2194500" cy="9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latin typeface="IBM Plex Sans"/>
                <a:ea typeface="IBM Plex Sans"/>
                <a:cs typeface="IBM Plex Sans"/>
                <a:sym typeface="IBM Plex Sans"/>
              </a:rPr>
              <a:t>Sequency ™ crée un </a:t>
            </a:r>
            <a:r>
              <a:rPr lang="fr-FR" sz="1100" dirty="0" err="1">
                <a:latin typeface="IBM Plex Sans"/>
                <a:ea typeface="IBM Plex Sans"/>
                <a:cs typeface="IBM Plex Sans"/>
                <a:sym typeface="IBM Plex Sans"/>
              </a:rPr>
              <a:t>pod</a:t>
            </a:r>
            <a:r>
              <a:rPr lang="fr-FR" sz="1100" dirty="0">
                <a:latin typeface="IBM Plex Sans"/>
                <a:ea typeface="IBM Plex Sans"/>
                <a:cs typeface="IBM Plex Sans"/>
                <a:sym typeface="IBM Plex Sans"/>
              </a:rPr>
              <a:t> d’impressions Display </a:t>
            </a:r>
            <a:r>
              <a:rPr lang="fr-FR" sz="1100" dirty="0" err="1">
                <a:latin typeface="IBM Plex Sans"/>
                <a:ea typeface="IBM Plex Sans"/>
                <a:cs typeface="IBM Plex Sans"/>
                <a:sym typeface="IBM Plex Sans"/>
              </a:rPr>
              <a:t>highly-viewable</a:t>
            </a:r>
            <a:r>
              <a:rPr lang="fr-FR" sz="1100" dirty="0">
                <a:latin typeface="IBM Plex Sans"/>
                <a:ea typeface="IBM Plex Sans"/>
                <a:cs typeface="IBM Plex Sans"/>
                <a:sym typeface="IBM Plex Sans"/>
              </a:rPr>
              <a:t>, augmentant l’inventaire de l’éditeur de 48%-61%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45063" y="5840874"/>
            <a:ext cx="758951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2017622" y="4576550"/>
            <a:ext cx="3712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Comment marche  </a:t>
            </a:r>
            <a:r>
              <a:rPr lang="fr-FR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?</a:t>
            </a:r>
            <a:endParaRPr lang="fr-FR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183102" y="9643725"/>
            <a:ext cx="566257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Pour en savoir plus et commencer, contactez-nous à </a:t>
            </a:r>
            <a:r>
              <a:rPr lang="fr-FR" sz="1200" u="sng" dirty="0">
                <a:solidFill>
                  <a:schemeClr val="hlink"/>
                </a:solidFill>
                <a:hlinkClick r:id="rId16"/>
              </a:rPr>
              <a:t>info@durationmedia.net</a:t>
            </a:r>
            <a:r>
              <a:rPr lang="fr-FR" sz="1200" dirty="0"/>
              <a:t> </a:t>
            </a:r>
          </a:p>
        </p:txBody>
      </p:sp>
      <p:sp>
        <p:nvSpPr>
          <p:cNvPr id="118" name="Google Shape;118;p13"/>
          <p:cNvSpPr txBox="1"/>
          <p:nvPr/>
        </p:nvSpPr>
        <p:spPr>
          <a:xfrm>
            <a:off x="1766612" y="7811781"/>
            <a:ext cx="435986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Comment Sequency™ Crée de la valeur ajoutée ?</a:t>
            </a:r>
            <a:endParaRPr lang="fr-FR" b="1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5221775" y="8632321"/>
            <a:ext cx="2194500" cy="9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latin typeface="IBM Plex Sans"/>
                <a:ea typeface="IBM Plex Sans"/>
                <a:cs typeface="IBM Plex Sans"/>
                <a:sym typeface="IBM Plex Sans"/>
              </a:rPr>
              <a:t>Sequency™ offre aux éditeurs une solution Green média  pour les acheteurs qui cherchent à réduire les émissions de carbone de leurs achats média.</a:t>
            </a: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2323351" y="7238713"/>
            <a:ext cx="159414" cy="162454"/>
            <a:chOff x="5461765" y="3795956"/>
            <a:chExt cx="366300" cy="366300"/>
          </a:xfrm>
        </p:grpSpPr>
        <p:sp>
          <p:nvSpPr>
            <p:cNvPr id="121" name="Google Shape;121;p13"/>
            <p:cNvSpPr/>
            <p:nvPr/>
          </p:nvSpPr>
          <p:spPr>
            <a:xfrm>
              <a:off x="5461765" y="3795956"/>
              <a:ext cx="366300" cy="366300"/>
            </a:xfrm>
            <a:prstGeom prst="ellipse">
              <a:avLst/>
            </a:prstGeom>
            <a:solidFill>
              <a:srgbClr val="01383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grpSp>
          <p:nvGrpSpPr>
            <p:cNvPr id="122" name="Google Shape;122;p13"/>
            <p:cNvGrpSpPr/>
            <p:nvPr/>
          </p:nvGrpSpPr>
          <p:grpSpPr>
            <a:xfrm>
              <a:off x="5561184" y="3899198"/>
              <a:ext cx="167838" cy="160081"/>
              <a:chOff x="7726238" y="4938713"/>
              <a:chExt cx="346200" cy="330200"/>
            </a:xfrm>
          </p:grpSpPr>
          <p:cxnSp>
            <p:nvCxnSpPr>
              <p:cNvPr id="123" name="Google Shape;123;p13"/>
              <p:cNvCxnSpPr/>
              <p:nvPr/>
            </p:nvCxnSpPr>
            <p:spPr>
              <a:xfrm rot="10800000">
                <a:off x="7726238" y="5103813"/>
                <a:ext cx="346200" cy="0"/>
              </a:xfrm>
              <a:prstGeom prst="straightConnector1">
                <a:avLst/>
              </a:prstGeom>
              <a:solidFill>
                <a:srgbClr val="013833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4" name="Google Shape;124;p13"/>
              <p:cNvSpPr/>
              <p:nvPr/>
            </p:nvSpPr>
            <p:spPr>
              <a:xfrm>
                <a:off x="7883525" y="4938713"/>
                <a:ext cx="188913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08" extrusionOk="0">
                    <a:moveTo>
                      <a:pt x="0" y="208"/>
                    </a:moveTo>
                    <a:lnTo>
                      <a:pt x="119" y="10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fr-FR"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grpSp>
        <p:nvGrpSpPr>
          <p:cNvPr id="125" name="Google Shape;125;p13"/>
          <p:cNvGrpSpPr/>
          <p:nvPr/>
        </p:nvGrpSpPr>
        <p:grpSpPr>
          <a:xfrm>
            <a:off x="5142751" y="7238713"/>
            <a:ext cx="159414" cy="162454"/>
            <a:chOff x="5461765" y="3795956"/>
            <a:chExt cx="366300" cy="366300"/>
          </a:xfrm>
        </p:grpSpPr>
        <p:sp>
          <p:nvSpPr>
            <p:cNvPr id="126" name="Google Shape;126;p13"/>
            <p:cNvSpPr/>
            <p:nvPr/>
          </p:nvSpPr>
          <p:spPr>
            <a:xfrm>
              <a:off x="5461765" y="3795956"/>
              <a:ext cx="366300" cy="366300"/>
            </a:xfrm>
            <a:prstGeom prst="ellipse">
              <a:avLst/>
            </a:prstGeom>
            <a:solidFill>
              <a:srgbClr val="01383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grpSp>
          <p:nvGrpSpPr>
            <p:cNvPr id="127" name="Google Shape;127;p13"/>
            <p:cNvGrpSpPr/>
            <p:nvPr/>
          </p:nvGrpSpPr>
          <p:grpSpPr>
            <a:xfrm>
              <a:off x="5561184" y="3899198"/>
              <a:ext cx="167838" cy="160081"/>
              <a:chOff x="7726238" y="4938713"/>
              <a:chExt cx="346200" cy="330200"/>
            </a:xfrm>
          </p:grpSpPr>
          <p:cxnSp>
            <p:nvCxnSpPr>
              <p:cNvPr id="128" name="Google Shape;128;p13"/>
              <p:cNvCxnSpPr/>
              <p:nvPr/>
            </p:nvCxnSpPr>
            <p:spPr>
              <a:xfrm rot="10800000">
                <a:off x="7726238" y="5103813"/>
                <a:ext cx="346200" cy="0"/>
              </a:xfrm>
              <a:prstGeom prst="straightConnector1">
                <a:avLst/>
              </a:prstGeom>
              <a:solidFill>
                <a:srgbClr val="013833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9" name="Google Shape;129;p13"/>
              <p:cNvSpPr/>
              <p:nvPr/>
            </p:nvSpPr>
            <p:spPr>
              <a:xfrm>
                <a:off x="7883525" y="4938713"/>
                <a:ext cx="188913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08" extrusionOk="0">
                    <a:moveTo>
                      <a:pt x="0" y="208"/>
                    </a:moveTo>
                    <a:lnTo>
                      <a:pt x="119" y="10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fr-FR"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0" name="Google Shape;130;p13"/>
          <p:cNvSpPr/>
          <p:nvPr/>
        </p:nvSpPr>
        <p:spPr>
          <a:xfrm>
            <a:off x="5535670" y="6119757"/>
            <a:ext cx="282000" cy="295200"/>
          </a:xfrm>
          <a:prstGeom prst="ellipse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lang="fr-FR" dirty="0"/>
          </a:p>
        </p:txBody>
      </p:sp>
      <p:sp>
        <p:nvSpPr>
          <p:cNvPr id="131" name="Google Shape;131;p13"/>
          <p:cNvSpPr/>
          <p:nvPr/>
        </p:nvSpPr>
        <p:spPr>
          <a:xfrm rot="10800000" flipH="1">
            <a:off x="902075" y="2781363"/>
            <a:ext cx="5943600" cy="17982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 rot="10800000" flipH="1">
            <a:off x="901025" y="2263050"/>
            <a:ext cx="5945700" cy="22092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1187275" y="2252700"/>
            <a:ext cx="5277000" cy="231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Qu'est-ce que Sequency™ pour les éditeurs 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permet aux éditeurs de créer un inventaire incrémental hautement visible </a:t>
            </a:r>
            <a:r>
              <a:rPr lang="fr-FR" sz="11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sans demandes d'enchères et synchronisations de cookies inutiles.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100" b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Les éditeurs utilisent Sequency™ pour la demande directe, les deals PMP ou PG, créant un inventaire à haute viewability et augmentant les eCPM, tout en fournissant une solution média "verte" pour les acheteurs exigeant une publicité à faible émission de carbone, </a:t>
            </a:r>
            <a:r>
              <a:rPr lang="fr-FR" sz="11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contrôlée tout au sein de l’Adserver GAM </a:t>
            </a: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l'éditeur.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</a:t>
            </a:r>
            <a:r>
              <a:rPr lang="fr-FR" sz="11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réduit les émissions </a:t>
            </a: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estimées d'une campagne directe de </a:t>
            </a:r>
            <a:r>
              <a:rPr lang="fr-FR" sz="11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36,4 %</a:t>
            </a: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 moyenne, tout en générant </a:t>
            </a:r>
            <a:r>
              <a:rPr lang="fr-FR" sz="11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48 % à 61 % d'impressions additives hautement</a:t>
            </a:r>
            <a:r>
              <a:rPr lang="fr-FR" sz="11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fr-FR" sz="11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visibles.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3E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152400" y="92650"/>
            <a:ext cx="7498200" cy="203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139" name="Google Shape;139;p14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732" y="1192082"/>
            <a:ext cx="1846955" cy="55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165" y="249501"/>
            <a:ext cx="3127747" cy="4381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151617" y="133533"/>
            <a:ext cx="553368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26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Case </a:t>
            </a:r>
            <a:r>
              <a:rPr lang="fr-FR" sz="2600" b="1" dirty="0" err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Study</a:t>
            </a:r>
            <a:r>
              <a:rPr lang="fr-FR" sz="26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2100" b="1" dirty="0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Comment la Sequency™ stimule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2100" b="1" dirty="0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performance pour les annonceurs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2100" b="1" dirty="0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et de revenus pour les éditeurs tout en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2100" b="1" dirty="0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tout en réduisant les émissions de carbone</a:t>
            </a:r>
          </a:p>
        </p:txBody>
      </p:sp>
      <p:sp>
        <p:nvSpPr>
          <p:cNvPr id="144" name="Google Shape;144;p14"/>
          <p:cNvSpPr/>
          <p:nvPr/>
        </p:nvSpPr>
        <p:spPr>
          <a:xfrm>
            <a:off x="154825" y="2368763"/>
            <a:ext cx="5347800" cy="18174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152401" y="2200263"/>
            <a:ext cx="5347800" cy="19319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700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700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7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Un éditeur Tier 1 dans la catégorie Maison et Jardin s'est appuyé sur Sequency™ pour créer 3 millions d'impressions incrémentales, hautement visibles, qui ont entraîné une augmentation de 56 % du CTR et une réduction de 54 % des émissions de carbone estimées.</a:t>
            </a:r>
            <a:endParaRPr lang="fr-FR" sz="17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700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6537" y="2449487"/>
            <a:ext cx="1480275" cy="14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/>
          <p:nvPr/>
        </p:nvSpPr>
        <p:spPr>
          <a:xfrm>
            <a:off x="82325" y="4401417"/>
            <a:ext cx="3657600" cy="1218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4052394" y="4384200"/>
            <a:ext cx="3657600" cy="1218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70350" y="4423775"/>
            <a:ext cx="3657600" cy="1058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200" b="1" dirty="0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200" b="1" dirty="0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300" b="1" dirty="0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Categotie</a:t>
            </a: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Publisher :    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Maison et jardin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Categorie</a:t>
            </a: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Annonceur :  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Service Publique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Impressions Achetées :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5,600,000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CPM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:                                        £4.00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200" dirty="0"/>
          </a:p>
        </p:txBody>
      </p:sp>
      <p:sp>
        <p:nvSpPr>
          <p:cNvPr id="150" name="Google Shape;150;p14"/>
          <p:cNvSpPr/>
          <p:nvPr/>
        </p:nvSpPr>
        <p:spPr>
          <a:xfrm>
            <a:off x="4048662" y="4345863"/>
            <a:ext cx="3653400" cy="112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300" b="1" dirty="0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1st </a:t>
            </a:r>
            <a:r>
              <a:rPr lang="fr-FR" sz="1300" b="1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Imps</a:t>
            </a: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Servies :	        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2,600,000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Imps</a:t>
            </a: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Servies Sequency™ :    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3,000,000</a:t>
            </a:r>
            <a:endParaRPr lang="fr-FR" sz="1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Total :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		              5,600,000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82325" y="5816101"/>
            <a:ext cx="3657600" cy="771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4052400" y="5791425"/>
            <a:ext cx="3657600" cy="771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76175" y="5715426"/>
            <a:ext cx="3657600" cy="6870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lang="fr-FR" sz="1300" b="1" dirty="0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Pixels In-</a:t>
            </a:r>
            <a:r>
              <a:rPr lang="fr-FR" sz="1300" b="1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View</a:t>
            </a: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: 		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90%</a:t>
            </a:r>
          </a:p>
          <a:p>
            <a:pPr>
              <a:buClr>
                <a:srgbClr val="03384F"/>
              </a:buClr>
              <a:buSzPts val="1100"/>
            </a:pPr>
            <a:r>
              <a:rPr lang="fr-FR" sz="1300" b="1" dirty="0">
                <a:solidFill>
                  <a:srgbClr val="000000"/>
                </a:solidFill>
              </a:rPr>
              <a:t>Durée In-</a:t>
            </a:r>
            <a:r>
              <a:rPr lang="fr-FR" sz="1300" b="1" dirty="0" err="1"/>
              <a:t>V</a:t>
            </a:r>
            <a:r>
              <a:rPr lang="fr-FR" sz="1300" b="1" dirty="0" err="1">
                <a:solidFill>
                  <a:srgbClr val="000000"/>
                </a:solidFill>
              </a:rPr>
              <a:t>iew</a:t>
            </a:r>
            <a:r>
              <a:rPr lang="fr-FR" sz="1300" b="1" dirty="0">
                <a:solidFill>
                  <a:srgbClr val="000000"/>
                </a:solidFill>
              </a:rPr>
              <a:t> (</a:t>
            </a:r>
            <a:r>
              <a:rPr lang="fr-FR" sz="1300" dirty="0">
                <a:solidFill>
                  <a:srgbClr val="000000"/>
                </a:solidFill>
              </a:rPr>
              <a:t>seconds)	10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4052375" y="5715429"/>
            <a:ext cx="3657600" cy="7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Benchmark CTR : 	                </a:t>
            </a:r>
            <a:r>
              <a:rPr lang="fr-FR" sz="1300" dirty="0"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44%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CTR :                        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.69%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Reduction Est CO2 :	                </a:t>
            </a:r>
            <a:r>
              <a:rPr lang="fr-FR" sz="13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54%*</a:t>
            </a:r>
          </a:p>
        </p:txBody>
      </p:sp>
      <p:sp>
        <p:nvSpPr>
          <p:cNvPr id="155" name="Google Shape;155;p14"/>
          <p:cNvSpPr/>
          <p:nvPr/>
        </p:nvSpPr>
        <p:spPr>
          <a:xfrm>
            <a:off x="101375" y="7585500"/>
            <a:ext cx="3657600" cy="21345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4052375" y="7580825"/>
            <a:ext cx="3657600" cy="21345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4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75" y="7175514"/>
            <a:ext cx="3657600" cy="23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2381" y="7178815"/>
            <a:ext cx="3657600" cy="237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 txBox="1"/>
          <p:nvPr/>
        </p:nvSpPr>
        <p:spPr>
          <a:xfrm>
            <a:off x="1076350" y="8693500"/>
            <a:ext cx="7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.44%</a:t>
            </a:r>
          </a:p>
        </p:txBody>
      </p:sp>
      <p:sp>
        <p:nvSpPr>
          <p:cNvPr id="160" name="Google Shape;160;p14"/>
          <p:cNvSpPr txBox="1"/>
          <p:nvPr/>
        </p:nvSpPr>
        <p:spPr>
          <a:xfrm>
            <a:off x="2398850" y="8693500"/>
            <a:ext cx="7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.69%</a:t>
            </a:r>
          </a:p>
        </p:txBody>
      </p:sp>
      <p:cxnSp>
        <p:nvCxnSpPr>
          <p:cNvPr id="161" name="Google Shape;161;p14"/>
          <p:cNvCxnSpPr/>
          <p:nvPr/>
        </p:nvCxnSpPr>
        <p:spPr>
          <a:xfrm rot="10800000" flipH="1">
            <a:off x="1489750" y="8016300"/>
            <a:ext cx="1238100" cy="39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14"/>
          <p:cNvSpPr txBox="1"/>
          <p:nvPr/>
        </p:nvSpPr>
        <p:spPr>
          <a:xfrm>
            <a:off x="1476375" y="7694000"/>
            <a:ext cx="103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+56%</a:t>
            </a:r>
          </a:p>
        </p:txBody>
      </p:sp>
      <p:sp>
        <p:nvSpPr>
          <p:cNvPr id="163" name="Google Shape;163;p14"/>
          <p:cNvSpPr txBox="1"/>
          <p:nvPr/>
        </p:nvSpPr>
        <p:spPr>
          <a:xfrm>
            <a:off x="5128275" y="8616550"/>
            <a:ext cx="94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1,421,280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gCO2e</a:t>
            </a:r>
          </a:p>
        </p:txBody>
      </p:sp>
      <p:sp>
        <p:nvSpPr>
          <p:cNvPr id="164" name="Google Shape;164;p14"/>
          <p:cNvSpPr txBox="1"/>
          <p:nvPr/>
        </p:nvSpPr>
        <p:spPr>
          <a:xfrm>
            <a:off x="6331375" y="8616550"/>
            <a:ext cx="901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665,520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gCO2e</a:t>
            </a:r>
          </a:p>
        </p:txBody>
      </p:sp>
      <p:sp>
        <p:nvSpPr>
          <p:cNvPr id="165" name="Google Shape;165;p14"/>
          <p:cNvSpPr txBox="1"/>
          <p:nvPr/>
        </p:nvSpPr>
        <p:spPr>
          <a:xfrm>
            <a:off x="5854150" y="7701650"/>
            <a:ext cx="90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-54%</a:t>
            </a:r>
          </a:p>
        </p:txBody>
      </p:sp>
      <p:cxnSp>
        <p:nvCxnSpPr>
          <p:cNvPr id="166" name="Google Shape;166;p14"/>
          <p:cNvCxnSpPr/>
          <p:nvPr/>
        </p:nvCxnSpPr>
        <p:spPr>
          <a:xfrm>
            <a:off x="5426425" y="8144725"/>
            <a:ext cx="1097400" cy="44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4"/>
          <p:cNvSpPr/>
          <p:nvPr/>
        </p:nvSpPr>
        <p:spPr>
          <a:xfrm>
            <a:off x="4052375" y="6747549"/>
            <a:ext cx="3657600" cy="3348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Réductions des Emissions</a:t>
            </a:r>
            <a:endParaRPr lang="fr-FR" sz="1800" dirty="0">
              <a:solidFill>
                <a:schemeClr val="lt1"/>
              </a:solidFill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82325" y="6745450"/>
            <a:ext cx="3657600" cy="3348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Performances accrues</a:t>
            </a:r>
          </a:p>
        </p:txBody>
      </p:sp>
      <p:sp>
        <p:nvSpPr>
          <p:cNvPr id="2" name="Google Shape;117;p13">
            <a:extLst>
              <a:ext uri="{FF2B5EF4-FFF2-40B4-BE49-F238E27FC236}">
                <a16:creationId xmlns:a16="http://schemas.microsoft.com/office/drawing/2014/main" id="{B6C94353-AD5B-4660-327E-0262AAD72CC8}"/>
              </a:ext>
            </a:extLst>
          </p:cNvPr>
          <p:cNvSpPr txBox="1"/>
          <p:nvPr/>
        </p:nvSpPr>
        <p:spPr>
          <a:xfrm>
            <a:off x="1183102" y="9643725"/>
            <a:ext cx="566257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Pour en savoir plus et commencer, contactez-nous à </a:t>
            </a:r>
            <a:r>
              <a:rPr lang="fr-FR" sz="1200" u="sng" dirty="0">
                <a:solidFill>
                  <a:schemeClr val="hlink"/>
                </a:solidFill>
                <a:hlinkClick r:id="rId8"/>
              </a:rPr>
              <a:t>info@durationmedia.net</a:t>
            </a:r>
            <a:r>
              <a:rPr lang="fr-FR" sz="12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3E7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4963" y="433237"/>
            <a:ext cx="2031650" cy="6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 descr="A group of people working on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337" t="11754"/>
          <a:stretch/>
        </p:blipFill>
        <p:spPr>
          <a:xfrm>
            <a:off x="3726950" y="69576"/>
            <a:ext cx="1597531" cy="15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 rot="10800000" flipH="1">
            <a:off x="457200" y="2952900"/>
            <a:ext cx="6896100" cy="43242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 rot="10800000" flipH="1">
            <a:off x="438150" y="2095425"/>
            <a:ext cx="6934200" cy="48864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/>
          <p:nvPr/>
        </p:nvSpPr>
        <p:spPr>
          <a:xfrm rot="10800000" flipH="1">
            <a:off x="533400" y="8024550"/>
            <a:ext cx="6896100" cy="14433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>
              <a:solidFill>
                <a:schemeClr val="dk1"/>
              </a:solidFill>
            </a:endParaRPr>
          </a:p>
        </p:txBody>
      </p:sp>
      <p:sp>
        <p:nvSpPr>
          <p:cNvPr id="182" name="Google Shape;182;p15"/>
          <p:cNvSpPr/>
          <p:nvPr/>
        </p:nvSpPr>
        <p:spPr>
          <a:xfrm rot="10800000" flipH="1">
            <a:off x="501100" y="8000925"/>
            <a:ext cx="6934200" cy="12288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>
              <a:solidFill>
                <a:schemeClr val="dk1"/>
              </a:solidFill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533400" y="8246875"/>
            <a:ext cx="6896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5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Duration Media facture une redevance SaaS pour la mesure de chaque impression. La facturation est déclenchée lorsque la première impression séquentielle est générée et s'applique à partir de la première impression et à toutes les impressions suivantes.</a:t>
            </a:r>
          </a:p>
        </p:txBody>
      </p:sp>
      <p:sp>
        <p:nvSpPr>
          <p:cNvPr id="184" name="Google Shape;184;p15"/>
          <p:cNvSpPr txBox="1"/>
          <p:nvPr/>
        </p:nvSpPr>
        <p:spPr>
          <a:xfrm>
            <a:off x="1660801" y="7321875"/>
            <a:ext cx="436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6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Pour Publishers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6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Tarif</a:t>
            </a:r>
          </a:p>
        </p:txBody>
      </p:sp>
      <p:sp>
        <p:nvSpPr>
          <p:cNvPr id="2" name="Google Shape;117;p13">
            <a:extLst>
              <a:ext uri="{FF2B5EF4-FFF2-40B4-BE49-F238E27FC236}">
                <a16:creationId xmlns:a16="http://schemas.microsoft.com/office/drawing/2014/main" id="{260DCFE4-2C36-6DDF-5C42-DAEA628F13CA}"/>
              </a:ext>
            </a:extLst>
          </p:cNvPr>
          <p:cNvSpPr txBox="1"/>
          <p:nvPr/>
        </p:nvSpPr>
        <p:spPr>
          <a:xfrm>
            <a:off x="1183102" y="9643725"/>
            <a:ext cx="566257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Pour en savoir plus et commencer, contactez-nous à </a:t>
            </a:r>
            <a:r>
              <a:rPr lang="fr-FR" sz="1200" u="sng" dirty="0">
                <a:solidFill>
                  <a:schemeClr val="hlink"/>
                </a:solidFill>
                <a:hlinkClick r:id="rId5"/>
              </a:rPr>
              <a:t>info@durationmedia.net</a:t>
            </a:r>
            <a:r>
              <a:rPr lang="fr-FR" sz="1200" dirty="0"/>
              <a:t> </a:t>
            </a:r>
          </a:p>
        </p:txBody>
      </p:sp>
      <p:sp>
        <p:nvSpPr>
          <p:cNvPr id="3" name="Google Shape;176;p15">
            <a:extLst>
              <a:ext uri="{FF2B5EF4-FFF2-40B4-BE49-F238E27FC236}">
                <a16:creationId xmlns:a16="http://schemas.microsoft.com/office/drawing/2014/main" id="{BE1DE849-65E1-C430-FBC8-A94EA0F80928}"/>
              </a:ext>
            </a:extLst>
          </p:cNvPr>
          <p:cNvSpPr/>
          <p:nvPr/>
        </p:nvSpPr>
        <p:spPr>
          <a:xfrm rot="10800000" flipH="1">
            <a:off x="438150" y="2095425"/>
            <a:ext cx="6934200" cy="48864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6;p15">
            <a:extLst>
              <a:ext uri="{FF2B5EF4-FFF2-40B4-BE49-F238E27FC236}">
                <a16:creationId xmlns:a16="http://schemas.microsoft.com/office/drawing/2014/main" id="{6127755A-7931-1B2E-56F4-F734698EA10D}"/>
              </a:ext>
            </a:extLst>
          </p:cNvPr>
          <p:cNvSpPr/>
          <p:nvPr/>
        </p:nvSpPr>
        <p:spPr>
          <a:xfrm rot="10800000" flipH="1">
            <a:off x="438150" y="2095425"/>
            <a:ext cx="6934200" cy="48864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80;p15">
            <a:extLst>
              <a:ext uri="{FF2B5EF4-FFF2-40B4-BE49-F238E27FC236}">
                <a16:creationId xmlns:a16="http://schemas.microsoft.com/office/drawing/2014/main" id="{BD35D435-A2C8-E1D1-A586-8C3567736E38}"/>
              </a:ext>
            </a:extLst>
          </p:cNvPr>
          <p:cNvSpPr txBox="1"/>
          <p:nvPr/>
        </p:nvSpPr>
        <p:spPr>
          <a:xfrm>
            <a:off x="393450" y="2265850"/>
            <a:ext cx="68961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 dirty="0">
                <a:solidFill>
                  <a:schemeClr val="accent5">
                    <a:lumMod val="75000"/>
                  </a:schemeClr>
                </a:solidFill>
              </a:rPr>
              <a:t>Sequency™ for Publishers Onboarding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Google Shape;185;p15">
            <a:extLst>
              <a:ext uri="{FF2B5EF4-FFF2-40B4-BE49-F238E27FC236}">
                <a16:creationId xmlns:a16="http://schemas.microsoft.com/office/drawing/2014/main" id="{053877F8-330F-E782-A0E3-BB9ED43E67DD}"/>
              </a:ext>
            </a:extLst>
          </p:cNvPr>
          <p:cNvSpPr txBox="1"/>
          <p:nvPr/>
        </p:nvSpPr>
        <p:spPr>
          <a:xfrm>
            <a:off x="533400" y="3017613"/>
            <a:ext cx="6896100" cy="407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accent5">
                    <a:lumMod val="75000"/>
                  </a:schemeClr>
                </a:solidFill>
              </a:rPr>
              <a:t>Prerequisites</a:t>
            </a:r>
            <a:endParaRPr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u="sng" dirty="0">
                <a:solidFill>
                  <a:schemeClr val="accent5">
                    <a:lumMod val="75000"/>
                  </a:schemeClr>
                </a:solidFill>
              </a:rPr>
              <a:t>Required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" sz="1100" b="1" dirty="0">
                <a:solidFill>
                  <a:schemeClr val="accent5">
                    <a:lumMod val="75000"/>
                  </a:schemeClr>
                </a:solidFill>
              </a:rPr>
              <a:t>Publisher utilizing GAM Ad Server 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- We need to know Publisher’s GAM Network ID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u="sng" dirty="0">
                <a:solidFill>
                  <a:schemeClr val="accent5">
                    <a:lumMod val="75000"/>
                  </a:schemeClr>
                </a:solidFill>
              </a:rPr>
              <a:t>Required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" sz="1100" b="1" dirty="0">
                <a:solidFill>
                  <a:schemeClr val="accent5">
                    <a:lumMod val="75000"/>
                  </a:schemeClr>
                </a:solidFill>
              </a:rPr>
              <a:t> DM to get GAM API access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- Administrator (Ad Manager Only)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accent5">
                    <a:lumMod val="75000"/>
                  </a:schemeClr>
                </a:solidFill>
              </a:rPr>
              <a:t>Automated GAM API Setup - Action steps</a:t>
            </a:r>
            <a:endParaRPr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Creation of Core components used for Sequency™ 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</a:rPr>
              <a:t>GAM SERVICE ACCOUNT</a:t>
            </a:r>
            <a:endParaRPr sz="1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Create a 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GAM Service Account for Automation of 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Integration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Duration will push 3 unique 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GAM ad units through API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Duration will export 3 corresponding GAM </a:t>
            </a:r>
            <a:r>
              <a:rPr lang="en" sz="1100" dirty="0" err="1">
                <a:solidFill>
                  <a:schemeClr val="accent5">
                    <a:lumMod val="75000"/>
                  </a:schemeClr>
                </a:solidFill>
              </a:rPr>
              <a:t>passback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tags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Duration will build 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backend linkage to those ad units.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</a:rPr>
              <a:t>CREATIVE TEMPLATE 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Publisher will Import Custom Creative template for use in 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 dirty="0">
                <a:solidFill>
                  <a:schemeClr val="accent5">
                    <a:lumMod val="75000"/>
                  </a:schemeClr>
                </a:solidFill>
              </a:rPr>
              <a:t> Campaigns</a:t>
            </a:r>
            <a:br>
              <a:rPr lang="en" sz="1100" dirty="0">
                <a:solidFill>
                  <a:schemeClr val="accent5">
                    <a:lumMod val="75000"/>
                  </a:schemeClr>
                </a:solidFill>
              </a:rPr>
            </a:br>
            <a:endParaRPr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b="1" dirty="0">
                <a:solidFill>
                  <a:schemeClr val="accent5">
                    <a:lumMod val="75000"/>
                  </a:schemeClr>
                </a:solidFill>
              </a:rPr>
              <a:t>SETUP COMPLETE</a:t>
            </a:r>
            <a:endParaRPr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Google Shape;177;p15">
            <a:extLst>
              <a:ext uri="{FF2B5EF4-FFF2-40B4-BE49-F238E27FC236}">
                <a16:creationId xmlns:a16="http://schemas.microsoft.com/office/drawing/2014/main" id="{EC982FC4-8081-4B10-5AD9-A3DDFC2BFC26}"/>
              </a:ext>
            </a:extLst>
          </p:cNvPr>
          <p:cNvSpPr txBox="1"/>
          <p:nvPr/>
        </p:nvSpPr>
        <p:spPr>
          <a:xfrm>
            <a:off x="228026" y="69575"/>
            <a:ext cx="38106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52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</a:t>
            </a:r>
            <a:r>
              <a:rPr lang="fr-FR" sz="35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™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30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Pour Editeurs</a:t>
            </a:r>
          </a:p>
        </p:txBody>
      </p:sp>
      <p:sp>
        <p:nvSpPr>
          <p:cNvPr id="14" name="Google Shape;179;p15">
            <a:extLst>
              <a:ext uri="{FF2B5EF4-FFF2-40B4-BE49-F238E27FC236}">
                <a16:creationId xmlns:a16="http://schemas.microsoft.com/office/drawing/2014/main" id="{83EA442E-8895-350F-4BDA-FEBBF262DBE9}"/>
              </a:ext>
            </a:extLst>
          </p:cNvPr>
          <p:cNvSpPr txBox="1"/>
          <p:nvPr/>
        </p:nvSpPr>
        <p:spPr>
          <a:xfrm>
            <a:off x="1553101" y="1421075"/>
            <a:ext cx="436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6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Set-up de Campagne Publisher Sequency™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6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Direct Demand &amp; PMP</a:t>
            </a:r>
            <a:endParaRPr lang="fr-FR" sz="150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697</Words>
  <Application>Microsoft Macintosh PowerPoint</Application>
  <PresentationFormat>Custom</PresentationFormat>
  <Paragraphs>96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IBM Plex Sans</vt:lpstr>
      <vt:lpstr>Nunito Sans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Muriel Lesbros Vignet</cp:lastModifiedBy>
  <cp:revision>4</cp:revision>
  <dcterms:modified xsi:type="dcterms:W3CDTF">2024-02-22T16:00:04Z</dcterms:modified>
</cp:coreProperties>
</file>