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6"/>
  </p:notesMasterIdLst>
  <p:sldIdLst>
    <p:sldId id="256" r:id="rId5"/>
    <p:sldId id="257" r:id="rId6"/>
    <p:sldId id="294" r:id="rId7"/>
    <p:sldId id="295" r:id="rId8"/>
    <p:sldId id="296" r:id="rId9"/>
    <p:sldId id="298" r:id="rId10"/>
    <p:sldId id="299" r:id="rId11"/>
    <p:sldId id="300" r:id="rId12"/>
    <p:sldId id="301" r:id="rId13"/>
    <p:sldId id="268" r:id="rId14"/>
    <p:sldId id="262" r:id="rId1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22154F-7FA8-4C7F-9A83-4B66F57D4C01}" type="datetimeFigureOut">
              <a:rPr lang="fr-FR" smtClean="0"/>
              <a:t>05/11/2025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B4E165-488B-42C0-A3B8-865B6C7FD03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445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err="1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B4E165-488B-42C0-A3B8-865B6C7FD031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76671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B4E165-488B-42C0-A3B8-865B6C7FD031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18254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B4E165-488B-42C0-A3B8-865B6C7FD031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56675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B4E165-488B-42C0-A3B8-865B6C7FD031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924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F20036-EC25-E19D-93E5-385314581E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F68A3F7-E766-811D-B1E6-7DFBBF98CA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17D272A-094F-81B4-0E82-86BA102553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7765951-B951-B895-4985-CD5BAAB4BD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B4E165-488B-42C0-A3B8-865B6C7FD031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38462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29B6D1-21B1-9304-EF25-7CB5A30A0B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FFC4EC4-A926-CA6E-8A8D-32286E9CB0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27461CD-D465-6DF6-C1FB-D88AAB82A9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537F1D1-4540-57DD-D752-CDD238CC76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B4E165-488B-42C0-A3B8-865B6C7FD031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59947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78E87E-2327-BE09-CA1D-2BE35E6E77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C0A3753-D0E9-968D-770C-79F5619E95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671B5F6-42E8-C041-D7D2-371278997F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27996A0-05DC-884B-5B4A-B51C374FFF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B4E165-488B-42C0-A3B8-865B6C7FD031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23904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E1FD22-ED0F-2216-E691-7107394A7F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7C7D57F-470A-F901-7E3A-E7493D8CA9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CB476F5-A89A-B1FD-29CE-7690A1B7FD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E75C9FB-C057-6F2F-DC23-55F66D4BFF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B4E165-488B-42C0-A3B8-865B6C7FD031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35557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627800-6283-ADE7-1D0F-C410CA96DD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10CB802-128F-08D0-DD78-0D46AF3963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91CCF8C-0BCD-8EFB-9634-39E81D968D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266B20D-7BF0-01A9-4DBF-34C9A51F1B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B4E165-488B-42C0-A3B8-865B6C7FD031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51155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504247-C06C-B140-44C7-2729856DB3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CB9922D-5FAB-40C9-E0D9-11C7166612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3FC307E-032E-ACEB-ABBE-897CA6E2E7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6C437E8-8A4D-13C0-614A-48347EECAD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B4E165-488B-42C0-A3B8-865B6C7FD031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5895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CE24EA-8F9E-4B40-3211-4B550A998B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7CE34EA-D1CC-4253-391A-C6A4144D5D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D98A208-D72C-BF08-000E-928035F727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ED2E10E-1E3B-3253-6A53-742F509495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B4E165-488B-42C0-A3B8-865B6C7FD031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41284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8A0C64-86D2-2BDC-9857-48655F0AB0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14C9E14-9952-E8EF-BD08-D9B4287FD9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758A985-F3B2-3143-E331-73EFD3BEA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1B11A-2AB6-4656-A7B5-5673108E38D0}" type="datetimeFigureOut">
              <a:rPr lang="fr-FR" smtClean="0"/>
              <a:t>05/11/2025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35AA0D3-C1A2-6161-0E9D-938CF3FC9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B9F6FCD-B2DD-07EF-BBE7-2A86B79DE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9F80E-6F9B-4120-A9D9-8343DA905C0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2004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F79F38-7FEC-053A-DEE0-F81F49891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D2537A8-6A9D-6B9A-6A9A-EAA739C916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C37208C-0240-F1E7-54C0-42BBA5903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1B11A-2AB6-4656-A7B5-5673108E38D0}" type="datetimeFigureOut">
              <a:rPr lang="fr-FR" smtClean="0"/>
              <a:t>05/11/2025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538731F-8CDE-296D-EAEC-6697D4398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1B4AE4B-2274-F099-FA85-43E931519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9F80E-6F9B-4120-A9D9-8343DA905C0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4711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C6EAB720-4C23-FB66-B35F-7719184BA5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633DE15-C485-45F9-62C8-DB98AE5C54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6C2FF93-C845-1627-7BB9-B3B9460F5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1B11A-2AB6-4656-A7B5-5673108E38D0}" type="datetimeFigureOut">
              <a:rPr lang="fr-FR" smtClean="0"/>
              <a:t>05/11/2025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80FE935-74B4-FC37-8D7E-B15EB6E25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C69E927-1D36-FDEA-F90E-A60F89030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9F80E-6F9B-4120-A9D9-8343DA905C0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8024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DF52A0-2D90-65E1-23DF-08F356AD7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4557B46-3BE7-0A39-1CD2-73CA921A1C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84BE46A-42B2-3E36-A184-96F58EB44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1B11A-2AB6-4656-A7B5-5673108E38D0}" type="datetimeFigureOut">
              <a:rPr lang="fr-FR" smtClean="0"/>
              <a:t>05/11/2025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8CF1BC-680F-DC7A-6AC5-DB9A82886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284FF2C-C43C-563A-92CB-571141ECA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9F80E-6F9B-4120-A9D9-8343DA905C0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8247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819017-FC45-763C-7A6B-73B7E68A3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961E193-9FDE-BFD5-106F-12FFB7798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EE22114-78E8-3B88-44BE-E19F73B62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1B11A-2AB6-4656-A7B5-5673108E38D0}" type="datetimeFigureOut">
              <a:rPr lang="fr-FR" smtClean="0"/>
              <a:t>05/11/2025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CF0031C-2556-53F2-1409-DF2328A0A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A7113B1-FF46-84D4-0517-BE12832A7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9F80E-6F9B-4120-A9D9-8343DA905C0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8256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516762-93A3-C51A-D00E-FE5A1917C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F94CEEA-7290-E1E6-13AC-29501E54A3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5142C21-5E4D-A3FF-24EA-11F106881E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01A4516-FE6B-2277-D60F-A270A0EBC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1B11A-2AB6-4656-A7B5-5673108E38D0}" type="datetimeFigureOut">
              <a:rPr lang="fr-FR" smtClean="0"/>
              <a:t>05/11/2025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C6D0008-9B7E-CB25-63C7-0FEA6A11C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10C41F7-67A0-0394-F3B6-1B5BB5477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9F80E-6F9B-4120-A9D9-8343DA905C0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724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5A0B81-614E-D30D-3D50-960187167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85FAC22-F633-F11A-5982-37C0B7F012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297C183-F4D2-6F81-C7DF-4742E007A2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BA5D7E0-D7BF-DDE7-CD31-7A58FE6544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B461470C-32D3-B8E7-7B5F-86D9D5D4B6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47B339D-85D7-0389-D915-C7A0EC1E1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1B11A-2AB6-4656-A7B5-5673108E38D0}" type="datetimeFigureOut">
              <a:rPr lang="fr-FR" smtClean="0"/>
              <a:t>05/11/2025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FFA77AD-B21C-8219-24E7-F9A10EDDF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6879FEF1-369A-2AEE-F10D-24FF96A2E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9F80E-6F9B-4120-A9D9-8343DA905C0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81920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CEB151-E471-2B9E-A8EB-DFB4E2E26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297EC75-D7CA-B899-3BFF-1107A1141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1B11A-2AB6-4656-A7B5-5673108E38D0}" type="datetimeFigureOut">
              <a:rPr lang="fr-FR" smtClean="0"/>
              <a:t>05/11/2025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F668C3D-C3E4-0CD5-98D4-32394D0F3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A3C2425-6269-D5C2-B277-015876CCF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9F80E-6F9B-4120-A9D9-8343DA905C0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3116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EFA6E5D-A81C-751E-54C5-08D72D36B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1B11A-2AB6-4656-A7B5-5673108E38D0}" type="datetimeFigureOut">
              <a:rPr lang="fr-FR" smtClean="0"/>
              <a:t>05/11/2025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DE5CDA3-B55F-2561-B3E0-5202A4E02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E0EBAEC-FBE0-E336-3877-CCFBFE483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9F80E-6F9B-4120-A9D9-8343DA905C0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0018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2131ED-7C9D-1F8B-A773-4CA9D42F0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867A10B-53FE-E81E-068B-D1D566178B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2AFCF50-1B03-906A-2694-C506F5299B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A546A2B-79E9-117A-7FB8-FE7AB1933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1B11A-2AB6-4656-A7B5-5673108E38D0}" type="datetimeFigureOut">
              <a:rPr lang="fr-FR" smtClean="0"/>
              <a:t>05/11/2025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BE90459-C8B1-05D7-1A5A-3FD49C9DD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DABF2BF-2D3D-0130-4E8E-19FD132C3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9F80E-6F9B-4120-A9D9-8343DA905C0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9599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D15B8E-4B5A-573A-7040-4212B2AE2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8201F32-B615-F33A-1AC8-C772F0A780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039E780-35C7-5010-1E37-95C568250E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0238364-5057-92E3-EE52-BC331B802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1B11A-2AB6-4656-A7B5-5673108E38D0}" type="datetimeFigureOut">
              <a:rPr lang="fr-FR" smtClean="0"/>
              <a:t>05/11/2025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0718363-D878-0978-BA09-835791974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0245077-02BD-0D60-AF48-1F5B7AAD6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9F80E-6F9B-4120-A9D9-8343DA905C0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55826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2D8B6665-5C42-8790-F037-D76AE8B9D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56D4642-A66C-FFF9-AEC7-5245FED97F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5556C7-AB36-B3FD-F54F-943CAB1F96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21B11A-2AB6-4656-A7B5-5673108E38D0}" type="datetimeFigureOut">
              <a:rPr lang="fr-FR" smtClean="0"/>
              <a:t>05/11/2025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3F93AC1-D386-6E54-69A6-A23381E3CB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C4B6E21-AA81-3AC9-05B2-89100F4631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99F80E-6F9B-4120-A9D9-8343DA905C0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7391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>
            <a:extLst>
              <a:ext uri="{FF2B5EF4-FFF2-40B4-BE49-F238E27FC236}">
                <a16:creationId xmlns:a16="http://schemas.microsoft.com/office/drawing/2014/main" id="{4ED277B8-F3F9-44A6-DC4D-4D2A5054A1BD}"/>
              </a:ext>
            </a:extLst>
          </p:cNvPr>
          <p:cNvSpPr txBox="1">
            <a:spLocks/>
          </p:cNvSpPr>
          <p:nvPr/>
        </p:nvSpPr>
        <p:spPr>
          <a:xfrm>
            <a:off x="983974" y="2380656"/>
            <a:ext cx="8592792" cy="945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440" tIns="45720" rIns="91440" bIns="4572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3200" b="1" dirty="0">
              <a:solidFill>
                <a:schemeClr val="accent2"/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4558364-93F0-EE99-8334-E29080227D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0756" y="3429000"/>
            <a:ext cx="3708585" cy="3601675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5C369008-8503-6D53-5B2E-D48A8BC7E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450"/>
            <a:ext cx="9226550" cy="690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97123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EE624C-10D3-708A-20EB-6E06FC321F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107ABD7-708C-336C-46C5-467BA04FA9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9174" y="1036637"/>
            <a:ext cx="10245726" cy="652463"/>
          </a:xfrm>
          <a:prstGeom prst="rect">
            <a:avLst/>
          </a:prstGeom>
          <a:solidFill>
            <a:srgbClr val="22314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fr-FR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4FE05CCF-861E-EFBC-F5D5-53615C934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175" y="681037"/>
            <a:ext cx="10515600" cy="1325563"/>
          </a:xfrm>
        </p:spPr>
        <p:txBody>
          <a:bodyPr/>
          <a:lstStyle/>
          <a:p>
            <a:r>
              <a:rPr lang="fr-FR">
                <a:solidFill>
                  <a:srgbClr val="EF76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Questions</a:t>
            </a:r>
          </a:p>
        </p:txBody>
      </p:sp>
      <p:sp>
        <p:nvSpPr>
          <p:cNvPr id="6" name="Rectangle : avec coin rogné 5">
            <a:extLst>
              <a:ext uri="{FF2B5EF4-FFF2-40B4-BE49-F238E27FC236}">
                <a16:creationId xmlns:a16="http://schemas.microsoft.com/office/drawing/2014/main" id="{47D60705-601D-0FF8-5A15-DFE774B4466A}"/>
              </a:ext>
            </a:extLst>
          </p:cNvPr>
          <p:cNvSpPr/>
          <p:nvPr/>
        </p:nvSpPr>
        <p:spPr>
          <a:xfrm>
            <a:off x="11134724" y="1016001"/>
            <a:ext cx="561976" cy="1117600"/>
          </a:xfrm>
          <a:prstGeom prst="snip1Rect">
            <a:avLst/>
          </a:prstGeom>
          <a:solidFill>
            <a:srgbClr val="EF762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6" name="Picture 2" descr="A koa on joue ? ki commence ? - Actualités du jeu jeu de société - Akoa  Tujou">
            <a:extLst>
              <a:ext uri="{FF2B5EF4-FFF2-40B4-BE49-F238E27FC236}">
                <a16:creationId xmlns:a16="http://schemas.microsoft.com/office/drawing/2014/main" id="{EBC1BB47-5F1D-835B-BE4A-C54FB0A0A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650" y="2493078"/>
            <a:ext cx="5600700" cy="3328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36021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AAC7227-276A-48D8-3460-B29D66C820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2855"/>
            <a:ext cx="12192000" cy="6096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F618183-4BAF-9B46-CD36-A629D7601A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149725"/>
            <a:ext cx="11030760" cy="2688590"/>
          </a:xfrm>
          <a:prstGeom prst="rect">
            <a:avLst/>
          </a:prstGeom>
          <a:solidFill>
            <a:srgbClr val="2231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fr-FR"/>
          </a:p>
        </p:txBody>
      </p:sp>
      <p:sp>
        <p:nvSpPr>
          <p:cNvPr id="6" name="Forme libre : forme 5">
            <a:extLst>
              <a:ext uri="{FF2B5EF4-FFF2-40B4-BE49-F238E27FC236}">
                <a16:creationId xmlns:a16="http://schemas.microsoft.com/office/drawing/2014/main" id="{8512CB56-1462-0606-5D57-65F1387F2F39}"/>
              </a:ext>
            </a:extLst>
          </p:cNvPr>
          <p:cNvSpPr>
            <a:spLocks/>
          </p:cNvSpPr>
          <p:nvPr/>
        </p:nvSpPr>
        <p:spPr bwMode="auto">
          <a:xfrm>
            <a:off x="0" y="3429000"/>
            <a:ext cx="12192000" cy="3896814"/>
          </a:xfrm>
          <a:custGeom>
            <a:avLst/>
            <a:gdLst>
              <a:gd name="T0" fmla="*/ 4740 w 11906"/>
              <a:gd name="T1" fmla="+- 0 6738 6738"/>
              <a:gd name="T2" fmla="*/ 6738 h 6131"/>
              <a:gd name="T3" fmla="*/ 2351 w 11906"/>
              <a:gd name="T4" fmla="+- 0 6738 6738"/>
              <a:gd name="T5" fmla="*/ 6738 h 6131"/>
              <a:gd name="T6" fmla="*/ 2351 w 11906"/>
              <a:gd name="T7" fmla="+- 0 7075 6738"/>
              <a:gd name="T8" fmla="*/ 7075 h 6131"/>
              <a:gd name="T9" fmla="*/ 4740 w 11906"/>
              <a:gd name="T10" fmla="+- 0 7075 6738"/>
              <a:gd name="T11" fmla="*/ 7075 h 6131"/>
              <a:gd name="T12" fmla="*/ 4740 w 11906"/>
              <a:gd name="T13" fmla="+- 0 6738 6738"/>
              <a:gd name="T14" fmla="*/ 6738 h 6131"/>
              <a:gd name="T15" fmla="*/ 9289 w 11906"/>
              <a:gd name="T16" fmla="+- 0 12111 6738"/>
              <a:gd name="T17" fmla="*/ 12111 h 6131"/>
              <a:gd name="T18" fmla="*/ 0 w 11906"/>
              <a:gd name="T19" fmla="+- 0 12111 6738"/>
              <a:gd name="T20" fmla="*/ 12111 h 6131"/>
              <a:gd name="T21" fmla="*/ 0 w 11906"/>
              <a:gd name="T22" fmla="+- 0 12166 6738"/>
              <a:gd name="T23" fmla="*/ 12166 h 6131"/>
              <a:gd name="T24" fmla="*/ 9289 w 11906"/>
              <a:gd name="T25" fmla="+- 0 12166 6738"/>
              <a:gd name="T26" fmla="*/ 12166 h 6131"/>
              <a:gd name="T27" fmla="*/ 9289 w 11906"/>
              <a:gd name="T28" fmla="+- 0 12111 6738"/>
              <a:gd name="T29" fmla="*/ 12111 h 6131"/>
              <a:gd name="T30" fmla="*/ 11906 w 11906"/>
              <a:gd name="T31" fmla="+- 0 8635 6738"/>
              <a:gd name="T32" fmla="*/ 8635 h 6131"/>
              <a:gd name="T33" fmla="*/ 11905 w 11906"/>
              <a:gd name="T34" fmla="+- 0 8635 6738"/>
              <a:gd name="T35" fmla="*/ 8635 h 6131"/>
              <a:gd name="T36" fmla="*/ 10772 w 11906"/>
              <a:gd name="T37" fmla="+- 0 7873 6738"/>
              <a:gd name="T38" fmla="*/ 7873 h 6131"/>
              <a:gd name="T39" fmla="*/ 10772 w 11906"/>
              <a:gd name="T40" fmla="+- 0 8654 6738"/>
              <a:gd name="T41" fmla="*/ 8654 h 6131"/>
              <a:gd name="T42" fmla="*/ 10772 w 11906"/>
              <a:gd name="T43" fmla="+- 0 8655 6738"/>
              <a:gd name="T44" fmla="*/ 8655 h 6131"/>
              <a:gd name="T45" fmla="*/ 10772 w 11906"/>
              <a:gd name="T46" fmla="+- 0 12868 6738"/>
              <a:gd name="T47" fmla="*/ 12868 h 6131"/>
              <a:gd name="T48" fmla="*/ 11906 w 11906"/>
              <a:gd name="T49" fmla="+- 0 12868 6738"/>
              <a:gd name="T50" fmla="*/ 12868 h 6131"/>
              <a:gd name="T51" fmla="*/ 11906 w 11906"/>
              <a:gd name="T52" fmla="+- 0 8635 6738"/>
              <a:gd name="T53" fmla="*/ 8635 h 6131"/>
              <a:gd name="T54" fmla="*/ 11906 w 11906"/>
              <a:gd name="T55" fmla="+- 0 8635 6738"/>
              <a:gd name="T56" fmla="*/ 8635 h 6131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  <a:cxn ang="0">
                <a:pos x="T12" y="T14"/>
              </a:cxn>
              <a:cxn ang="0">
                <a:pos x="T15" y="T17"/>
              </a:cxn>
              <a:cxn ang="0">
                <a:pos x="T18" y="T20"/>
              </a:cxn>
              <a:cxn ang="0">
                <a:pos x="T21" y="T23"/>
              </a:cxn>
              <a:cxn ang="0">
                <a:pos x="T24" y="T26"/>
              </a:cxn>
              <a:cxn ang="0">
                <a:pos x="T27" y="T29"/>
              </a:cxn>
              <a:cxn ang="0">
                <a:pos x="T30" y="T32"/>
              </a:cxn>
              <a:cxn ang="0">
                <a:pos x="T33" y="T35"/>
              </a:cxn>
              <a:cxn ang="0">
                <a:pos x="T36" y="T38"/>
              </a:cxn>
              <a:cxn ang="0">
                <a:pos x="T39" y="T41"/>
              </a:cxn>
              <a:cxn ang="0">
                <a:pos x="T42" y="T44"/>
              </a:cxn>
              <a:cxn ang="0">
                <a:pos x="T45" y="T47"/>
              </a:cxn>
              <a:cxn ang="0">
                <a:pos x="T48" y="T50"/>
              </a:cxn>
              <a:cxn ang="0">
                <a:pos x="T51" y="T53"/>
              </a:cxn>
              <a:cxn ang="0">
                <a:pos x="T54" y="T56"/>
              </a:cxn>
            </a:cxnLst>
            <a:rect l="0" t="0" r="r" b="b"/>
            <a:pathLst>
              <a:path w="11906" h="6131">
                <a:moveTo>
                  <a:pt x="4740" y="0"/>
                </a:moveTo>
                <a:lnTo>
                  <a:pt x="2351" y="0"/>
                </a:lnTo>
                <a:lnTo>
                  <a:pt x="2351" y="337"/>
                </a:lnTo>
                <a:lnTo>
                  <a:pt x="4740" y="337"/>
                </a:lnTo>
                <a:lnTo>
                  <a:pt x="4740" y="0"/>
                </a:lnTo>
                <a:close/>
                <a:moveTo>
                  <a:pt x="9289" y="5373"/>
                </a:moveTo>
                <a:lnTo>
                  <a:pt x="0" y="5373"/>
                </a:lnTo>
                <a:lnTo>
                  <a:pt x="0" y="5428"/>
                </a:lnTo>
                <a:lnTo>
                  <a:pt x="9289" y="5428"/>
                </a:lnTo>
                <a:lnTo>
                  <a:pt x="9289" y="5373"/>
                </a:lnTo>
                <a:close/>
                <a:moveTo>
                  <a:pt x="11906" y="1897"/>
                </a:moveTo>
                <a:lnTo>
                  <a:pt x="11905" y="1897"/>
                </a:lnTo>
                <a:lnTo>
                  <a:pt x="10772" y="1135"/>
                </a:lnTo>
                <a:lnTo>
                  <a:pt x="10772" y="1916"/>
                </a:lnTo>
                <a:lnTo>
                  <a:pt x="10772" y="1917"/>
                </a:lnTo>
                <a:lnTo>
                  <a:pt x="10772" y="6130"/>
                </a:lnTo>
                <a:lnTo>
                  <a:pt x="11906" y="6130"/>
                </a:lnTo>
                <a:lnTo>
                  <a:pt x="11906" y="189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fr-FR"/>
          </a:p>
        </p:txBody>
      </p:sp>
      <p:sp>
        <p:nvSpPr>
          <p:cNvPr id="7" name="Zone de texte 1185">
            <a:extLst>
              <a:ext uri="{FF2B5EF4-FFF2-40B4-BE49-F238E27FC236}">
                <a16:creationId xmlns:a16="http://schemas.microsoft.com/office/drawing/2014/main" id="{B9D2E763-E1EF-22A8-934F-45D4AAB492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209" y="4168367"/>
            <a:ext cx="9314499" cy="1209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34925" algn="l">
              <a:lnSpc>
                <a:spcPct val="150000"/>
              </a:lnSpc>
              <a:tabLst>
                <a:tab pos="2931160" algn="l"/>
              </a:tabLst>
            </a:pPr>
            <a:r>
              <a:rPr lang="fr-FR" sz="3600" b="1" spc="-40" dirty="0">
                <a:solidFill>
                  <a:srgbClr val="FFFFFF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Contacts</a:t>
            </a:r>
            <a:endParaRPr lang="fr-FR" sz="11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68420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020938F3-042F-222F-1862-C104D67B4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092" y="1729416"/>
            <a:ext cx="5120640" cy="512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20BFE0F-25A9-F27F-9648-0FE40F4ECD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9174" y="1036637"/>
            <a:ext cx="10245726" cy="652463"/>
          </a:xfrm>
          <a:prstGeom prst="rect">
            <a:avLst/>
          </a:prstGeom>
          <a:solidFill>
            <a:srgbClr val="22314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fr-FR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DD96A44E-C629-82F4-6499-B62478A2C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175" y="681037"/>
            <a:ext cx="10515600" cy="1325563"/>
          </a:xfrm>
        </p:spPr>
        <p:txBody>
          <a:bodyPr/>
          <a:lstStyle/>
          <a:p>
            <a:r>
              <a:rPr lang="fr-FR" dirty="0">
                <a:solidFill>
                  <a:srgbClr val="EF76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</a:p>
        </p:txBody>
      </p:sp>
      <p:sp>
        <p:nvSpPr>
          <p:cNvPr id="6" name="Rectangle : avec coin rogné 5">
            <a:extLst>
              <a:ext uri="{FF2B5EF4-FFF2-40B4-BE49-F238E27FC236}">
                <a16:creationId xmlns:a16="http://schemas.microsoft.com/office/drawing/2014/main" id="{A9879F5D-DDF1-D403-045C-FE770238AA3A}"/>
              </a:ext>
            </a:extLst>
          </p:cNvPr>
          <p:cNvSpPr/>
          <p:nvPr/>
        </p:nvSpPr>
        <p:spPr>
          <a:xfrm>
            <a:off x="11134724" y="1016001"/>
            <a:ext cx="561976" cy="1117600"/>
          </a:xfrm>
          <a:prstGeom prst="snip1Rect">
            <a:avLst/>
          </a:prstGeom>
          <a:solidFill>
            <a:srgbClr val="EF762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2">
            <a:extLst>
              <a:ext uri="{FF2B5EF4-FFF2-40B4-BE49-F238E27FC236}">
                <a16:creationId xmlns:a16="http://schemas.microsoft.com/office/drawing/2014/main" id="{844A5933-07D5-39B9-523D-E6511B64BFE7}"/>
              </a:ext>
            </a:extLst>
          </p:cNvPr>
          <p:cNvSpPr txBox="1"/>
          <p:nvPr/>
        </p:nvSpPr>
        <p:spPr>
          <a:xfrm>
            <a:off x="1013143" y="1933707"/>
            <a:ext cx="69192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IPSYLON is an independent player that supports organizations in securing, managing, and developing their information systems.</a:t>
            </a:r>
            <a:endParaRPr lang="fr-FR" dirty="0"/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E4682ECC-62C1-E4B4-C906-C25BAC1663E5}"/>
              </a:ext>
            </a:extLst>
          </p:cNvPr>
          <p:cNvSpPr txBox="1">
            <a:spLocks/>
          </p:cNvSpPr>
          <p:nvPr/>
        </p:nvSpPr>
        <p:spPr>
          <a:xfrm>
            <a:off x="1072356" y="71892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>
                <a:solidFill>
                  <a:srgbClr val="EF76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</a:t>
            </a:r>
            <a:r>
              <a:rPr lang="fr-FR" sz="3600" dirty="0" err="1">
                <a:solidFill>
                  <a:srgbClr val="EF76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trusted</a:t>
            </a:r>
            <a:r>
              <a:rPr lang="fr-FR" sz="3600" dirty="0">
                <a:solidFill>
                  <a:srgbClr val="EF76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Partner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D9E85758-DF49-1BA2-0034-3B1D119346B5}"/>
              </a:ext>
            </a:extLst>
          </p:cNvPr>
          <p:cNvGrpSpPr/>
          <p:nvPr/>
        </p:nvGrpSpPr>
        <p:grpSpPr>
          <a:xfrm>
            <a:off x="869950" y="3344856"/>
            <a:ext cx="2733994" cy="3101663"/>
            <a:chOff x="869950" y="3344856"/>
            <a:chExt cx="2733994" cy="3101663"/>
          </a:xfrm>
        </p:grpSpPr>
        <p:pic>
          <p:nvPicPr>
            <p:cNvPr id="10" name="Picture 10" descr="Image générée">
              <a:extLst>
                <a:ext uri="{FF2B5EF4-FFF2-40B4-BE49-F238E27FC236}">
                  <a16:creationId xmlns:a16="http://schemas.microsoft.com/office/drawing/2014/main" id="{AA718BA9-89AD-F0AB-0E59-579E26B6C45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70"/>
            <a:stretch>
              <a:fillRect/>
            </a:stretch>
          </p:blipFill>
          <p:spPr bwMode="auto">
            <a:xfrm>
              <a:off x="1013143" y="3344856"/>
              <a:ext cx="2590801" cy="31016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DFAEF162-AF44-A990-4180-55F8466372BB}"/>
                </a:ext>
              </a:extLst>
            </p:cNvPr>
            <p:cNvSpPr txBox="1"/>
            <p:nvPr/>
          </p:nvSpPr>
          <p:spPr>
            <a:xfrm>
              <a:off x="869950" y="3429000"/>
              <a:ext cx="1758950" cy="3937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fr-FR" dirty="0"/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9F12418F-76B1-9A20-EBD0-BC238D2FD59B}"/>
              </a:ext>
            </a:extLst>
          </p:cNvPr>
          <p:cNvGrpSpPr/>
          <p:nvPr/>
        </p:nvGrpSpPr>
        <p:grpSpPr>
          <a:xfrm>
            <a:off x="3871002" y="3002280"/>
            <a:ext cx="2590800" cy="2590800"/>
            <a:chOff x="3871002" y="3002280"/>
            <a:chExt cx="2590800" cy="2590800"/>
          </a:xfrm>
        </p:grpSpPr>
        <p:pic>
          <p:nvPicPr>
            <p:cNvPr id="1036" name="Picture 12" descr="Image générée">
              <a:extLst>
                <a:ext uri="{FF2B5EF4-FFF2-40B4-BE49-F238E27FC236}">
                  <a16:creationId xmlns:a16="http://schemas.microsoft.com/office/drawing/2014/main" id="{F7A7AFCD-ADE6-2297-3B58-D50B8648AD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1002" y="3002280"/>
              <a:ext cx="2590800" cy="2590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83AAAFD8-E62F-8266-3E60-CA8C8AA4375C}"/>
                </a:ext>
              </a:extLst>
            </p:cNvPr>
            <p:cNvSpPr txBox="1"/>
            <p:nvPr/>
          </p:nvSpPr>
          <p:spPr>
            <a:xfrm>
              <a:off x="4010522" y="3187700"/>
              <a:ext cx="2275978" cy="3937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fr-FR" dirty="0"/>
            </a:p>
          </p:txBody>
        </p:sp>
      </p:grpSp>
      <p:sp>
        <p:nvSpPr>
          <p:cNvPr id="13" name="ZoneTexte 12">
            <a:extLst>
              <a:ext uri="{FF2B5EF4-FFF2-40B4-BE49-F238E27FC236}">
                <a16:creationId xmlns:a16="http://schemas.microsoft.com/office/drawing/2014/main" id="{B98CAFA2-19A9-F06F-282C-E066BCBF2253}"/>
              </a:ext>
            </a:extLst>
          </p:cNvPr>
          <p:cNvSpPr txBox="1"/>
          <p:nvPr/>
        </p:nvSpPr>
        <p:spPr>
          <a:xfrm>
            <a:off x="1072356" y="3160190"/>
            <a:ext cx="1758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Aptos Display" panose="020B0004020202020204" pitchFamily="34" charset="0"/>
              </a:rPr>
              <a:t>Revenue </a:t>
            </a:r>
            <a:r>
              <a:rPr lang="fr-FR" b="1" dirty="0" err="1">
                <a:latin typeface="Aptos Display" panose="020B0004020202020204" pitchFamily="34" charset="0"/>
              </a:rPr>
              <a:t>growth</a:t>
            </a:r>
            <a:endParaRPr lang="fr-FR" b="1" dirty="0">
              <a:latin typeface="Aptos Display" panose="020B0004020202020204" pitchFamily="34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FA88167-6F26-2082-EA90-171EABE7FE5B}"/>
              </a:ext>
            </a:extLst>
          </p:cNvPr>
          <p:cNvSpPr txBox="1"/>
          <p:nvPr/>
        </p:nvSpPr>
        <p:spPr>
          <a:xfrm>
            <a:off x="4133056" y="3152001"/>
            <a:ext cx="1758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Aptos Display" panose="020B0004020202020204" pitchFamily="34" charset="0"/>
              </a:rPr>
              <a:t>Staff </a:t>
            </a:r>
            <a:r>
              <a:rPr lang="fr-FR" b="1" dirty="0" err="1">
                <a:latin typeface="Aptos Display" panose="020B0004020202020204" pitchFamily="34" charset="0"/>
              </a:rPr>
              <a:t>growth</a:t>
            </a:r>
            <a:endParaRPr lang="fr-FR" b="1" dirty="0">
              <a:latin typeface="Aptos Display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3094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51E676-541D-DBC0-1636-CB3629EACB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A953104-B164-4E64-04DA-1FA3D566D1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9174" y="1036637"/>
            <a:ext cx="10245726" cy="652463"/>
          </a:xfrm>
          <a:prstGeom prst="rect">
            <a:avLst/>
          </a:prstGeom>
          <a:solidFill>
            <a:srgbClr val="22314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fr-FR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C6E7A39F-770D-A213-8272-B97403985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175" y="681037"/>
            <a:ext cx="10515600" cy="1325563"/>
          </a:xfrm>
        </p:spPr>
        <p:txBody>
          <a:bodyPr>
            <a:normAutofit/>
          </a:bodyPr>
          <a:lstStyle/>
          <a:p>
            <a:r>
              <a:rPr lang="fr-FR" sz="3600" dirty="0">
                <a:solidFill>
                  <a:srgbClr val="EF76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Security </a:t>
            </a:r>
            <a:r>
              <a:rPr lang="fr-FR" sz="3600" dirty="0" err="1">
                <a:solidFill>
                  <a:srgbClr val="EF76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Operation</a:t>
            </a:r>
            <a:r>
              <a:rPr lang="fr-FR" sz="3600" dirty="0">
                <a:solidFill>
                  <a:srgbClr val="EF76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Center : </a:t>
            </a:r>
            <a:r>
              <a:rPr lang="fr-FR" sz="3600" dirty="0" err="1">
                <a:solidFill>
                  <a:srgbClr val="EF76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Why</a:t>
            </a:r>
            <a:r>
              <a:rPr lang="fr-FR" sz="3600" dirty="0">
                <a:solidFill>
                  <a:srgbClr val="EF76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?</a:t>
            </a:r>
          </a:p>
        </p:txBody>
      </p:sp>
      <p:sp>
        <p:nvSpPr>
          <p:cNvPr id="6" name="Rectangle : avec coin rogné 5">
            <a:extLst>
              <a:ext uri="{FF2B5EF4-FFF2-40B4-BE49-F238E27FC236}">
                <a16:creationId xmlns:a16="http://schemas.microsoft.com/office/drawing/2014/main" id="{729C24AF-ACFF-7F54-AB91-CB4C11D33C1C}"/>
              </a:ext>
            </a:extLst>
          </p:cNvPr>
          <p:cNvSpPr/>
          <p:nvPr/>
        </p:nvSpPr>
        <p:spPr>
          <a:xfrm>
            <a:off x="11134724" y="1016001"/>
            <a:ext cx="561976" cy="1117600"/>
          </a:xfrm>
          <a:prstGeom prst="snip1Rect">
            <a:avLst/>
          </a:prstGeom>
          <a:solidFill>
            <a:srgbClr val="EF762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8CA7571E-E65C-6D83-118E-8E2D31528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823" y="1709736"/>
            <a:ext cx="7747000" cy="516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42717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685C37-C72E-4DF2-1E6D-70A9C10AB3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C8B8D1E-F73B-6DA0-236F-44DD180244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9174" y="1036637"/>
            <a:ext cx="10245726" cy="652463"/>
          </a:xfrm>
          <a:prstGeom prst="rect">
            <a:avLst/>
          </a:prstGeom>
          <a:solidFill>
            <a:srgbClr val="22314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fr-FR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4ADCF294-AB44-EB79-A83E-6712F8DFC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175" y="681037"/>
            <a:ext cx="10515600" cy="1325563"/>
          </a:xfrm>
        </p:spPr>
        <p:txBody>
          <a:bodyPr>
            <a:normAutofit/>
          </a:bodyPr>
          <a:lstStyle/>
          <a:p>
            <a:r>
              <a:rPr lang="fr-FR" sz="3600" dirty="0">
                <a:solidFill>
                  <a:srgbClr val="EF76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Security </a:t>
            </a:r>
            <a:r>
              <a:rPr lang="fr-FR" sz="3600" dirty="0" err="1">
                <a:solidFill>
                  <a:srgbClr val="EF76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Operation</a:t>
            </a:r>
            <a:r>
              <a:rPr lang="fr-FR" sz="3600" dirty="0">
                <a:solidFill>
                  <a:srgbClr val="EF76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Center : </a:t>
            </a:r>
            <a:r>
              <a:rPr lang="fr-FR" sz="3600" dirty="0" err="1">
                <a:solidFill>
                  <a:srgbClr val="EF76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Why</a:t>
            </a:r>
            <a:r>
              <a:rPr lang="fr-FR" sz="3600" dirty="0">
                <a:solidFill>
                  <a:srgbClr val="EF76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?</a:t>
            </a:r>
          </a:p>
        </p:txBody>
      </p:sp>
      <p:sp>
        <p:nvSpPr>
          <p:cNvPr id="6" name="Rectangle : avec coin rogné 5">
            <a:extLst>
              <a:ext uri="{FF2B5EF4-FFF2-40B4-BE49-F238E27FC236}">
                <a16:creationId xmlns:a16="http://schemas.microsoft.com/office/drawing/2014/main" id="{C97E2E07-7B4A-18BC-F6BD-B4EF11E134D4}"/>
              </a:ext>
            </a:extLst>
          </p:cNvPr>
          <p:cNvSpPr/>
          <p:nvPr/>
        </p:nvSpPr>
        <p:spPr>
          <a:xfrm>
            <a:off x="11134724" y="1016001"/>
            <a:ext cx="561976" cy="1117600"/>
          </a:xfrm>
          <a:prstGeom prst="snip1Rect">
            <a:avLst/>
          </a:prstGeom>
          <a:solidFill>
            <a:srgbClr val="EF762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D6ACF00-17E0-2BA0-C662-2C1BA2C119C0}"/>
              </a:ext>
            </a:extLst>
          </p:cNvPr>
          <p:cNvSpPr txBox="1"/>
          <p:nvPr/>
        </p:nvSpPr>
        <p:spPr>
          <a:xfrm>
            <a:off x="1019173" y="1869538"/>
            <a:ext cx="99536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As cyber threats become ever more sophisticated, the SOC redefines security management by providing continuous monitoring, in-depth analysis, and proactive protection for IT environments.</a:t>
            </a:r>
            <a:endParaRPr lang="fr-FR" sz="1800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A65EC23E-8069-2492-8EFD-B4D851F0B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850" y="2506132"/>
            <a:ext cx="6527800" cy="435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20683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85C234-4F99-19B8-CD89-BEB475A48D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199DA58F-38D0-94FF-99D6-B4CACBEAD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8766" y="1632658"/>
            <a:ext cx="10002646" cy="236253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DAC022F-2E93-DD73-6D03-C17B1A424A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9174" y="1036637"/>
            <a:ext cx="10245726" cy="652463"/>
          </a:xfrm>
          <a:prstGeom prst="rect">
            <a:avLst/>
          </a:prstGeom>
          <a:solidFill>
            <a:srgbClr val="22314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fr-FR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645A10A2-6724-DC83-896A-9D6DE90CA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175" y="681037"/>
            <a:ext cx="10515600" cy="1325563"/>
          </a:xfrm>
        </p:spPr>
        <p:txBody>
          <a:bodyPr>
            <a:normAutofit/>
          </a:bodyPr>
          <a:lstStyle/>
          <a:p>
            <a:r>
              <a:rPr lang="fr-FR" sz="3600" dirty="0">
                <a:solidFill>
                  <a:srgbClr val="EF76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Security </a:t>
            </a:r>
            <a:r>
              <a:rPr lang="fr-FR" sz="3600" dirty="0" err="1">
                <a:solidFill>
                  <a:srgbClr val="EF76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Operation</a:t>
            </a:r>
            <a:r>
              <a:rPr lang="fr-FR" sz="3600" dirty="0">
                <a:solidFill>
                  <a:srgbClr val="EF76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Center : Services Levels</a:t>
            </a:r>
          </a:p>
        </p:txBody>
      </p:sp>
      <p:sp>
        <p:nvSpPr>
          <p:cNvPr id="6" name="Rectangle : avec coin rogné 5">
            <a:extLst>
              <a:ext uri="{FF2B5EF4-FFF2-40B4-BE49-F238E27FC236}">
                <a16:creationId xmlns:a16="http://schemas.microsoft.com/office/drawing/2014/main" id="{8D632F31-45F4-375C-111A-E7324A8F0D9F}"/>
              </a:ext>
            </a:extLst>
          </p:cNvPr>
          <p:cNvSpPr/>
          <p:nvPr/>
        </p:nvSpPr>
        <p:spPr>
          <a:xfrm>
            <a:off x="11134724" y="1016001"/>
            <a:ext cx="561976" cy="1117600"/>
          </a:xfrm>
          <a:prstGeom prst="snip1Rect">
            <a:avLst/>
          </a:prstGeom>
          <a:solidFill>
            <a:srgbClr val="EF762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7C8F6C1-CB9C-B4E4-FD3B-70E47BAABAE2}"/>
              </a:ext>
            </a:extLst>
          </p:cNvPr>
          <p:cNvSpPr txBox="1"/>
          <p:nvPr/>
        </p:nvSpPr>
        <p:spPr>
          <a:xfrm>
            <a:off x="1019173" y="1869538"/>
            <a:ext cx="99536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Custom Services </a:t>
            </a:r>
            <a:r>
              <a:rPr lang="fr-FR" dirty="0" err="1"/>
              <a:t>matching</a:t>
            </a:r>
            <a:r>
              <a:rPr lang="fr-FR" dirty="0"/>
              <a:t> </a:t>
            </a:r>
            <a:r>
              <a:rPr lang="fr-FR" dirty="0" err="1"/>
              <a:t>your</a:t>
            </a:r>
            <a:r>
              <a:rPr lang="fr-FR" dirty="0"/>
              <a:t> </a:t>
            </a:r>
            <a:r>
              <a:rPr lang="fr-FR" dirty="0" err="1"/>
              <a:t>needs</a:t>
            </a:r>
            <a:r>
              <a:rPr lang="fr-FR" dirty="0"/>
              <a:t> : </a:t>
            </a:r>
            <a:endParaRPr lang="fr-FR" sz="1800" dirty="0"/>
          </a:p>
        </p:txBody>
      </p:sp>
      <p:sp>
        <p:nvSpPr>
          <p:cNvPr id="12" name="ZoneTexte 2">
            <a:extLst>
              <a:ext uri="{FF2B5EF4-FFF2-40B4-BE49-F238E27FC236}">
                <a16:creationId xmlns:a16="http://schemas.microsoft.com/office/drawing/2014/main" id="{3FFE84C7-68C5-66A1-8F08-EB65EF77F8BB}"/>
              </a:ext>
            </a:extLst>
          </p:cNvPr>
          <p:cNvSpPr txBox="1"/>
          <p:nvPr/>
        </p:nvSpPr>
        <p:spPr>
          <a:xfrm>
            <a:off x="1421378" y="4255024"/>
            <a:ext cx="1729740" cy="11079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100" dirty="0"/>
              <a:t>One time Security log analysis</a:t>
            </a:r>
            <a:endParaRPr lang="pt-BR" sz="1100" dirty="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100" dirty="0"/>
              <a:t>One time report of Anomalies and </a:t>
            </a:r>
            <a:r>
              <a:rPr lang="fr-FR" sz="1100" dirty="0" err="1"/>
              <a:t>Malicious</a:t>
            </a:r>
            <a:r>
              <a:rPr lang="fr-FR" sz="1100" dirty="0"/>
              <a:t> </a:t>
            </a:r>
            <a:r>
              <a:rPr lang="fr-FR" sz="1100" dirty="0" err="1"/>
              <a:t>Attempts</a:t>
            </a:r>
            <a:endParaRPr lang="fr-FR" sz="1100" dirty="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100" dirty="0"/>
              <a:t>Flash Risk Report</a:t>
            </a:r>
            <a:endParaRPr lang="fr-FR" sz="2400" dirty="0"/>
          </a:p>
        </p:txBody>
      </p:sp>
      <p:sp>
        <p:nvSpPr>
          <p:cNvPr id="13" name="ZoneTexte 2">
            <a:extLst>
              <a:ext uri="{FF2B5EF4-FFF2-40B4-BE49-F238E27FC236}">
                <a16:creationId xmlns:a16="http://schemas.microsoft.com/office/drawing/2014/main" id="{D1E01C69-910C-0DF4-7045-FE70991AE381}"/>
              </a:ext>
            </a:extLst>
          </p:cNvPr>
          <p:cNvSpPr txBox="1"/>
          <p:nvPr/>
        </p:nvSpPr>
        <p:spPr>
          <a:xfrm>
            <a:off x="3282974" y="4185010"/>
            <a:ext cx="1729740" cy="6001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100" dirty="0"/>
              <a:t>Network Security,  Routeurs, firewall, </a:t>
            </a:r>
            <a:r>
              <a:rPr lang="fr-FR" sz="1100" dirty="0" err="1"/>
              <a:t>switchs</a:t>
            </a:r>
            <a:r>
              <a:rPr lang="fr-FR" sz="1100" dirty="0"/>
              <a:t>, </a:t>
            </a:r>
            <a:r>
              <a:rPr lang="fr-FR" sz="1100" dirty="0" err="1"/>
              <a:t>vpn</a:t>
            </a:r>
            <a:r>
              <a:rPr lang="fr-FR" sz="1100" dirty="0"/>
              <a:t>, proxy…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989C3EA-03A0-0F62-A0A6-B499CF83D9AD}"/>
              </a:ext>
            </a:extLst>
          </p:cNvPr>
          <p:cNvSpPr/>
          <p:nvPr/>
        </p:nvSpPr>
        <p:spPr>
          <a:xfrm>
            <a:off x="1458988" y="3877651"/>
            <a:ext cx="1692130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rPr>
              <a:t>Diagnostic Flash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4812041-11B2-CCBA-CD2C-CCA527B3ACED}"/>
              </a:ext>
            </a:extLst>
          </p:cNvPr>
          <p:cNvSpPr/>
          <p:nvPr/>
        </p:nvSpPr>
        <p:spPr>
          <a:xfrm>
            <a:off x="3361224" y="3810522"/>
            <a:ext cx="1582870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</a:rPr>
              <a:t>SOC </a:t>
            </a:r>
            <a:r>
              <a:rPr lang="fr-FR" dirty="0" err="1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</a:rPr>
              <a:t>Firstwatch</a:t>
            </a:r>
            <a:endParaRPr lang="fr-FR" b="0" cap="none" spc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7D1E3C9-79E3-24F7-4E78-F413AB82D4B7}"/>
              </a:ext>
            </a:extLst>
          </p:cNvPr>
          <p:cNvSpPr/>
          <p:nvPr/>
        </p:nvSpPr>
        <p:spPr>
          <a:xfrm>
            <a:off x="5402339" y="3647166"/>
            <a:ext cx="1056892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</a:rPr>
              <a:t>SOC </a:t>
            </a:r>
            <a:r>
              <a:rPr lang="fr-FR" dirty="0" err="1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</a:rPr>
              <a:t>Core</a:t>
            </a:r>
            <a:endParaRPr lang="fr-FR" b="0" cap="none" spc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FBE4DB2-4C16-74D3-83E5-75D86A8807F9}"/>
              </a:ext>
            </a:extLst>
          </p:cNvPr>
          <p:cNvSpPr/>
          <p:nvPr/>
        </p:nvSpPr>
        <p:spPr>
          <a:xfrm>
            <a:off x="7241467" y="3464990"/>
            <a:ext cx="97013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</a:rPr>
              <a:t>SOC 360</a:t>
            </a:r>
            <a:endParaRPr lang="fr-FR" b="0" cap="none" spc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3C92E97-350E-F295-73F0-A73CA402E12D}"/>
              </a:ext>
            </a:extLst>
          </p:cNvPr>
          <p:cNvSpPr/>
          <p:nvPr/>
        </p:nvSpPr>
        <p:spPr>
          <a:xfrm>
            <a:off x="8915675" y="3242705"/>
            <a:ext cx="1325043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</a:rPr>
              <a:t>SOC Beyond</a:t>
            </a:r>
            <a:endParaRPr lang="fr-FR" b="0" cap="none" spc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25" name="ZoneTexte 2">
            <a:extLst>
              <a:ext uri="{FF2B5EF4-FFF2-40B4-BE49-F238E27FC236}">
                <a16:creationId xmlns:a16="http://schemas.microsoft.com/office/drawing/2014/main" id="{67BF5AA8-3103-A7DA-C5FC-0D5DDEEC62DD}"/>
              </a:ext>
            </a:extLst>
          </p:cNvPr>
          <p:cNvSpPr txBox="1"/>
          <p:nvPr/>
        </p:nvSpPr>
        <p:spPr>
          <a:xfrm>
            <a:off x="5131116" y="4062317"/>
            <a:ext cx="1729740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100" dirty="0"/>
              <a:t>Server Security, Storage, </a:t>
            </a:r>
            <a:r>
              <a:rPr lang="fr-FR" sz="1100" dirty="0" err="1"/>
              <a:t>databases</a:t>
            </a:r>
            <a:r>
              <a:rPr lang="fr-FR" sz="1100" dirty="0"/>
              <a:t>, Backup, stockages, Software.</a:t>
            </a:r>
          </a:p>
        </p:txBody>
      </p:sp>
      <p:sp>
        <p:nvSpPr>
          <p:cNvPr id="26" name="ZoneTexte 2">
            <a:extLst>
              <a:ext uri="{FF2B5EF4-FFF2-40B4-BE49-F238E27FC236}">
                <a16:creationId xmlns:a16="http://schemas.microsoft.com/office/drawing/2014/main" id="{7DD5D961-C844-D0C1-9815-BE52E6A6D5C8}"/>
              </a:ext>
            </a:extLst>
          </p:cNvPr>
          <p:cNvSpPr txBox="1"/>
          <p:nvPr/>
        </p:nvSpPr>
        <p:spPr>
          <a:xfrm>
            <a:off x="6924092" y="3831832"/>
            <a:ext cx="1611434" cy="263149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100" dirty="0"/>
              <a:t>Full Environnement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100" dirty="0"/>
              <a:t>Network Security,  Routeurs, firewall, </a:t>
            </a:r>
            <a:r>
              <a:rPr lang="fr-FR" sz="1100" dirty="0" err="1"/>
              <a:t>switchs</a:t>
            </a:r>
            <a:r>
              <a:rPr lang="fr-FR" sz="1100" dirty="0"/>
              <a:t>, </a:t>
            </a:r>
            <a:r>
              <a:rPr lang="fr-FR" sz="1100" dirty="0" err="1"/>
              <a:t>vpn</a:t>
            </a:r>
            <a:r>
              <a:rPr lang="fr-FR" sz="1100" dirty="0"/>
              <a:t>, proxy…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100" dirty="0"/>
              <a:t>Server Security, Storage, </a:t>
            </a:r>
            <a:r>
              <a:rPr lang="fr-FR" sz="1100" dirty="0" err="1"/>
              <a:t>databases</a:t>
            </a:r>
            <a:r>
              <a:rPr lang="fr-FR" sz="1100" dirty="0"/>
              <a:t>, Backup, stockages, Software.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100" dirty="0"/>
              <a:t>User desktop and laptop, mobile </a:t>
            </a:r>
            <a:r>
              <a:rPr lang="fr-FR" sz="1100" dirty="0" err="1"/>
              <a:t>device</a:t>
            </a:r>
            <a:endParaRPr lang="fr-FR" sz="11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100" dirty="0"/>
              <a:t>User </a:t>
            </a:r>
            <a:r>
              <a:rPr lang="fr-FR" sz="1100" dirty="0" err="1"/>
              <a:t>Behavioral</a:t>
            </a:r>
            <a:r>
              <a:rPr lang="fr-FR" sz="1100" dirty="0"/>
              <a:t> Monitoring and Management</a:t>
            </a:r>
          </a:p>
        </p:txBody>
      </p:sp>
      <p:sp>
        <p:nvSpPr>
          <p:cNvPr id="27" name="ZoneTexte 2">
            <a:extLst>
              <a:ext uri="{FF2B5EF4-FFF2-40B4-BE49-F238E27FC236}">
                <a16:creationId xmlns:a16="http://schemas.microsoft.com/office/drawing/2014/main" id="{E3B02861-6316-B529-9F57-0E748B66DAC0}"/>
              </a:ext>
            </a:extLst>
          </p:cNvPr>
          <p:cNvSpPr txBox="1"/>
          <p:nvPr/>
        </p:nvSpPr>
        <p:spPr>
          <a:xfrm>
            <a:off x="8772330" y="3670742"/>
            <a:ext cx="1611434" cy="161582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/>
              <a:t>Penetration Testing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/>
              <a:t>Vulnerability Audits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/>
              <a:t>User Behavior Assessment and Awareness (Phishing Campaigns, Social Engineering)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/>
              <a:t>Risk Management</a:t>
            </a:r>
            <a:endParaRPr lang="fr-FR" sz="1100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342A16C-7239-7E9F-A465-09114F41E938}"/>
              </a:ext>
            </a:extLst>
          </p:cNvPr>
          <p:cNvSpPr txBox="1"/>
          <p:nvPr/>
        </p:nvSpPr>
        <p:spPr>
          <a:xfrm>
            <a:off x="8535526" y="2489200"/>
            <a:ext cx="2164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chemeClr val="bg1"/>
                </a:solidFill>
              </a:rPr>
              <a:t>( Advanced &amp; Custom )</a:t>
            </a:r>
          </a:p>
        </p:txBody>
      </p:sp>
    </p:spTree>
    <p:extLst>
      <p:ext uri="{BB962C8B-B14F-4D97-AF65-F5344CB8AC3E}">
        <p14:creationId xmlns:p14="http://schemas.microsoft.com/office/powerpoint/2010/main" val="31689158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FF6D86-9C2C-BE35-AE5B-785E4B0EE4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A6AD19D-32F1-E48F-E6F7-5B08996573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9174" y="1036637"/>
            <a:ext cx="10245726" cy="652463"/>
          </a:xfrm>
          <a:prstGeom prst="rect">
            <a:avLst/>
          </a:prstGeom>
          <a:solidFill>
            <a:srgbClr val="22314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fr-FR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92B8D1D4-619E-DCD4-770A-3A73F6EF1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175" y="681037"/>
            <a:ext cx="10515600" cy="1325563"/>
          </a:xfrm>
        </p:spPr>
        <p:txBody>
          <a:bodyPr>
            <a:normAutofit/>
          </a:bodyPr>
          <a:lstStyle/>
          <a:p>
            <a:r>
              <a:rPr lang="fr-FR" sz="3600" dirty="0">
                <a:solidFill>
                  <a:srgbClr val="EF76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Security </a:t>
            </a:r>
            <a:r>
              <a:rPr lang="fr-FR" sz="3600" dirty="0" err="1">
                <a:solidFill>
                  <a:srgbClr val="EF76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Operation</a:t>
            </a:r>
            <a:r>
              <a:rPr lang="fr-FR" sz="3600" dirty="0">
                <a:solidFill>
                  <a:srgbClr val="EF76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Center : </a:t>
            </a:r>
            <a:r>
              <a:rPr lang="fr-FR" sz="3600" dirty="0" err="1">
                <a:solidFill>
                  <a:srgbClr val="EF76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Current</a:t>
            </a:r>
            <a:r>
              <a:rPr lang="fr-FR" sz="3600" dirty="0">
                <a:solidFill>
                  <a:srgbClr val="EF76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Services</a:t>
            </a:r>
          </a:p>
        </p:txBody>
      </p:sp>
      <p:sp>
        <p:nvSpPr>
          <p:cNvPr id="6" name="Rectangle : avec coin rogné 5">
            <a:extLst>
              <a:ext uri="{FF2B5EF4-FFF2-40B4-BE49-F238E27FC236}">
                <a16:creationId xmlns:a16="http://schemas.microsoft.com/office/drawing/2014/main" id="{250B2E49-7E70-0F7E-5D7D-B3A076400598}"/>
              </a:ext>
            </a:extLst>
          </p:cNvPr>
          <p:cNvSpPr/>
          <p:nvPr/>
        </p:nvSpPr>
        <p:spPr>
          <a:xfrm>
            <a:off x="11134724" y="1016001"/>
            <a:ext cx="561976" cy="1117600"/>
          </a:xfrm>
          <a:prstGeom prst="snip1Rect">
            <a:avLst/>
          </a:prstGeom>
          <a:solidFill>
            <a:srgbClr val="EF762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9156C340-1CB8-C17E-62AE-D9B343CF9F4F}"/>
              </a:ext>
            </a:extLst>
          </p:cNvPr>
          <p:cNvSpPr txBox="1"/>
          <p:nvPr/>
        </p:nvSpPr>
        <p:spPr>
          <a:xfrm>
            <a:off x="1856103" y="2278936"/>
            <a:ext cx="1476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Services</a:t>
            </a:r>
          </a:p>
        </p:txBody>
      </p:sp>
      <p:pic>
        <p:nvPicPr>
          <p:cNvPr id="18" name="Picture 6" descr="Image générée">
            <a:extLst>
              <a:ext uri="{FF2B5EF4-FFF2-40B4-BE49-F238E27FC236}">
                <a16:creationId xmlns:a16="http://schemas.microsoft.com/office/drawing/2014/main" id="{4AF12EA1-F938-7930-3875-D03EDEADE8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74" y="1831200"/>
            <a:ext cx="863600" cy="8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Image générée">
            <a:extLst>
              <a:ext uri="{FF2B5EF4-FFF2-40B4-BE49-F238E27FC236}">
                <a16:creationId xmlns:a16="http://schemas.microsoft.com/office/drawing/2014/main" id="{ED644815-9027-A961-01F6-312077FA9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850" y="2967136"/>
            <a:ext cx="2379133" cy="356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C6BBD3A6-FC28-B609-7F10-E1A2E758A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499" y="1720144"/>
            <a:ext cx="7059083" cy="4706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87877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6D1639-8525-5DA8-AA16-FF33C1DCB1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>
            <a:extLst>
              <a:ext uri="{FF2B5EF4-FFF2-40B4-BE49-F238E27FC236}">
                <a16:creationId xmlns:a16="http://schemas.microsoft.com/office/drawing/2014/main" id="{A17B09A3-E0C1-56DA-C6A0-6B350ADDB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636" y="1709736"/>
            <a:ext cx="4964114" cy="4964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2088B41-0A04-30B8-6FF0-044E9C85DD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9174" y="1036637"/>
            <a:ext cx="10245726" cy="652463"/>
          </a:xfrm>
          <a:prstGeom prst="rect">
            <a:avLst/>
          </a:prstGeom>
          <a:solidFill>
            <a:srgbClr val="22314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fr-FR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3B52C398-9563-2B46-4FCD-87BFABB85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175" y="681037"/>
            <a:ext cx="10515600" cy="1325563"/>
          </a:xfrm>
        </p:spPr>
        <p:txBody>
          <a:bodyPr>
            <a:normAutofit/>
          </a:bodyPr>
          <a:lstStyle/>
          <a:p>
            <a:r>
              <a:rPr lang="fr-FR" sz="3600" dirty="0">
                <a:solidFill>
                  <a:srgbClr val="EF76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Security </a:t>
            </a:r>
            <a:r>
              <a:rPr lang="fr-FR" sz="3600" dirty="0" err="1">
                <a:solidFill>
                  <a:srgbClr val="EF76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Operation</a:t>
            </a:r>
            <a:r>
              <a:rPr lang="fr-FR" sz="3600" dirty="0">
                <a:solidFill>
                  <a:srgbClr val="EF76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Center : </a:t>
            </a:r>
            <a:r>
              <a:rPr lang="fr-FR" sz="3600" dirty="0" err="1">
                <a:solidFill>
                  <a:srgbClr val="EF76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Processing</a:t>
            </a:r>
            <a:endParaRPr lang="fr-FR" sz="3600" dirty="0">
              <a:solidFill>
                <a:srgbClr val="EF76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ectangle : avec coin rogné 5">
            <a:extLst>
              <a:ext uri="{FF2B5EF4-FFF2-40B4-BE49-F238E27FC236}">
                <a16:creationId xmlns:a16="http://schemas.microsoft.com/office/drawing/2014/main" id="{0BB7BA27-CCDF-02D3-3D63-04DBCE0D74B8}"/>
              </a:ext>
            </a:extLst>
          </p:cNvPr>
          <p:cNvSpPr/>
          <p:nvPr/>
        </p:nvSpPr>
        <p:spPr>
          <a:xfrm>
            <a:off x="11134724" y="1016001"/>
            <a:ext cx="561976" cy="1117600"/>
          </a:xfrm>
          <a:prstGeom prst="snip1Rect">
            <a:avLst/>
          </a:prstGeom>
          <a:solidFill>
            <a:srgbClr val="EF762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339B2E1-EDFD-7554-7AD8-867CE75D6F8C}"/>
              </a:ext>
            </a:extLst>
          </p:cNvPr>
          <p:cNvSpPr txBox="1"/>
          <p:nvPr/>
        </p:nvSpPr>
        <p:spPr>
          <a:xfrm>
            <a:off x="1804039" y="2263000"/>
            <a:ext cx="1476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Teams</a:t>
            </a:r>
          </a:p>
        </p:txBody>
      </p:sp>
      <p:pic>
        <p:nvPicPr>
          <p:cNvPr id="9222" name="Picture 6" descr="Image générée">
            <a:extLst>
              <a:ext uri="{FF2B5EF4-FFF2-40B4-BE49-F238E27FC236}">
                <a16:creationId xmlns:a16="http://schemas.microsoft.com/office/drawing/2014/main" id="{589427B0-5A37-77DF-C470-707323DBD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74" y="1831200"/>
            <a:ext cx="863600" cy="8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472EBA81-B678-CBA0-181E-37312057B7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73" y="2694800"/>
            <a:ext cx="2506134" cy="375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6AAFC933-0851-44F5-6A90-EF82E0913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981" y="3333751"/>
            <a:ext cx="3035299" cy="3035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60758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F826F4-2A1B-9517-F4A2-345E299CEA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55B1FA0-106C-594E-0D80-37BE516C10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9174" y="1036637"/>
            <a:ext cx="10245726" cy="652463"/>
          </a:xfrm>
          <a:prstGeom prst="rect">
            <a:avLst/>
          </a:prstGeom>
          <a:solidFill>
            <a:srgbClr val="22314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fr-FR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1799B4F8-46BF-7A45-970B-18E9BDB3B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175" y="681037"/>
            <a:ext cx="10515600" cy="1325563"/>
          </a:xfrm>
        </p:spPr>
        <p:txBody>
          <a:bodyPr>
            <a:normAutofit/>
          </a:bodyPr>
          <a:lstStyle/>
          <a:p>
            <a:r>
              <a:rPr lang="fr-FR" sz="3600" dirty="0">
                <a:solidFill>
                  <a:srgbClr val="EF76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Security </a:t>
            </a:r>
            <a:r>
              <a:rPr lang="fr-FR" sz="3600" dirty="0" err="1">
                <a:solidFill>
                  <a:srgbClr val="EF76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Operation</a:t>
            </a:r>
            <a:r>
              <a:rPr lang="fr-FR" sz="3600" dirty="0">
                <a:solidFill>
                  <a:srgbClr val="EF76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Center : Solutions</a:t>
            </a:r>
          </a:p>
        </p:txBody>
      </p:sp>
      <p:sp>
        <p:nvSpPr>
          <p:cNvPr id="6" name="Rectangle : avec coin rogné 5">
            <a:extLst>
              <a:ext uri="{FF2B5EF4-FFF2-40B4-BE49-F238E27FC236}">
                <a16:creationId xmlns:a16="http://schemas.microsoft.com/office/drawing/2014/main" id="{BE812263-BCD5-2515-9350-E6698054A55A}"/>
              </a:ext>
            </a:extLst>
          </p:cNvPr>
          <p:cNvSpPr/>
          <p:nvPr/>
        </p:nvSpPr>
        <p:spPr>
          <a:xfrm>
            <a:off x="11134724" y="1016001"/>
            <a:ext cx="561976" cy="1117600"/>
          </a:xfrm>
          <a:prstGeom prst="snip1Rect">
            <a:avLst/>
          </a:prstGeom>
          <a:solidFill>
            <a:srgbClr val="EF762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AC71224-63CD-1688-13BC-2E4C8F5B814D}"/>
              </a:ext>
            </a:extLst>
          </p:cNvPr>
          <p:cNvSpPr txBox="1"/>
          <p:nvPr/>
        </p:nvSpPr>
        <p:spPr>
          <a:xfrm>
            <a:off x="1019173" y="1869538"/>
            <a:ext cx="99536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 service powered by SIEM technologies with advanced, customized configurations.</a:t>
            </a:r>
            <a:endParaRPr lang="fr-FR" sz="1800" dirty="0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785FE45E-AAAE-8EA2-7B53-9BB584C84A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1511" y="2362200"/>
            <a:ext cx="8108950" cy="413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327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2BF564-83AA-0C17-A3AE-2EA3FA090A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855B914-2724-FEE3-9A28-6EF6647B8D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9174" y="1036637"/>
            <a:ext cx="10245726" cy="652463"/>
          </a:xfrm>
          <a:prstGeom prst="rect">
            <a:avLst/>
          </a:prstGeom>
          <a:solidFill>
            <a:srgbClr val="22314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fr-FR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70899027-3CD5-C254-A755-EF45AD3E8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175" y="681037"/>
            <a:ext cx="10515600" cy="1325563"/>
          </a:xfrm>
        </p:spPr>
        <p:txBody>
          <a:bodyPr>
            <a:normAutofit/>
          </a:bodyPr>
          <a:lstStyle/>
          <a:p>
            <a:r>
              <a:rPr lang="fr-FR" sz="3600" dirty="0">
                <a:solidFill>
                  <a:srgbClr val="EF76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sz="3600" dirty="0" err="1">
                <a:solidFill>
                  <a:srgbClr val="EF76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Trusted</a:t>
            </a:r>
            <a:r>
              <a:rPr lang="fr-FR" sz="3600" dirty="0">
                <a:solidFill>
                  <a:srgbClr val="EF76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by </a:t>
            </a:r>
          </a:p>
        </p:txBody>
      </p:sp>
      <p:sp>
        <p:nvSpPr>
          <p:cNvPr id="6" name="Rectangle : avec coin rogné 5">
            <a:extLst>
              <a:ext uri="{FF2B5EF4-FFF2-40B4-BE49-F238E27FC236}">
                <a16:creationId xmlns:a16="http://schemas.microsoft.com/office/drawing/2014/main" id="{D04FFE55-4B79-4EAE-64AA-68B039D70E95}"/>
              </a:ext>
            </a:extLst>
          </p:cNvPr>
          <p:cNvSpPr/>
          <p:nvPr/>
        </p:nvSpPr>
        <p:spPr>
          <a:xfrm>
            <a:off x="11134724" y="1016001"/>
            <a:ext cx="561976" cy="1117600"/>
          </a:xfrm>
          <a:prstGeom prst="snip1Rect">
            <a:avLst/>
          </a:prstGeom>
          <a:solidFill>
            <a:srgbClr val="EF762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9260A9F1-3E58-0F3E-017F-EC64B5894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801" y="1777735"/>
            <a:ext cx="7620398" cy="5080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818676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61E48AE31A0CE43A1D2E25D4DA8083C" ma:contentTypeVersion="11" ma:contentTypeDescription="Crée un document." ma:contentTypeScope="" ma:versionID="339ec868c3e3d57ba653fb77fa1e2098">
  <xsd:schema xmlns:xsd="http://www.w3.org/2001/XMLSchema" xmlns:xs="http://www.w3.org/2001/XMLSchema" xmlns:p="http://schemas.microsoft.com/office/2006/metadata/properties" xmlns:ns2="f0d18ba7-978a-4e54-9790-4f2ac6aad7a9" xmlns:ns3="6ee7e88a-c633-48a3-904b-e7e77de1cbd4" targetNamespace="http://schemas.microsoft.com/office/2006/metadata/properties" ma:root="true" ma:fieldsID="54f7706de02679d2f4be4c9d25ed43f7" ns2:_="" ns3:_="">
    <xsd:import namespace="f0d18ba7-978a-4e54-9790-4f2ac6aad7a9"/>
    <xsd:import namespace="6ee7e88a-c633-48a3-904b-e7e77de1cbd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d18ba7-978a-4e54-9790-4f2ac6aad7a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Balises d’images" ma:readOnly="false" ma:fieldId="{5cf76f15-5ced-4ddc-b409-7134ff3c332f}" ma:taxonomyMulti="true" ma:sspId="32bbe2ac-5ecc-4b0a-bce3-ca4c04123d0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e7e88a-c633-48a3-904b-e7e77de1cbd4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5206c278-d327-4203-bb16-82c70d7591d9}" ma:internalName="TaxCatchAll" ma:showField="CatchAllData" ma:web="6ee7e88a-c633-48a3-904b-e7e77de1cbd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0d18ba7-978a-4e54-9790-4f2ac6aad7a9">
      <Terms xmlns="http://schemas.microsoft.com/office/infopath/2007/PartnerControls"/>
    </lcf76f155ced4ddcb4097134ff3c332f>
    <TaxCatchAll xmlns="6ee7e88a-c633-48a3-904b-e7e77de1cbd4" xsi:nil="true"/>
  </documentManagement>
</p:properties>
</file>

<file path=customXml/itemProps1.xml><?xml version="1.0" encoding="utf-8"?>
<ds:datastoreItem xmlns:ds="http://schemas.openxmlformats.org/officeDocument/2006/customXml" ds:itemID="{37873183-E5B5-4B8E-B555-B145E468A3E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0353C54-8422-432D-8510-46504B14310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0d18ba7-978a-4e54-9790-4f2ac6aad7a9"/>
    <ds:schemaRef ds:uri="6ee7e88a-c633-48a3-904b-e7e77de1cbd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38F6960-DCC1-4250-AE25-103F516370CB}">
  <ds:schemaRefs>
    <ds:schemaRef ds:uri="0513587e-f077-44e8-a1ab-591e024a2850"/>
    <ds:schemaRef ds:uri="4d20f0a4-c947-42a3-9216-ac7fdc5f31f8"/>
    <ds:schemaRef ds:uri="8013ccfa-46ff-4d35-a5aa-38060f781a81"/>
    <ds:schemaRef ds:uri="d6b64f7d-3522-489c-865e-f14ccc8d589e"/>
    <ds:schemaRef ds:uri="e310f73b-b071-499e-b1c7-669d52e33582"/>
    <ds:schemaRef ds:uri="f4e81a8d-e903-445d-9c4a-dd7b19039255"/>
    <ds:schemaRef ds:uri="http://schemas.microsoft.com/office/2006/metadata/properties"/>
    <ds:schemaRef ds:uri="http://schemas.microsoft.com/office/infopath/2007/PartnerControls"/>
    <ds:schemaRef ds:uri="f0d18ba7-978a-4e54-9790-4f2ac6aad7a9"/>
    <ds:schemaRef ds:uri="6ee7e88a-c633-48a3-904b-e7e77de1cbd4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766</TotalTime>
  <Words>246</Words>
  <Application>Microsoft Office PowerPoint</Application>
  <PresentationFormat>Grand écran</PresentationFormat>
  <Paragraphs>50</Paragraphs>
  <Slides>11</Slides>
  <Notes>11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9" baseType="lpstr">
      <vt:lpstr>Aptos</vt:lpstr>
      <vt:lpstr>Aptos Display</vt:lpstr>
      <vt:lpstr>Arial</vt:lpstr>
      <vt:lpstr>Calibri</vt:lpstr>
      <vt:lpstr>Calibri Light</vt:lpstr>
      <vt:lpstr>Century Gothic</vt:lpstr>
      <vt:lpstr>Tahoma</vt:lpstr>
      <vt:lpstr>Thème Office</vt:lpstr>
      <vt:lpstr>Présentation PowerPoint</vt:lpstr>
      <vt:lpstr>  </vt:lpstr>
      <vt:lpstr>  Security Operation Center : Why ?</vt:lpstr>
      <vt:lpstr>  Security Operation Center : Why ?</vt:lpstr>
      <vt:lpstr>  Security Operation Center : Services Levels</vt:lpstr>
      <vt:lpstr>  Security Operation Center : Current Services</vt:lpstr>
      <vt:lpstr>  Security Operation Center : Processing</vt:lpstr>
      <vt:lpstr>  Security Operation Center : Solutions</vt:lpstr>
      <vt:lpstr> Trusted by </vt:lpstr>
      <vt:lpstr>Questions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lyn naivin</dc:creator>
  <cp:lastModifiedBy>Tony Roberge</cp:lastModifiedBy>
  <cp:revision>16</cp:revision>
  <dcterms:created xsi:type="dcterms:W3CDTF">2024-02-28T08:53:22Z</dcterms:created>
  <dcterms:modified xsi:type="dcterms:W3CDTF">2025-11-05T13:50:46Z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Order">
    <vt:r8>15000</vt:r8>
  </property>
  <property fmtid="{D5CDD505-2E9C-101B-9397-08002B2CF9AE}" pid="4" name="xd_Signature">
    <vt:bool>false</vt:bool>
  </property>
  <property fmtid="{D5CDD505-2E9C-101B-9397-08002B2CF9AE}" pid="5" name="SharedWithUsers">
    <vt:lpwstr>23;#Gaëtan Gallet</vt:lpwstr>
  </property>
  <property fmtid="{D5CDD505-2E9C-101B-9397-08002B2CF9AE}" pid="6" name="xd_ProgID">
    <vt:lpwstr/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  <property fmtid="{D5CDD505-2E9C-101B-9397-08002B2CF9AE}" pid="10" name="TriggerFlowInfo">
    <vt:lpwstr/>
  </property>
  <property fmtid="{D5CDD505-2E9C-101B-9397-08002B2CF9AE}" pid="11" name="ContentTypeId">
    <vt:lpwstr>0x010100361E48AE31A0CE43A1D2E25D4DA8083C</vt:lpwstr>
  </property>
</Properties>
</file>