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4" r:id="rId7"/>
    <p:sldId id="262" r:id="rId8"/>
    <p:sldId id="26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7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63"/>
  </p:normalViewPr>
  <p:slideViewPr>
    <p:cSldViewPr snapToGrid="0" snapToObjects="1">
      <p:cViewPr varScale="1">
        <p:scale>
          <a:sx n="115" d="100"/>
          <a:sy n="115" d="100"/>
        </p:scale>
        <p:origin x="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DD2C2-D780-474A-B452-4100E8DEC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440B08-84A8-7849-A00A-288490ABC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236451-DEF7-DF45-9B7B-02EB3CFC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5726-5DFE-7F47-9469-61ADE78C434B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14563F-DBB3-8A4B-86A1-CA6900C0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45BA11-2B65-F74A-B100-1D81A0A3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14DA-EE8F-764B-B96D-1188BF45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13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9E62A-577B-6D45-9710-C1CB8645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A9D9EB-83CF-A84F-B272-DA4F673D3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F4B26A-94C3-3846-8803-CA940F110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5726-5DFE-7F47-9469-61ADE78C434B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724182-84A7-5F42-A7A2-A46C46E7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ACD967-EDB7-B04D-97D2-4730ADE4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14DA-EE8F-764B-B96D-1188BF45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43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E2C1BC0-D107-414A-89FC-5C1E475C8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97FF62-32EF-9D43-9F1C-B20E26F73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82E00E-D2BB-904A-B51A-57B8C311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5726-5DFE-7F47-9469-61ADE78C434B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B5516F-BF4D-4240-9140-FE40FA76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4F79D5-91F4-E74A-9A93-C579E94C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14DA-EE8F-764B-B96D-1188BF45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93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FB2E72-132D-8F46-A908-6B8404D6D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41BCA3-28FD-BB49-BB6F-DE049A697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6D0E56-095D-FF41-BC37-435C566B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5726-5DFE-7F47-9469-61ADE78C434B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BA4B08-C5C1-6145-A1FB-F1F7A35E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9B5AE6-2F41-434B-96F7-BE77C77B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14DA-EE8F-764B-B96D-1188BF45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37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C7D6AA-5952-6948-8E26-EEC7906F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A4303F-F828-D642-9CB2-8FC817E67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6591B5-C558-7446-B15F-BA760E99F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5726-5DFE-7F47-9469-61ADE78C434B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80F9B0-5DF8-7F41-AD9F-D72B8905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54BA9C-6251-FC45-8352-F004CB19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14DA-EE8F-764B-B96D-1188BF45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18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D3E71C-07FD-0E48-8F1C-2A56776D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E9B1BB-DA3F-BB4F-971E-DE4D7555C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B8F08D-FB70-174A-BA95-FCCBD6F05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B60060-2D18-E248-9682-43C95A58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5726-5DFE-7F47-9469-61ADE78C434B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D40E74-DB42-BC40-B3CA-CCEC9DFA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C2F24C-EC90-DF46-967C-6580AD14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14DA-EE8F-764B-B96D-1188BF45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07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7CAF8-D2C7-0945-837E-9E08DD35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DF1B59-2194-F04E-8C5B-BC376E0AB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543751-EADD-AE43-97B7-19537E8AD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F542A8-4DEE-1E4B-8E8B-5408663ED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D0660D-382B-EA49-856E-896101146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5C8FC86-1AC9-A44C-A1F7-275CB370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5726-5DFE-7F47-9469-61ADE78C434B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10B1DE-E798-9E41-8C85-6B03DC9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D1B050D-6F8B-CA40-BDD2-8804499F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14DA-EE8F-764B-B96D-1188BF45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14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56FC0-8711-1E4F-BCFD-6E00238E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0E47CA-E71E-EF47-AAFF-22571D6D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5726-5DFE-7F47-9469-61ADE78C434B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8703F1-4DBB-3041-AF43-CD8A5295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290400-DC98-1C47-94F5-7270441A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14DA-EE8F-764B-B96D-1188BF45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56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68C505-C993-F741-AD50-44044736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5726-5DFE-7F47-9469-61ADE78C434B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66C822-99C6-0440-8C5C-038C3E5F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E537FD-74AF-7C4E-B3EE-BBE9F1DB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14DA-EE8F-764B-B96D-1188BF45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2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063AA-D48F-4841-9A8E-3E8D84B5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FAEBBA-21B8-ED42-9285-AF53FD06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DD2A27-1420-EA46-883D-31B91AC3E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9A8344-D3C2-A346-84B3-B2FE0A37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5726-5DFE-7F47-9469-61ADE78C434B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915371-1DD5-0E46-AED9-417F2C1F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BBBCCA-D4CA-EC4C-9341-35140824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14DA-EE8F-764B-B96D-1188BF45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67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34C0E-5338-D647-9D21-0993EC78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6D4071-5B5A-F842-932B-256107FCA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F2A607-84C9-5145-83A3-447D4D3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9179C2-8415-D54F-995F-684F818C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5726-5DFE-7F47-9469-61ADE78C434B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FB068E-E3D0-0C43-A637-3AA10E8B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C6745B-EC86-5143-9247-703931C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14DA-EE8F-764B-B96D-1188BF45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84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94D750-3A53-0845-A94E-6953FDE5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16DA9F-8486-B74C-ADA6-B3202DACA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ED72A8-D1E1-2A49-9048-4A79075CC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D5726-5DFE-7F47-9469-61ADE78C434B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953827-D0B4-CF41-9187-1F50274DD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1181D3-0A90-DB45-AB6F-557745978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D14DA-EE8F-764B-B96D-1188BF45E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83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631A47D-9268-B740-B59E-C5660AF46016}"/>
              </a:ext>
            </a:extLst>
          </p:cNvPr>
          <p:cNvSpPr/>
          <p:nvPr/>
        </p:nvSpPr>
        <p:spPr>
          <a:xfrm>
            <a:off x="11203951" y="5636485"/>
            <a:ext cx="575733" cy="50405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6EC72-7FCE-5841-83F8-7CADAC9FED9C}"/>
              </a:ext>
            </a:extLst>
          </p:cNvPr>
          <p:cNvSpPr/>
          <p:nvPr/>
        </p:nvSpPr>
        <p:spPr>
          <a:xfrm>
            <a:off x="3550109" y="600289"/>
            <a:ext cx="575733" cy="50405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FFFA14-2433-014B-B4B0-67AF19C9D5CB}"/>
              </a:ext>
            </a:extLst>
          </p:cNvPr>
          <p:cNvSpPr txBox="1"/>
          <p:nvPr/>
        </p:nvSpPr>
        <p:spPr>
          <a:xfrm>
            <a:off x="804087" y="3676472"/>
            <a:ext cx="2370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4">
                    <a:lumMod val="50000"/>
                  </a:schemeClr>
                </a:solidFill>
                <a:latin typeface="Andale Mono" panose="020B0509000000000004" pitchFamily="49" charset="0"/>
              </a:rPr>
              <a:t>TRIPBIKE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B68AFFA-7B48-144C-996A-61B119A5FC6C}"/>
              </a:ext>
            </a:extLst>
          </p:cNvPr>
          <p:cNvSpPr txBox="1"/>
          <p:nvPr/>
        </p:nvSpPr>
        <p:spPr>
          <a:xfrm>
            <a:off x="970678" y="2241726"/>
            <a:ext cx="1809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/>
              <a:t>Hyboo</a:t>
            </a:r>
            <a:br>
              <a:rPr lang="fr-FR" sz="2400" i="1" dirty="0"/>
            </a:br>
            <a:br>
              <a:rPr lang="fr-FR" sz="2400" i="1" dirty="0"/>
            </a:br>
            <a:r>
              <a:rPr lang="fr-FR" sz="2400" i="1" dirty="0"/>
              <a:t>by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6BCFEBB-753B-5C43-9D71-4AB197402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070" y="674431"/>
            <a:ext cx="8077472" cy="5393266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5BFFE2C-70C2-1345-B0EF-458B3ED0C877}"/>
              </a:ext>
            </a:extLst>
          </p:cNvPr>
          <p:cNvCxnSpPr/>
          <p:nvPr/>
        </p:nvCxnSpPr>
        <p:spPr>
          <a:xfrm>
            <a:off x="804087" y="4436533"/>
            <a:ext cx="2159247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29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vélo, extérieur, transport, pierre&#10;&#10;Description générée automatiquement">
            <a:extLst>
              <a:ext uri="{FF2B5EF4-FFF2-40B4-BE49-F238E27FC236}">
                <a16:creationId xmlns:a16="http://schemas.microsoft.com/office/drawing/2014/main" id="{BFA8EEA3-AD65-9448-96E5-E99C7F954D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4808" r="2" b="155"/>
          <a:stretch/>
        </p:blipFill>
        <p:spPr>
          <a:xfrm>
            <a:off x="-6660" y="950724"/>
            <a:ext cx="7971183" cy="505670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1CD2F2A-A432-4C4F-BF7A-B96DF4AB5311}"/>
              </a:ext>
            </a:extLst>
          </p:cNvPr>
          <p:cNvSpPr txBox="1"/>
          <p:nvPr/>
        </p:nvSpPr>
        <p:spPr>
          <a:xfrm>
            <a:off x="8865703" y="6309680"/>
            <a:ext cx="260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Hyboo by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B3062F-20FD-BA45-BD0E-9E52F51EF2FA}"/>
              </a:ext>
            </a:extLst>
          </p:cNvPr>
          <p:cNvSpPr txBox="1"/>
          <p:nvPr/>
        </p:nvSpPr>
        <p:spPr>
          <a:xfrm>
            <a:off x="10585952" y="6278902"/>
            <a:ext cx="237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Andale Mono" panose="020B0509000000000004" pitchFamily="49" charset="0"/>
              </a:rPr>
              <a:t>TRIPBIKE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15AEAD-56FA-024A-8AAE-141E32C66FC4}"/>
              </a:ext>
            </a:extLst>
          </p:cNvPr>
          <p:cNvSpPr txBox="1"/>
          <p:nvPr/>
        </p:nvSpPr>
        <p:spPr>
          <a:xfrm>
            <a:off x="5672634" y="1009985"/>
            <a:ext cx="638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accent2">
                    <a:lumMod val="50000"/>
                  </a:schemeClr>
                </a:solidFill>
                <a:latin typeface="Andale Mono" panose="020B0509000000000004" pitchFamily="49" charset="0"/>
              </a:rPr>
              <a:t>Hyboo bike, the eco-friendly bamboo bicycle 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E2D31B5-2DC6-E84B-8E32-0E7F6497D762}"/>
              </a:ext>
            </a:extLst>
          </p:cNvPr>
          <p:cNvCxnSpPr/>
          <p:nvPr/>
        </p:nvCxnSpPr>
        <p:spPr>
          <a:xfrm>
            <a:off x="9632732" y="6679012"/>
            <a:ext cx="23332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1C2C0C77-2C23-3649-9867-2B4524CC59CF}"/>
              </a:ext>
            </a:extLst>
          </p:cNvPr>
          <p:cNvSpPr txBox="1"/>
          <p:nvPr/>
        </p:nvSpPr>
        <p:spPr>
          <a:xfrm>
            <a:off x="7901275" y="1867918"/>
            <a:ext cx="415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aim to build the first community of green and ethical mobility users 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F7F55CE-E8B2-6345-B2D7-EFDAE1944697}"/>
              </a:ext>
            </a:extLst>
          </p:cNvPr>
          <p:cNvSpPr txBox="1"/>
          <p:nvPr/>
        </p:nvSpPr>
        <p:spPr>
          <a:xfrm>
            <a:off x="8124218" y="2828835"/>
            <a:ext cx="3800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We had a crush for Bamboo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a trendy, fully renewable and fast-growing raw material. Bamboo is the start of all our products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A9D7BF0-92A3-7C4C-8872-F4ED5C7A05C7}"/>
              </a:ext>
            </a:extLst>
          </p:cNvPr>
          <p:cNvSpPr txBox="1"/>
          <p:nvPr/>
        </p:nvSpPr>
        <p:spPr>
          <a:xfrm>
            <a:off x="262176" y="250270"/>
            <a:ext cx="237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Andale Mono" panose="020B0509000000000004" pitchFamily="49" charset="0"/>
              </a:rPr>
              <a:t>Our Concept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DFC215E-AC4F-D141-A45D-29F25F357FCF}"/>
              </a:ext>
            </a:extLst>
          </p:cNvPr>
          <p:cNvCxnSpPr>
            <a:cxnSpLocks/>
          </p:cNvCxnSpPr>
          <p:nvPr/>
        </p:nvCxnSpPr>
        <p:spPr>
          <a:xfrm>
            <a:off x="262176" y="650380"/>
            <a:ext cx="183463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6E704EE5-C291-4544-98ED-FE668D8AFFEA}"/>
              </a:ext>
            </a:extLst>
          </p:cNvPr>
          <p:cNvSpPr txBox="1"/>
          <p:nvPr/>
        </p:nvSpPr>
        <p:spPr>
          <a:xfrm>
            <a:off x="8124218" y="4283545"/>
            <a:ext cx="3800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are </a:t>
            </a:r>
            <a:r>
              <a:rPr lang="en-US" sz="1600" i="1" dirty="0">
                <a:solidFill>
                  <a:srgbClr val="002060"/>
                </a:solidFill>
                <a:latin typeface="+mj-lt"/>
              </a:rPr>
              <a:t>Made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i="1" dirty="0">
                <a:solidFill>
                  <a:srgbClr val="FF0000"/>
                </a:solidFill>
                <a:latin typeface="+mj-lt"/>
              </a:rPr>
              <a:t>France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with a positive social impact, manufactured by disabled persons, contributing to their integration in the society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358AC3D-1F87-1946-BA5C-F717F9806C7A}"/>
              </a:ext>
            </a:extLst>
          </p:cNvPr>
          <p:cNvSpPr txBox="1"/>
          <p:nvPr/>
        </p:nvSpPr>
        <p:spPr>
          <a:xfrm>
            <a:off x="8165737" y="3740856"/>
            <a:ext cx="380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e Mono" panose="020B0509000000000004" pitchFamily="49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20960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3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 descr="Une image contenant vélo, extérieur, transport&#10;&#10;Description générée automatiquement">
            <a:extLst>
              <a:ext uri="{FF2B5EF4-FFF2-40B4-BE49-F238E27FC236}">
                <a16:creationId xmlns:a16="http://schemas.microsoft.com/office/drawing/2014/main" id="{98C12AFC-9006-E44D-BD58-961D1B971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1" b="1"/>
          <a:stretch/>
        </p:blipFill>
        <p:spPr>
          <a:xfrm>
            <a:off x="0" y="1203062"/>
            <a:ext cx="7220123" cy="4543542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F3B25D2F-7EB0-DA4F-BEDA-678D9F556EE2}"/>
              </a:ext>
            </a:extLst>
          </p:cNvPr>
          <p:cNvSpPr txBox="1"/>
          <p:nvPr/>
        </p:nvSpPr>
        <p:spPr>
          <a:xfrm>
            <a:off x="8865703" y="6309680"/>
            <a:ext cx="260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Hyboo by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D03B575-B09C-6F49-8149-A0E7E214E7E3}"/>
              </a:ext>
            </a:extLst>
          </p:cNvPr>
          <p:cNvSpPr txBox="1"/>
          <p:nvPr/>
        </p:nvSpPr>
        <p:spPr>
          <a:xfrm>
            <a:off x="10585952" y="6278902"/>
            <a:ext cx="237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Andale Mono" panose="020B0509000000000004" pitchFamily="49" charset="0"/>
              </a:rPr>
              <a:t>TRIPBIKE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B530BA0A-31D4-BC43-BEED-FBB4699E99A9}"/>
              </a:ext>
            </a:extLst>
          </p:cNvPr>
          <p:cNvCxnSpPr/>
          <p:nvPr/>
        </p:nvCxnSpPr>
        <p:spPr>
          <a:xfrm>
            <a:off x="9632732" y="6679012"/>
            <a:ext cx="23332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2F3B8F38-434D-F641-9E20-A8830E28E04B}"/>
              </a:ext>
            </a:extLst>
          </p:cNvPr>
          <p:cNvSpPr txBox="1"/>
          <p:nvPr/>
        </p:nvSpPr>
        <p:spPr>
          <a:xfrm>
            <a:off x="262176" y="250270"/>
            <a:ext cx="237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Andale Mono" panose="020B0509000000000004" pitchFamily="49" charset="0"/>
              </a:rPr>
              <a:t>Our Bikes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724AC61-C07A-C947-BC71-64DCF90215BB}"/>
              </a:ext>
            </a:extLst>
          </p:cNvPr>
          <p:cNvCxnSpPr>
            <a:cxnSpLocks/>
          </p:cNvCxnSpPr>
          <p:nvPr/>
        </p:nvCxnSpPr>
        <p:spPr>
          <a:xfrm>
            <a:off x="262176" y="650380"/>
            <a:ext cx="183463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866AD-15B4-2D48-B621-2AFCD5FDBA62}"/>
              </a:ext>
            </a:extLst>
          </p:cNvPr>
          <p:cNvSpPr/>
          <p:nvPr/>
        </p:nvSpPr>
        <p:spPr>
          <a:xfrm>
            <a:off x="8874252" y="860530"/>
            <a:ext cx="3303552" cy="1691502"/>
          </a:xfrm>
          <a:prstGeom prst="rect">
            <a:avLst/>
          </a:prstGeom>
          <a:solidFill>
            <a:schemeClr val="accent1">
              <a:alpha val="1166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6CADD7D-0362-F64D-8663-7A642A3F62AE}"/>
              </a:ext>
            </a:extLst>
          </p:cNvPr>
          <p:cNvSpPr txBox="1"/>
          <p:nvPr/>
        </p:nvSpPr>
        <p:spPr>
          <a:xfrm>
            <a:off x="7701028" y="1779598"/>
            <a:ext cx="63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2">
                    <a:lumMod val="50000"/>
                  </a:schemeClr>
                </a:solidFill>
                <a:latin typeface="Andale Mono" panose="020B0509000000000004" pitchFamily="49" charset="0"/>
              </a:rPr>
              <a:t>Bam</a:t>
            </a: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ndale Mono" panose="020B0509000000000004" pitchFamily="49" charset="0"/>
              </a:rPr>
              <a:t>BOO</a:t>
            </a:r>
            <a:endParaRPr lang="fr-FR" sz="1200" b="1" dirty="0">
              <a:solidFill>
                <a:schemeClr val="accent2">
                  <a:lumMod val="50000"/>
                </a:schemeClr>
              </a:solidFill>
              <a:latin typeface="Andale Mono" panose="020B0509000000000004" pitchFamily="49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20F4E50-F28D-3741-B505-D052D19DA2BE}"/>
              </a:ext>
            </a:extLst>
          </p:cNvPr>
          <p:cNvSpPr/>
          <p:nvPr/>
        </p:nvSpPr>
        <p:spPr>
          <a:xfrm>
            <a:off x="7782353" y="2199969"/>
            <a:ext cx="3326297" cy="1824740"/>
          </a:xfrm>
          <a:prstGeom prst="rect">
            <a:avLst/>
          </a:prstGeom>
          <a:solidFill>
            <a:schemeClr val="accent1">
              <a:alpha val="1166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952E4AF-6DC3-DD4F-BD26-A0E93ED15F7D}"/>
              </a:ext>
            </a:extLst>
          </p:cNvPr>
          <p:cNvSpPr txBox="1"/>
          <p:nvPr/>
        </p:nvSpPr>
        <p:spPr>
          <a:xfrm>
            <a:off x="8865703" y="446434"/>
            <a:ext cx="63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ndale Mono" panose="020B0509000000000004" pitchFamily="49" charset="0"/>
              </a:rPr>
              <a:t>HY</a:t>
            </a:r>
            <a:r>
              <a:rPr lang="fr-FR" sz="1200" dirty="0">
                <a:solidFill>
                  <a:schemeClr val="accent2">
                    <a:lumMod val="50000"/>
                  </a:schemeClr>
                </a:solidFill>
                <a:latin typeface="Andale Mono" panose="020B0509000000000004" pitchFamily="49" charset="0"/>
              </a:rPr>
              <a:t>brid</a:t>
            </a:r>
            <a:endParaRPr lang="fr-FR" sz="1200" b="1" dirty="0">
              <a:solidFill>
                <a:schemeClr val="accent2">
                  <a:lumMod val="50000"/>
                </a:schemeClr>
              </a:solidFill>
              <a:latin typeface="Andale Mono" panose="020B05090000000000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158D84-8FD9-1A48-88CC-98A644541AF7}"/>
              </a:ext>
            </a:extLst>
          </p:cNvPr>
          <p:cNvSpPr/>
          <p:nvPr/>
        </p:nvSpPr>
        <p:spPr>
          <a:xfrm>
            <a:off x="7743688" y="2579252"/>
            <a:ext cx="34263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Green, bio-sourced and quickly renewable material (mature in 6 months time)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Carbon Negative Plant (absorb CO2)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Strong, resistant, does not swell over 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A530C9-C202-7344-9249-1EB2CB48DB51}"/>
              </a:ext>
            </a:extLst>
          </p:cNvPr>
          <p:cNvSpPr/>
          <p:nvPr/>
        </p:nvSpPr>
        <p:spPr>
          <a:xfrm>
            <a:off x="8874252" y="959718"/>
            <a:ext cx="33262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Electrically Assisted Bicycle (EAB) that can be removed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Adapted to daily journey &amp; sport sessions on cities &amp; countryside roads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1C05278-A321-D64B-8394-C3C793BE7A10}"/>
              </a:ext>
            </a:extLst>
          </p:cNvPr>
          <p:cNvCxnSpPr>
            <a:cxnSpLocks/>
          </p:cNvCxnSpPr>
          <p:nvPr/>
        </p:nvCxnSpPr>
        <p:spPr>
          <a:xfrm>
            <a:off x="8874252" y="1944603"/>
            <a:ext cx="0" cy="50785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54F88B7B-373D-E349-BCBD-34EDEC4D1CDF}"/>
              </a:ext>
            </a:extLst>
          </p:cNvPr>
          <p:cNvCxnSpPr>
            <a:cxnSpLocks/>
          </p:cNvCxnSpPr>
          <p:nvPr/>
        </p:nvCxnSpPr>
        <p:spPr>
          <a:xfrm>
            <a:off x="8603712" y="2201422"/>
            <a:ext cx="5306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1F7B496-1F47-4F41-9A3C-C4B2BE991A2A}"/>
              </a:ext>
            </a:extLst>
          </p:cNvPr>
          <p:cNvSpPr txBox="1"/>
          <p:nvPr/>
        </p:nvSpPr>
        <p:spPr>
          <a:xfrm>
            <a:off x="7606311" y="4280807"/>
            <a:ext cx="6386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latin typeface="Andale Mono" panose="020B0509000000000004" pitchFamily="49" charset="0"/>
              </a:rPr>
              <a:t>TECHNOLOGY &amp; PERFORMANCE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041068B-423E-E146-AE4F-F8502BF1C3B3}"/>
              </a:ext>
            </a:extLst>
          </p:cNvPr>
          <p:cNvSpPr/>
          <p:nvPr/>
        </p:nvSpPr>
        <p:spPr>
          <a:xfrm>
            <a:off x="7331299" y="4647302"/>
            <a:ext cx="4983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Hand-crafted and Industrial Patented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High scale and high standard homogenize production</a:t>
            </a:r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     (unique for bamboo bike)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28E4D2E-634D-0B41-A43D-6E3CE361B28C}"/>
              </a:ext>
            </a:extLst>
          </p:cNvPr>
          <p:cNvSpPr/>
          <p:nvPr/>
        </p:nvSpPr>
        <p:spPr>
          <a:xfrm>
            <a:off x="7320660" y="5355187"/>
            <a:ext cx="46131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Powerful electric battery made in Austria (70 km) </a:t>
            </a:r>
            <a:endParaRPr lang="en-US" sz="16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9102157-3E2F-D541-AFE5-8EBAE750608E}"/>
              </a:ext>
            </a:extLst>
          </p:cNvPr>
          <p:cNvSpPr/>
          <p:nvPr/>
        </p:nvSpPr>
        <p:spPr>
          <a:xfrm>
            <a:off x="7331299" y="5611153"/>
            <a:ext cx="4585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Super light electric bicycle (15kg VS. 23kg in avg.)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131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72D020C-EE9C-604D-977E-A34536DD8C9B}"/>
              </a:ext>
            </a:extLst>
          </p:cNvPr>
          <p:cNvSpPr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7855FD2C-1E7E-AE49-AA17-9CF60D3F1A11}"/>
              </a:ext>
            </a:extLst>
          </p:cNvPr>
          <p:cNvSpPr txBox="1"/>
          <p:nvPr/>
        </p:nvSpPr>
        <p:spPr>
          <a:xfrm>
            <a:off x="262176" y="250270"/>
            <a:ext cx="2823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Andale Mono" panose="020B0509000000000004" pitchFamily="49" charset="0"/>
              </a:rPr>
              <a:t>Our Bikes</a:t>
            </a:r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06FD3861-0976-7748-A162-AA287A1A4525}"/>
              </a:ext>
            </a:extLst>
          </p:cNvPr>
          <p:cNvCxnSpPr>
            <a:cxnSpLocks/>
          </p:cNvCxnSpPr>
          <p:nvPr/>
        </p:nvCxnSpPr>
        <p:spPr>
          <a:xfrm>
            <a:off x="262176" y="650380"/>
            <a:ext cx="183463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>
            <a:extLst>
              <a:ext uri="{FF2B5EF4-FFF2-40B4-BE49-F238E27FC236}">
                <a16:creationId xmlns:a16="http://schemas.microsoft.com/office/drawing/2014/main" id="{67FD4899-BB32-5246-AA22-616736A60605}"/>
              </a:ext>
            </a:extLst>
          </p:cNvPr>
          <p:cNvSpPr txBox="1"/>
          <p:nvPr/>
        </p:nvSpPr>
        <p:spPr>
          <a:xfrm>
            <a:off x="285825" y="1208389"/>
            <a:ext cx="341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ndale Mono" panose="020B0509000000000004" pitchFamily="49" charset="0"/>
              </a:rPr>
              <a:t>L</a:t>
            </a:r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Andale Mono" panose="020B0509000000000004" pitchFamily="49" charset="0"/>
              </a:rPr>
              <a:t>eisure </a:t>
            </a: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ndale Mono" panose="020B0509000000000004" pitchFamily="49" charset="0"/>
              </a:rPr>
              <a:t>B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latin typeface="Andale Mono" panose="020B0509000000000004" pitchFamily="49" charset="0"/>
              </a:rPr>
              <a:t>ike</a:t>
            </a:r>
            <a:endParaRPr lang="fr-FR" sz="1200" b="1" dirty="0">
              <a:solidFill>
                <a:schemeClr val="accent2">
                  <a:lumMod val="50000"/>
                </a:schemeClr>
              </a:solidFill>
              <a:latin typeface="Andale Mono" panose="020B05090000000000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9421EC-6B77-FC44-86C0-96A251191761}"/>
              </a:ext>
            </a:extLst>
          </p:cNvPr>
          <p:cNvSpPr/>
          <p:nvPr/>
        </p:nvSpPr>
        <p:spPr>
          <a:xfrm>
            <a:off x="408214" y="2008414"/>
            <a:ext cx="5306786" cy="865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Image 100" descr="Une image contenant vélo, garé, suivant, mur&#10;&#10;&#10;&#10;Description générée automatiquement">
            <a:extLst>
              <a:ext uri="{FF2B5EF4-FFF2-40B4-BE49-F238E27FC236}">
                <a16:creationId xmlns:a16="http://schemas.microsoft.com/office/drawing/2014/main" id="{55C8113A-C54C-3841-9D86-E5E53F1BC6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58"/>
          <a:stretch/>
        </p:blipFill>
        <p:spPr>
          <a:xfrm>
            <a:off x="19558" y="1754175"/>
            <a:ext cx="2994478" cy="1758563"/>
          </a:xfrm>
          <a:prstGeom prst="rect">
            <a:avLst/>
          </a:prstGeom>
        </p:spPr>
      </p:pic>
      <p:pic>
        <p:nvPicPr>
          <p:cNvPr id="102" name="Image 101" descr="Une image contenant vélo, transport, mur, suivant&#10;&#10;&#10;&#10;Description générée automatiquement">
            <a:extLst>
              <a:ext uri="{FF2B5EF4-FFF2-40B4-BE49-F238E27FC236}">
                <a16:creationId xmlns:a16="http://schemas.microsoft.com/office/drawing/2014/main" id="{59F9C693-D3DE-DD4C-8285-719CFEAFAA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78" y="4447363"/>
            <a:ext cx="3012411" cy="2008274"/>
          </a:xfrm>
          <a:prstGeom prst="rect">
            <a:avLst/>
          </a:prstGeom>
        </p:spPr>
      </p:pic>
      <p:sp>
        <p:nvSpPr>
          <p:cNvPr id="103" name="ZoneTexte 102">
            <a:extLst>
              <a:ext uri="{FF2B5EF4-FFF2-40B4-BE49-F238E27FC236}">
                <a16:creationId xmlns:a16="http://schemas.microsoft.com/office/drawing/2014/main" id="{28ED3C1F-CB88-D84C-B141-7E47A7FB160E}"/>
              </a:ext>
            </a:extLst>
          </p:cNvPr>
          <p:cNvSpPr txBox="1"/>
          <p:nvPr/>
        </p:nvSpPr>
        <p:spPr>
          <a:xfrm>
            <a:off x="535324" y="4159556"/>
            <a:ext cx="63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ndale Mono" panose="020B0509000000000004" pitchFamily="49" charset="0"/>
              </a:rPr>
              <a:t>C</a:t>
            </a:r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Andale Mono" panose="020B0509000000000004" pitchFamily="49" charset="0"/>
              </a:rPr>
              <a:t>ity </a:t>
            </a: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Andale Mono" panose="020B0509000000000004" pitchFamily="49" charset="0"/>
              </a:rPr>
              <a:t>B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latin typeface="Andale Mono" panose="020B0509000000000004" pitchFamily="49" charset="0"/>
              </a:rPr>
              <a:t>ike</a:t>
            </a:r>
            <a:endParaRPr lang="fr-FR" sz="1200" b="1" dirty="0">
              <a:solidFill>
                <a:schemeClr val="accent2">
                  <a:lumMod val="50000"/>
                </a:schemeClr>
              </a:solidFill>
              <a:latin typeface="Andale Mono" panose="020B0509000000000004" pitchFamily="49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11DFCF-E335-A04D-8E37-390B2B8DBDAA}"/>
              </a:ext>
            </a:extLst>
          </p:cNvPr>
          <p:cNvSpPr txBox="1"/>
          <p:nvPr/>
        </p:nvSpPr>
        <p:spPr>
          <a:xfrm>
            <a:off x="5135244" y="4839776"/>
            <a:ext cx="297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Competitive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Pricing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42FE167F-93DF-BE4D-B372-972051CB854B}"/>
              </a:ext>
            </a:extLst>
          </p:cNvPr>
          <p:cNvSpPr txBox="1"/>
          <p:nvPr/>
        </p:nvSpPr>
        <p:spPr>
          <a:xfrm>
            <a:off x="5555474" y="6064003"/>
            <a:ext cx="3619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Accessories fully Personalized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41AD4003-CDCF-EB4C-9C52-2E4EB9C3F114}"/>
              </a:ext>
            </a:extLst>
          </p:cNvPr>
          <p:cNvSpPr txBox="1"/>
          <p:nvPr/>
        </p:nvSpPr>
        <p:spPr>
          <a:xfrm>
            <a:off x="3279251" y="130978"/>
            <a:ext cx="6386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latin typeface="Andale Mono" panose="020B0509000000000004" pitchFamily="49" charset="0"/>
              </a:rPr>
              <a:t>Market Positionning </a:t>
            </a:r>
            <a:endParaRPr lang="fr-FR" sz="1050" b="1" dirty="0">
              <a:solidFill>
                <a:schemeClr val="accent2">
                  <a:lumMod val="50000"/>
                </a:schemeClr>
              </a:solidFill>
              <a:latin typeface="Andale Mono" panose="020B0509000000000004" pitchFamily="49" charset="0"/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125D5E2F-7869-9345-81A2-2A28E5A43DD4}"/>
              </a:ext>
            </a:extLst>
          </p:cNvPr>
          <p:cNvSpPr txBox="1"/>
          <p:nvPr/>
        </p:nvSpPr>
        <p:spPr>
          <a:xfrm>
            <a:off x="2941320" y="571471"/>
            <a:ext cx="4663785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Unique high standards bamboo bike</a:t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en-US" sz="11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Hand Crafted &amp; Industrial Processes     	 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	       for high-scale production</a:t>
            </a:r>
          </a:p>
          <a:p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    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- Patented technology for        	   	          homogenized production</a:t>
            </a:r>
          </a:p>
          <a:p>
            <a:endParaRPr lang="en-US" sz="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Worked, treated and crash tested 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	                    bamboo 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AAF0A2C7-D4B7-CE47-86B2-C276505AD908}"/>
              </a:ext>
            </a:extLst>
          </p:cNvPr>
          <p:cNvSpPr txBox="1"/>
          <p:nvPr/>
        </p:nvSpPr>
        <p:spPr>
          <a:xfrm>
            <a:off x="8865703" y="6309680"/>
            <a:ext cx="260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Hyboo by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9335AE22-8BA1-E14F-B9B7-973D87F94C63}"/>
              </a:ext>
            </a:extLst>
          </p:cNvPr>
          <p:cNvSpPr txBox="1"/>
          <p:nvPr/>
        </p:nvSpPr>
        <p:spPr>
          <a:xfrm>
            <a:off x="10585952" y="6278902"/>
            <a:ext cx="237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Andale Mono" panose="020B0509000000000004" pitchFamily="49" charset="0"/>
              </a:rPr>
              <a:t>TRIPBIKE</a:t>
            </a:r>
          </a:p>
        </p:txBody>
      </p: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1F149C93-6025-7741-81F5-BEABA01A41DD}"/>
              </a:ext>
            </a:extLst>
          </p:cNvPr>
          <p:cNvCxnSpPr/>
          <p:nvPr/>
        </p:nvCxnSpPr>
        <p:spPr>
          <a:xfrm>
            <a:off x="9632732" y="6679012"/>
            <a:ext cx="23332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05948E8-ED53-EF4B-BC83-A008875C83CF}"/>
              </a:ext>
            </a:extLst>
          </p:cNvPr>
          <p:cNvSpPr/>
          <p:nvPr/>
        </p:nvSpPr>
        <p:spPr>
          <a:xfrm>
            <a:off x="4588929" y="5348427"/>
            <a:ext cx="3292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Competitive pricing among premium 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bikes (industry between 3000 to 7000 EUR)</a:t>
            </a:r>
            <a:endParaRPr lang="en-US" sz="1200" dirty="0">
              <a:latin typeface="+mj-lt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E8E685E-033A-C64D-92AC-ED6A7BCB320A}"/>
              </a:ext>
            </a:extLst>
          </p:cNvPr>
          <p:cNvSpPr/>
          <p:nvPr/>
        </p:nvSpPr>
        <p:spPr>
          <a:xfrm>
            <a:off x="5909803" y="6407872"/>
            <a:ext cx="2980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-All accessories are fully personalized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                  in size and color</a:t>
            </a:r>
            <a:endParaRPr lang="en-US" sz="1200" dirty="0">
              <a:latin typeface="+mj-lt"/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8F30519F-3C95-0545-83C3-D9F39D5C2D16}"/>
              </a:ext>
            </a:extLst>
          </p:cNvPr>
          <p:cNvSpPr txBox="1"/>
          <p:nvPr/>
        </p:nvSpPr>
        <p:spPr>
          <a:xfrm>
            <a:off x="3714093" y="3011889"/>
            <a:ext cx="3619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Noble &amp; Performant materials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808D2B6-5D05-E944-A06B-D27B1B5778FF}"/>
              </a:ext>
            </a:extLst>
          </p:cNvPr>
          <p:cNvSpPr/>
          <p:nvPr/>
        </p:nvSpPr>
        <p:spPr>
          <a:xfrm>
            <a:off x="3758435" y="3438990"/>
            <a:ext cx="3343351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Trendy Bamboo is 70% of the bike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rest of the bike being Carbon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br>
              <a:rPr lang="en-US" sz="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Light materials, bike is only 15kg</a:t>
            </a:r>
          </a:p>
          <a:p>
            <a:pPr marL="285750" indent="-285750">
              <a:buFontTx/>
              <a:buChar char="-"/>
            </a:pPr>
            <a:endParaRPr lang="en-US" sz="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3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Long autonomy battery</a:t>
            </a:r>
          </a:p>
          <a:p>
            <a:pPr marL="171450" indent="-171450">
              <a:buFontTx/>
              <a:buChar char="-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endParaRPr lang="en-US" sz="1200" dirty="0"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78E14F-BA6E-9949-B10A-E270AA03FC22}"/>
              </a:ext>
            </a:extLst>
          </p:cNvPr>
          <p:cNvSpPr/>
          <p:nvPr/>
        </p:nvSpPr>
        <p:spPr>
          <a:xfrm>
            <a:off x="2941320" y="571471"/>
            <a:ext cx="3167907" cy="375586"/>
          </a:xfrm>
          <a:prstGeom prst="rect">
            <a:avLst/>
          </a:prstGeom>
          <a:solidFill>
            <a:schemeClr val="accent1">
              <a:alpha val="1058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9C42DFE-25F2-4641-9430-A3E3A4D9EE1D}"/>
              </a:ext>
            </a:extLst>
          </p:cNvPr>
          <p:cNvSpPr/>
          <p:nvPr/>
        </p:nvSpPr>
        <p:spPr>
          <a:xfrm>
            <a:off x="3429407" y="2993038"/>
            <a:ext cx="3167907" cy="375586"/>
          </a:xfrm>
          <a:prstGeom prst="rect">
            <a:avLst/>
          </a:prstGeom>
          <a:solidFill>
            <a:schemeClr val="accent1">
              <a:alpha val="1058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F0C9422C-3DD3-A94C-9D7B-537B52613446}"/>
              </a:ext>
            </a:extLst>
          </p:cNvPr>
          <p:cNvSpPr/>
          <p:nvPr/>
        </p:nvSpPr>
        <p:spPr>
          <a:xfrm>
            <a:off x="4331920" y="4848538"/>
            <a:ext cx="3167907" cy="375586"/>
          </a:xfrm>
          <a:prstGeom prst="rect">
            <a:avLst/>
          </a:prstGeom>
          <a:solidFill>
            <a:schemeClr val="accent1">
              <a:alpha val="1058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30751FD-0E77-7C43-9084-3B6032FA3F0D}"/>
              </a:ext>
            </a:extLst>
          </p:cNvPr>
          <p:cNvSpPr/>
          <p:nvPr/>
        </p:nvSpPr>
        <p:spPr>
          <a:xfrm>
            <a:off x="5444908" y="6026971"/>
            <a:ext cx="3167907" cy="375586"/>
          </a:xfrm>
          <a:prstGeom prst="rect">
            <a:avLst/>
          </a:prstGeom>
          <a:solidFill>
            <a:schemeClr val="accent1">
              <a:alpha val="1058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Image 21" descr="Une image contenant extérieur, vélo, transport, pierre&#10;&#10;Description générée automatiquement">
            <a:extLst>
              <a:ext uri="{FF2B5EF4-FFF2-40B4-BE49-F238E27FC236}">
                <a16:creationId xmlns:a16="http://schemas.microsoft.com/office/drawing/2014/main" id="{FA076CD9-99D3-3B49-82A8-98E74DE29A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9" r="17683" b="-1"/>
          <a:stretch/>
        </p:blipFill>
        <p:spPr>
          <a:xfrm>
            <a:off x="6109227" y="0"/>
            <a:ext cx="6082772" cy="685799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328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élo, extérieur, panier, garé&#10;&#10;Description générée automatiquement">
            <a:extLst>
              <a:ext uri="{FF2B5EF4-FFF2-40B4-BE49-F238E27FC236}">
                <a16:creationId xmlns:a16="http://schemas.microsoft.com/office/drawing/2014/main" id="{3CEC4362-A1BA-B245-B011-0912FFF50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2" t="18183" r="-1" b="629"/>
          <a:stretch/>
        </p:blipFill>
        <p:spPr>
          <a:xfrm>
            <a:off x="-457200" y="9"/>
            <a:ext cx="12649200" cy="7267893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73E606-7D70-A14C-BD3C-A69922FBEE2F}"/>
              </a:ext>
            </a:extLst>
          </p:cNvPr>
          <p:cNvSpPr txBox="1"/>
          <p:nvPr/>
        </p:nvSpPr>
        <p:spPr>
          <a:xfrm>
            <a:off x="7621031" y="1774372"/>
            <a:ext cx="4062642" cy="2754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i="1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FE4F505-F1F4-A244-90A8-C190A34D6E49}"/>
              </a:ext>
            </a:extLst>
          </p:cNvPr>
          <p:cNvSpPr txBox="1"/>
          <p:nvPr/>
        </p:nvSpPr>
        <p:spPr>
          <a:xfrm>
            <a:off x="8865703" y="6309680"/>
            <a:ext cx="260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Hyboo by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A1363DD-BB72-2845-B7A8-809D63394D51}"/>
              </a:ext>
            </a:extLst>
          </p:cNvPr>
          <p:cNvSpPr txBox="1"/>
          <p:nvPr/>
        </p:nvSpPr>
        <p:spPr>
          <a:xfrm>
            <a:off x="10585952" y="6278902"/>
            <a:ext cx="237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Andale Mono" panose="020B0509000000000004" pitchFamily="49" charset="0"/>
              </a:rPr>
              <a:t>TRIPBIKE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0FD51C7-F354-3742-BAC8-F2012C7C4A8E}"/>
              </a:ext>
            </a:extLst>
          </p:cNvPr>
          <p:cNvCxnSpPr/>
          <p:nvPr/>
        </p:nvCxnSpPr>
        <p:spPr>
          <a:xfrm>
            <a:off x="9632732" y="6679012"/>
            <a:ext cx="23332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7B2CAB1E-3AFD-CB4F-BE1D-FA4278814FD0}"/>
              </a:ext>
            </a:extLst>
          </p:cNvPr>
          <p:cNvSpPr txBox="1"/>
          <p:nvPr/>
        </p:nvSpPr>
        <p:spPr>
          <a:xfrm>
            <a:off x="8034576" y="144685"/>
            <a:ext cx="291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Andale Mono" panose="020B0509000000000004" pitchFamily="49" charset="0"/>
              </a:rPr>
              <a:t>Our CEO wor(l)d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9C9F2CF0-1D60-9E4A-AAD2-7081FF20B2AB}"/>
              </a:ext>
            </a:extLst>
          </p:cNvPr>
          <p:cNvCxnSpPr>
            <a:cxnSpLocks/>
          </p:cNvCxnSpPr>
          <p:nvPr/>
        </p:nvCxnSpPr>
        <p:spPr>
          <a:xfrm>
            <a:off x="8034576" y="544795"/>
            <a:ext cx="183463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FFFCB5F3-5780-EE42-BD08-8D544A592D85}"/>
              </a:ext>
            </a:extLst>
          </p:cNvPr>
          <p:cNvSpPr txBox="1"/>
          <p:nvPr/>
        </p:nvSpPr>
        <p:spPr>
          <a:xfrm>
            <a:off x="7636225" y="2105561"/>
            <a:ext cx="2335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Ride green ! 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From our conception to your utilization !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674D8D2-0D49-E14D-89C7-93657161B6DB}"/>
              </a:ext>
            </a:extLst>
          </p:cNvPr>
          <p:cNvSpPr/>
          <p:nvPr/>
        </p:nvSpPr>
        <p:spPr>
          <a:xfrm>
            <a:off x="10208433" y="1532065"/>
            <a:ext cx="1441516" cy="210189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7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3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3B25D2F-7EB0-DA4F-BEDA-678D9F556EE2}"/>
              </a:ext>
            </a:extLst>
          </p:cNvPr>
          <p:cNvSpPr txBox="1"/>
          <p:nvPr/>
        </p:nvSpPr>
        <p:spPr>
          <a:xfrm>
            <a:off x="8865703" y="6309680"/>
            <a:ext cx="260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Hyboo by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D03B575-B09C-6F49-8149-A0E7E214E7E3}"/>
              </a:ext>
            </a:extLst>
          </p:cNvPr>
          <p:cNvSpPr txBox="1"/>
          <p:nvPr/>
        </p:nvSpPr>
        <p:spPr>
          <a:xfrm>
            <a:off x="10585952" y="6278902"/>
            <a:ext cx="237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Andale Mono" panose="020B0509000000000004" pitchFamily="49" charset="0"/>
              </a:rPr>
              <a:t>TRIPBIKE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B530BA0A-31D4-BC43-BEED-FBB4699E99A9}"/>
              </a:ext>
            </a:extLst>
          </p:cNvPr>
          <p:cNvCxnSpPr/>
          <p:nvPr/>
        </p:nvCxnSpPr>
        <p:spPr>
          <a:xfrm>
            <a:off x="9632732" y="6679012"/>
            <a:ext cx="23332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2F3B8F38-434D-F641-9E20-A8830E28E04B}"/>
              </a:ext>
            </a:extLst>
          </p:cNvPr>
          <p:cNvSpPr txBox="1"/>
          <p:nvPr/>
        </p:nvSpPr>
        <p:spPr>
          <a:xfrm>
            <a:off x="262176" y="250270"/>
            <a:ext cx="237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Andale Mono" panose="020B0509000000000004" pitchFamily="49" charset="0"/>
              </a:rPr>
              <a:t>Our Community</a:t>
            </a:r>
          </a:p>
        </p:txBody>
      </p:sp>
      <p:pic>
        <p:nvPicPr>
          <p:cNvPr id="14" name="Image 13" descr="Une image contenant personne, groupe, extérieur, gens&#10;&#10;Description générée automatiquement">
            <a:extLst>
              <a:ext uri="{FF2B5EF4-FFF2-40B4-BE49-F238E27FC236}">
                <a16:creationId xmlns:a16="http://schemas.microsoft.com/office/drawing/2014/main" id="{4E2E943D-8384-3F4D-9241-BDE2AEF28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93" r="377" b="-3"/>
          <a:stretch/>
        </p:blipFill>
        <p:spPr>
          <a:xfrm>
            <a:off x="326586" y="1050490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8733253-0FF7-B545-A8FD-73E940E5D5AB}"/>
              </a:ext>
            </a:extLst>
          </p:cNvPr>
          <p:cNvCxnSpPr>
            <a:cxnSpLocks/>
          </p:cNvCxnSpPr>
          <p:nvPr/>
        </p:nvCxnSpPr>
        <p:spPr>
          <a:xfrm>
            <a:off x="262176" y="650380"/>
            <a:ext cx="183463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73341225-86AC-494F-9051-377EEDFE056C}"/>
              </a:ext>
            </a:extLst>
          </p:cNvPr>
          <p:cNvSpPr txBox="1"/>
          <p:nvPr/>
        </p:nvSpPr>
        <p:spPr>
          <a:xfrm>
            <a:off x="1929403" y="6309680"/>
            <a:ext cx="2793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Andale Mono" panose="020B0509000000000004" pitchFamily="49" charset="0"/>
              </a:rPr>
              <a:t>Our Hyboobikers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F2A62C9-B4D8-BD41-A32C-D3EB7EA6020A}"/>
              </a:ext>
            </a:extLst>
          </p:cNvPr>
          <p:cNvSpPr txBox="1"/>
          <p:nvPr/>
        </p:nvSpPr>
        <p:spPr>
          <a:xfrm>
            <a:off x="7512674" y="280606"/>
            <a:ext cx="396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Andale Mono" panose="020B0509000000000004" pitchFamily="49" charset="0"/>
              </a:rPr>
              <a:t>Our Ingeniors &amp; Crafters  </a:t>
            </a:r>
          </a:p>
        </p:txBody>
      </p:sp>
      <p:pic>
        <p:nvPicPr>
          <p:cNvPr id="13" name="Image 12" descr="Une image contenant personne, intérieur, préparation, cuisinant&#10;&#10;Description générée automatiquement">
            <a:extLst>
              <a:ext uri="{FF2B5EF4-FFF2-40B4-BE49-F238E27FC236}">
                <a16:creationId xmlns:a16="http://schemas.microsoft.com/office/drawing/2014/main" id="{70DC87F5-DF56-264B-B966-82CB0A49A4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36" r="2" b="2"/>
          <a:stretch/>
        </p:blipFill>
        <p:spPr>
          <a:xfrm>
            <a:off x="6469346" y="752016"/>
            <a:ext cx="5392844" cy="4770688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118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3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3B25D2F-7EB0-DA4F-BEDA-678D9F556EE2}"/>
              </a:ext>
            </a:extLst>
          </p:cNvPr>
          <p:cNvSpPr txBox="1"/>
          <p:nvPr/>
        </p:nvSpPr>
        <p:spPr>
          <a:xfrm>
            <a:off x="8865703" y="6309680"/>
            <a:ext cx="260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Hyboo by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D03B575-B09C-6F49-8149-A0E7E214E7E3}"/>
              </a:ext>
            </a:extLst>
          </p:cNvPr>
          <p:cNvSpPr txBox="1"/>
          <p:nvPr/>
        </p:nvSpPr>
        <p:spPr>
          <a:xfrm>
            <a:off x="10585952" y="6278902"/>
            <a:ext cx="237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Andale Mono" panose="020B0509000000000004" pitchFamily="49" charset="0"/>
              </a:rPr>
              <a:t>TRIPBIKE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B530BA0A-31D4-BC43-BEED-FBB4699E99A9}"/>
              </a:ext>
            </a:extLst>
          </p:cNvPr>
          <p:cNvCxnSpPr/>
          <p:nvPr/>
        </p:nvCxnSpPr>
        <p:spPr>
          <a:xfrm>
            <a:off x="9632732" y="6679012"/>
            <a:ext cx="23332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2F3B8F38-434D-F641-9E20-A8830E28E04B}"/>
              </a:ext>
            </a:extLst>
          </p:cNvPr>
          <p:cNvSpPr txBox="1"/>
          <p:nvPr/>
        </p:nvSpPr>
        <p:spPr>
          <a:xfrm>
            <a:off x="262176" y="250270"/>
            <a:ext cx="3395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Andale Mono" panose="020B0509000000000004" pitchFamily="49" charset="0"/>
              </a:rPr>
              <a:t>The European market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724AC61-C07A-C947-BC71-64DCF90215BB}"/>
              </a:ext>
            </a:extLst>
          </p:cNvPr>
          <p:cNvCxnSpPr>
            <a:cxnSpLocks/>
          </p:cNvCxnSpPr>
          <p:nvPr/>
        </p:nvCxnSpPr>
        <p:spPr>
          <a:xfrm>
            <a:off x="262176" y="650380"/>
            <a:ext cx="183463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52B8B666-1A7B-3543-AB62-B76AA7E16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66" b="5790"/>
          <a:stretch/>
        </p:blipFill>
        <p:spPr>
          <a:xfrm>
            <a:off x="1179495" y="1771805"/>
            <a:ext cx="4261070" cy="9607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8B9E64-A878-BE46-B7EB-5885CBFAE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00" y="3247237"/>
            <a:ext cx="4354851" cy="26646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0775B6-B507-6642-A6E4-80FA6C8C6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490" y="2183308"/>
            <a:ext cx="3398410" cy="36261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F7B8A5-7DD4-C542-8951-16452F456572}"/>
              </a:ext>
            </a:extLst>
          </p:cNvPr>
          <p:cNvSpPr/>
          <p:nvPr/>
        </p:nvSpPr>
        <p:spPr>
          <a:xfrm>
            <a:off x="262176" y="1101591"/>
            <a:ext cx="6769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 trendy and continuously increasing market in Europe led by Germany</a:t>
            </a:r>
            <a:endParaRPr lang="en-US" sz="1600" b="1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9393EE-5DEF-7841-8723-4D039710DA9D}"/>
              </a:ext>
            </a:extLst>
          </p:cNvPr>
          <p:cNvSpPr/>
          <p:nvPr/>
        </p:nvSpPr>
        <p:spPr>
          <a:xfrm>
            <a:off x="297768" y="3096021"/>
            <a:ext cx="5919540" cy="2920139"/>
          </a:xfrm>
          <a:prstGeom prst="rect">
            <a:avLst/>
          </a:prstGeom>
          <a:solidFill>
            <a:schemeClr val="accent1">
              <a:alpha val="102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FE1CBA-A1A1-2249-BA5F-2F90E16754AE}"/>
              </a:ext>
            </a:extLst>
          </p:cNvPr>
          <p:cNvSpPr/>
          <p:nvPr/>
        </p:nvSpPr>
        <p:spPr>
          <a:xfrm>
            <a:off x="480504" y="3267592"/>
            <a:ext cx="5919540" cy="2920139"/>
          </a:xfrm>
          <a:prstGeom prst="rect">
            <a:avLst/>
          </a:prstGeom>
          <a:solidFill>
            <a:schemeClr val="accent1">
              <a:alpha val="102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4506771-F97D-AC4D-9F62-8D3DE0873322}"/>
              </a:ext>
            </a:extLst>
          </p:cNvPr>
          <p:cNvCxnSpPr>
            <a:cxnSpLocks/>
          </p:cNvCxnSpPr>
          <p:nvPr/>
        </p:nvCxnSpPr>
        <p:spPr>
          <a:xfrm>
            <a:off x="7422776" y="1829967"/>
            <a:ext cx="0" cy="410542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48A7E1D-229C-2B44-AE6A-36EDE3033D7C}"/>
              </a:ext>
            </a:extLst>
          </p:cNvPr>
          <p:cNvSpPr/>
          <p:nvPr/>
        </p:nvSpPr>
        <p:spPr>
          <a:xfrm>
            <a:off x="3915994" y="2693743"/>
            <a:ext cx="15928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*Figures for Europe</a:t>
            </a:r>
            <a:endParaRPr lang="en-US" sz="1200" b="1" dirty="0"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C289C-EE2B-834F-9D9D-4BFA8DE794DB}"/>
              </a:ext>
            </a:extLst>
          </p:cNvPr>
          <p:cNvSpPr/>
          <p:nvPr/>
        </p:nvSpPr>
        <p:spPr>
          <a:xfrm>
            <a:off x="8262773" y="1659421"/>
            <a:ext cx="2931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Market open to competition !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967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3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8FBA4F-EE29-834D-BB64-92269501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-2008"/>
            <a:ext cx="9448800" cy="684864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7B14535-A9E4-1E4B-9831-7EF3406B8A3E}"/>
              </a:ext>
            </a:extLst>
          </p:cNvPr>
          <p:cNvSpPr txBox="1"/>
          <p:nvPr/>
        </p:nvSpPr>
        <p:spPr>
          <a:xfrm>
            <a:off x="372533" y="3663417"/>
            <a:ext cx="2370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4">
                    <a:lumMod val="50000"/>
                  </a:schemeClr>
                </a:solidFill>
                <a:latin typeface="Andale Mono" panose="020B0509000000000004" pitchFamily="49" charset="0"/>
              </a:rPr>
              <a:t>TRIPBIKE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7108B3E-6458-E043-B40B-D7A30D773112}"/>
              </a:ext>
            </a:extLst>
          </p:cNvPr>
          <p:cNvSpPr txBox="1"/>
          <p:nvPr/>
        </p:nvSpPr>
        <p:spPr>
          <a:xfrm>
            <a:off x="539124" y="2228671"/>
            <a:ext cx="1809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/>
              <a:t>Hyboo</a:t>
            </a:r>
            <a:br>
              <a:rPr lang="fr-FR" sz="2400" i="1" dirty="0"/>
            </a:br>
            <a:br>
              <a:rPr lang="fr-FR" sz="2400" i="1" dirty="0"/>
            </a:br>
            <a:r>
              <a:rPr lang="fr-FR" sz="2400" i="1" dirty="0"/>
              <a:t>by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2D2E748-E878-0647-8DC1-3B59EE03B877}"/>
              </a:ext>
            </a:extLst>
          </p:cNvPr>
          <p:cNvCxnSpPr/>
          <p:nvPr/>
        </p:nvCxnSpPr>
        <p:spPr>
          <a:xfrm>
            <a:off x="372533" y="4423478"/>
            <a:ext cx="2159247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05000508-0378-8141-8E1A-B7CCA3C2A87F}"/>
              </a:ext>
            </a:extLst>
          </p:cNvPr>
          <p:cNvSpPr txBox="1"/>
          <p:nvPr/>
        </p:nvSpPr>
        <p:spPr>
          <a:xfrm>
            <a:off x="9803742" y="679842"/>
            <a:ext cx="339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4">
                    <a:lumMod val="50000"/>
                  </a:schemeClr>
                </a:solidFill>
                <a:latin typeface="Andale Mono" panose="020B0509000000000004" pitchFamily="49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642766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380</Words>
  <Application>Microsoft Macintosh PowerPoint</Application>
  <PresentationFormat>Grand écran</PresentationFormat>
  <Paragraphs>65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Andale Mono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SARANTELLIS Eliot</dc:creator>
  <cp:lastModifiedBy>carla sarantellis</cp:lastModifiedBy>
  <cp:revision>4</cp:revision>
  <dcterms:created xsi:type="dcterms:W3CDTF">2022-01-25T09:20:18Z</dcterms:created>
  <dcterms:modified xsi:type="dcterms:W3CDTF">2022-03-09T22:09:37Z</dcterms:modified>
</cp:coreProperties>
</file>