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501" r:id="rId3"/>
    <p:sldId id="258" r:id="rId4"/>
    <p:sldId id="2007578109" r:id="rId5"/>
    <p:sldId id="2007578075" r:id="rId6"/>
    <p:sldId id="492" r:id="rId7"/>
    <p:sldId id="483" r:id="rId8"/>
    <p:sldId id="482" r:id="rId9"/>
    <p:sldId id="299" r:id="rId10"/>
    <p:sldId id="424" r:id="rId11"/>
    <p:sldId id="30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990"/>
    <p:restoredTop sz="92413"/>
  </p:normalViewPr>
  <p:slideViewPr>
    <p:cSldViewPr snapToGrid="0" snapToObjects="1">
      <p:cViewPr varScale="1">
        <p:scale>
          <a:sx n="29" d="100"/>
          <a:sy n="29" d="100"/>
        </p:scale>
        <p:origin x="31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0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398" tIns="91398" rIns="91398" bIns="91398" anchor="b"/>
          <a:lstStyle>
            <a:lvl1pPr defTabSz="1828800">
              <a:lnSpc>
                <a:spcPct val="90000"/>
              </a:lnSpc>
              <a:defRPr sz="1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8"/>
          </a:xfrm>
          <a:prstGeom prst="rect">
            <a:avLst/>
          </a:prstGeom>
        </p:spPr>
        <p:txBody>
          <a:bodyPr lIns="91398" tIns="91398" rIns="91398" bIns="91398" anchor="t"/>
          <a:lstStyle>
            <a:lvl1pPr marL="660400" indent="-609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660400" indent="-2540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660400" indent="-2540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660400" indent="-2540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660400" indent="-2540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92421" y="12808626"/>
            <a:ext cx="515179" cy="538397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-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"/><Relationship Id="rId7" Type="http://schemas.openxmlformats.org/officeDocument/2006/relationships/image" Target="../media/image12.png"/><Relationship Id="rId12" Type="http://schemas.openxmlformats.org/officeDocument/2006/relationships/image" Target="../media/image17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tif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tif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tif"/><Relationship Id="rId5" Type="http://schemas.openxmlformats.org/officeDocument/2006/relationships/image" Target="../media/image20.tif"/><Relationship Id="rId4" Type="http://schemas.openxmlformats.org/officeDocument/2006/relationships/image" Target="../media/image3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ine"/>
          <p:cNvSpPr/>
          <p:nvPr/>
        </p:nvSpPr>
        <p:spPr>
          <a:xfrm flipV="1">
            <a:off x="150592" y="-93849"/>
            <a:ext cx="8754031" cy="11762983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Line"/>
          <p:cNvSpPr/>
          <p:nvPr/>
        </p:nvSpPr>
        <p:spPr>
          <a:xfrm flipV="1">
            <a:off x="8430805" y="3530325"/>
            <a:ext cx="7783692" cy="1031852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Line"/>
          <p:cNvSpPr/>
          <p:nvPr/>
        </p:nvSpPr>
        <p:spPr>
          <a:xfrm flipH="1" flipV="1">
            <a:off x="16216050" y="3509334"/>
            <a:ext cx="7675798" cy="1021251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Triangle"/>
          <p:cNvSpPr/>
          <p:nvPr/>
        </p:nvSpPr>
        <p:spPr>
          <a:xfrm>
            <a:off x="-19318" y="8608232"/>
            <a:ext cx="14366051" cy="5108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25" name="Group"/>
          <p:cNvGrpSpPr/>
          <p:nvPr/>
        </p:nvGrpSpPr>
        <p:grpSpPr>
          <a:xfrm>
            <a:off x="8514459" y="4802650"/>
            <a:ext cx="7355083" cy="5075900"/>
            <a:chOff x="13441" y="0"/>
            <a:chExt cx="7355082" cy="5075899"/>
          </a:xfrm>
        </p:grpSpPr>
        <p:sp>
          <p:nvSpPr>
            <p:cNvPr id="223" name="THE LUXURY OF CONVENIENCE"/>
            <p:cNvSpPr/>
            <p:nvPr/>
          </p:nvSpPr>
          <p:spPr>
            <a:xfrm>
              <a:off x="3821633" y="38058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240000"/>
                </a:lnSpc>
                <a:defRPr sz="3200" spc="320">
                  <a:latin typeface="MarkOT-Bold"/>
                  <a:ea typeface="MarkOT-Bold"/>
                  <a:cs typeface="MarkOT-Bold"/>
                  <a:sym typeface="MarkOT-Bold"/>
                </a:defRPr>
              </a:lvl1pPr>
            </a:lstStyle>
            <a:p>
              <a:r>
                <a:t>THE LUXURY OF CONVENIENCE</a:t>
              </a:r>
            </a:p>
          </p:txBody>
        </p:sp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441" y="0"/>
              <a:ext cx="7355083" cy="2758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CONFIDENTIAL FOR INTERNAL PURPOSES ONLY"/>
          <p:cNvSpPr txBox="1"/>
          <p:nvPr/>
        </p:nvSpPr>
        <p:spPr>
          <a:xfrm>
            <a:off x="1015391" y="1296819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FFFFFF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t>CONFIDENTIAL FOR INTERNAL PURPOSES ONLY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Rectangle"/>
          <p:cNvSpPr/>
          <p:nvPr/>
        </p:nvSpPr>
        <p:spPr>
          <a:xfrm rot="2686580">
            <a:off x="-543014" y="-5290033"/>
            <a:ext cx="29617700" cy="227922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36600" dist="25400" dir="5400000" rotWithShape="0">
              <a:srgbClr val="000000">
                <a:alpha val="15571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5" name="Line"/>
          <p:cNvSpPr/>
          <p:nvPr/>
        </p:nvSpPr>
        <p:spPr>
          <a:xfrm flipV="1">
            <a:off x="-6562665" y="-666580"/>
            <a:ext cx="11892785" cy="11520863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46" name="TOP 10 CITY ROLLOUT PLAN"/>
          <p:cNvSpPr txBox="1"/>
          <p:nvPr/>
        </p:nvSpPr>
        <p:spPr>
          <a:xfrm>
            <a:off x="615573" y="943022"/>
            <a:ext cx="1227281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tabLst>
                <a:tab pos="8890000" algn="l"/>
              </a:tabLst>
              <a:defRPr sz="4400" cap="all" spc="43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CITY ROLLOUT PLAN </a:t>
            </a:r>
          </a:p>
        </p:txBody>
      </p:sp>
      <p:sp>
        <p:nvSpPr>
          <p:cNvPr id="1147" name="Line"/>
          <p:cNvSpPr/>
          <p:nvPr/>
        </p:nvSpPr>
        <p:spPr>
          <a:xfrm flipV="1">
            <a:off x="18168743" y="4299907"/>
            <a:ext cx="11892784" cy="1152086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48" name="LONDON"/>
          <p:cNvSpPr txBox="1"/>
          <p:nvPr/>
        </p:nvSpPr>
        <p:spPr>
          <a:xfrm>
            <a:off x="320455" y="3235033"/>
            <a:ext cx="9919460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14000" spc="139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LONDON</a:t>
            </a:r>
          </a:p>
        </p:txBody>
      </p:sp>
      <p:sp>
        <p:nvSpPr>
          <p:cNvPr id="1149" name="NEW YORK"/>
          <p:cNvSpPr txBox="1"/>
          <p:nvPr/>
        </p:nvSpPr>
        <p:spPr>
          <a:xfrm>
            <a:off x="320454" y="5217459"/>
            <a:ext cx="11884249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14000" spc="139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NEW YORK</a:t>
            </a:r>
          </a:p>
        </p:txBody>
      </p:sp>
      <p:sp>
        <p:nvSpPr>
          <p:cNvPr id="1150" name="TOKYO  PARIS  SEOUL"/>
          <p:cNvSpPr txBox="1"/>
          <p:nvPr/>
        </p:nvSpPr>
        <p:spPr>
          <a:xfrm>
            <a:off x="414365" y="7635753"/>
            <a:ext cx="36372650" cy="133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10000" spc="999">
                <a:solidFill>
                  <a:srgbClr val="B0B0B0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rPr lang="en-GB" sz="8000" dirty="0"/>
              <a:t>UK CITIES MILAN ROME </a:t>
            </a:r>
            <a:r>
              <a:rPr sz="8000" dirty="0"/>
              <a:t>LOS ANGELE</a:t>
            </a:r>
            <a:r>
              <a:rPr lang="en-GB" sz="8000" dirty="0"/>
              <a:t>S</a:t>
            </a:r>
            <a:endParaRPr sz="8000" dirty="0"/>
          </a:p>
        </p:txBody>
      </p:sp>
      <p:sp>
        <p:nvSpPr>
          <p:cNvPr id="1151" name="DALLAS  TORONTO  BEIJING"/>
          <p:cNvSpPr txBox="1"/>
          <p:nvPr/>
        </p:nvSpPr>
        <p:spPr>
          <a:xfrm>
            <a:off x="414364" y="9077757"/>
            <a:ext cx="38908094" cy="133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10000" spc="999">
                <a:solidFill>
                  <a:srgbClr val="B0B0B0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rPr lang="en-GB" sz="8000" dirty="0"/>
              <a:t>PARIS </a:t>
            </a:r>
            <a:r>
              <a:rPr sz="8000" dirty="0"/>
              <a:t>DALLAS</a:t>
            </a:r>
            <a:r>
              <a:rPr lang="en-GB" sz="8000" dirty="0"/>
              <a:t> MUNICH </a:t>
            </a:r>
            <a:r>
              <a:rPr sz="8000" dirty="0"/>
              <a:t>TORONTO</a:t>
            </a:r>
          </a:p>
        </p:txBody>
      </p:sp>
      <p:sp>
        <p:nvSpPr>
          <p:cNvPr id="1152" name="SHANGHAI  LOS ANGELES"/>
          <p:cNvSpPr txBox="1"/>
          <p:nvPr/>
        </p:nvSpPr>
        <p:spPr>
          <a:xfrm>
            <a:off x="414364" y="10512647"/>
            <a:ext cx="31926688" cy="133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10000" spc="999">
                <a:solidFill>
                  <a:srgbClr val="B0B0B0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rPr sz="8000" dirty="0"/>
              <a:t>MIAMI CHICAGO HONG KONG</a:t>
            </a:r>
          </a:p>
        </p:txBody>
      </p:sp>
      <p:sp>
        <p:nvSpPr>
          <p:cNvPr id="1153" name="23 BRANDS LIVE"/>
          <p:cNvSpPr txBox="1"/>
          <p:nvPr/>
        </p:nvSpPr>
        <p:spPr>
          <a:xfrm>
            <a:off x="9705911" y="4508686"/>
            <a:ext cx="488896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400" spc="33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GREATER LONDON</a:t>
            </a:r>
          </a:p>
        </p:txBody>
      </p:sp>
      <p:sp>
        <p:nvSpPr>
          <p:cNvPr id="1154" name="LAUNCHED NOV 2019"/>
          <p:cNvSpPr txBox="1"/>
          <p:nvPr/>
        </p:nvSpPr>
        <p:spPr>
          <a:xfrm>
            <a:off x="11860425" y="6491413"/>
            <a:ext cx="1137113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sz="3400" spc="33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MANHATTAN &amp; BROOKLYN</a:t>
            </a:r>
          </a:p>
        </p:txBody>
      </p:sp>
      <p:sp>
        <p:nvSpPr>
          <p:cNvPr id="1155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23710799" y="12928879"/>
            <a:ext cx="396826" cy="406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16161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156" name="Shape"/>
          <p:cNvSpPr/>
          <p:nvPr/>
        </p:nvSpPr>
        <p:spPr>
          <a:xfrm>
            <a:off x="-4062292" y="2515697"/>
            <a:ext cx="24944795" cy="702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442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61616"/>
          </a:solidFill>
          <a:ln w="12700">
            <a:miter lim="400000"/>
          </a:ln>
          <a:effectLst>
            <a:outerShdw blurRad="266700" dist="150398" dir="2575128" rotWithShape="0">
              <a:srgbClr val="000000">
                <a:alpha val="24515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7" name="COVERS 40% OF GLOBAL LUXURY GOODS MARKET"/>
          <p:cNvSpPr txBox="1"/>
          <p:nvPr/>
        </p:nvSpPr>
        <p:spPr>
          <a:xfrm>
            <a:off x="1044240" y="2663704"/>
            <a:ext cx="958949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400" b="1" spc="240">
                <a:solidFill>
                  <a:srgbClr val="FFFFFF"/>
                </a:solidFill>
                <a:latin typeface="MarkPro-Hairline"/>
                <a:ea typeface="MarkPro-Hairline"/>
                <a:cs typeface="MarkPro-Hairline"/>
                <a:sym typeface="MarkPro-Hairline"/>
              </a:defRPr>
            </a:lvl1pPr>
          </a:lstStyle>
          <a:p>
            <a:r>
              <a:t>COVERS 40% OF GLOBAL LUXURY GOODS MARKET</a:t>
            </a:r>
          </a:p>
        </p:txBody>
      </p:sp>
      <p:sp>
        <p:nvSpPr>
          <p:cNvPr id="1158" name="CONFIDENTIAL FOR INTERNAL PURPOSES ONLY"/>
          <p:cNvSpPr txBox="1"/>
          <p:nvPr/>
        </p:nvSpPr>
        <p:spPr>
          <a:xfrm>
            <a:off x="1015391" y="12930097"/>
            <a:ext cx="1373013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2000" spc="19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t>CONFIDENTIAL FOR INTERNAL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5030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Line"/>
          <p:cNvSpPr/>
          <p:nvPr/>
        </p:nvSpPr>
        <p:spPr>
          <a:xfrm flipV="1">
            <a:off x="150592" y="-93849"/>
            <a:ext cx="8754031" cy="11762983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2" name="Line"/>
          <p:cNvSpPr/>
          <p:nvPr/>
        </p:nvSpPr>
        <p:spPr>
          <a:xfrm flipV="1">
            <a:off x="8430805" y="3530325"/>
            <a:ext cx="7783692" cy="1031852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3" name="Line"/>
          <p:cNvSpPr/>
          <p:nvPr/>
        </p:nvSpPr>
        <p:spPr>
          <a:xfrm flipH="1" flipV="1">
            <a:off x="16216050" y="3509334"/>
            <a:ext cx="7675798" cy="1021251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4" name="Triangle"/>
          <p:cNvSpPr/>
          <p:nvPr/>
        </p:nvSpPr>
        <p:spPr>
          <a:xfrm>
            <a:off x="-19318" y="8608232"/>
            <a:ext cx="14366051" cy="5108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87" name="Group"/>
          <p:cNvGrpSpPr/>
          <p:nvPr/>
        </p:nvGrpSpPr>
        <p:grpSpPr>
          <a:xfrm>
            <a:off x="8514459" y="4802650"/>
            <a:ext cx="7355083" cy="5075900"/>
            <a:chOff x="13441" y="0"/>
            <a:chExt cx="7355082" cy="5075899"/>
          </a:xfrm>
        </p:grpSpPr>
        <p:sp>
          <p:nvSpPr>
            <p:cNvPr id="1285" name="THE LUXURY OF CONVENIENCE"/>
            <p:cNvSpPr/>
            <p:nvPr/>
          </p:nvSpPr>
          <p:spPr>
            <a:xfrm>
              <a:off x="3821633" y="38058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240000"/>
                </a:lnSpc>
                <a:defRPr sz="3200" spc="320">
                  <a:latin typeface="MarkOT-Bold"/>
                  <a:ea typeface="MarkOT-Bold"/>
                  <a:cs typeface="MarkOT-Bold"/>
                  <a:sym typeface="MarkOT-Bold"/>
                </a:defRPr>
              </a:lvl1pPr>
            </a:lstStyle>
            <a:p>
              <a:r>
                <a:t>THE LUXURY OF CONVENIENCE</a:t>
              </a:r>
            </a:p>
          </p:txBody>
        </p:sp>
        <p:pic>
          <p:nvPicPr>
            <p:cNvPr id="1286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441" y="0"/>
              <a:ext cx="7355083" cy="2758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8" name="CONFIDENTIAL FOR INTERNAL PURPOSES ONLY"/>
          <p:cNvSpPr txBox="1"/>
          <p:nvPr/>
        </p:nvSpPr>
        <p:spPr>
          <a:xfrm>
            <a:off x="1015391" y="1296819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FFFFFF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t>CONFIDENTIAL FOR INTERNAL PURPOSES ONLY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ine"/>
          <p:cNvSpPr/>
          <p:nvPr/>
        </p:nvSpPr>
        <p:spPr>
          <a:xfrm flipV="1">
            <a:off x="150592" y="-93849"/>
            <a:ext cx="8754031" cy="11762983"/>
          </a:xfrm>
          <a:prstGeom prst="line">
            <a:avLst/>
          </a:prstGeom>
          <a:ln w="25400">
            <a:solidFill>
              <a:srgbClr val="E4E4E4">
                <a:alpha val="657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9" name="Line"/>
          <p:cNvSpPr/>
          <p:nvPr/>
        </p:nvSpPr>
        <p:spPr>
          <a:xfrm flipV="1">
            <a:off x="8430805" y="3530325"/>
            <a:ext cx="7783692" cy="10318524"/>
          </a:xfrm>
          <a:prstGeom prst="line">
            <a:avLst/>
          </a:prstGeom>
          <a:ln w="25400">
            <a:solidFill>
              <a:srgbClr val="E4E4E4">
                <a:alpha val="657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0" name="Line"/>
          <p:cNvSpPr/>
          <p:nvPr/>
        </p:nvSpPr>
        <p:spPr>
          <a:xfrm flipH="1" flipV="1">
            <a:off x="16216050" y="3509334"/>
            <a:ext cx="7675798" cy="10212514"/>
          </a:xfrm>
          <a:prstGeom prst="line">
            <a:avLst/>
          </a:prstGeom>
          <a:ln w="25400">
            <a:solidFill>
              <a:srgbClr val="E4E4E4">
                <a:alpha val="657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1" name="TOSHI PARTNERS WITH BRANDS TO BRING THE STORE…"/>
          <p:cNvSpPr txBox="1"/>
          <p:nvPr/>
        </p:nvSpPr>
        <p:spPr>
          <a:xfrm>
            <a:off x="1388345" y="6095772"/>
            <a:ext cx="21607311" cy="152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02400" algn="l"/>
              </a:tabLst>
              <a:defRPr sz="4400" spc="43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kumimoji="0" lang="en-GB" sz="4400" b="0" i="0" u="none" strike="noStrike" kern="0" cap="none" spc="4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TOSHI DEFINES LAST MILE DELIVERY FOR </a:t>
            </a:r>
          </a:p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02400" algn="l"/>
              </a:tabLst>
              <a:defRPr sz="4400" spc="43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kumimoji="0" lang="en-GB" sz="4400" b="0" i="0" u="none" strike="noStrike" kern="0" cap="none" spc="4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LUXURY BRANDS AND THEIR CLIENTS</a:t>
            </a:r>
          </a:p>
        </p:txBody>
      </p:sp>
      <p:sp>
        <p:nvSpPr>
          <p:cNvPr id="232" name="Text"/>
          <p:cNvSpPr txBox="1"/>
          <p:nvPr/>
        </p:nvSpPr>
        <p:spPr>
          <a:xfrm>
            <a:off x="23781430" y="12928879"/>
            <a:ext cx="255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Helvetica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233" name="CONFIDENTIAL FOR INTERNAL PURPOSES ONLY"/>
          <p:cNvSpPr txBox="1"/>
          <p:nvPr/>
        </p:nvSpPr>
        <p:spPr>
          <a:xfrm>
            <a:off x="1015391" y="1296819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FFFFFF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02400" algn="l"/>
              </a:tabLst>
              <a:defRPr/>
            </a:pPr>
            <a:r>
              <a:rPr kumimoji="0" sz="1500" b="0" i="0" u="none" strike="noStrike" kern="0" cap="none" spc="1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Pro-Book"/>
                <a:sym typeface="MarkPro-Book"/>
              </a:rPr>
              <a:t>CONFIDENTIAL FOR INTERNAL PURPOSES ONLY</a:t>
            </a:r>
          </a:p>
        </p:txBody>
      </p:sp>
      <p:pic>
        <p:nvPicPr>
          <p:cNvPr id="234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700" y="762000"/>
            <a:ext cx="508000" cy="24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700" y="12706194"/>
            <a:ext cx="508000" cy="247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 flipV="1">
            <a:off x="-2957125" y="-7149188"/>
            <a:ext cx="11892784" cy="11520863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23781432" y="12928879"/>
            <a:ext cx="255563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000">
                <a:solidFill>
                  <a:srgbClr val="16161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39" name="BENEFITS"/>
          <p:cNvSpPr txBox="1"/>
          <p:nvPr/>
        </p:nvSpPr>
        <p:spPr>
          <a:xfrm>
            <a:off x="977291" y="902692"/>
            <a:ext cx="757047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4500" spc="448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OUR CORE VALUES</a:t>
            </a:r>
          </a:p>
        </p:txBody>
      </p:sp>
      <p:sp>
        <p:nvSpPr>
          <p:cNvPr id="240" name="Line"/>
          <p:cNvSpPr/>
          <p:nvPr/>
        </p:nvSpPr>
        <p:spPr>
          <a:xfrm flipH="1">
            <a:off x="14089160" y="-710775"/>
            <a:ext cx="7552921" cy="712093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1" name="Square"/>
          <p:cNvSpPr/>
          <p:nvPr/>
        </p:nvSpPr>
        <p:spPr>
          <a:xfrm rot="2700000">
            <a:off x="2721478" y="4330782"/>
            <a:ext cx="18941044" cy="18941044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  <a:effectLst>
            <a:outerShdw blurRad="711200" dist="127000" dir="3116970" rotWithShape="0">
              <a:srgbClr val="000000">
                <a:alpha val="48356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Google Shape;102;p15"/>
          <p:cNvSpPr/>
          <p:nvPr/>
        </p:nvSpPr>
        <p:spPr>
          <a:xfrm>
            <a:off x="6382549" y="3169302"/>
            <a:ext cx="5574886" cy="44422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03200" dir="5030663" rotWithShape="0">
              <a:srgbClr val="000000">
                <a:alpha val="26050"/>
              </a:srgbClr>
            </a:outerShdw>
          </a:effectLst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3" name="INVENTORY OPTIMISATION"/>
          <p:cNvSpPr txBox="1"/>
          <p:nvPr/>
        </p:nvSpPr>
        <p:spPr>
          <a:xfrm>
            <a:off x="7063526" y="5601590"/>
            <a:ext cx="4212932" cy="1240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300" spc="9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THE HUMAN TOUCH</a:t>
            </a:r>
          </a:p>
        </p:txBody>
      </p:sp>
      <p:sp>
        <p:nvSpPr>
          <p:cNvPr id="244" name="Google Shape;102;p15"/>
          <p:cNvSpPr/>
          <p:nvPr/>
        </p:nvSpPr>
        <p:spPr>
          <a:xfrm>
            <a:off x="12397021" y="3169302"/>
            <a:ext cx="5574886" cy="44422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03200" dir="5030663" rotWithShape="0">
              <a:srgbClr val="000000">
                <a:alpha val="26050"/>
              </a:srgbClr>
            </a:outerShdw>
          </a:effectLst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5" name="CONVERSION TO SALES"/>
          <p:cNvSpPr txBox="1"/>
          <p:nvPr/>
        </p:nvSpPr>
        <p:spPr>
          <a:xfrm>
            <a:off x="13125476" y="5658755"/>
            <a:ext cx="4117977" cy="112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300" spc="9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CONVENIENCE</a:t>
            </a:r>
          </a:p>
        </p:txBody>
      </p:sp>
      <p:sp>
        <p:nvSpPr>
          <p:cNvPr id="246" name="Google Shape;102;p15"/>
          <p:cNvSpPr/>
          <p:nvPr/>
        </p:nvSpPr>
        <p:spPr>
          <a:xfrm>
            <a:off x="12397021" y="8063236"/>
            <a:ext cx="5574886" cy="44422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03200" dir="5030663" rotWithShape="0">
              <a:srgbClr val="000000">
                <a:alpha val="26050"/>
              </a:srgbClr>
            </a:outerShdw>
          </a:effectLst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" name="CUSTOMER EXPERIENCE"/>
          <p:cNvSpPr txBox="1"/>
          <p:nvPr/>
        </p:nvSpPr>
        <p:spPr>
          <a:xfrm>
            <a:off x="13125477" y="10742137"/>
            <a:ext cx="4117974" cy="112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300" spc="9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SUSTAINABILITY</a:t>
            </a:r>
          </a:p>
        </p:txBody>
      </p:sp>
      <p:sp>
        <p:nvSpPr>
          <p:cNvPr id="248" name="Google Shape;102;p15"/>
          <p:cNvSpPr/>
          <p:nvPr/>
        </p:nvSpPr>
        <p:spPr>
          <a:xfrm>
            <a:off x="6382549" y="8063236"/>
            <a:ext cx="5574886" cy="44422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77800" dist="203200" dir="5030663" rotWithShape="0">
              <a:srgbClr val="000000">
                <a:alpha val="26050"/>
              </a:srgbClr>
            </a:outerShdw>
          </a:effectLst>
        </p:spPr>
        <p:txBody>
          <a:bodyPr lIns="0" tIns="0" rIns="0" bIns="0" anchor="ctr"/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" name="MINIMISING RETURNS"/>
          <p:cNvSpPr txBox="1"/>
          <p:nvPr/>
        </p:nvSpPr>
        <p:spPr>
          <a:xfrm>
            <a:off x="7111005" y="10772990"/>
            <a:ext cx="4117974" cy="112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300" spc="9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OPTIMISATION</a:t>
            </a:r>
          </a:p>
        </p:txBody>
      </p:sp>
      <p:sp>
        <p:nvSpPr>
          <p:cNvPr id="250" name="Text"/>
          <p:cNvSpPr txBox="1"/>
          <p:nvPr/>
        </p:nvSpPr>
        <p:spPr>
          <a:xfrm>
            <a:off x="23781430" y="12928879"/>
            <a:ext cx="255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092" y="4149589"/>
            <a:ext cx="1447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6913" y="4149589"/>
            <a:ext cx="14351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092" y="9109788"/>
            <a:ext cx="14478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2663" y="9122488"/>
            <a:ext cx="863601" cy="140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"/>
          <p:cNvSpPr/>
          <p:nvPr/>
        </p:nvSpPr>
        <p:spPr>
          <a:xfrm>
            <a:off x="8046475" y="-416906"/>
            <a:ext cx="7819752" cy="15511688"/>
          </a:xfrm>
          <a:prstGeom prst="rect">
            <a:avLst/>
          </a:prstGeom>
          <a:solidFill>
            <a:srgbClr val="D5D5D5">
              <a:alpha val="1575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74" name="Rectangle"/>
          <p:cNvSpPr/>
          <p:nvPr/>
        </p:nvSpPr>
        <p:spPr>
          <a:xfrm>
            <a:off x="16267650" y="11536423"/>
            <a:ext cx="756495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54000" dir="10335580" rotWithShape="0">
              <a:srgbClr val="000000">
                <a:alpha val="257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297" name="Group"/>
          <p:cNvGrpSpPr/>
          <p:nvPr/>
        </p:nvGrpSpPr>
        <p:grpSpPr>
          <a:xfrm>
            <a:off x="8700786" y="9753112"/>
            <a:ext cx="6511129" cy="3424134"/>
            <a:chOff x="0" y="0"/>
            <a:chExt cx="6511128" cy="3424132"/>
          </a:xfrm>
        </p:grpSpPr>
        <p:sp>
          <p:nvSpPr>
            <p:cNvPr id="276" name="Line"/>
            <p:cNvSpPr/>
            <p:nvPr/>
          </p:nvSpPr>
          <p:spPr>
            <a:xfrm>
              <a:off x="731747" y="2024075"/>
              <a:ext cx="3864401" cy="112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61"/>
                  </a:moveTo>
                  <a:lnTo>
                    <a:pt x="21600" y="21600"/>
                  </a:lnTo>
                  <a:lnTo>
                    <a:pt x="9" y="21600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354" name="Connection Line"/>
            <p:cNvSpPr/>
            <p:nvPr/>
          </p:nvSpPr>
          <p:spPr>
            <a:xfrm>
              <a:off x="1468585" y="1243518"/>
              <a:ext cx="2364802" cy="2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78" name="Square"/>
            <p:cNvSpPr/>
            <p:nvPr/>
          </p:nvSpPr>
          <p:spPr>
            <a:xfrm rot="18900000">
              <a:off x="3606856" y="1657589"/>
              <a:ext cx="541602" cy="541603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79" name="Square"/>
            <p:cNvSpPr/>
            <p:nvPr/>
          </p:nvSpPr>
          <p:spPr>
            <a:xfrm rot="18900000">
              <a:off x="215798" y="725118"/>
              <a:ext cx="1041969" cy="1041969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282" name="Group"/>
            <p:cNvGrpSpPr/>
            <p:nvPr/>
          </p:nvGrpSpPr>
          <p:grpSpPr>
            <a:xfrm>
              <a:off x="2188352" y="2860867"/>
              <a:ext cx="563267" cy="563266"/>
              <a:chOff x="0" y="0"/>
              <a:chExt cx="563265" cy="563265"/>
            </a:xfrm>
          </p:grpSpPr>
          <p:sp>
            <p:nvSpPr>
              <p:cNvPr id="280" name="Square"/>
              <p:cNvSpPr/>
              <p:nvPr/>
            </p:nvSpPr>
            <p:spPr>
              <a:xfrm rot="18900000">
                <a:off x="82488" y="82488"/>
                <a:ext cx="398289" cy="398290"/>
              </a:xfrm>
              <a:prstGeom prst="rect">
                <a:avLst/>
              </a:prstGeom>
              <a:solidFill>
                <a:srgbClr val="161616"/>
              </a:solidFill>
              <a:ln w="12700" cap="flat">
                <a:noFill/>
                <a:miter lim="400000"/>
              </a:ln>
              <a:effectLst>
                <a:outerShdw blurRad="508000" dist="254000" dir="5400000" rotWithShape="0">
                  <a:srgbClr val="000000">
                    <a:alpha val="30522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sym typeface="Helvetica Neue Medium"/>
                </a:endParaRPr>
              </a:p>
            </p:txBody>
          </p:sp>
          <p:pic>
            <p:nvPicPr>
              <p:cNvPr id="281" name="return-icon-white.png" descr="return-icon-whit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519" y="183519"/>
                <a:ext cx="196228" cy="1962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3" name="Rounded Rectangle"/>
            <p:cNvSpPr/>
            <p:nvPr/>
          </p:nvSpPr>
          <p:spPr>
            <a:xfrm>
              <a:off x="3839238" y="394541"/>
              <a:ext cx="2289833" cy="2254286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4" name="Square"/>
            <p:cNvSpPr/>
            <p:nvPr/>
          </p:nvSpPr>
          <p:spPr>
            <a:xfrm rot="18900000">
              <a:off x="4463244" y="112169"/>
              <a:ext cx="541602" cy="541602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5" name="Square"/>
            <p:cNvSpPr/>
            <p:nvPr/>
          </p:nvSpPr>
          <p:spPr>
            <a:xfrm rot="18900000">
              <a:off x="5078422" y="2384636"/>
              <a:ext cx="541602" cy="541602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6" name="Square"/>
            <p:cNvSpPr/>
            <p:nvPr/>
          </p:nvSpPr>
          <p:spPr>
            <a:xfrm rot="18900000">
              <a:off x="5857357" y="961885"/>
              <a:ext cx="541602" cy="541603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7" name="Location Pin"/>
            <p:cNvSpPr/>
            <p:nvPr/>
          </p:nvSpPr>
          <p:spPr>
            <a:xfrm>
              <a:off x="6017263" y="1053957"/>
              <a:ext cx="221792" cy="357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2997"/>
                    <a:pt x="0" y="6701"/>
                  </a:cubicBezTo>
                  <a:cubicBezTo>
                    <a:pt x="0" y="12819"/>
                    <a:pt x="10800" y="21600"/>
                    <a:pt x="10800" y="21600"/>
                  </a:cubicBezTo>
                  <a:cubicBezTo>
                    <a:pt x="10800" y="21600"/>
                    <a:pt x="21600" y="12814"/>
                    <a:pt x="21600" y="6701"/>
                  </a:cubicBezTo>
                  <a:cubicBezTo>
                    <a:pt x="21600" y="2997"/>
                    <a:pt x="16762" y="0"/>
                    <a:pt x="10800" y="0"/>
                  </a:cubicBezTo>
                  <a:close/>
                  <a:moveTo>
                    <a:pt x="10800" y="2683"/>
                  </a:moveTo>
                  <a:cubicBezTo>
                    <a:pt x="14368" y="2683"/>
                    <a:pt x="17267" y="4482"/>
                    <a:pt x="17267" y="6696"/>
                  </a:cubicBezTo>
                  <a:cubicBezTo>
                    <a:pt x="17267" y="8910"/>
                    <a:pt x="14368" y="10709"/>
                    <a:pt x="10800" y="10709"/>
                  </a:cubicBezTo>
                  <a:cubicBezTo>
                    <a:pt x="7232" y="10709"/>
                    <a:pt x="4335" y="8910"/>
                    <a:pt x="4335" y="6696"/>
                  </a:cubicBezTo>
                  <a:cubicBezTo>
                    <a:pt x="4335" y="4482"/>
                    <a:pt x="7232" y="2683"/>
                    <a:pt x="10800" y="2683"/>
                  </a:cubicBezTo>
                  <a:close/>
                  <a:moveTo>
                    <a:pt x="10800" y="4769"/>
                  </a:moveTo>
                  <a:cubicBezTo>
                    <a:pt x="9085" y="4769"/>
                    <a:pt x="7686" y="5632"/>
                    <a:pt x="7686" y="6701"/>
                  </a:cubicBezTo>
                  <a:cubicBezTo>
                    <a:pt x="7686" y="7770"/>
                    <a:pt x="9077" y="8635"/>
                    <a:pt x="10800" y="8635"/>
                  </a:cubicBezTo>
                  <a:cubicBezTo>
                    <a:pt x="12523" y="8635"/>
                    <a:pt x="13917" y="7770"/>
                    <a:pt x="13917" y="6701"/>
                  </a:cubicBezTo>
                  <a:cubicBezTo>
                    <a:pt x="13917" y="5632"/>
                    <a:pt x="12515" y="4769"/>
                    <a:pt x="10800" y="47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8" name="Location Pin"/>
            <p:cNvSpPr/>
            <p:nvPr/>
          </p:nvSpPr>
          <p:spPr>
            <a:xfrm>
              <a:off x="3766762" y="1749662"/>
              <a:ext cx="221792" cy="357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2997"/>
                    <a:pt x="0" y="6701"/>
                  </a:cubicBezTo>
                  <a:cubicBezTo>
                    <a:pt x="0" y="12819"/>
                    <a:pt x="10800" y="21600"/>
                    <a:pt x="10800" y="21600"/>
                  </a:cubicBezTo>
                  <a:cubicBezTo>
                    <a:pt x="10800" y="21600"/>
                    <a:pt x="21600" y="12814"/>
                    <a:pt x="21600" y="6701"/>
                  </a:cubicBezTo>
                  <a:cubicBezTo>
                    <a:pt x="21600" y="2997"/>
                    <a:pt x="16762" y="0"/>
                    <a:pt x="10800" y="0"/>
                  </a:cubicBezTo>
                  <a:close/>
                  <a:moveTo>
                    <a:pt x="10800" y="2683"/>
                  </a:moveTo>
                  <a:cubicBezTo>
                    <a:pt x="14368" y="2683"/>
                    <a:pt x="17267" y="4482"/>
                    <a:pt x="17267" y="6696"/>
                  </a:cubicBezTo>
                  <a:cubicBezTo>
                    <a:pt x="17267" y="8910"/>
                    <a:pt x="14368" y="10709"/>
                    <a:pt x="10800" y="10709"/>
                  </a:cubicBezTo>
                  <a:cubicBezTo>
                    <a:pt x="7232" y="10709"/>
                    <a:pt x="4335" y="8910"/>
                    <a:pt x="4335" y="6696"/>
                  </a:cubicBezTo>
                  <a:cubicBezTo>
                    <a:pt x="4335" y="4482"/>
                    <a:pt x="7232" y="2683"/>
                    <a:pt x="10800" y="2683"/>
                  </a:cubicBezTo>
                  <a:close/>
                  <a:moveTo>
                    <a:pt x="10800" y="4769"/>
                  </a:moveTo>
                  <a:cubicBezTo>
                    <a:pt x="9085" y="4769"/>
                    <a:pt x="7686" y="5632"/>
                    <a:pt x="7686" y="6701"/>
                  </a:cubicBezTo>
                  <a:cubicBezTo>
                    <a:pt x="7686" y="7770"/>
                    <a:pt x="9077" y="8635"/>
                    <a:pt x="10800" y="8635"/>
                  </a:cubicBezTo>
                  <a:cubicBezTo>
                    <a:pt x="12523" y="8635"/>
                    <a:pt x="13917" y="7770"/>
                    <a:pt x="13917" y="6701"/>
                  </a:cubicBezTo>
                  <a:cubicBezTo>
                    <a:pt x="13917" y="5632"/>
                    <a:pt x="12515" y="4769"/>
                    <a:pt x="10800" y="47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89" name="Location Pin"/>
            <p:cNvSpPr/>
            <p:nvPr/>
          </p:nvSpPr>
          <p:spPr>
            <a:xfrm>
              <a:off x="4623149" y="211325"/>
              <a:ext cx="221792" cy="357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2997"/>
                    <a:pt x="0" y="6701"/>
                  </a:cubicBezTo>
                  <a:cubicBezTo>
                    <a:pt x="0" y="12819"/>
                    <a:pt x="10800" y="21600"/>
                    <a:pt x="10800" y="21600"/>
                  </a:cubicBezTo>
                  <a:cubicBezTo>
                    <a:pt x="10800" y="21600"/>
                    <a:pt x="21600" y="12814"/>
                    <a:pt x="21600" y="6701"/>
                  </a:cubicBezTo>
                  <a:cubicBezTo>
                    <a:pt x="21600" y="2997"/>
                    <a:pt x="16762" y="0"/>
                    <a:pt x="10800" y="0"/>
                  </a:cubicBezTo>
                  <a:close/>
                  <a:moveTo>
                    <a:pt x="10800" y="2683"/>
                  </a:moveTo>
                  <a:cubicBezTo>
                    <a:pt x="14368" y="2683"/>
                    <a:pt x="17267" y="4482"/>
                    <a:pt x="17267" y="6696"/>
                  </a:cubicBezTo>
                  <a:cubicBezTo>
                    <a:pt x="17267" y="8910"/>
                    <a:pt x="14368" y="10709"/>
                    <a:pt x="10800" y="10709"/>
                  </a:cubicBezTo>
                  <a:cubicBezTo>
                    <a:pt x="7232" y="10709"/>
                    <a:pt x="4335" y="8910"/>
                    <a:pt x="4335" y="6696"/>
                  </a:cubicBezTo>
                  <a:cubicBezTo>
                    <a:pt x="4335" y="4482"/>
                    <a:pt x="7232" y="2683"/>
                    <a:pt x="10800" y="2683"/>
                  </a:cubicBezTo>
                  <a:close/>
                  <a:moveTo>
                    <a:pt x="10800" y="4769"/>
                  </a:moveTo>
                  <a:cubicBezTo>
                    <a:pt x="9085" y="4769"/>
                    <a:pt x="7686" y="5632"/>
                    <a:pt x="7686" y="6701"/>
                  </a:cubicBezTo>
                  <a:cubicBezTo>
                    <a:pt x="7686" y="7770"/>
                    <a:pt x="9077" y="8635"/>
                    <a:pt x="10800" y="8635"/>
                  </a:cubicBezTo>
                  <a:cubicBezTo>
                    <a:pt x="12523" y="8635"/>
                    <a:pt x="13917" y="7770"/>
                    <a:pt x="13917" y="6701"/>
                  </a:cubicBezTo>
                  <a:cubicBezTo>
                    <a:pt x="13917" y="5632"/>
                    <a:pt x="12515" y="4769"/>
                    <a:pt x="10800" y="47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0" name="Location Pin"/>
            <p:cNvSpPr/>
            <p:nvPr/>
          </p:nvSpPr>
          <p:spPr>
            <a:xfrm>
              <a:off x="5238327" y="2476708"/>
              <a:ext cx="221792" cy="357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2997"/>
                    <a:pt x="0" y="6701"/>
                  </a:cubicBezTo>
                  <a:cubicBezTo>
                    <a:pt x="0" y="12819"/>
                    <a:pt x="10800" y="21600"/>
                    <a:pt x="10800" y="21600"/>
                  </a:cubicBezTo>
                  <a:cubicBezTo>
                    <a:pt x="10800" y="21600"/>
                    <a:pt x="21600" y="12814"/>
                    <a:pt x="21600" y="6701"/>
                  </a:cubicBezTo>
                  <a:cubicBezTo>
                    <a:pt x="21600" y="2997"/>
                    <a:pt x="16762" y="0"/>
                    <a:pt x="10800" y="0"/>
                  </a:cubicBezTo>
                  <a:close/>
                  <a:moveTo>
                    <a:pt x="10800" y="2683"/>
                  </a:moveTo>
                  <a:cubicBezTo>
                    <a:pt x="14368" y="2683"/>
                    <a:pt x="17267" y="4482"/>
                    <a:pt x="17267" y="6696"/>
                  </a:cubicBezTo>
                  <a:cubicBezTo>
                    <a:pt x="17267" y="8910"/>
                    <a:pt x="14368" y="10709"/>
                    <a:pt x="10800" y="10709"/>
                  </a:cubicBezTo>
                  <a:cubicBezTo>
                    <a:pt x="7232" y="10709"/>
                    <a:pt x="4335" y="8910"/>
                    <a:pt x="4335" y="6696"/>
                  </a:cubicBezTo>
                  <a:cubicBezTo>
                    <a:pt x="4335" y="4482"/>
                    <a:pt x="7232" y="2683"/>
                    <a:pt x="10800" y="2683"/>
                  </a:cubicBezTo>
                  <a:close/>
                  <a:moveTo>
                    <a:pt x="10800" y="4769"/>
                  </a:moveTo>
                  <a:cubicBezTo>
                    <a:pt x="9085" y="4769"/>
                    <a:pt x="7686" y="5632"/>
                    <a:pt x="7686" y="6701"/>
                  </a:cubicBezTo>
                  <a:cubicBezTo>
                    <a:pt x="7686" y="7770"/>
                    <a:pt x="9077" y="8635"/>
                    <a:pt x="10800" y="8635"/>
                  </a:cubicBezTo>
                  <a:cubicBezTo>
                    <a:pt x="12523" y="8635"/>
                    <a:pt x="13917" y="7770"/>
                    <a:pt x="13917" y="6701"/>
                  </a:cubicBezTo>
                  <a:cubicBezTo>
                    <a:pt x="13917" y="5632"/>
                    <a:pt x="12515" y="4769"/>
                    <a:pt x="10800" y="47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1" name="Square"/>
            <p:cNvSpPr/>
            <p:nvPr/>
          </p:nvSpPr>
          <p:spPr>
            <a:xfrm rot="18900000">
              <a:off x="2827174" y="932628"/>
              <a:ext cx="626951" cy="626950"/>
            </a:xfrm>
            <a:prstGeom prst="rect">
              <a:avLst/>
            </a:pr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508000" dist="254000" dir="5400000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2" name="Van"/>
            <p:cNvSpPr/>
            <p:nvPr/>
          </p:nvSpPr>
          <p:spPr>
            <a:xfrm>
              <a:off x="2906397" y="1142643"/>
              <a:ext cx="498322" cy="206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987" y="0"/>
                  </a:moveTo>
                  <a:cubicBezTo>
                    <a:pt x="1523" y="0"/>
                    <a:pt x="1117" y="714"/>
                    <a:pt x="977" y="1780"/>
                  </a:cubicBezTo>
                  <a:cubicBezTo>
                    <a:pt x="480" y="5486"/>
                    <a:pt x="454" y="11857"/>
                    <a:pt x="454" y="13314"/>
                  </a:cubicBezTo>
                  <a:cubicBezTo>
                    <a:pt x="454" y="13483"/>
                    <a:pt x="399" y="13614"/>
                    <a:pt x="329" y="13614"/>
                  </a:cubicBezTo>
                  <a:lnTo>
                    <a:pt x="125" y="13614"/>
                  </a:lnTo>
                  <a:cubicBezTo>
                    <a:pt x="55" y="13614"/>
                    <a:pt x="0" y="13746"/>
                    <a:pt x="0" y="13915"/>
                  </a:cubicBezTo>
                  <a:lnTo>
                    <a:pt x="0" y="17178"/>
                  </a:lnTo>
                  <a:cubicBezTo>
                    <a:pt x="0" y="17504"/>
                    <a:pt x="108" y="17775"/>
                    <a:pt x="248" y="17788"/>
                  </a:cubicBezTo>
                  <a:lnTo>
                    <a:pt x="2888" y="17865"/>
                  </a:lnTo>
                  <a:cubicBezTo>
                    <a:pt x="2926" y="15368"/>
                    <a:pt x="3780" y="13314"/>
                    <a:pt x="4822" y="13314"/>
                  </a:cubicBezTo>
                  <a:cubicBezTo>
                    <a:pt x="5880" y="13314"/>
                    <a:pt x="6739" y="15358"/>
                    <a:pt x="6760" y="17894"/>
                  </a:cubicBezTo>
                  <a:lnTo>
                    <a:pt x="16272" y="17971"/>
                  </a:lnTo>
                  <a:cubicBezTo>
                    <a:pt x="16272" y="15396"/>
                    <a:pt x="17141" y="13301"/>
                    <a:pt x="18210" y="13301"/>
                  </a:cubicBezTo>
                  <a:cubicBezTo>
                    <a:pt x="19279" y="13301"/>
                    <a:pt x="20149" y="15396"/>
                    <a:pt x="20149" y="17971"/>
                  </a:cubicBezTo>
                  <a:cubicBezTo>
                    <a:pt x="20149" y="17971"/>
                    <a:pt x="20149" y="17970"/>
                    <a:pt x="20149" y="17983"/>
                  </a:cubicBezTo>
                  <a:lnTo>
                    <a:pt x="21347" y="17906"/>
                  </a:lnTo>
                  <a:cubicBezTo>
                    <a:pt x="21487" y="17893"/>
                    <a:pt x="21600" y="17618"/>
                    <a:pt x="21595" y="17280"/>
                  </a:cubicBezTo>
                  <a:lnTo>
                    <a:pt x="21557" y="13850"/>
                  </a:lnTo>
                  <a:cubicBezTo>
                    <a:pt x="21557" y="13720"/>
                    <a:pt x="21509" y="13602"/>
                    <a:pt x="21455" y="13602"/>
                  </a:cubicBezTo>
                  <a:lnTo>
                    <a:pt x="21320" y="13602"/>
                  </a:lnTo>
                  <a:cubicBezTo>
                    <a:pt x="21260" y="13602"/>
                    <a:pt x="21217" y="13484"/>
                    <a:pt x="21217" y="13354"/>
                  </a:cubicBezTo>
                  <a:cubicBezTo>
                    <a:pt x="21217" y="12925"/>
                    <a:pt x="21212" y="11480"/>
                    <a:pt x="21212" y="10648"/>
                  </a:cubicBezTo>
                  <a:cubicBezTo>
                    <a:pt x="21212" y="10283"/>
                    <a:pt x="21114" y="9949"/>
                    <a:pt x="20974" y="9819"/>
                  </a:cubicBezTo>
                  <a:cubicBezTo>
                    <a:pt x="20434" y="9285"/>
                    <a:pt x="19111" y="8011"/>
                    <a:pt x="18495" y="7543"/>
                  </a:cubicBezTo>
                  <a:cubicBezTo>
                    <a:pt x="18247" y="7361"/>
                    <a:pt x="18021" y="7019"/>
                    <a:pt x="17843" y="6551"/>
                  </a:cubicBezTo>
                  <a:cubicBezTo>
                    <a:pt x="17475" y="5602"/>
                    <a:pt x="16811" y="3899"/>
                    <a:pt x="16309" y="2572"/>
                  </a:cubicBezTo>
                  <a:cubicBezTo>
                    <a:pt x="15580" y="622"/>
                    <a:pt x="14561" y="0"/>
                    <a:pt x="12682" y="0"/>
                  </a:cubicBezTo>
                  <a:lnTo>
                    <a:pt x="1987" y="0"/>
                  </a:lnTo>
                  <a:close/>
                  <a:moveTo>
                    <a:pt x="13869" y="1300"/>
                  </a:moveTo>
                  <a:lnTo>
                    <a:pt x="14399" y="1431"/>
                  </a:lnTo>
                  <a:cubicBezTo>
                    <a:pt x="14950" y="1561"/>
                    <a:pt x="15457" y="2169"/>
                    <a:pt x="15835" y="3158"/>
                  </a:cubicBezTo>
                  <a:lnTo>
                    <a:pt x="17109" y="6502"/>
                  </a:lnTo>
                  <a:cubicBezTo>
                    <a:pt x="17233" y="6840"/>
                    <a:pt x="17131" y="7384"/>
                    <a:pt x="16942" y="7384"/>
                  </a:cubicBezTo>
                  <a:lnTo>
                    <a:pt x="13848" y="7384"/>
                  </a:lnTo>
                  <a:cubicBezTo>
                    <a:pt x="13723" y="7384"/>
                    <a:pt x="13627" y="7151"/>
                    <a:pt x="13627" y="6852"/>
                  </a:cubicBezTo>
                  <a:lnTo>
                    <a:pt x="13627" y="1833"/>
                  </a:lnTo>
                  <a:cubicBezTo>
                    <a:pt x="13627" y="1521"/>
                    <a:pt x="13740" y="1274"/>
                    <a:pt x="13869" y="1300"/>
                  </a:cubicBezTo>
                  <a:close/>
                  <a:moveTo>
                    <a:pt x="4822" y="14342"/>
                  </a:moveTo>
                  <a:cubicBezTo>
                    <a:pt x="3990" y="14342"/>
                    <a:pt x="3315" y="15968"/>
                    <a:pt x="3315" y="17971"/>
                  </a:cubicBezTo>
                  <a:cubicBezTo>
                    <a:pt x="3315" y="19974"/>
                    <a:pt x="3990" y="21600"/>
                    <a:pt x="4822" y="21600"/>
                  </a:cubicBezTo>
                  <a:cubicBezTo>
                    <a:pt x="5653" y="21600"/>
                    <a:pt x="6328" y="19974"/>
                    <a:pt x="6328" y="17971"/>
                  </a:cubicBezTo>
                  <a:cubicBezTo>
                    <a:pt x="6328" y="15968"/>
                    <a:pt x="5653" y="14342"/>
                    <a:pt x="4822" y="14342"/>
                  </a:cubicBezTo>
                  <a:close/>
                  <a:moveTo>
                    <a:pt x="18205" y="14342"/>
                  </a:moveTo>
                  <a:cubicBezTo>
                    <a:pt x="17374" y="14342"/>
                    <a:pt x="16699" y="15968"/>
                    <a:pt x="16699" y="17971"/>
                  </a:cubicBezTo>
                  <a:cubicBezTo>
                    <a:pt x="16699" y="19974"/>
                    <a:pt x="17374" y="21600"/>
                    <a:pt x="18205" y="21600"/>
                  </a:cubicBezTo>
                  <a:cubicBezTo>
                    <a:pt x="19037" y="21600"/>
                    <a:pt x="19710" y="19974"/>
                    <a:pt x="19710" y="17971"/>
                  </a:cubicBezTo>
                  <a:cubicBezTo>
                    <a:pt x="19705" y="15968"/>
                    <a:pt x="19037" y="14342"/>
                    <a:pt x="18205" y="14342"/>
                  </a:cubicBezTo>
                  <a:close/>
                  <a:moveTo>
                    <a:pt x="4822" y="16110"/>
                  </a:moveTo>
                  <a:cubicBezTo>
                    <a:pt x="5243" y="16110"/>
                    <a:pt x="5588" y="16944"/>
                    <a:pt x="5588" y="17959"/>
                  </a:cubicBezTo>
                  <a:cubicBezTo>
                    <a:pt x="5588" y="18986"/>
                    <a:pt x="5243" y="19804"/>
                    <a:pt x="4822" y="19804"/>
                  </a:cubicBezTo>
                  <a:cubicBezTo>
                    <a:pt x="4401" y="19804"/>
                    <a:pt x="4054" y="18973"/>
                    <a:pt x="4054" y="17959"/>
                  </a:cubicBezTo>
                  <a:cubicBezTo>
                    <a:pt x="4054" y="16944"/>
                    <a:pt x="4401" y="16110"/>
                    <a:pt x="4822" y="16110"/>
                  </a:cubicBezTo>
                  <a:close/>
                  <a:moveTo>
                    <a:pt x="18205" y="16110"/>
                  </a:moveTo>
                  <a:cubicBezTo>
                    <a:pt x="18626" y="16110"/>
                    <a:pt x="18971" y="16944"/>
                    <a:pt x="18971" y="17959"/>
                  </a:cubicBezTo>
                  <a:cubicBezTo>
                    <a:pt x="18971" y="18986"/>
                    <a:pt x="18626" y="19804"/>
                    <a:pt x="18205" y="19804"/>
                  </a:cubicBezTo>
                  <a:cubicBezTo>
                    <a:pt x="17784" y="19804"/>
                    <a:pt x="17438" y="18973"/>
                    <a:pt x="17438" y="17959"/>
                  </a:cubicBezTo>
                  <a:cubicBezTo>
                    <a:pt x="17438" y="16944"/>
                    <a:pt x="17784" y="16110"/>
                    <a:pt x="18205" y="161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3" name="Triangle"/>
            <p:cNvSpPr/>
            <p:nvPr/>
          </p:nvSpPr>
          <p:spPr>
            <a:xfrm rot="8100000" flipH="1">
              <a:off x="591827" y="2079054"/>
              <a:ext cx="317765" cy="31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76200" dist="50800" dir="3791257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4" name="Triangle"/>
            <p:cNvSpPr/>
            <p:nvPr/>
          </p:nvSpPr>
          <p:spPr>
            <a:xfrm rot="18900000" flipH="1">
              <a:off x="4429845" y="2654830"/>
              <a:ext cx="317766" cy="31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76200" dist="50800" dir="3791257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5" name="Triangle"/>
            <p:cNvSpPr/>
            <p:nvPr/>
          </p:nvSpPr>
          <p:spPr>
            <a:xfrm rot="18900000">
              <a:off x="1814219" y="1088408"/>
              <a:ext cx="317765" cy="31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61616"/>
            </a:solidFill>
            <a:ln w="12700" cap="flat">
              <a:noFill/>
              <a:miter lim="400000"/>
            </a:ln>
            <a:effectLst>
              <a:outerShdw blurRad="76200" dist="50800" dir="3791257" rotWithShape="0">
                <a:srgbClr val="000000">
                  <a:alpha val="30522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pic>
          <p:nvPicPr>
            <p:cNvPr id="296" name="Image" descr="Image"/>
            <p:cNvPicPr>
              <a:picLocks noChangeAspect="1"/>
            </p:cNvPicPr>
            <p:nvPr/>
          </p:nvPicPr>
          <p:blipFill>
            <a:blip r:embed="rId3"/>
            <a:srcRect l="3949" t="3860" r="3954" b="4081"/>
            <a:stretch>
              <a:fillRect/>
            </a:stretch>
          </p:blipFill>
          <p:spPr>
            <a:xfrm>
              <a:off x="406350" y="931124"/>
              <a:ext cx="620714" cy="603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10855" y="13"/>
                  </a:moveTo>
                  <a:cubicBezTo>
                    <a:pt x="10649" y="50"/>
                    <a:pt x="10351" y="166"/>
                    <a:pt x="9944" y="354"/>
                  </a:cubicBezTo>
                  <a:cubicBezTo>
                    <a:pt x="9620" y="504"/>
                    <a:pt x="9256" y="642"/>
                    <a:pt x="9129" y="667"/>
                  </a:cubicBezTo>
                  <a:cubicBezTo>
                    <a:pt x="9002" y="692"/>
                    <a:pt x="8643" y="857"/>
                    <a:pt x="8328" y="1036"/>
                  </a:cubicBezTo>
                  <a:cubicBezTo>
                    <a:pt x="8013" y="1216"/>
                    <a:pt x="7293" y="1562"/>
                    <a:pt x="6726" y="1804"/>
                  </a:cubicBezTo>
                  <a:cubicBezTo>
                    <a:pt x="6159" y="2045"/>
                    <a:pt x="5179" y="2487"/>
                    <a:pt x="4558" y="2784"/>
                  </a:cubicBezTo>
                  <a:cubicBezTo>
                    <a:pt x="3936" y="3081"/>
                    <a:pt x="3411" y="3324"/>
                    <a:pt x="3384" y="3324"/>
                  </a:cubicBezTo>
                  <a:cubicBezTo>
                    <a:pt x="3334" y="3324"/>
                    <a:pt x="1763" y="4036"/>
                    <a:pt x="1257" y="4290"/>
                  </a:cubicBezTo>
                  <a:cubicBezTo>
                    <a:pt x="1108" y="4365"/>
                    <a:pt x="893" y="4442"/>
                    <a:pt x="787" y="4460"/>
                  </a:cubicBezTo>
                  <a:cubicBezTo>
                    <a:pt x="681" y="4479"/>
                    <a:pt x="468" y="4580"/>
                    <a:pt x="304" y="4688"/>
                  </a:cubicBezTo>
                  <a:cubicBezTo>
                    <a:pt x="25" y="4872"/>
                    <a:pt x="0" y="4986"/>
                    <a:pt x="0" y="6350"/>
                  </a:cubicBezTo>
                  <a:lnTo>
                    <a:pt x="0" y="7813"/>
                  </a:lnTo>
                  <a:lnTo>
                    <a:pt x="497" y="7856"/>
                  </a:lnTo>
                  <a:lnTo>
                    <a:pt x="994" y="7885"/>
                  </a:lnTo>
                  <a:lnTo>
                    <a:pt x="1022" y="14747"/>
                  </a:lnTo>
                  <a:lnTo>
                    <a:pt x="1063" y="21595"/>
                  </a:lnTo>
                  <a:lnTo>
                    <a:pt x="10772" y="21567"/>
                  </a:lnTo>
                  <a:lnTo>
                    <a:pt x="20468" y="21524"/>
                  </a:lnTo>
                  <a:lnTo>
                    <a:pt x="20495" y="14704"/>
                  </a:lnTo>
                  <a:lnTo>
                    <a:pt x="20537" y="7885"/>
                  </a:lnTo>
                  <a:lnTo>
                    <a:pt x="21061" y="7856"/>
                  </a:lnTo>
                  <a:lnTo>
                    <a:pt x="21600" y="7813"/>
                  </a:lnTo>
                  <a:lnTo>
                    <a:pt x="21600" y="6336"/>
                  </a:lnTo>
                  <a:lnTo>
                    <a:pt x="21600" y="4858"/>
                  </a:lnTo>
                  <a:lnTo>
                    <a:pt x="21172" y="4645"/>
                  </a:lnTo>
                  <a:cubicBezTo>
                    <a:pt x="20935" y="4526"/>
                    <a:pt x="20627" y="4403"/>
                    <a:pt x="20495" y="4361"/>
                  </a:cubicBezTo>
                  <a:cubicBezTo>
                    <a:pt x="20363" y="4319"/>
                    <a:pt x="20298" y="4223"/>
                    <a:pt x="20343" y="4148"/>
                  </a:cubicBezTo>
                  <a:cubicBezTo>
                    <a:pt x="20390" y="4069"/>
                    <a:pt x="20338" y="4044"/>
                    <a:pt x="20219" y="4091"/>
                  </a:cubicBezTo>
                  <a:cubicBezTo>
                    <a:pt x="20105" y="4136"/>
                    <a:pt x="19859" y="4070"/>
                    <a:pt x="19680" y="3949"/>
                  </a:cubicBezTo>
                  <a:cubicBezTo>
                    <a:pt x="19501" y="3828"/>
                    <a:pt x="19295" y="3736"/>
                    <a:pt x="19225" y="3736"/>
                  </a:cubicBezTo>
                  <a:cubicBezTo>
                    <a:pt x="19154" y="3736"/>
                    <a:pt x="18644" y="3515"/>
                    <a:pt x="18092" y="3253"/>
                  </a:cubicBezTo>
                  <a:cubicBezTo>
                    <a:pt x="17540" y="2990"/>
                    <a:pt x="17074" y="2784"/>
                    <a:pt x="17042" y="2784"/>
                  </a:cubicBezTo>
                  <a:cubicBezTo>
                    <a:pt x="17011" y="2784"/>
                    <a:pt x="16474" y="2530"/>
                    <a:pt x="15855" y="2230"/>
                  </a:cubicBezTo>
                  <a:cubicBezTo>
                    <a:pt x="15235" y="1930"/>
                    <a:pt x="14694" y="1690"/>
                    <a:pt x="14653" y="1690"/>
                  </a:cubicBezTo>
                  <a:cubicBezTo>
                    <a:pt x="14613" y="1690"/>
                    <a:pt x="14146" y="1486"/>
                    <a:pt x="13617" y="1235"/>
                  </a:cubicBezTo>
                  <a:cubicBezTo>
                    <a:pt x="13089" y="985"/>
                    <a:pt x="12374" y="660"/>
                    <a:pt x="12029" y="525"/>
                  </a:cubicBezTo>
                  <a:cubicBezTo>
                    <a:pt x="11684" y="390"/>
                    <a:pt x="11332" y="208"/>
                    <a:pt x="11256" y="113"/>
                  </a:cubicBezTo>
                  <a:cubicBezTo>
                    <a:pt x="11215" y="62"/>
                    <a:pt x="11171" y="30"/>
                    <a:pt x="11104" y="13"/>
                  </a:cubicBezTo>
                  <a:cubicBezTo>
                    <a:pt x="11037" y="-3"/>
                    <a:pt x="10958" y="-5"/>
                    <a:pt x="10855" y="13"/>
                  </a:cubicBezTo>
                  <a:close/>
                  <a:moveTo>
                    <a:pt x="10703" y="1079"/>
                  </a:moveTo>
                  <a:cubicBezTo>
                    <a:pt x="10797" y="1065"/>
                    <a:pt x="10886" y="1077"/>
                    <a:pt x="10966" y="1093"/>
                  </a:cubicBezTo>
                  <a:cubicBezTo>
                    <a:pt x="11072" y="1114"/>
                    <a:pt x="11180" y="1148"/>
                    <a:pt x="11325" y="1207"/>
                  </a:cubicBezTo>
                  <a:cubicBezTo>
                    <a:pt x="12042" y="1497"/>
                    <a:pt x="14699" y="2702"/>
                    <a:pt x="15717" y="3196"/>
                  </a:cubicBezTo>
                  <a:cubicBezTo>
                    <a:pt x="16163" y="3413"/>
                    <a:pt x="16572" y="3594"/>
                    <a:pt x="16614" y="3594"/>
                  </a:cubicBezTo>
                  <a:cubicBezTo>
                    <a:pt x="16656" y="3594"/>
                    <a:pt x="17118" y="3808"/>
                    <a:pt x="17650" y="4063"/>
                  </a:cubicBezTo>
                  <a:cubicBezTo>
                    <a:pt x="18182" y="4317"/>
                    <a:pt x="19022" y="4694"/>
                    <a:pt x="19515" y="4901"/>
                  </a:cubicBezTo>
                  <a:cubicBezTo>
                    <a:pt x="20007" y="5108"/>
                    <a:pt x="20473" y="5359"/>
                    <a:pt x="20550" y="5455"/>
                  </a:cubicBezTo>
                  <a:cubicBezTo>
                    <a:pt x="20628" y="5551"/>
                    <a:pt x="20670" y="5850"/>
                    <a:pt x="20647" y="6137"/>
                  </a:cubicBezTo>
                  <a:cubicBezTo>
                    <a:pt x="20607" y="6633"/>
                    <a:pt x="20586" y="6669"/>
                    <a:pt x="20081" y="6734"/>
                  </a:cubicBezTo>
                  <a:lnTo>
                    <a:pt x="19542" y="6805"/>
                  </a:lnTo>
                  <a:lnTo>
                    <a:pt x="19473" y="13681"/>
                  </a:lnTo>
                  <a:lnTo>
                    <a:pt x="19418" y="20572"/>
                  </a:lnTo>
                  <a:lnTo>
                    <a:pt x="18879" y="20572"/>
                  </a:lnTo>
                  <a:lnTo>
                    <a:pt x="18354" y="20572"/>
                  </a:lnTo>
                  <a:lnTo>
                    <a:pt x="18285" y="15329"/>
                  </a:lnTo>
                  <a:lnTo>
                    <a:pt x="18216" y="10073"/>
                  </a:lnTo>
                  <a:lnTo>
                    <a:pt x="10828" y="10044"/>
                  </a:lnTo>
                  <a:cubicBezTo>
                    <a:pt x="6765" y="10025"/>
                    <a:pt x="3427" y="10025"/>
                    <a:pt x="3411" y="10044"/>
                  </a:cubicBezTo>
                  <a:cubicBezTo>
                    <a:pt x="3395" y="10063"/>
                    <a:pt x="3353" y="12441"/>
                    <a:pt x="3315" y="15329"/>
                  </a:cubicBezTo>
                  <a:lnTo>
                    <a:pt x="3246" y="20572"/>
                  </a:lnTo>
                  <a:lnTo>
                    <a:pt x="2665" y="20586"/>
                  </a:lnTo>
                  <a:cubicBezTo>
                    <a:pt x="2349" y="20594"/>
                    <a:pt x="2074" y="20541"/>
                    <a:pt x="2044" y="20458"/>
                  </a:cubicBezTo>
                  <a:cubicBezTo>
                    <a:pt x="2014" y="20375"/>
                    <a:pt x="1979" y="17266"/>
                    <a:pt x="1961" y="13553"/>
                  </a:cubicBezTo>
                  <a:lnTo>
                    <a:pt x="1920" y="6805"/>
                  </a:lnTo>
                  <a:lnTo>
                    <a:pt x="1464" y="6734"/>
                  </a:lnTo>
                  <a:cubicBezTo>
                    <a:pt x="1025" y="6669"/>
                    <a:pt x="992" y="6634"/>
                    <a:pt x="953" y="6080"/>
                  </a:cubicBezTo>
                  <a:lnTo>
                    <a:pt x="912" y="5498"/>
                  </a:lnTo>
                  <a:lnTo>
                    <a:pt x="1809" y="5071"/>
                  </a:lnTo>
                  <a:cubicBezTo>
                    <a:pt x="2305" y="4841"/>
                    <a:pt x="3052" y="4507"/>
                    <a:pt x="3453" y="4318"/>
                  </a:cubicBezTo>
                  <a:cubicBezTo>
                    <a:pt x="3854" y="4130"/>
                    <a:pt x="4236" y="3964"/>
                    <a:pt x="4309" y="3949"/>
                  </a:cubicBezTo>
                  <a:cubicBezTo>
                    <a:pt x="4382" y="3934"/>
                    <a:pt x="4680" y="3792"/>
                    <a:pt x="4972" y="3636"/>
                  </a:cubicBezTo>
                  <a:cubicBezTo>
                    <a:pt x="5263" y="3480"/>
                    <a:pt x="5872" y="3193"/>
                    <a:pt x="6325" y="2997"/>
                  </a:cubicBezTo>
                  <a:cubicBezTo>
                    <a:pt x="7071" y="2675"/>
                    <a:pt x="7968" y="2274"/>
                    <a:pt x="9074" y="1761"/>
                  </a:cubicBezTo>
                  <a:cubicBezTo>
                    <a:pt x="10017" y="1323"/>
                    <a:pt x="10424" y="1121"/>
                    <a:pt x="10703" y="1079"/>
                  </a:cubicBezTo>
                  <a:close/>
                  <a:moveTo>
                    <a:pt x="7458" y="6833"/>
                  </a:moveTo>
                  <a:cubicBezTo>
                    <a:pt x="7403" y="6814"/>
                    <a:pt x="7341" y="7241"/>
                    <a:pt x="7320" y="7785"/>
                  </a:cubicBezTo>
                  <a:lnTo>
                    <a:pt x="7278" y="8780"/>
                  </a:lnTo>
                  <a:lnTo>
                    <a:pt x="8880" y="8780"/>
                  </a:lnTo>
                  <a:lnTo>
                    <a:pt x="10469" y="8780"/>
                  </a:lnTo>
                  <a:lnTo>
                    <a:pt x="10469" y="7828"/>
                  </a:lnTo>
                  <a:lnTo>
                    <a:pt x="10469" y="6862"/>
                  </a:lnTo>
                  <a:lnTo>
                    <a:pt x="9018" y="6862"/>
                  </a:lnTo>
                  <a:cubicBezTo>
                    <a:pt x="8217" y="6862"/>
                    <a:pt x="7512" y="6852"/>
                    <a:pt x="7458" y="6833"/>
                  </a:cubicBezTo>
                  <a:close/>
                  <a:moveTo>
                    <a:pt x="16545" y="6862"/>
                  </a:moveTo>
                  <a:lnTo>
                    <a:pt x="15040" y="6933"/>
                  </a:lnTo>
                  <a:lnTo>
                    <a:pt x="15026" y="7828"/>
                  </a:lnTo>
                  <a:lnTo>
                    <a:pt x="15012" y="8709"/>
                  </a:lnTo>
                  <a:lnTo>
                    <a:pt x="16545" y="8780"/>
                  </a:lnTo>
                  <a:cubicBezTo>
                    <a:pt x="17392" y="8817"/>
                    <a:pt x="18134" y="8831"/>
                    <a:pt x="18189" y="8808"/>
                  </a:cubicBezTo>
                  <a:cubicBezTo>
                    <a:pt x="18334" y="8747"/>
                    <a:pt x="18309" y="7085"/>
                    <a:pt x="18161" y="6933"/>
                  </a:cubicBezTo>
                  <a:cubicBezTo>
                    <a:pt x="18125" y="6895"/>
                    <a:pt x="17939" y="6872"/>
                    <a:pt x="17650" y="6862"/>
                  </a:cubicBezTo>
                  <a:cubicBezTo>
                    <a:pt x="17362" y="6851"/>
                    <a:pt x="16978" y="6842"/>
                    <a:pt x="16545" y="6862"/>
                  </a:cubicBezTo>
                  <a:close/>
                  <a:moveTo>
                    <a:pt x="3384" y="6933"/>
                  </a:moveTo>
                  <a:lnTo>
                    <a:pt x="3342" y="7671"/>
                  </a:lnTo>
                  <a:cubicBezTo>
                    <a:pt x="3320" y="8075"/>
                    <a:pt x="3332" y="8492"/>
                    <a:pt x="3370" y="8595"/>
                  </a:cubicBezTo>
                  <a:cubicBezTo>
                    <a:pt x="3423" y="8739"/>
                    <a:pt x="3809" y="8780"/>
                    <a:pt x="5041" y="8780"/>
                  </a:cubicBezTo>
                  <a:lnTo>
                    <a:pt x="6643" y="8780"/>
                  </a:lnTo>
                  <a:lnTo>
                    <a:pt x="6602" y="7856"/>
                  </a:lnTo>
                  <a:lnTo>
                    <a:pt x="6560" y="6933"/>
                  </a:lnTo>
                  <a:lnTo>
                    <a:pt x="4972" y="6933"/>
                  </a:lnTo>
                  <a:lnTo>
                    <a:pt x="3384" y="6933"/>
                  </a:lnTo>
                  <a:close/>
                  <a:moveTo>
                    <a:pt x="11201" y="6933"/>
                  </a:moveTo>
                  <a:lnTo>
                    <a:pt x="11159" y="7856"/>
                  </a:lnTo>
                  <a:lnTo>
                    <a:pt x="11118" y="8780"/>
                  </a:lnTo>
                  <a:lnTo>
                    <a:pt x="12747" y="8751"/>
                  </a:lnTo>
                  <a:lnTo>
                    <a:pt x="14377" y="8709"/>
                  </a:lnTo>
                  <a:lnTo>
                    <a:pt x="14377" y="7828"/>
                  </a:lnTo>
                  <a:lnTo>
                    <a:pt x="14377" y="6933"/>
                  </a:lnTo>
                  <a:lnTo>
                    <a:pt x="12789" y="6933"/>
                  </a:lnTo>
                  <a:lnTo>
                    <a:pt x="11201" y="6933"/>
                  </a:lnTo>
                  <a:close/>
                  <a:moveTo>
                    <a:pt x="5994" y="13269"/>
                  </a:moveTo>
                  <a:cubicBezTo>
                    <a:pt x="6790" y="13276"/>
                    <a:pt x="7577" y="13341"/>
                    <a:pt x="7679" y="13468"/>
                  </a:cubicBezTo>
                  <a:cubicBezTo>
                    <a:pt x="7771" y="13582"/>
                    <a:pt x="7813" y="13993"/>
                    <a:pt x="7789" y="14463"/>
                  </a:cubicBezTo>
                  <a:lnTo>
                    <a:pt x="7748" y="15258"/>
                  </a:lnTo>
                  <a:lnTo>
                    <a:pt x="6021" y="15287"/>
                  </a:lnTo>
                  <a:cubicBezTo>
                    <a:pt x="5070" y="15308"/>
                    <a:pt x="4249" y="15296"/>
                    <a:pt x="4198" y="15244"/>
                  </a:cubicBezTo>
                  <a:cubicBezTo>
                    <a:pt x="4042" y="15084"/>
                    <a:pt x="4099" y="13613"/>
                    <a:pt x="4268" y="13440"/>
                  </a:cubicBezTo>
                  <a:cubicBezTo>
                    <a:pt x="4389" y="13315"/>
                    <a:pt x="5197" y="13262"/>
                    <a:pt x="5994" y="13269"/>
                  </a:cubicBezTo>
                  <a:close/>
                  <a:moveTo>
                    <a:pt x="4171" y="16068"/>
                  </a:moveTo>
                  <a:lnTo>
                    <a:pt x="5966" y="16068"/>
                  </a:lnTo>
                  <a:lnTo>
                    <a:pt x="7748" y="16068"/>
                  </a:lnTo>
                  <a:lnTo>
                    <a:pt x="7748" y="17034"/>
                  </a:lnTo>
                  <a:lnTo>
                    <a:pt x="7748" y="17986"/>
                  </a:lnTo>
                  <a:lnTo>
                    <a:pt x="5994" y="18015"/>
                  </a:lnTo>
                  <a:cubicBezTo>
                    <a:pt x="3989" y="18058"/>
                    <a:pt x="4067" y="18117"/>
                    <a:pt x="4129" y="16878"/>
                  </a:cubicBezTo>
                  <a:lnTo>
                    <a:pt x="4171" y="16068"/>
                  </a:lnTo>
                  <a:close/>
                  <a:moveTo>
                    <a:pt x="8411" y="16068"/>
                  </a:moveTo>
                  <a:lnTo>
                    <a:pt x="10137" y="16068"/>
                  </a:lnTo>
                  <a:lnTo>
                    <a:pt x="11863" y="16068"/>
                  </a:lnTo>
                  <a:lnTo>
                    <a:pt x="11863" y="17034"/>
                  </a:lnTo>
                  <a:lnTo>
                    <a:pt x="11863" y="17986"/>
                  </a:lnTo>
                  <a:lnTo>
                    <a:pt x="10165" y="18029"/>
                  </a:lnTo>
                  <a:cubicBezTo>
                    <a:pt x="8233" y="18077"/>
                    <a:pt x="8307" y="18123"/>
                    <a:pt x="8369" y="16878"/>
                  </a:cubicBezTo>
                  <a:lnTo>
                    <a:pt x="8411" y="16068"/>
                  </a:lnTo>
                  <a:close/>
                  <a:moveTo>
                    <a:pt x="8411" y="18697"/>
                  </a:moveTo>
                  <a:lnTo>
                    <a:pt x="10068" y="18725"/>
                  </a:lnTo>
                  <a:cubicBezTo>
                    <a:pt x="10979" y="18738"/>
                    <a:pt x="11777" y="18793"/>
                    <a:pt x="11836" y="18853"/>
                  </a:cubicBezTo>
                  <a:cubicBezTo>
                    <a:pt x="11894" y="18913"/>
                    <a:pt x="11927" y="19334"/>
                    <a:pt x="11905" y="19776"/>
                  </a:cubicBezTo>
                  <a:lnTo>
                    <a:pt x="11863" y="20572"/>
                  </a:lnTo>
                  <a:lnTo>
                    <a:pt x="10165" y="20615"/>
                  </a:lnTo>
                  <a:cubicBezTo>
                    <a:pt x="8236" y="20658"/>
                    <a:pt x="8307" y="20708"/>
                    <a:pt x="8369" y="19492"/>
                  </a:cubicBezTo>
                  <a:lnTo>
                    <a:pt x="8411" y="18697"/>
                  </a:lnTo>
                  <a:close/>
                  <a:moveTo>
                    <a:pt x="16103" y="18697"/>
                  </a:moveTo>
                  <a:lnTo>
                    <a:pt x="16103" y="19634"/>
                  </a:lnTo>
                  <a:lnTo>
                    <a:pt x="16103" y="20572"/>
                  </a:lnTo>
                  <a:lnTo>
                    <a:pt x="14432" y="20615"/>
                  </a:lnTo>
                  <a:cubicBezTo>
                    <a:pt x="13517" y="20636"/>
                    <a:pt x="12729" y="20610"/>
                    <a:pt x="12678" y="20558"/>
                  </a:cubicBezTo>
                  <a:cubicBezTo>
                    <a:pt x="12549" y="20425"/>
                    <a:pt x="12561" y="18894"/>
                    <a:pt x="12692" y="18810"/>
                  </a:cubicBezTo>
                  <a:cubicBezTo>
                    <a:pt x="12752" y="18772"/>
                    <a:pt x="13540" y="18738"/>
                    <a:pt x="14446" y="18725"/>
                  </a:cubicBezTo>
                  <a:lnTo>
                    <a:pt x="16103" y="18697"/>
                  </a:lnTo>
                  <a:close/>
                  <a:moveTo>
                    <a:pt x="4171" y="18796"/>
                  </a:moveTo>
                  <a:lnTo>
                    <a:pt x="5966" y="18796"/>
                  </a:lnTo>
                  <a:lnTo>
                    <a:pt x="7748" y="18796"/>
                  </a:lnTo>
                  <a:lnTo>
                    <a:pt x="7748" y="19691"/>
                  </a:lnTo>
                  <a:lnTo>
                    <a:pt x="7748" y="20572"/>
                  </a:lnTo>
                  <a:lnTo>
                    <a:pt x="5994" y="20615"/>
                  </a:lnTo>
                  <a:cubicBezTo>
                    <a:pt x="3999" y="20658"/>
                    <a:pt x="4065" y="20696"/>
                    <a:pt x="4129" y="19535"/>
                  </a:cubicBezTo>
                  <a:lnTo>
                    <a:pt x="4171" y="18796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444" y="2409760"/>
            <a:ext cx="25272888" cy="138975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OSHI HAS CREATED THE “COME TO ME” RETAIL CHANNEL, BY PROVIDING BRANDS WITH AN END-TO-END Logistics ECOSYSTEM"/>
          <p:cNvSpPr txBox="1"/>
          <p:nvPr/>
        </p:nvSpPr>
        <p:spPr>
          <a:xfrm>
            <a:off x="725133" y="276970"/>
            <a:ext cx="24472564" cy="204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825500">
              <a:lnSpc>
                <a:spcPct val="110000"/>
              </a:lnSpc>
              <a:defRPr sz="6000" spc="599">
                <a:solidFill>
                  <a:srgbClr val="161616"/>
                </a:solidFill>
                <a:latin typeface="MarkOT-Bold"/>
                <a:ea typeface="MarkOT-Bold"/>
                <a:cs typeface="MarkOT-Bold"/>
              </a:defRPr>
            </a:lvl1pPr>
          </a:lstStyle>
          <a:p>
            <a:r>
              <a:rPr lang="en-GB" dirty="0"/>
              <a:t>TOSHI IS THE MARKET LEADER FOR THE LUXURY LAST MILE – FOR ECOMMERCE AND RETAIL</a:t>
            </a:r>
          </a:p>
        </p:txBody>
      </p:sp>
      <p:grpSp>
        <p:nvGrpSpPr>
          <p:cNvPr id="325" name="Group"/>
          <p:cNvGrpSpPr/>
          <p:nvPr/>
        </p:nvGrpSpPr>
        <p:grpSpPr>
          <a:xfrm>
            <a:off x="4706967" y="3907866"/>
            <a:ext cx="2931085" cy="2261474"/>
            <a:chOff x="0" y="0"/>
            <a:chExt cx="2931084" cy="2261472"/>
          </a:xfrm>
        </p:grpSpPr>
        <p:grpSp>
          <p:nvGrpSpPr>
            <p:cNvPr id="321" name="Group"/>
            <p:cNvGrpSpPr/>
            <p:nvPr/>
          </p:nvGrpSpPr>
          <p:grpSpPr>
            <a:xfrm>
              <a:off x="0" y="-1"/>
              <a:ext cx="2931085" cy="2261474"/>
              <a:chOff x="0" y="0"/>
              <a:chExt cx="2931084" cy="2261472"/>
            </a:xfrm>
          </p:grpSpPr>
          <p:grpSp>
            <p:nvGrpSpPr>
              <p:cNvPr id="314" name="Group"/>
              <p:cNvGrpSpPr/>
              <p:nvPr/>
            </p:nvGrpSpPr>
            <p:grpSpPr>
              <a:xfrm>
                <a:off x="0" y="0"/>
                <a:ext cx="2565468" cy="2131097"/>
                <a:chOff x="0" y="0"/>
                <a:chExt cx="2565467" cy="2131096"/>
              </a:xfrm>
            </p:grpSpPr>
            <p:grpSp>
              <p:nvGrpSpPr>
                <p:cNvPr id="302" name="Group"/>
                <p:cNvGrpSpPr/>
                <p:nvPr/>
              </p:nvGrpSpPr>
              <p:grpSpPr>
                <a:xfrm>
                  <a:off x="0" y="0"/>
                  <a:ext cx="2563131" cy="2131097"/>
                  <a:chOff x="0" y="0"/>
                  <a:chExt cx="2563130" cy="2131096"/>
                </a:xfrm>
              </p:grpSpPr>
              <p:pic>
                <p:nvPicPr>
                  <p:cNvPr id="300" name="Image" descr="Image"/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2563131" cy="213109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01" name="Rectangle"/>
                  <p:cNvSpPr/>
                  <p:nvPr/>
                </p:nvSpPr>
                <p:spPr>
                  <a:xfrm>
                    <a:off x="156614" y="187124"/>
                    <a:ext cx="2249903" cy="140425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2251" tIns="52251" rIns="52251" bIns="52251" numCol="1" anchor="ctr">
                    <a:noAutofit/>
                  </a:bodyPr>
                  <a:lstStyle/>
                  <a:p>
                    <a:pPr marL="0" marR="0" lvl="0" indent="0" algn="ctr" defTabSz="8001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54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kumimoji="0" sz="5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uLnTx/>
                      <a:uFillTx/>
                      <a:latin typeface="Gill Sans"/>
                      <a:sym typeface="Gill Sans"/>
                    </a:endParaRPr>
                  </a:p>
                </p:txBody>
              </p:sp>
            </p:grpSp>
            <p:grpSp>
              <p:nvGrpSpPr>
                <p:cNvPr id="313" name="Group"/>
                <p:cNvGrpSpPr/>
                <p:nvPr/>
              </p:nvGrpSpPr>
              <p:grpSpPr>
                <a:xfrm>
                  <a:off x="159803" y="189745"/>
                  <a:ext cx="2405665" cy="1546215"/>
                  <a:chOff x="0" y="0"/>
                  <a:chExt cx="2405664" cy="1546213"/>
                </a:xfrm>
              </p:grpSpPr>
              <p:pic>
                <p:nvPicPr>
                  <p:cNvPr id="303" name="Image" descr="Image"/>
                  <p:cNvPicPr>
                    <a:picLocks noChangeAspect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>
                  <a:xfrm>
                    <a:off x="0" y="0"/>
                    <a:ext cx="2248761" cy="140547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254000" dist="277162" dir="3683762" rotWithShape="0">
                      <a:srgbClr val="000000">
                        <a:alpha val="25700"/>
                      </a:srgbClr>
                    </a:outerShdw>
                  </a:effectLst>
                </p:spPr>
              </p:pic>
              <p:sp>
                <p:nvSpPr>
                  <p:cNvPr id="304" name="Rectangle"/>
                  <p:cNvSpPr/>
                  <p:nvPr/>
                </p:nvSpPr>
                <p:spPr>
                  <a:xfrm>
                    <a:off x="1056742" y="373158"/>
                    <a:ext cx="316431" cy="667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</a:defRPr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305" name="Try before you buy"/>
                  <p:cNvSpPr txBox="1"/>
                  <p:nvPr/>
                </p:nvSpPr>
                <p:spPr>
                  <a:xfrm>
                    <a:off x="1052471" y="338717"/>
                    <a:ext cx="449295" cy="1020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l">
                      <a:defRPr sz="200">
                        <a:solidFill>
                          <a:srgbClr val="484848"/>
                        </a:solidFill>
                        <a:latin typeface="MarkOT"/>
                        <a:ea typeface="MarkOT"/>
                        <a:cs typeface="MarkOT"/>
                        <a:sym typeface="MarkOT"/>
                      </a:defRPr>
                    </a:lvl1pPr>
                  </a:lstStyle>
                  <a:p>
                    <a:pPr marL="0" marR="0" lvl="0" indent="0" algn="l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84848"/>
                        </a:solidFill>
                        <a:effectLst/>
                        <a:uLnTx/>
                        <a:uFillTx/>
                        <a:latin typeface="MarkOT"/>
                        <a:sym typeface="MarkOT"/>
                      </a:rPr>
                      <a:t>Try before you buy</a:t>
                    </a:r>
                  </a:p>
                </p:txBody>
              </p:sp>
              <p:sp>
                <p:nvSpPr>
                  <p:cNvPr id="306" name="Rectangle"/>
                  <p:cNvSpPr/>
                  <p:nvPr/>
                </p:nvSpPr>
                <p:spPr>
                  <a:xfrm>
                    <a:off x="974522" y="410375"/>
                    <a:ext cx="384398" cy="1467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</a:defRPr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307" name="Image" descr="Image"/>
                  <p:cNvPicPr>
                    <a:picLocks noChangeAspect="1"/>
                  </p:cNvPicPr>
                  <p:nvPr/>
                </p:nvPicPr>
                <p:blipFill>
                  <a:blip r:embed="rId6"/>
                  <a:srcRect l="43979" t="16266" r="36396" b="81079"/>
                  <a:stretch>
                    <a:fillRect/>
                  </a:stretch>
                </p:blipFill>
                <p:spPr>
                  <a:xfrm>
                    <a:off x="1056416" y="228616"/>
                    <a:ext cx="441307" cy="3731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312" name="Group"/>
                  <p:cNvGrpSpPr/>
                  <p:nvPr/>
                </p:nvGrpSpPr>
                <p:grpSpPr>
                  <a:xfrm>
                    <a:off x="983550" y="438058"/>
                    <a:ext cx="1422115" cy="1108156"/>
                    <a:chOff x="0" y="0"/>
                    <a:chExt cx="1422114" cy="1108155"/>
                  </a:xfrm>
                </p:grpSpPr>
                <p:sp>
                  <p:nvSpPr>
                    <p:cNvPr id="308" name="Square"/>
                    <p:cNvSpPr/>
                    <p:nvPr/>
                  </p:nvSpPr>
                  <p:spPr>
                    <a:xfrm>
                      <a:off x="1225767" y="917533"/>
                      <a:ext cx="196348" cy="19062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3200">
                          <a:solidFill>
                            <a:srgbClr val="FFFFFF"/>
                          </a:solidFill>
                        </a:defRPr>
                      </a:pPr>
                      <a:endParaRPr kumimoji="0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 Neue Medium"/>
                        <a:sym typeface="Helvetica Neue Medium"/>
                      </a:endParaRPr>
                    </a:p>
                  </p:txBody>
                </p:sp>
                <p:grpSp>
                  <p:nvGrpSpPr>
                    <p:cNvPr id="311" name="Group"/>
                    <p:cNvGrpSpPr/>
                    <p:nvPr/>
                  </p:nvGrpSpPr>
                  <p:grpSpPr>
                    <a:xfrm>
                      <a:off x="0" y="0"/>
                      <a:ext cx="489914" cy="212261"/>
                      <a:chOff x="0" y="0"/>
                      <a:chExt cx="489913" cy="212260"/>
                    </a:xfrm>
                  </p:grpSpPr>
                  <p:pic>
                    <p:nvPicPr>
                      <p:cNvPr id="309" name="Image" descr="Image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89914" cy="212261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310" name="Image" descr="Image"/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rcRect l="14090" t="40267"/>
                      <a:stretch>
                        <a:fillRect/>
                      </a:stretch>
                    </p:blipFill>
                    <p:spPr>
                      <a:xfrm>
                        <a:off x="307195" y="179033"/>
                        <a:ext cx="172076" cy="26707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</p:grpSp>
            </p:grpSp>
          </p:grpSp>
          <p:grpSp>
            <p:nvGrpSpPr>
              <p:cNvPr id="320" name="Group"/>
              <p:cNvGrpSpPr/>
              <p:nvPr/>
            </p:nvGrpSpPr>
            <p:grpSpPr>
              <a:xfrm>
                <a:off x="1845002" y="618217"/>
                <a:ext cx="1086083" cy="1643256"/>
                <a:chOff x="0" y="0"/>
                <a:chExt cx="1086081" cy="1643254"/>
              </a:xfrm>
            </p:grpSpPr>
            <p:pic>
              <p:nvPicPr>
                <p:cNvPr id="315" name="Angelique Dress Beaded Mikado - Erdem.com.jpeg" descr="Angelique Dress Beaded Mikado - Erdem.com.jpeg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719" y="46250"/>
                  <a:ext cx="684074" cy="14812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6" name="Image" descr="Image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0" y="0"/>
                  <a:ext cx="1086082" cy="16432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19" name="Group"/>
                <p:cNvGrpSpPr/>
                <p:nvPr/>
              </p:nvGrpSpPr>
              <p:grpSpPr>
                <a:xfrm>
                  <a:off x="279970" y="1180592"/>
                  <a:ext cx="537572" cy="84988"/>
                  <a:chOff x="0" y="0"/>
                  <a:chExt cx="537570" cy="84987"/>
                </a:xfrm>
              </p:grpSpPr>
              <p:sp>
                <p:nvSpPr>
                  <p:cNvPr id="317" name="Rectangle"/>
                  <p:cNvSpPr/>
                  <p:nvPr/>
                </p:nvSpPr>
                <p:spPr>
                  <a:xfrm>
                    <a:off x="0" y="0"/>
                    <a:ext cx="537571" cy="84988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>
                    <a:outerShdw blurRad="101600" dist="88472" dir="5400000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8255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>
                        <a:solidFill>
                          <a:srgbClr val="FFFFFF"/>
                        </a:solidFill>
                      </a:defRPr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318" name="Image" descr="Image"/>
                  <p:cNvPicPr>
                    <a:picLocks noChangeAspect="1"/>
                  </p:cNvPicPr>
                  <p:nvPr/>
                </p:nvPicPr>
                <p:blipFill>
                  <a:blip r:embed="rId11"/>
                  <a:srcRect l="3965" t="12923" r="1336" b="12923"/>
                  <a:stretch>
                    <a:fillRect/>
                  </a:stretch>
                </p:blipFill>
                <p:spPr>
                  <a:xfrm>
                    <a:off x="20258" y="10426"/>
                    <a:ext cx="511249" cy="6413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sp>
          <p:nvSpPr>
            <p:cNvPr id="322" name="Rectangle"/>
            <p:cNvSpPr/>
            <p:nvPr/>
          </p:nvSpPr>
          <p:spPr>
            <a:xfrm>
              <a:off x="200213" y="202882"/>
              <a:ext cx="595112" cy="708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">
                  <a:latin typeface="MarkOT"/>
                  <a:ea typeface="MarkOT"/>
                  <a:cs typeface="MarkOT"/>
                  <a:sym typeface="MarkOT"/>
                </a:defRPr>
              </a:pPr>
              <a:endParaRPr kumimoji="0" sz="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endParaRPr>
            </a:p>
          </p:txBody>
        </p:sp>
        <p:sp>
          <p:nvSpPr>
            <p:cNvPr id="323" name="Rectangle"/>
            <p:cNvSpPr/>
            <p:nvPr/>
          </p:nvSpPr>
          <p:spPr>
            <a:xfrm>
              <a:off x="2207649" y="794469"/>
              <a:ext cx="359802" cy="708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">
                  <a:latin typeface="MarkOT"/>
                  <a:ea typeface="MarkOT"/>
                  <a:cs typeface="MarkOT"/>
                  <a:sym typeface="MarkOT"/>
                </a:defRPr>
              </a:pPr>
              <a:endParaRPr kumimoji="0" sz="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endParaRPr>
            </a:p>
          </p:txBody>
        </p:sp>
        <p:sp>
          <p:nvSpPr>
            <p:cNvPr id="324" name="Rectangle"/>
            <p:cNvSpPr/>
            <p:nvPr/>
          </p:nvSpPr>
          <p:spPr>
            <a:xfrm>
              <a:off x="2207649" y="721441"/>
              <a:ext cx="359802" cy="547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">
                  <a:latin typeface="MarkOT"/>
                  <a:ea typeface="MarkOT"/>
                  <a:cs typeface="MarkOT"/>
                  <a:sym typeface="MarkOT"/>
                </a:defRPr>
              </a:pPr>
              <a:endParaRPr kumimoji="0" sz="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endParaRPr>
            </a:p>
          </p:txBody>
        </p:sp>
      </p:grpSp>
      <p:sp>
        <p:nvSpPr>
          <p:cNvPr id="326" name="STORE TEAM IN-STORE  INTERFACE (I.S.I)"/>
          <p:cNvSpPr txBox="1"/>
          <p:nvPr/>
        </p:nvSpPr>
        <p:spPr>
          <a:xfrm>
            <a:off x="-215177" y="7517429"/>
            <a:ext cx="5706859" cy="133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STORE TEAM</a:t>
            </a:r>
            <a:b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</a:b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  <a:t>IN-STORE </a:t>
            </a:r>
            <a:b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</a:b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  <a:t>INTERFACE (I.S.I)</a:t>
            </a:r>
          </a:p>
        </p:txBody>
      </p:sp>
      <p:sp>
        <p:nvSpPr>
          <p:cNvPr id="327" name="WE UNDERSTAND THE LUXURY BRAND AND THEIR CUSTOMER"/>
          <p:cNvSpPr txBox="1"/>
          <p:nvPr/>
        </p:nvSpPr>
        <p:spPr>
          <a:xfrm>
            <a:off x="277690" y="4403095"/>
            <a:ext cx="4721125" cy="91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kumimoji="0" lang="en-GB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CLIENT</a:t>
            </a:r>
            <a:endParaRPr kumimoji="0" sz="2500" b="0" i="0" u="none" strike="noStrike" kern="0" cap="none" spc="24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-Bold"/>
              <a:sym typeface="MarkOT-Bold"/>
            </a:endParaRPr>
          </a:p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spc="249">
                <a:latin typeface="MarkOT"/>
                <a:ea typeface="MarkOT"/>
                <a:cs typeface="MarkOT"/>
                <a:sym typeface="MarkOT"/>
              </a:defRPr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ECOMMERCE</a:t>
            </a:r>
          </a:p>
        </p:txBody>
      </p:sp>
      <p:sp>
        <p:nvSpPr>
          <p:cNvPr id="328" name="WE UNDERSTAND THE LUXURY BRAND AND THEIR CUSTOMER"/>
          <p:cNvSpPr txBox="1"/>
          <p:nvPr/>
        </p:nvSpPr>
        <p:spPr>
          <a:xfrm>
            <a:off x="827228" y="2660135"/>
            <a:ext cx="628265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pc="29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2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ACTIVATION ROUTES</a:t>
            </a:r>
          </a:p>
        </p:txBody>
      </p:sp>
      <p:sp>
        <p:nvSpPr>
          <p:cNvPr id="329" name="WE UNDERSTAND THE LUXURY BRAND AND THEIR CUSTOMER"/>
          <p:cNvSpPr txBox="1"/>
          <p:nvPr/>
        </p:nvSpPr>
        <p:spPr>
          <a:xfrm>
            <a:off x="8815026" y="2660135"/>
            <a:ext cx="628265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pc="29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2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FULFILMENT METHODS</a:t>
            </a:r>
          </a:p>
        </p:txBody>
      </p:sp>
      <p:sp>
        <p:nvSpPr>
          <p:cNvPr id="330" name="WE UNDERSTAND THE LUXURY BRAND AND THEIR CUSTOMER"/>
          <p:cNvSpPr txBox="1"/>
          <p:nvPr/>
        </p:nvSpPr>
        <p:spPr>
          <a:xfrm>
            <a:off x="8755951" y="8778828"/>
            <a:ext cx="628265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STORE TO DOOR</a:t>
            </a:r>
          </a:p>
        </p:txBody>
      </p:sp>
      <p:sp>
        <p:nvSpPr>
          <p:cNvPr id="331" name="WE UNDERSTAND THE LUXURY BRAND AND THEIR CUSTOMER"/>
          <p:cNvSpPr txBox="1"/>
          <p:nvPr/>
        </p:nvSpPr>
        <p:spPr>
          <a:xfrm>
            <a:off x="8906341" y="4119431"/>
            <a:ext cx="628265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WAREHOUSE TO DOOR</a:t>
            </a:r>
          </a:p>
        </p:txBody>
      </p:sp>
      <p:sp>
        <p:nvSpPr>
          <p:cNvPr id="332" name="WE UNDERSTAND THE LUXURY BRAND AND THEIR CUSTOMER"/>
          <p:cNvSpPr txBox="1"/>
          <p:nvPr/>
        </p:nvSpPr>
        <p:spPr>
          <a:xfrm>
            <a:off x="16149826" y="2660135"/>
            <a:ext cx="737382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pc="29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2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SERVICE OPTIONS</a:t>
            </a:r>
          </a:p>
        </p:txBody>
      </p:sp>
      <p:sp>
        <p:nvSpPr>
          <p:cNvPr id="334" name="Text"/>
          <p:cNvSpPr txBox="1"/>
          <p:nvPr/>
        </p:nvSpPr>
        <p:spPr>
          <a:xfrm>
            <a:off x="23643507" y="13011841"/>
            <a:ext cx="24643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"/>
              <a:sym typeface="MarkOT"/>
            </a:endParaRPr>
          </a:p>
        </p:txBody>
      </p:sp>
      <p:grpSp>
        <p:nvGrpSpPr>
          <p:cNvPr id="337" name="Group"/>
          <p:cNvGrpSpPr/>
          <p:nvPr/>
        </p:nvGrpSpPr>
        <p:grpSpPr>
          <a:xfrm>
            <a:off x="5020567" y="6776394"/>
            <a:ext cx="2089313" cy="2816731"/>
            <a:chOff x="0" y="0"/>
            <a:chExt cx="2089311" cy="2816730"/>
          </a:xfrm>
        </p:grpSpPr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12"/>
            <a:srcRect b="10306"/>
            <a:stretch>
              <a:fillRect/>
            </a:stretch>
          </p:blipFill>
          <p:spPr>
            <a:xfrm>
              <a:off x="212640" y="189258"/>
              <a:ext cx="1664042" cy="2410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roup" descr="Group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2089312" cy="2816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8" name="BESPOKE CLIENTELING APPS,  DIRECT LINK,  INSTAGRAM, ETC."/>
          <p:cNvSpPr txBox="1"/>
          <p:nvPr/>
        </p:nvSpPr>
        <p:spPr>
          <a:xfrm>
            <a:off x="-215177" y="10586252"/>
            <a:ext cx="5706859" cy="1757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BESPOKE</a:t>
            </a:r>
            <a:b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</a:b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  <a:t>CLIENTELING APPS, </a:t>
            </a:r>
            <a:b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</a:b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  <a:t>DIRECT LINK, </a:t>
            </a:r>
            <a:b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</a:b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ea typeface="MarkOT"/>
                <a:cs typeface="MarkOT"/>
                <a:sym typeface="MarkOT"/>
              </a:rPr>
              <a:t>INSTAGRAM, ETC.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14"/>
          <a:srcRect l="16221" t="2035" r="49763" b="4159"/>
          <a:stretch>
            <a:fillRect/>
          </a:stretch>
        </p:blipFill>
        <p:spPr>
          <a:xfrm>
            <a:off x="5350451" y="10200180"/>
            <a:ext cx="1429642" cy="2628382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WE UNDERSTAND THE LUXURY BRAND AND THEIR CUSTOMER"/>
          <p:cNvSpPr txBox="1"/>
          <p:nvPr/>
        </p:nvSpPr>
        <p:spPr>
          <a:xfrm>
            <a:off x="8906341" y="4878229"/>
            <a:ext cx="6282652" cy="4873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FIRST MILE</a:t>
            </a:r>
          </a:p>
        </p:txBody>
      </p:sp>
      <p:sp>
        <p:nvSpPr>
          <p:cNvPr id="341" name="WE UNDERSTAND THE LUXURY BRAND AND THEIR CUSTOMER"/>
          <p:cNvSpPr txBox="1"/>
          <p:nvPr/>
        </p:nvSpPr>
        <p:spPr>
          <a:xfrm>
            <a:off x="8906341" y="5716637"/>
            <a:ext cx="6282652" cy="4873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MIDDLE MILE</a:t>
            </a:r>
          </a:p>
        </p:txBody>
      </p:sp>
      <p:sp>
        <p:nvSpPr>
          <p:cNvPr id="342" name="WE UNDERSTAND THE LUXURY BRAND AND THEIR CUSTOMER"/>
          <p:cNvSpPr txBox="1"/>
          <p:nvPr/>
        </p:nvSpPr>
        <p:spPr>
          <a:xfrm>
            <a:off x="8906341" y="6555045"/>
            <a:ext cx="6282652" cy="4873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LUXURY </a:t>
            </a: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LAST MILE</a:t>
            </a:r>
          </a:p>
        </p:txBody>
      </p:sp>
      <p:sp>
        <p:nvSpPr>
          <p:cNvPr id="343" name="WE UNDERSTAND THE LUXURY BRAND AND THEIR CUSTOMER"/>
          <p:cNvSpPr txBox="1"/>
          <p:nvPr/>
        </p:nvSpPr>
        <p:spPr>
          <a:xfrm>
            <a:off x="8906341" y="7393453"/>
            <a:ext cx="6282652" cy="4873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3PL CAPABILITIES</a:t>
            </a:r>
          </a:p>
        </p:txBody>
      </p:sp>
      <p:sp>
        <p:nvSpPr>
          <p:cNvPr id="344" name="Rectangle"/>
          <p:cNvSpPr/>
          <p:nvPr/>
        </p:nvSpPr>
        <p:spPr>
          <a:xfrm>
            <a:off x="8450406" y="4002981"/>
            <a:ext cx="7111476" cy="4361508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5" name="Rectangle"/>
          <p:cNvSpPr/>
          <p:nvPr/>
        </p:nvSpPr>
        <p:spPr>
          <a:xfrm>
            <a:off x="8450406" y="8619363"/>
            <a:ext cx="7111476" cy="852330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6" name="CLIENT-SCHEDULED,  ON-DEMAND DELIVERY…"/>
          <p:cNvSpPr/>
          <p:nvPr/>
        </p:nvSpPr>
        <p:spPr>
          <a:xfrm>
            <a:off x="16264715" y="4572263"/>
            <a:ext cx="7462726" cy="342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330200" marR="0" lvl="0" indent="-228600" algn="l" defTabSz="457200" rtl="0" eaLnBrk="1" fontAlgn="auto" latinLnBrk="0" hangingPunct="0">
              <a:lnSpc>
                <a:spcPts val="48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2500">
                <a:latin typeface="MarkOT"/>
                <a:ea typeface="MarkOT"/>
                <a:cs typeface="MarkOT"/>
                <a:sym typeface="MarkOT"/>
              </a:defRPr>
            </a:pP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CLIENT-SCHEDULED,  ON-DEMAND DELIVERY</a:t>
            </a:r>
          </a:p>
          <a:p>
            <a:pPr marL="330200" marR="0" lvl="0" indent="-228600" algn="l" defTabSz="457200" rtl="0" eaLnBrk="1" fontAlgn="auto" latinLnBrk="0" hangingPunct="0">
              <a:lnSpc>
                <a:spcPts val="48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2500">
                <a:latin typeface="MarkOT"/>
                <a:ea typeface="MarkOT"/>
                <a:cs typeface="MarkOT"/>
                <a:sym typeface="MarkOT"/>
              </a:defRPr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30-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60 MINUTE DELIVERY SLOTS</a:t>
            </a:r>
          </a:p>
          <a:p>
            <a:pPr marL="330200" marR="0" lvl="0" indent="-228600" algn="l" defTabSz="457200" rtl="0" eaLnBrk="1" fontAlgn="auto" latinLnBrk="0" hangingPunct="0">
              <a:lnSpc>
                <a:spcPts val="48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2500">
                <a:latin typeface="MarkOT"/>
                <a:ea typeface="MarkOT"/>
                <a:cs typeface="MarkOT"/>
                <a:sym typeface="MarkOT"/>
              </a:defRPr>
            </a:pPr>
            <a:r>
              <a:rPr lang="en-GB" sz="2300" dirty="0">
                <a:latin typeface="MarkOT"/>
                <a:sym typeface="MarkOT"/>
              </a:rPr>
              <a:t>7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DAYS A WEEK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"/>
              <a:sym typeface="MarkOT"/>
            </a:endParaRPr>
          </a:p>
          <a:p>
            <a:pPr marL="330200" marR="0" lvl="0" indent="-228600" algn="l" defTabSz="4572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2500">
                <a:latin typeface="MarkOT"/>
                <a:ea typeface="MarkOT"/>
                <a:cs typeface="MarkOT"/>
                <a:sym typeface="MarkOT"/>
              </a:defRPr>
            </a:pP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M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Y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TOSHI 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CLIENT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DASHBOARD (TRACK, RETURN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AND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 RESCHEDUL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E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)</a:t>
            </a:r>
          </a:p>
        </p:txBody>
      </p:sp>
      <p:sp>
        <p:nvSpPr>
          <p:cNvPr id="347" name="WE UNDERSTAND THE LUXURY BRAND AND THEIR CUSTOMER"/>
          <p:cNvSpPr txBox="1"/>
          <p:nvPr/>
        </p:nvSpPr>
        <p:spPr>
          <a:xfrm>
            <a:off x="16287865" y="9323378"/>
            <a:ext cx="7462725" cy="533401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spcBef>
                <a:spcPts val="1700"/>
              </a:spcBef>
              <a:defRPr sz="2500" spc="249">
                <a:solidFill>
                  <a:srgbClr val="F6F7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TRY BEFORE YOU BUY (PAY AT DOOR)</a:t>
            </a:r>
          </a:p>
        </p:txBody>
      </p:sp>
      <p:sp>
        <p:nvSpPr>
          <p:cNvPr id="348" name="WE UNDERSTAND THE LUXURY BRAND AND THEIR CUSTOMER"/>
          <p:cNvSpPr txBox="1"/>
          <p:nvPr/>
        </p:nvSpPr>
        <p:spPr>
          <a:xfrm>
            <a:off x="16296667" y="8573526"/>
            <a:ext cx="7462725" cy="487313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spcBef>
                <a:spcPts val="1700"/>
              </a:spcBef>
              <a:defRPr sz="2500" spc="249">
                <a:solidFill>
                  <a:srgbClr val="F6F7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WAIT </a:t>
            </a:r>
            <a:r>
              <a:rPr kumimoji="0" lang="en-GB" sz="2500" b="0" i="0" u="none" strike="noStrike" kern="0" cap="none" spc="249" normalizeH="0" baseline="0" noProof="0" dirty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&amp;</a:t>
            </a: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 TRY</a:t>
            </a:r>
          </a:p>
        </p:txBody>
      </p:sp>
      <p:sp>
        <p:nvSpPr>
          <p:cNvPr id="349" name="WE UNDERSTAND THE LUXURY BRAND AND THEIR CUSTOMER"/>
          <p:cNvSpPr txBox="1"/>
          <p:nvPr/>
        </p:nvSpPr>
        <p:spPr>
          <a:xfrm>
            <a:off x="16267650" y="10073230"/>
            <a:ext cx="7462725" cy="533401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spcBef>
                <a:spcPts val="1700"/>
              </a:spcBef>
              <a:defRPr sz="2500" spc="249">
                <a:solidFill>
                  <a:srgbClr val="F6F7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SIZE UP / SIZE DOWN</a:t>
            </a:r>
          </a:p>
        </p:txBody>
      </p:sp>
      <p:sp>
        <p:nvSpPr>
          <p:cNvPr id="350" name="WE UNDERSTAND THE LUXURY BRAND AND THEIR CUSTOMER"/>
          <p:cNvSpPr txBox="1"/>
          <p:nvPr/>
        </p:nvSpPr>
        <p:spPr>
          <a:xfrm>
            <a:off x="16267650" y="10823081"/>
            <a:ext cx="7462725" cy="533401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spcBef>
                <a:spcPts val="1700"/>
              </a:spcBef>
              <a:defRPr sz="2500" spc="249">
                <a:solidFill>
                  <a:srgbClr val="F6F7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F6F7FF"/>
                </a:solidFill>
                <a:effectLst/>
                <a:uLnTx/>
                <a:uFillTx/>
                <a:latin typeface="MarkOT-Bold"/>
                <a:sym typeface="MarkOT-Bold"/>
              </a:rPr>
              <a:t>INSPIRE ME (CROSS-SELL / UPSELL)</a:t>
            </a:r>
          </a:p>
        </p:txBody>
      </p:sp>
      <p:sp>
        <p:nvSpPr>
          <p:cNvPr id="351" name="WE UNDERSTAND THE LUXURY BRAND AND THEIR CUSTOMER"/>
          <p:cNvSpPr txBox="1"/>
          <p:nvPr/>
        </p:nvSpPr>
        <p:spPr>
          <a:xfrm>
            <a:off x="16267650" y="7943648"/>
            <a:ext cx="713687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defRPr sz="2500" spc="249"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-Bold"/>
                <a:sym typeface="MarkOT-Bold"/>
              </a:rPr>
              <a:t>ADDITIONAL MODULAR SERVICES:</a:t>
            </a:r>
          </a:p>
        </p:txBody>
      </p:sp>
      <p:sp>
        <p:nvSpPr>
          <p:cNvPr id="352" name="WE UNDERSTAND THE LUXURY BRAND AND THEIR CUSTOMER"/>
          <p:cNvSpPr txBox="1"/>
          <p:nvPr/>
        </p:nvSpPr>
        <p:spPr>
          <a:xfrm>
            <a:off x="16268301" y="3870195"/>
            <a:ext cx="7462725" cy="4873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spcBef>
                <a:spcPts val="1700"/>
              </a:spcBef>
              <a:defRPr sz="2500" spc="24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24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SCHEDULED </a:t>
            </a:r>
            <a:r>
              <a:rPr kumimoji="0" sz="2500" b="0" i="0" u="none" strike="noStrike" kern="0" cap="none" spc="24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rkOT-Bold"/>
                <a:sym typeface="MarkOT-Bold"/>
              </a:rPr>
              <a:t>DELIVERIES</a:t>
            </a:r>
          </a:p>
        </p:txBody>
      </p:sp>
      <p:sp>
        <p:nvSpPr>
          <p:cNvPr id="353" name="WE UNDERSTAND THE LUXURY BRAND AND THEIR CUSTOMER"/>
          <p:cNvSpPr txBox="1"/>
          <p:nvPr/>
        </p:nvSpPr>
        <p:spPr>
          <a:xfrm>
            <a:off x="16430575" y="11933970"/>
            <a:ext cx="7136875" cy="488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10000"/>
              </a:lnSpc>
              <a:defRPr sz="2500" spc="249"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0" u="none" strike="noStrike" kern="0" cap="none" spc="24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kOT"/>
                <a:sym typeface="MarkOT"/>
              </a:rPr>
              <a:t>LIVE IN LONDON &amp; NEW YORK</a:t>
            </a:r>
          </a:p>
        </p:txBody>
      </p:sp>
      <p:sp>
        <p:nvSpPr>
          <p:cNvPr id="82" name="CONFIDENTIAL FOR INTERNAL PURPOSES ONLY">
            <a:extLst>
              <a:ext uri="{FF2B5EF4-FFF2-40B4-BE49-F238E27FC236}">
                <a16:creationId xmlns:a16="http://schemas.microsoft.com/office/drawing/2014/main" id="{640687B9-FE71-134D-BE2C-586B99165B6F}"/>
              </a:ext>
            </a:extLst>
          </p:cNvPr>
          <p:cNvSpPr txBox="1"/>
          <p:nvPr/>
        </p:nvSpPr>
        <p:spPr>
          <a:xfrm>
            <a:off x="1015391" y="1296819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02400" algn="l"/>
              </a:tabLst>
              <a:defRPr/>
            </a:pPr>
            <a:r>
              <a:rPr kumimoji="0" sz="1500" b="0" i="0" u="none" strike="noStrike" kern="0" cap="none" spc="149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MarkPro-Book"/>
                <a:sym typeface="MarkPro-Book"/>
              </a:rPr>
              <a:t>CONFIDENTIAL FOR INTERNAL PURPOSES ONLY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Line"/>
          <p:cNvSpPr/>
          <p:nvPr/>
        </p:nvSpPr>
        <p:spPr>
          <a:xfrm flipV="1">
            <a:off x="-157341" y="-93848"/>
            <a:ext cx="9061964" cy="12091969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71" name="Line"/>
          <p:cNvSpPr/>
          <p:nvPr/>
        </p:nvSpPr>
        <p:spPr>
          <a:xfrm flipV="1">
            <a:off x="8430805" y="3530325"/>
            <a:ext cx="7783692" cy="1031852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72" name="Line"/>
          <p:cNvSpPr/>
          <p:nvPr/>
        </p:nvSpPr>
        <p:spPr>
          <a:xfrm flipH="1" flipV="1">
            <a:off x="16216050" y="3509334"/>
            <a:ext cx="7675798" cy="10212514"/>
          </a:xfrm>
          <a:prstGeom prst="line">
            <a:avLst/>
          </a:prstGeom>
          <a:ln w="25400">
            <a:solidFill>
              <a:srgbClr val="E4E4E4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73" name="Text"/>
          <p:cNvSpPr txBox="1"/>
          <p:nvPr/>
        </p:nvSpPr>
        <p:spPr>
          <a:xfrm>
            <a:off x="23781430" y="12928879"/>
            <a:ext cx="255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74" name="A RETAIL / LOGISTICS SOLUTION FOCUSED ON THE LUXURY CLIENT DELIVERY EXPERIENCE"/>
          <p:cNvSpPr txBox="1"/>
          <p:nvPr/>
        </p:nvSpPr>
        <p:spPr>
          <a:xfrm>
            <a:off x="787736" y="1052837"/>
            <a:ext cx="23249258" cy="152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10000"/>
              </a:lnSpc>
              <a:tabLst>
                <a:tab pos="8890000" algn="l"/>
              </a:tabLst>
              <a:defRPr sz="4400" cap="all" spc="43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890000" algn="l"/>
              </a:tabLst>
              <a:defRPr/>
            </a:pPr>
            <a:r>
              <a:rPr kumimoji="0" lang="en-GB" sz="4400" b="0" i="0" u="none" strike="noStrike" kern="0" cap="all" spc="439" normalizeH="0" baseline="0" noProof="0" dirty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MarkOT-Bold"/>
                <a:sym typeface="MarkOT-Bold"/>
              </a:rPr>
              <a:t>Toshi</a:t>
            </a:r>
            <a:r>
              <a:rPr lang="en-GB" dirty="0"/>
              <a:t> SOLUTIONS ARE DESIGNED SPECIFICALLY TO MEET THE NEEDS OF LUXURY</a:t>
            </a:r>
            <a:endParaRPr kumimoji="0" sz="4400" b="0" i="0" u="none" strike="noStrike" kern="0" cap="all" spc="439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MarkOT-Bold"/>
              <a:sym typeface="MarkOT-Bold"/>
            </a:endParaRPr>
          </a:p>
        </p:txBody>
      </p:sp>
      <p:sp>
        <p:nvSpPr>
          <p:cNvPr id="375" name="CONFIDENTIAL FOR INTERNAL PURPOSES ONLY"/>
          <p:cNvSpPr txBox="1"/>
          <p:nvPr/>
        </p:nvSpPr>
        <p:spPr>
          <a:xfrm>
            <a:off x="16802823" y="1298636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02400" algn="l"/>
              </a:tabLst>
              <a:defRPr/>
            </a:pPr>
            <a:r>
              <a:rPr kumimoji="0" sz="1500" b="0" i="0" u="none" strike="noStrike" kern="0" cap="none" spc="149" normalizeH="0" baseline="0" noProof="0">
                <a:ln>
                  <a:noFill/>
                </a:ln>
                <a:solidFill>
                  <a:srgbClr val="161616"/>
                </a:solidFill>
                <a:effectLst/>
                <a:uLnTx/>
                <a:uFillTx/>
                <a:latin typeface="MarkPro-Book"/>
                <a:sym typeface="MarkPro-Book"/>
              </a:rPr>
              <a:t>CONFIDENTIAL FOR INTERNAL PURPOSES ONLY</a:t>
            </a:r>
          </a:p>
        </p:txBody>
      </p:sp>
      <p:sp>
        <p:nvSpPr>
          <p:cNvPr id="376" name="MARKET LEADER IN LUXURY DELIVERY AND SERVICES – ACROSS FASHION, ACCESSORIES, FRAGRANCE AND BEAUTY…"/>
          <p:cNvSpPr txBox="1"/>
          <p:nvPr/>
        </p:nvSpPr>
        <p:spPr>
          <a:xfrm>
            <a:off x="787736" y="3265885"/>
            <a:ext cx="23452177" cy="5622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20699" marR="0" lvl="0" indent="-520699" algn="l" defTabSz="457200" rtl="0" eaLnBrk="1" fontAlgn="auto" latinLnBrk="0" hangingPunct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3200" spc="192">
                <a:solidFill>
                  <a:srgbClr val="151515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-Bold"/>
                <a:ea typeface="MarkOT-Bold"/>
                <a:cs typeface="MarkOT-Bold"/>
                <a:sym typeface="MarkOT-Bold"/>
              </a:rPr>
              <a:t>MARKET LEADER 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IN LUXURY DELIVERY AND SERVICES – ACROSS FASHION, ACCESSORIES, FRAGRANCE AND BEAUTY</a:t>
            </a:r>
            <a:r>
              <a:rPr kumimoji="0" lang="en-GB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, WATCHES AND JEWELLERY, SKINCARE, HOMEWARE</a:t>
            </a:r>
            <a:endParaRPr kumimoji="0" sz="3200" b="0" i="0" u="none" strike="noStrike" kern="0" cap="none" spc="19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"/>
              <a:sym typeface="MarkOT"/>
            </a:endParaRPr>
          </a:p>
          <a:p>
            <a:pPr marL="520699" marR="0" lvl="0" indent="-520699" algn="l" defTabSz="457200" rtl="0" eaLnBrk="1" fontAlgn="auto" latinLnBrk="0" hangingPunct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3200" spc="192">
                <a:solidFill>
                  <a:srgbClr val="151515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-Bold"/>
                <a:ea typeface="MarkOT-Bold"/>
                <a:cs typeface="MarkOT-Bold"/>
                <a:sym typeface="MarkOT-Bold"/>
              </a:rPr>
              <a:t>COMPREHENSIVE EXPERIENCE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 IN INDUSTRY-DEFINING COMPANIES WITHIN THE LUXURY SECTOR </a:t>
            </a:r>
            <a:endParaRPr kumimoji="0" sz="3200" b="0" i="0" u="none" strike="noStrike" kern="0" cap="none" spc="19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"/>
              <a:sym typeface="MarkOT"/>
            </a:endParaRPr>
          </a:p>
          <a:p>
            <a:pPr marL="520699" lvl="0" indent="-520699" algn="l" defTabSz="457200">
              <a:spcBef>
                <a:spcPts val="5000"/>
              </a:spcBef>
              <a:buSzPct val="100000"/>
              <a:buFontTx/>
              <a:buChar char="‣"/>
              <a:defRPr sz="3200" spc="192">
                <a:solidFill>
                  <a:srgbClr val="151515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A 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-Bold"/>
                <a:ea typeface="MarkOT-Bold"/>
                <a:cs typeface="MarkOT-Bold"/>
                <a:sym typeface="MarkOT-Bold"/>
              </a:rPr>
              <a:t>COLLABORATIVE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 APPROACH </a:t>
            </a:r>
            <a:r>
              <a:rPr lang="en-GB" sz="3200" spc="192" dirty="0">
                <a:solidFill>
                  <a:srgbClr val="151515"/>
                </a:solidFill>
                <a:latin typeface="MarkOT"/>
                <a:sym typeface="MarkOT"/>
              </a:rPr>
              <a:t>TO </a:t>
            </a:r>
            <a:r>
              <a:rPr lang="en-GB" sz="3200" spc="192" dirty="0">
                <a:solidFill>
                  <a:srgbClr val="151515"/>
                </a:solidFill>
                <a:latin typeface="MarkOT-Bold"/>
                <a:ea typeface="MarkOT-Bold"/>
                <a:cs typeface="MarkOT-Bold"/>
                <a:sym typeface="MarkOT-Bold"/>
              </a:rPr>
              <a:t>ADDRESS BOTH LUXURY BRAND AND LUXURY CLIENT DEMANDS</a:t>
            </a:r>
            <a:r>
              <a:rPr lang="en-GB" sz="3200" spc="192" dirty="0">
                <a:solidFill>
                  <a:srgbClr val="151515"/>
                </a:solidFill>
                <a:latin typeface="MarkOT"/>
                <a:sym typeface="MarkOT"/>
              </a:rPr>
              <a:t> </a:t>
            </a:r>
            <a:endParaRPr kumimoji="0" sz="3200" b="0" i="0" u="none" strike="noStrike" kern="0" cap="none" spc="19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-Bold"/>
              <a:ea typeface="MarkOT-Bold"/>
              <a:cs typeface="MarkOT-Bold"/>
              <a:sym typeface="MarkOT-Bold"/>
            </a:endParaRPr>
          </a:p>
          <a:p>
            <a:pPr marL="520699" marR="0" lvl="0" indent="-520699" algn="l" defTabSz="457200" rtl="0" eaLnBrk="1" fontAlgn="auto" latinLnBrk="0" hangingPunct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3200" spc="192">
                <a:solidFill>
                  <a:srgbClr val="151515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-Bold"/>
                <a:ea typeface="MarkOT-Bold"/>
                <a:cs typeface="MarkOT-Bold"/>
                <a:sym typeface="MarkOT-Bold"/>
              </a:rPr>
              <a:t>ELEVATED SERVICE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 IN LINE WITH LUXURY BRAND </a:t>
            </a:r>
            <a:r>
              <a:rPr kumimoji="0" lang="en-GB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REQUIREMENTS</a:t>
            </a:r>
            <a:endParaRPr kumimoji="0" sz="3200" b="0" i="0" u="none" strike="noStrike" kern="0" cap="none" spc="19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kOT"/>
              <a:sym typeface="MarkOT"/>
            </a:endParaRPr>
          </a:p>
          <a:p>
            <a:pPr marL="520699" marR="0" lvl="0" indent="-520699" algn="l" defTabSz="457200" rtl="0" eaLnBrk="1" fontAlgn="auto" latinLnBrk="0" hangingPunct="0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Tx/>
              <a:buSzPct val="100000"/>
              <a:buFontTx/>
              <a:buChar char="‣"/>
              <a:tabLst/>
              <a:defRPr sz="3200" spc="192">
                <a:solidFill>
                  <a:srgbClr val="151515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kumimoji="0" lang="en-GB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TOSHI 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"/>
                <a:sym typeface="MarkOT"/>
              </a:rPr>
              <a:t>NETWORK FOCUSED ON PROVIDING AN </a:t>
            </a:r>
            <a:r>
              <a:rPr kumimoji="0" sz="3200" b="0" i="0" u="none" strike="noStrike" kern="0" cap="none" spc="192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MarkOT-Bold"/>
                <a:ea typeface="MarkOT-Bold"/>
                <a:cs typeface="MarkOT-Bold"/>
                <a:sym typeface="MarkOT-Bold"/>
              </a:rPr>
              <a:t>EXCELLENT CLIENT DELIVERY EXPERIENCE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quare"/>
          <p:cNvSpPr/>
          <p:nvPr/>
        </p:nvSpPr>
        <p:spPr>
          <a:xfrm rot="2700000">
            <a:off x="2721478" y="4330782"/>
            <a:ext cx="18941044" cy="18941044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  <a:effectLst>
            <a:outerShdw blurRad="711200" dist="127000" dir="3116970" rotWithShape="0">
              <a:srgbClr val="000000">
                <a:alpha val="48356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5" name="Line"/>
          <p:cNvSpPr/>
          <p:nvPr/>
        </p:nvSpPr>
        <p:spPr>
          <a:xfrm flipV="1">
            <a:off x="-2957125" y="-7149188"/>
            <a:ext cx="11892784" cy="11520863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23710800" y="12928879"/>
            <a:ext cx="396827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000">
                <a:solidFill>
                  <a:srgbClr val="16161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137" name="BENEFITS"/>
          <p:cNvSpPr txBox="1"/>
          <p:nvPr/>
        </p:nvSpPr>
        <p:spPr>
          <a:xfrm>
            <a:off x="592282" y="578582"/>
            <a:ext cx="18373847" cy="152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3200" spc="31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rPr lang="en-GB" sz="4400" dirty="0">
                <a:solidFill>
                  <a:srgbClr val="000000"/>
                </a:solidFill>
              </a:rPr>
              <a:t>CLIENT SCHEDULED DELIVERY:</a:t>
            </a:r>
            <a:br>
              <a:rPr lang="en-GB" sz="4400" dirty="0">
                <a:solidFill>
                  <a:srgbClr val="000000"/>
                </a:solidFill>
              </a:rPr>
            </a:br>
            <a:r>
              <a:rPr lang="en-GB" sz="4400" dirty="0">
                <a:solidFill>
                  <a:srgbClr val="000000"/>
                </a:solidFill>
              </a:rPr>
              <a:t>MORE THAN JUST A DROP-OFF</a:t>
            </a:r>
          </a:p>
        </p:txBody>
      </p:sp>
      <p:sp>
        <p:nvSpPr>
          <p:cNvPr id="1138" name="Line"/>
          <p:cNvSpPr/>
          <p:nvPr/>
        </p:nvSpPr>
        <p:spPr>
          <a:xfrm flipH="1">
            <a:off x="14089160" y="-710775"/>
            <a:ext cx="7552921" cy="712093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42" name="Group"/>
          <p:cNvGrpSpPr/>
          <p:nvPr/>
        </p:nvGrpSpPr>
        <p:grpSpPr>
          <a:xfrm>
            <a:off x="10406917" y="3039939"/>
            <a:ext cx="3923257" cy="3901978"/>
            <a:chOff x="9130207" y="-1"/>
            <a:chExt cx="3923255" cy="3901976"/>
          </a:xfrm>
        </p:grpSpPr>
        <p:sp>
          <p:nvSpPr>
            <p:cNvPr id="1140" name="Google Shape;102;p15"/>
            <p:cNvSpPr/>
            <p:nvPr/>
          </p:nvSpPr>
          <p:spPr>
            <a:xfrm>
              <a:off x="9130207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41" name="INVENTORY OPTIMISATION"/>
            <p:cNvSpPr txBox="1"/>
            <p:nvPr/>
          </p:nvSpPr>
          <p:spPr>
            <a:xfrm>
              <a:off x="9513399" y="1992358"/>
              <a:ext cx="3156869" cy="121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10AM TO 8PM – </a:t>
              </a:r>
              <a:br>
                <a:rPr lang="en-GB" sz="2400" dirty="0"/>
              </a:br>
              <a:r>
                <a:rPr lang="en-GB" sz="2400" dirty="0"/>
                <a:t>7 DAYS A WEEK – </a:t>
              </a:r>
              <a:br>
                <a:rPr lang="en-GB" sz="2400" dirty="0"/>
              </a:br>
              <a:r>
                <a:rPr lang="en-GB" sz="2400" dirty="0"/>
                <a:t>362 DAYS A YEAR</a:t>
              </a:r>
              <a:endParaRPr sz="2400" dirty="0"/>
            </a:p>
          </p:txBody>
        </p:sp>
      </p:grpSp>
      <p:grpSp>
        <p:nvGrpSpPr>
          <p:cNvPr id="1150" name="Group"/>
          <p:cNvGrpSpPr/>
          <p:nvPr/>
        </p:nvGrpSpPr>
        <p:grpSpPr>
          <a:xfrm>
            <a:off x="5098296" y="3046187"/>
            <a:ext cx="3923257" cy="3901977"/>
            <a:chOff x="-9185376" y="6245"/>
            <a:chExt cx="3923255" cy="3901976"/>
          </a:xfrm>
        </p:grpSpPr>
        <p:sp>
          <p:nvSpPr>
            <p:cNvPr id="1147" name="Google Shape;102;p15"/>
            <p:cNvSpPr/>
            <p:nvPr/>
          </p:nvSpPr>
          <p:spPr>
            <a:xfrm>
              <a:off x="-9185376" y="6245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48" name="CUSTOMER EXPERIENCE"/>
            <p:cNvSpPr txBox="1"/>
            <p:nvPr/>
          </p:nvSpPr>
          <p:spPr>
            <a:xfrm>
              <a:off x="-8968923" y="2139666"/>
              <a:ext cx="348527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30-60 MINUTE DELIVERY SLOT – SAME / NEXT / NOMINATED DAY </a:t>
              </a:r>
            </a:p>
          </p:txBody>
        </p:sp>
      </p:grpSp>
      <p:grpSp>
        <p:nvGrpSpPr>
          <p:cNvPr id="1155" name="Group"/>
          <p:cNvGrpSpPr/>
          <p:nvPr/>
        </p:nvGrpSpPr>
        <p:grpSpPr>
          <a:xfrm>
            <a:off x="8245963" y="7486461"/>
            <a:ext cx="3923257" cy="3901977"/>
            <a:chOff x="-1" y="-1"/>
            <a:chExt cx="3923255" cy="3901976"/>
          </a:xfrm>
        </p:grpSpPr>
        <p:sp>
          <p:nvSpPr>
            <p:cNvPr id="1152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53" name="CUSTOMER EXPERIENCE"/>
            <p:cNvSpPr txBox="1"/>
            <p:nvPr/>
          </p:nvSpPr>
          <p:spPr>
            <a:xfrm>
              <a:off x="383192" y="2392416"/>
              <a:ext cx="3156869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OVERNIGHT STORAGE</a:t>
              </a:r>
              <a:endParaRPr sz="2400" dirty="0"/>
            </a:p>
          </p:txBody>
        </p:sp>
      </p:grpSp>
      <p:grpSp>
        <p:nvGrpSpPr>
          <p:cNvPr id="1159" name="Group"/>
          <p:cNvGrpSpPr/>
          <p:nvPr/>
        </p:nvGrpSpPr>
        <p:grpSpPr>
          <a:xfrm>
            <a:off x="12806348" y="7486461"/>
            <a:ext cx="3923254" cy="3901977"/>
            <a:chOff x="-1" y="-1"/>
            <a:chExt cx="3923253" cy="3901976"/>
          </a:xfrm>
        </p:grpSpPr>
        <p:sp>
          <p:nvSpPr>
            <p:cNvPr id="1156" name="Google Shape;102;p15"/>
            <p:cNvSpPr/>
            <p:nvPr/>
          </p:nvSpPr>
          <p:spPr>
            <a:xfrm>
              <a:off x="-1" y="-1"/>
              <a:ext cx="3923253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57" name="CUSTOMER RETENTION"/>
            <p:cNvSpPr txBox="1"/>
            <p:nvPr/>
          </p:nvSpPr>
          <p:spPr>
            <a:xfrm>
              <a:off x="383192" y="2023084"/>
              <a:ext cx="315686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 FLEXIBLE RESCHEDULING &amp; CANCELLATIONS</a:t>
              </a:r>
            </a:p>
          </p:txBody>
        </p:sp>
        <p:pic>
          <p:nvPicPr>
            <p:cNvPr id="115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9296" y="1114116"/>
              <a:ext cx="764658" cy="764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3" name="Group"/>
          <p:cNvGrpSpPr/>
          <p:nvPr/>
        </p:nvGrpSpPr>
        <p:grpSpPr>
          <a:xfrm>
            <a:off x="17366731" y="7486461"/>
            <a:ext cx="3923257" cy="3901977"/>
            <a:chOff x="-1" y="-1"/>
            <a:chExt cx="3923255" cy="3901976"/>
          </a:xfrm>
        </p:grpSpPr>
        <p:sp>
          <p:nvSpPr>
            <p:cNvPr id="1160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61" name="MINIMISING RETURNS"/>
            <p:cNvSpPr txBox="1"/>
            <p:nvPr/>
          </p:nvSpPr>
          <p:spPr>
            <a:xfrm>
              <a:off x="179916" y="2392416"/>
              <a:ext cx="35634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 RETURNS MANAGEMENT</a:t>
              </a:r>
            </a:p>
          </p:txBody>
        </p:sp>
        <p:pic>
          <p:nvPicPr>
            <p:cNvPr id="1162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51918" y="991751"/>
              <a:ext cx="1019418" cy="1019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71" name="Group"/>
          <p:cNvGrpSpPr/>
          <p:nvPr/>
        </p:nvGrpSpPr>
        <p:grpSpPr>
          <a:xfrm>
            <a:off x="3685583" y="7486461"/>
            <a:ext cx="3923257" cy="3901977"/>
            <a:chOff x="-1" y="-1"/>
            <a:chExt cx="3923255" cy="3901976"/>
          </a:xfrm>
        </p:grpSpPr>
        <p:sp>
          <p:nvSpPr>
            <p:cNvPr id="1168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/>
            </a:p>
          </p:txBody>
        </p:sp>
        <p:sp>
          <p:nvSpPr>
            <p:cNvPr id="1169" name="MINIMISING RETURNS"/>
            <p:cNvSpPr txBox="1"/>
            <p:nvPr/>
          </p:nvSpPr>
          <p:spPr>
            <a:xfrm>
              <a:off x="383192" y="2023084"/>
              <a:ext cx="3156869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sz="2400" dirty="0"/>
                <a:t>TOSHI  INSURANCE FOR EACH ORDER</a:t>
              </a:r>
            </a:p>
          </p:txBody>
        </p:sp>
        <p:pic>
          <p:nvPicPr>
            <p:cNvPr id="1170" name="Google Shape;116;p15" descr="Google Shape;116;p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4585" y="1187004"/>
              <a:ext cx="594148" cy="594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2" name="Text"/>
          <p:cNvSpPr txBox="1"/>
          <p:nvPr/>
        </p:nvSpPr>
        <p:spPr>
          <a:xfrm>
            <a:off x="23710799" y="12928879"/>
            <a:ext cx="3968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43" name="Google Shape;102;p15">
            <a:extLst>
              <a:ext uri="{FF2B5EF4-FFF2-40B4-BE49-F238E27FC236}">
                <a16:creationId xmlns:a16="http://schemas.microsoft.com/office/drawing/2014/main" id="{BF9F1583-C813-9049-8A3F-4D256F4A7B8A}"/>
              </a:ext>
            </a:extLst>
          </p:cNvPr>
          <p:cNvSpPr/>
          <p:nvPr/>
        </p:nvSpPr>
        <p:spPr>
          <a:xfrm>
            <a:off x="15778326" y="3026085"/>
            <a:ext cx="3923257" cy="390197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177800" dist="203200" dir="5030663" rotWithShape="0">
              <a:srgbClr val="000000">
                <a:alpha val="2605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46" name="CONFIDENTIAL FOR INTERNAL PURPOSES ONLY">
            <a:extLst>
              <a:ext uri="{FF2B5EF4-FFF2-40B4-BE49-F238E27FC236}">
                <a16:creationId xmlns:a16="http://schemas.microsoft.com/office/drawing/2014/main" id="{E2BD4332-7636-EB47-BC67-8002F68E9A8A}"/>
              </a:ext>
            </a:extLst>
          </p:cNvPr>
          <p:cNvSpPr txBox="1"/>
          <p:nvPr/>
        </p:nvSpPr>
        <p:spPr>
          <a:xfrm>
            <a:off x="1024357" y="12493066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rPr lang="en-GB" dirty="0"/>
              <a:t>* ADDITIONAL CHARGES APPLY</a:t>
            </a:r>
            <a:endParaRPr dirty="0"/>
          </a:p>
        </p:txBody>
      </p:sp>
      <p:sp>
        <p:nvSpPr>
          <p:cNvPr id="47" name="CONFIDENTIAL FOR INTERNAL PURPOSES ONLY">
            <a:extLst>
              <a:ext uri="{FF2B5EF4-FFF2-40B4-BE49-F238E27FC236}">
                <a16:creationId xmlns:a16="http://schemas.microsoft.com/office/drawing/2014/main" id="{D83F581B-5B5E-5546-BDC3-E61744E519A4}"/>
              </a:ext>
            </a:extLst>
          </p:cNvPr>
          <p:cNvSpPr txBox="1"/>
          <p:nvPr/>
        </p:nvSpPr>
        <p:spPr>
          <a:xfrm>
            <a:off x="1176757" y="12645466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* ADDITIONAL CHARGES APPLY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1" name="Graphic 50" descr="Clock with solid fill">
            <a:extLst>
              <a:ext uri="{FF2B5EF4-FFF2-40B4-BE49-F238E27FC236}">
                <a16:creationId xmlns:a16="http://schemas.microsoft.com/office/drawing/2014/main" id="{80946F48-4F29-A445-BB16-C298C4078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0619" y="4046600"/>
            <a:ext cx="914400" cy="914400"/>
          </a:xfrm>
          <a:prstGeom prst="rect">
            <a:avLst/>
          </a:prstGeom>
        </p:spPr>
      </p:pic>
      <p:pic>
        <p:nvPicPr>
          <p:cNvPr id="57" name="Graphic 56" descr="Flip calendar with solid fill">
            <a:extLst>
              <a:ext uri="{FF2B5EF4-FFF2-40B4-BE49-F238E27FC236}">
                <a16:creationId xmlns:a16="http://schemas.microsoft.com/office/drawing/2014/main" id="{EA5A1C80-E664-E14C-931F-123C8120DE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27068" y="4057197"/>
            <a:ext cx="914400" cy="914400"/>
          </a:xfrm>
          <a:prstGeom prst="rect">
            <a:avLst/>
          </a:prstGeom>
        </p:spPr>
      </p:pic>
      <p:pic>
        <p:nvPicPr>
          <p:cNvPr id="66" name="Graphic 65" descr="Warehouse with solid fill">
            <a:extLst>
              <a:ext uri="{FF2B5EF4-FFF2-40B4-BE49-F238E27FC236}">
                <a16:creationId xmlns:a16="http://schemas.microsoft.com/office/drawing/2014/main" id="{402EB71C-192A-5741-B56E-ECD1A611C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2987" y="8437414"/>
            <a:ext cx="914400" cy="914400"/>
          </a:xfrm>
          <a:prstGeom prst="rect">
            <a:avLst/>
          </a:prstGeom>
        </p:spPr>
      </p:pic>
      <p:sp>
        <p:nvSpPr>
          <p:cNvPr id="1165" name="CUSTOMER RETENTION"/>
          <p:cNvSpPr txBox="1"/>
          <p:nvPr/>
        </p:nvSpPr>
        <p:spPr>
          <a:xfrm>
            <a:off x="16199277" y="5137277"/>
            <a:ext cx="315686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400" b="1" spc="72">
                <a:latin typeface="MarkPro-Hairline"/>
                <a:ea typeface="MarkPro-Hairline"/>
                <a:cs typeface="MarkPro-Hairline"/>
                <a:sym typeface="MarkPro-Hairline"/>
              </a:defRPr>
            </a:lvl1pPr>
          </a:lstStyle>
          <a:p>
            <a:r>
              <a:rPr lang="en-GB" dirty="0"/>
              <a:t> SCRIPTED CUSTOMER SERVICE</a:t>
            </a:r>
          </a:p>
        </p:txBody>
      </p:sp>
      <p:pic>
        <p:nvPicPr>
          <p:cNvPr id="1166" name="Google Shape;115;p15" descr="Google Shape;115;p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68885" y="4168104"/>
            <a:ext cx="634708" cy="5181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292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"/>
          <p:cNvSpPr/>
          <p:nvPr/>
        </p:nvSpPr>
        <p:spPr>
          <a:xfrm>
            <a:off x="-194020" y="4401597"/>
            <a:ext cx="24772039" cy="5991934"/>
          </a:xfrm>
          <a:prstGeom prst="rect">
            <a:avLst/>
          </a:prstGeom>
          <a:solidFill>
            <a:srgbClr val="E7E6E8"/>
          </a:solidFill>
          <a:ln w="12700">
            <a:miter lim="400000"/>
          </a:ln>
          <a:effectLst>
            <a:outerShdw blurRad="165100" dist="635000" dir="10335580" rotWithShape="0">
              <a:srgbClr val="000000">
                <a:alpha val="27920"/>
              </a:srgbClr>
            </a:outerShdw>
          </a:effectLst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7" name="Line"/>
          <p:cNvSpPr/>
          <p:nvPr/>
        </p:nvSpPr>
        <p:spPr>
          <a:xfrm flipV="1">
            <a:off x="18644862" y="-9251500"/>
            <a:ext cx="11892787" cy="11520863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 defTabSz="2438337">
              <a:defRPr sz="24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/>
          </a:p>
        </p:txBody>
      </p:sp>
      <p:sp>
        <p:nvSpPr>
          <p:cNvPr id="378" name="INVENTORY OPTIMISATION"/>
          <p:cNvSpPr txBox="1"/>
          <p:nvPr/>
        </p:nvSpPr>
        <p:spPr>
          <a:xfrm>
            <a:off x="14764821" y="5785404"/>
            <a:ext cx="27293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CROSS-SELL/UPSELL</a:t>
            </a:r>
          </a:p>
        </p:txBody>
      </p:sp>
      <p:sp>
        <p:nvSpPr>
          <p:cNvPr id="379" name="INVENTORY OPTIMISATION"/>
          <p:cNvSpPr txBox="1"/>
          <p:nvPr/>
        </p:nvSpPr>
        <p:spPr>
          <a:xfrm>
            <a:off x="17663683" y="4752112"/>
            <a:ext cx="745304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t>FASHION: ADDITIONAL STYLES OR COLOURS</a:t>
            </a:r>
            <a:endParaRPr sz="3000"/>
          </a:p>
          <a:p>
            <a:pPr algn="l">
              <a:defRPr sz="28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t>BEAUTY: TESTERS/SAMPLES</a:t>
            </a:r>
          </a:p>
        </p:txBody>
      </p:sp>
      <p:pic>
        <p:nvPicPr>
          <p:cNvPr id="380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2607" y="6173207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OSHI provides your customer the functional dressing room experience"/>
          <p:cNvSpPr txBox="1"/>
          <p:nvPr/>
        </p:nvSpPr>
        <p:spPr>
          <a:xfrm>
            <a:off x="922899" y="2042460"/>
            <a:ext cx="2253820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pc="299"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r>
              <a:t>TOSHI PROVIDES A RANGE OF CLIENT SERVICES FROM SCHEDULED DELIVERY TO REMOTE SELLING AND CONSIGNMENT CAPABILITIES FOR BOTH RETAIL AND ECOMMERCE</a:t>
            </a:r>
          </a:p>
        </p:txBody>
      </p:sp>
      <p:sp>
        <p:nvSpPr>
          <p:cNvPr id="382" name="CONFIDENTIAL FOR INTERNAL PURPOSES ONLY"/>
          <p:cNvSpPr txBox="1"/>
          <p:nvPr/>
        </p:nvSpPr>
        <p:spPr>
          <a:xfrm>
            <a:off x="1015391" y="12968197"/>
            <a:ext cx="1373013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161616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t>CONFIDENTIAL FOR INTERNAL PURPOSES ONLY</a:t>
            </a:r>
          </a:p>
        </p:txBody>
      </p:sp>
      <p:sp>
        <p:nvSpPr>
          <p:cNvPr id="383" name="BRAND NEEDS"/>
          <p:cNvSpPr txBox="1"/>
          <p:nvPr/>
        </p:nvSpPr>
        <p:spPr>
          <a:xfrm>
            <a:off x="813109" y="976031"/>
            <a:ext cx="2237709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tabLst>
                <a:tab pos="8890000" algn="l"/>
              </a:tabLst>
              <a:defRPr sz="4400" spc="600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TOSHI HOME SERVICES</a:t>
            </a:r>
          </a:p>
        </p:txBody>
      </p:sp>
      <p:sp>
        <p:nvSpPr>
          <p:cNvPr id="384" name="Rectangle"/>
          <p:cNvSpPr/>
          <p:nvPr/>
        </p:nvSpPr>
        <p:spPr>
          <a:xfrm>
            <a:off x="13955258" y="4926917"/>
            <a:ext cx="9819110" cy="2286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5" name="INVENTORY OPTIMISATION"/>
          <p:cNvSpPr txBox="1"/>
          <p:nvPr/>
        </p:nvSpPr>
        <p:spPr>
          <a:xfrm>
            <a:off x="15180499" y="5403166"/>
            <a:ext cx="3034772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t>TRY BEFORE </a:t>
            </a:r>
            <a:br/>
            <a:r>
              <a:t>YOU BUY</a:t>
            </a:r>
          </a:p>
          <a:p>
            <a: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t>(CONSIGNMENT)</a:t>
            </a:r>
          </a:p>
        </p:txBody>
      </p:sp>
      <p:pic>
        <p:nvPicPr>
          <p:cNvPr id="386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926107" y="6021398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INVENTORY OPTIMISATION"/>
          <p:cNvSpPr txBox="1"/>
          <p:nvPr/>
        </p:nvSpPr>
        <p:spPr>
          <a:xfrm>
            <a:off x="18528875" y="5427618"/>
            <a:ext cx="516438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r>
              <a:t>SEND ALL ITEMS ON CONSIGNMENT - ADDITIONAL SIZES, COLOURS &amp; STYLES</a:t>
            </a:r>
          </a:p>
        </p:txBody>
      </p:sp>
      <p:sp>
        <p:nvSpPr>
          <p:cNvPr id="388" name="INVENTORY OPTIMISATION"/>
          <p:cNvSpPr txBox="1"/>
          <p:nvPr/>
        </p:nvSpPr>
        <p:spPr>
          <a:xfrm>
            <a:off x="14764821" y="8552001"/>
            <a:ext cx="27293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CROSS-SELL/UPSELL</a:t>
            </a:r>
          </a:p>
        </p:txBody>
      </p:sp>
      <p:pic>
        <p:nvPicPr>
          <p:cNvPr id="389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2607" y="8939803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Rectangle"/>
          <p:cNvSpPr/>
          <p:nvPr/>
        </p:nvSpPr>
        <p:spPr>
          <a:xfrm>
            <a:off x="13924395" y="7693514"/>
            <a:ext cx="9849971" cy="2286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1" name="INVENTORY OPTIMISATION"/>
          <p:cNvSpPr txBox="1"/>
          <p:nvPr/>
        </p:nvSpPr>
        <p:spPr>
          <a:xfrm>
            <a:off x="14929611" y="8415885"/>
            <a:ext cx="31576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dirty="0"/>
              <a:t>INSPIRE ME</a:t>
            </a:r>
          </a:p>
          <a:p>
            <a: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rPr dirty="0"/>
              <a:t>(CONSIGNMENT)</a:t>
            </a:r>
          </a:p>
        </p:txBody>
      </p:sp>
      <p:pic>
        <p:nvPicPr>
          <p:cNvPr id="392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2607" y="8754415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INVENTORY OPTIMISATION"/>
          <p:cNvSpPr txBox="1"/>
          <p:nvPr/>
        </p:nvSpPr>
        <p:spPr>
          <a:xfrm>
            <a:off x="18363775" y="8176114"/>
            <a:ext cx="516438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r>
              <a:t>BRAND TO SEND ADDITIONAL ITEMS FOR CROSS-SELL / UPSELL</a:t>
            </a:r>
          </a:p>
        </p:txBody>
      </p:sp>
      <p:sp>
        <p:nvSpPr>
          <p:cNvPr id="394" name="Rectangle"/>
          <p:cNvSpPr/>
          <p:nvPr/>
        </p:nvSpPr>
        <p:spPr>
          <a:xfrm>
            <a:off x="1759967" y="4960040"/>
            <a:ext cx="10244712" cy="2286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5" name="INVENTORY OPTIMISATION"/>
          <p:cNvSpPr txBox="1"/>
          <p:nvPr/>
        </p:nvSpPr>
        <p:spPr>
          <a:xfrm>
            <a:off x="2995133" y="8460128"/>
            <a:ext cx="27293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CROSS-SELL/UPSELL</a:t>
            </a:r>
          </a:p>
        </p:txBody>
      </p:sp>
      <p:pic>
        <p:nvPicPr>
          <p:cNvPr id="396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2918" y="6156121"/>
            <a:ext cx="336605" cy="164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2918" y="8847930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ctangle"/>
          <p:cNvSpPr/>
          <p:nvPr/>
        </p:nvSpPr>
        <p:spPr>
          <a:xfrm>
            <a:off x="1614442" y="7601640"/>
            <a:ext cx="10387136" cy="22860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9" name="INVENTORY OPTIMISATION"/>
          <p:cNvSpPr txBox="1"/>
          <p:nvPr/>
        </p:nvSpPr>
        <p:spPr>
          <a:xfrm>
            <a:off x="3041514" y="8204890"/>
            <a:ext cx="3628142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pPr>
            <a:r>
              <a:t>SIZE UP / </a:t>
            </a:r>
            <a:br/>
            <a:r>
              <a:t>SIZE DOWN</a:t>
            </a:r>
            <a:br/>
            <a:r>
              <a:t>(CONSIGNMENT)</a:t>
            </a:r>
          </a:p>
        </p:txBody>
      </p:sp>
      <p:pic>
        <p:nvPicPr>
          <p:cNvPr id="400" name="arrow top@3x.png" descr="arrow top@3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2918" y="8754415"/>
            <a:ext cx="336605" cy="164199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INVENTORY OPTIMISATION"/>
          <p:cNvSpPr txBox="1"/>
          <p:nvPr/>
        </p:nvSpPr>
        <p:spPr>
          <a:xfrm>
            <a:off x="6746486" y="8176114"/>
            <a:ext cx="516438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lvl1pPr>
          </a:lstStyle>
          <a:p>
            <a:r>
              <a:t>TOSHI ASSISTANT WILL BRING ADDITIONAL SIZES FOR PERFECT FIT</a:t>
            </a:r>
          </a:p>
        </p:txBody>
      </p:sp>
      <p:sp>
        <p:nvSpPr>
          <p:cNvPr id="402" name="Shape"/>
          <p:cNvSpPr/>
          <p:nvPr/>
        </p:nvSpPr>
        <p:spPr>
          <a:xfrm>
            <a:off x="547821" y="4813155"/>
            <a:ext cx="2493063" cy="249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3" name="Shape"/>
          <p:cNvSpPr/>
          <p:nvPr/>
        </p:nvSpPr>
        <p:spPr>
          <a:xfrm>
            <a:off x="12605919" y="7504459"/>
            <a:ext cx="2493063" cy="249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4" name="Shape"/>
          <p:cNvSpPr/>
          <p:nvPr/>
        </p:nvSpPr>
        <p:spPr>
          <a:xfrm>
            <a:off x="12605919" y="4813155"/>
            <a:ext cx="2493063" cy="249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05" name="Shape"/>
          <p:cNvSpPr/>
          <p:nvPr/>
        </p:nvSpPr>
        <p:spPr>
          <a:xfrm>
            <a:off x="560521" y="7504459"/>
            <a:ext cx="2493063" cy="249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09" name="Group"/>
          <p:cNvGrpSpPr/>
          <p:nvPr/>
        </p:nvGrpSpPr>
        <p:grpSpPr>
          <a:xfrm>
            <a:off x="13379574" y="5462492"/>
            <a:ext cx="945754" cy="940388"/>
            <a:chOff x="0" y="0"/>
            <a:chExt cx="945753" cy="940387"/>
          </a:xfrm>
        </p:grpSpPr>
        <p:sp>
          <p:nvSpPr>
            <p:cNvPr id="406" name="Hanger"/>
            <p:cNvSpPr/>
            <p:nvPr/>
          </p:nvSpPr>
          <p:spPr>
            <a:xfrm>
              <a:off x="0" y="439137"/>
              <a:ext cx="945754" cy="50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9666" y="0"/>
                    <a:pt x="8738" y="1631"/>
                    <a:pt x="8635" y="3709"/>
                  </a:cubicBezTo>
                  <a:lnTo>
                    <a:pt x="9607" y="3709"/>
                  </a:lnTo>
                  <a:cubicBezTo>
                    <a:pt x="9704" y="2640"/>
                    <a:pt x="10201" y="1815"/>
                    <a:pt x="10795" y="1815"/>
                  </a:cubicBezTo>
                  <a:cubicBezTo>
                    <a:pt x="11459" y="1815"/>
                    <a:pt x="12005" y="2831"/>
                    <a:pt x="12005" y="4095"/>
                  </a:cubicBezTo>
                  <a:cubicBezTo>
                    <a:pt x="12005" y="5348"/>
                    <a:pt x="11465" y="6377"/>
                    <a:pt x="10795" y="6377"/>
                  </a:cubicBezTo>
                  <a:lnTo>
                    <a:pt x="10314" y="6377"/>
                  </a:lnTo>
                  <a:lnTo>
                    <a:pt x="10314" y="9638"/>
                  </a:lnTo>
                  <a:lnTo>
                    <a:pt x="1512" y="15302"/>
                  </a:lnTo>
                  <a:cubicBezTo>
                    <a:pt x="875" y="15761"/>
                    <a:pt x="0" y="16385"/>
                    <a:pt x="0" y="18422"/>
                  </a:cubicBezTo>
                  <a:cubicBezTo>
                    <a:pt x="0" y="20175"/>
                    <a:pt x="755" y="21600"/>
                    <a:pt x="1684" y="21600"/>
                  </a:cubicBezTo>
                  <a:lnTo>
                    <a:pt x="20029" y="21600"/>
                  </a:lnTo>
                  <a:lnTo>
                    <a:pt x="20083" y="21581"/>
                  </a:lnTo>
                  <a:cubicBezTo>
                    <a:pt x="20947" y="21418"/>
                    <a:pt x="21600" y="20063"/>
                    <a:pt x="21600" y="18422"/>
                  </a:cubicBezTo>
                  <a:cubicBezTo>
                    <a:pt x="21600" y="16456"/>
                    <a:pt x="20725" y="15690"/>
                    <a:pt x="20066" y="15293"/>
                  </a:cubicBezTo>
                  <a:lnTo>
                    <a:pt x="11276" y="9638"/>
                  </a:lnTo>
                  <a:lnTo>
                    <a:pt x="11276" y="8100"/>
                  </a:lnTo>
                  <a:lnTo>
                    <a:pt x="11421" y="8017"/>
                  </a:lnTo>
                  <a:cubicBezTo>
                    <a:pt x="12328" y="7498"/>
                    <a:pt x="12965" y="5888"/>
                    <a:pt x="12965" y="4095"/>
                  </a:cubicBezTo>
                  <a:cubicBezTo>
                    <a:pt x="12965" y="1833"/>
                    <a:pt x="11994" y="0"/>
                    <a:pt x="10795" y="0"/>
                  </a:cubicBezTo>
                  <a:close/>
                  <a:moveTo>
                    <a:pt x="10790" y="11309"/>
                  </a:moveTo>
                  <a:lnTo>
                    <a:pt x="19764" y="17015"/>
                  </a:lnTo>
                  <a:cubicBezTo>
                    <a:pt x="20488" y="17453"/>
                    <a:pt x="20633" y="17882"/>
                    <a:pt x="20633" y="18422"/>
                  </a:cubicBezTo>
                  <a:cubicBezTo>
                    <a:pt x="20633" y="19176"/>
                    <a:pt x="20310" y="19776"/>
                    <a:pt x="19916" y="19776"/>
                  </a:cubicBezTo>
                  <a:lnTo>
                    <a:pt x="1679" y="19776"/>
                  </a:lnTo>
                  <a:cubicBezTo>
                    <a:pt x="1279" y="19776"/>
                    <a:pt x="962" y="19166"/>
                    <a:pt x="962" y="18422"/>
                  </a:cubicBezTo>
                  <a:cubicBezTo>
                    <a:pt x="962" y="17781"/>
                    <a:pt x="1117" y="17525"/>
                    <a:pt x="1841" y="17006"/>
                  </a:cubicBezTo>
                  <a:lnTo>
                    <a:pt x="10790" y="11309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07" name="Hanger"/>
            <p:cNvSpPr/>
            <p:nvPr/>
          </p:nvSpPr>
          <p:spPr>
            <a:xfrm>
              <a:off x="0" y="0"/>
              <a:ext cx="945754" cy="50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9666" y="0"/>
                    <a:pt x="8738" y="1631"/>
                    <a:pt x="8635" y="3709"/>
                  </a:cubicBezTo>
                  <a:lnTo>
                    <a:pt x="9607" y="3709"/>
                  </a:lnTo>
                  <a:cubicBezTo>
                    <a:pt x="9704" y="2640"/>
                    <a:pt x="10201" y="1815"/>
                    <a:pt x="10795" y="1815"/>
                  </a:cubicBezTo>
                  <a:cubicBezTo>
                    <a:pt x="11459" y="1815"/>
                    <a:pt x="12005" y="2831"/>
                    <a:pt x="12005" y="4095"/>
                  </a:cubicBezTo>
                  <a:cubicBezTo>
                    <a:pt x="12005" y="5348"/>
                    <a:pt x="11465" y="6377"/>
                    <a:pt x="10795" y="6377"/>
                  </a:cubicBezTo>
                  <a:lnTo>
                    <a:pt x="10314" y="6377"/>
                  </a:lnTo>
                  <a:lnTo>
                    <a:pt x="10314" y="9638"/>
                  </a:lnTo>
                  <a:lnTo>
                    <a:pt x="1512" y="15302"/>
                  </a:lnTo>
                  <a:cubicBezTo>
                    <a:pt x="875" y="15761"/>
                    <a:pt x="0" y="16385"/>
                    <a:pt x="0" y="18422"/>
                  </a:cubicBezTo>
                  <a:cubicBezTo>
                    <a:pt x="0" y="20175"/>
                    <a:pt x="755" y="21600"/>
                    <a:pt x="1684" y="21600"/>
                  </a:cubicBezTo>
                  <a:lnTo>
                    <a:pt x="20029" y="21600"/>
                  </a:lnTo>
                  <a:lnTo>
                    <a:pt x="20083" y="21581"/>
                  </a:lnTo>
                  <a:cubicBezTo>
                    <a:pt x="20947" y="21418"/>
                    <a:pt x="21600" y="20063"/>
                    <a:pt x="21600" y="18422"/>
                  </a:cubicBezTo>
                  <a:cubicBezTo>
                    <a:pt x="21600" y="16456"/>
                    <a:pt x="20725" y="15690"/>
                    <a:pt x="20066" y="15293"/>
                  </a:cubicBezTo>
                  <a:lnTo>
                    <a:pt x="11276" y="9638"/>
                  </a:lnTo>
                  <a:lnTo>
                    <a:pt x="11276" y="8100"/>
                  </a:lnTo>
                  <a:lnTo>
                    <a:pt x="11421" y="8017"/>
                  </a:lnTo>
                  <a:cubicBezTo>
                    <a:pt x="12328" y="7498"/>
                    <a:pt x="12965" y="5888"/>
                    <a:pt x="12965" y="4095"/>
                  </a:cubicBezTo>
                  <a:cubicBezTo>
                    <a:pt x="12965" y="1833"/>
                    <a:pt x="11994" y="0"/>
                    <a:pt x="10795" y="0"/>
                  </a:cubicBezTo>
                  <a:close/>
                  <a:moveTo>
                    <a:pt x="10790" y="11309"/>
                  </a:moveTo>
                  <a:lnTo>
                    <a:pt x="19764" y="17015"/>
                  </a:lnTo>
                  <a:cubicBezTo>
                    <a:pt x="20488" y="17453"/>
                    <a:pt x="20633" y="17882"/>
                    <a:pt x="20633" y="18422"/>
                  </a:cubicBezTo>
                  <a:cubicBezTo>
                    <a:pt x="20633" y="19176"/>
                    <a:pt x="20310" y="19776"/>
                    <a:pt x="19916" y="19776"/>
                  </a:cubicBezTo>
                  <a:lnTo>
                    <a:pt x="1679" y="19776"/>
                  </a:lnTo>
                  <a:cubicBezTo>
                    <a:pt x="1279" y="19776"/>
                    <a:pt x="962" y="19166"/>
                    <a:pt x="962" y="18422"/>
                  </a:cubicBezTo>
                  <a:cubicBezTo>
                    <a:pt x="962" y="17781"/>
                    <a:pt x="1117" y="17525"/>
                    <a:pt x="1841" y="17006"/>
                  </a:cubicBezTo>
                  <a:lnTo>
                    <a:pt x="10790" y="11309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08" name="Hanger"/>
            <p:cNvSpPr/>
            <p:nvPr/>
          </p:nvSpPr>
          <p:spPr>
            <a:xfrm>
              <a:off x="0" y="199501"/>
              <a:ext cx="945754" cy="50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9666" y="0"/>
                    <a:pt x="8738" y="1631"/>
                    <a:pt x="8635" y="3709"/>
                  </a:cubicBezTo>
                  <a:lnTo>
                    <a:pt x="9607" y="3709"/>
                  </a:lnTo>
                  <a:cubicBezTo>
                    <a:pt x="9704" y="2640"/>
                    <a:pt x="10201" y="1815"/>
                    <a:pt x="10795" y="1815"/>
                  </a:cubicBezTo>
                  <a:cubicBezTo>
                    <a:pt x="11459" y="1815"/>
                    <a:pt x="12005" y="2831"/>
                    <a:pt x="12005" y="4095"/>
                  </a:cubicBezTo>
                  <a:cubicBezTo>
                    <a:pt x="12005" y="5348"/>
                    <a:pt x="11465" y="6377"/>
                    <a:pt x="10795" y="6377"/>
                  </a:cubicBezTo>
                  <a:lnTo>
                    <a:pt x="10314" y="6377"/>
                  </a:lnTo>
                  <a:lnTo>
                    <a:pt x="10314" y="9638"/>
                  </a:lnTo>
                  <a:lnTo>
                    <a:pt x="1512" y="15302"/>
                  </a:lnTo>
                  <a:cubicBezTo>
                    <a:pt x="875" y="15761"/>
                    <a:pt x="0" y="16385"/>
                    <a:pt x="0" y="18422"/>
                  </a:cubicBezTo>
                  <a:cubicBezTo>
                    <a:pt x="0" y="20175"/>
                    <a:pt x="755" y="21600"/>
                    <a:pt x="1684" y="21600"/>
                  </a:cubicBezTo>
                  <a:lnTo>
                    <a:pt x="20029" y="21600"/>
                  </a:lnTo>
                  <a:lnTo>
                    <a:pt x="20083" y="21581"/>
                  </a:lnTo>
                  <a:cubicBezTo>
                    <a:pt x="20947" y="21418"/>
                    <a:pt x="21600" y="20063"/>
                    <a:pt x="21600" y="18422"/>
                  </a:cubicBezTo>
                  <a:cubicBezTo>
                    <a:pt x="21600" y="16456"/>
                    <a:pt x="20725" y="15690"/>
                    <a:pt x="20066" y="15293"/>
                  </a:cubicBezTo>
                  <a:lnTo>
                    <a:pt x="11276" y="9638"/>
                  </a:lnTo>
                  <a:lnTo>
                    <a:pt x="11276" y="8100"/>
                  </a:lnTo>
                  <a:lnTo>
                    <a:pt x="11421" y="8017"/>
                  </a:lnTo>
                  <a:cubicBezTo>
                    <a:pt x="12328" y="7498"/>
                    <a:pt x="12965" y="5888"/>
                    <a:pt x="12965" y="4095"/>
                  </a:cubicBezTo>
                  <a:cubicBezTo>
                    <a:pt x="12965" y="1833"/>
                    <a:pt x="11994" y="0"/>
                    <a:pt x="10795" y="0"/>
                  </a:cubicBezTo>
                  <a:close/>
                  <a:moveTo>
                    <a:pt x="10790" y="11309"/>
                  </a:moveTo>
                  <a:lnTo>
                    <a:pt x="19764" y="17015"/>
                  </a:lnTo>
                  <a:cubicBezTo>
                    <a:pt x="20488" y="17453"/>
                    <a:pt x="20633" y="17882"/>
                    <a:pt x="20633" y="18422"/>
                  </a:cubicBezTo>
                  <a:cubicBezTo>
                    <a:pt x="20633" y="19176"/>
                    <a:pt x="20310" y="19776"/>
                    <a:pt x="19916" y="19776"/>
                  </a:cubicBezTo>
                  <a:lnTo>
                    <a:pt x="1679" y="19776"/>
                  </a:lnTo>
                  <a:cubicBezTo>
                    <a:pt x="1279" y="19776"/>
                    <a:pt x="962" y="19166"/>
                    <a:pt x="962" y="18422"/>
                  </a:cubicBezTo>
                  <a:cubicBezTo>
                    <a:pt x="962" y="17781"/>
                    <a:pt x="1117" y="17525"/>
                    <a:pt x="1841" y="17006"/>
                  </a:cubicBezTo>
                  <a:lnTo>
                    <a:pt x="10790" y="11309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10" name="Arrow 2"/>
          <p:cNvSpPr/>
          <p:nvPr/>
        </p:nvSpPr>
        <p:spPr>
          <a:xfrm rot="10800000">
            <a:off x="13157027" y="8255225"/>
            <a:ext cx="1390848" cy="1119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000000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11" name="INVENTORY OPTIMISATION"/>
          <p:cNvSpPr txBox="1"/>
          <p:nvPr/>
        </p:nvSpPr>
        <p:spPr>
          <a:xfrm>
            <a:off x="3350723" y="5843147"/>
            <a:ext cx="2555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spc="72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WAIT &amp; TRY</a:t>
            </a:r>
          </a:p>
        </p:txBody>
      </p:sp>
      <p:sp>
        <p:nvSpPr>
          <p:cNvPr id="412" name="INVENTORY OPTIMISATION"/>
          <p:cNvSpPr txBox="1"/>
          <p:nvPr/>
        </p:nvSpPr>
        <p:spPr>
          <a:xfrm>
            <a:off x="6699098" y="5725471"/>
            <a:ext cx="516438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t>TOSHI ASSISTANT WILL WAIT </a:t>
            </a:r>
            <a:br/>
            <a:r>
              <a:t>20 MINUTES WITH THE CLIENT</a:t>
            </a:r>
          </a:p>
        </p:txBody>
      </p:sp>
      <p:sp>
        <p:nvSpPr>
          <p:cNvPr id="413" name="Clock"/>
          <p:cNvSpPr/>
          <p:nvPr/>
        </p:nvSpPr>
        <p:spPr>
          <a:xfrm>
            <a:off x="1230250" y="5574083"/>
            <a:ext cx="1058828" cy="1058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714" y="1340"/>
                </a:moveTo>
                <a:lnTo>
                  <a:pt x="10886" y="1340"/>
                </a:lnTo>
                <a:cubicBezTo>
                  <a:pt x="10994" y="1340"/>
                  <a:pt x="11080" y="1426"/>
                  <a:pt x="11080" y="1534"/>
                </a:cubicBezTo>
                <a:lnTo>
                  <a:pt x="11080" y="3100"/>
                </a:lnTo>
                <a:cubicBezTo>
                  <a:pt x="11080" y="3208"/>
                  <a:pt x="10994" y="3294"/>
                  <a:pt x="10886" y="3294"/>
                </a:cubicBezTo>
                <a:lnTo>
                  <a:pt x="10714" y="3294"/>
                </a:lnTo>
                <a:cubicBezTo>
                  <a:pt x="10606" y="3294"/>
                  <a:pt x="10520" y="3208"/>
                  <a:pt x="10520" y="3100"/>
                </a:cubicBezTo>
                <a:lnTo>
                  <a:pt x="10520" y="1534"/>
                </a:lnTo>
                <a:cubicBezTo>
                  <a:pt x="10520" y="1426"/>
                  <a:pt x="10606" y="1340"/>
                  <a:pt x="10714" y="1340"/>
                </a:cubicBezTo>
                <a:close/>
                <a:moveTo>
                  <a:pt x="6218" y="2541"/>
                </a:moveTo>
                <a:cubicBezTo>
                  <a:pt x="6293" y="2532"/>
                  <a:pt x="6369" y="2567"/>
                  <a:pt x="6409" y="2636"/>
                </a:cubicBezTo>
                <a:lnTo>
                  <a:pt x="7192" y="3991"/>
                </a:lnTo>
                <a:cubicBezTo>
                  <a:pt x="7246" y="4083"/>
                  <a:pt x="7215" y="4202"/>
                  <a:pt x="7123" y="4256"/>
                </a:cubicBezTo>
                <a:lnTo>
                  <a:pt x="6971" y="4342"/>
                </a:lnTo>
                <a:cubicBezTo>
                  <a:pt x="6879" y="4396"/>
                  <a:pt x="6760" y="4363"/>
                  <a:pt x="6706" y="4271"/>
                </a:cubicBezTo>
                <a:lnTo>
                  <a:pt x="5923" y="2916"/>
                </a:lnTo>
                <a:cubicBezTo>
                  <a:pt x="5869" y="2824"/>
                  <a:pt x="5902" y="2700"/>
                  <a:pt x="5994" y="2651"/>
                </a:cubicBezTo>
                <a:lnTo>
                  <a:pt x="6146" y="2565"/>
                </a:lnTo>
                <a:cubicBezTo>
                  <a:pt x="6169" y="2551"/>
                  <a:pt x="6194" y="2544"/>
                  <a:pt x="6218" y="2541"/>
                </a:cubicBezTo>
                <a:close/>
                <a:moveTo>
                  <a:pt x="15382" y="2541"/>
                </a:moveTo>
                <a:cubicBezTo>
                  <a:pt x="15406" y="2544"/>
                  <a:pt x="15431" y="2551"/>
                  <a:pt x="15454" y="2565"/>
                </a:cubicBezTo>
                <a:lnTo>
                  <a:pt x="15606" y="2651"/>
                </a:lnTo>
                <a:cubicBezTo>
                  <a:pt x="15698" y="2705"/>
                  <a:pt x="15731" y="2824"/>
                  <a:pt x="15677" y="2916"/>
                </a:cubicBezTo>
                <a:lnTo>
                  <a:pt x="14894" y="4271"/>
                </a:lnTo>
                <a:cubicBezTo>
                  <a:pt x="14840" y="4363"/>
                  <a:pt x="14721" y="4396"/>
                  <a:pt x="14629" y="4342"/>
                </a:cubicBezTo>
                <a:lnTo>
                  <a:pt x="14477" y="4256"/>
                </a:lnTo>
                <a:cubicBezTo>
                  <a:pt x="14385" y="4202"/>
                  <a:pt x="14354" y="4083"/>
                  <a:pt x="14408" y="3991"/>
                </a:cubicBezTo>
                <a:lnTo>
                  <a:pt x="15191" y="2636"/>
                </a:lnTo>
                <a:cubicBezTo>
                  <a:pt x="15231" y="2567"/>
                  <a:pt x="15307" y="2532"/>
                  <a:pt x="15382" y="2541"/>
                </a:cubicBezTo>
                <a:close/>
                <a:moveTo>
                  <a:pt x="16951" y="4904"/>
                </a:moveTo>
                <a:lnTo>
                  <a:pt x="17280" y="5282"/>
                </a:lnTo>
                <a:lnTo>
                  <a:pt x="11762" y="10660"/>
                </a:lnTo>
                <a:lnTo>
                  <a:pt x="12221" y="10903"/>
                </a:lnTo>
                <a:lnTo>
                  <a:pt x="11600" y="11978"/>
                </a:lnTo>
                <a:lnTo>
                  <a:pt x="10876" y="11524"/>
                </a:lnTo>
                <a:lnTo>
                  <a:pt x="10265" y="12118"/>
                </a:lnTo>
                <a:lnTo>
                  <a:pt x="9433" y="11205"/>
                </a:lnTo>
                <a:lnTo>
                  <a:pt x="9833" y="10871"/>
                </a:lnTo>
                <a:lnTo>
                  <a:pt x="6161" y="8576"/>
                </a:lnTo>
                <a:lnTo>
                  <a:pt x="6556" y="7896"/>
                </a:lnTo>
                <a:lnTo>
                  <a:pt x="10736" y="10115"/>
                </a:lnTo>
                <a:lnTo>
                  <a:pt x="16951" y="4904"/>
                </a:lnTo>
                <a:close/>
                <a:moveTo>
                  <a:pt x="2838" y="5899"/>
                </a:moveTo>
                <a:cubicBezTo>
                  <a:pt x="2863" y="5903"/>
                  <a:pt x="2888" y="5911"/>
                  <a:pt x="2911" y="5925"/>
                </a:cubicBezTo>
                <a:lnTo>
                  <a:pt x="4266" y="6708"/>
                </a:lnTo>
                <a:cubicBezTo>
                  <a:pt x="4358" y="6762"/>
                  <a:pt x="4391" y="6879"/>
                  <a:pt x="4337" y="6971"/>
                </a:cubicBezTo>
                <a:lnTo>
                  <a:pt x="4249" y="7123"/>
                </a:lnTo>
                <a:cubicBezTo>
                  <a:pt x="4195" y="7215"/>
                  <a:pt x="4078" y="7248"/>
                  <a:pt x="3986" y="7194"/>
                </a:cubicBezTo>
                <a:lnTo>
                  <a:pt x="2629" y="6411"/>
                </a:lnTo>
                <a:cubicBezTo>
                  <a:pt x="2537" y="6357"/>
                  <a:pt x="2506" y="6238"/>
                  <a:pt x="2560" y="6146"/>
                </a:cubicBezTo>
                <a:lnTo>
                  <a:pt x="2646" y="5994"/>
                </a:lnTo>
                <a:cubicBezTo>
                  <a:pt x="2686" y="5925"/>
                  <a:pt x="2764" y="5890"/>
                  <a:pt x="2838" y="5899"/>
                </a:cubicBezTo>
                <a:close/>
                <a:moveTo>
                  <a:pt x="18757" y="5899"/>
                </a:moveTo>
                <a:cubicBezTo>
                  <a:pt x="18831" y="5890"/>
                  <a:pt x="18908" y="5925"/>
                  <a:pt x="18949" y="5994"/>
                </a:cubicBezTo>
                <a:lnTo>
                  <a:pt x="19035" y="6146"/>
                </a:lnTo>
                <a:cubicBezTo>
                  <a:pt x="19089" y="6238"/>
                  <a:pt x="19056" y="6357"/>
                  <a:pt x="18964" y="6411"/>
                </a:cubicBezTo>
                <a:lnTo>
                  <a:pt x="17609" y="7194"/>
                </a:lnTo>
                <a:cubicBezTo>
                  <a:pt x="17517" y="7248"/>
                  <a:pt x="17398" y="7215"/>
                  <a:pt x="17344" y="7123"/>
                </a:cubicBezTo>
                <a:lnTo>
                  <a:pt x="17258" y="6971"/>
                </a:lnTo>
                <a:cubicBezTo>
                  <a:pt x="17204" y="6879"/>
                  <a:pt x="17237" y="6762"/>
                  <a:pt x="17329" y="6708"/>
                </a:cubicBezTo>
                <a:lnTo>
                  <a:pt x="18684" y="5925"/>
                </a:lnTo>
                <a:cubicBezTo>
                  <a:pt x="18707" y="5911"/>
                  <a:pt x="18732" y="5903"/>
                  <a:pt x="18757" y="5899"/>
                </a:cubicBezTo>
                <a:close/>
                <a:moveTo>
                  <a:pt x="10800" y="10439"/>
                </a:moveTo>
                <a:cubicBezTo>
                  <a:pt x="10707" y="10439"/>
                  <a:pt x="10614" y="10475"/>
                  <a:pt x="10543" y="10545"/>
                </a:cubicBezTo>
                <a:cubicBezTo>
                  <a:pt x="10402" y="10686"/>
                  <a:pt x="10402" y="10915"/>
                  <a:pt x="10543" y="11057"/>
                </a:cubicBezTo>
                <a:cubicBezTo>
                  <a:pt x="10685" y="11198"/>
                  <a:pt x="10915" y="11198"/>
                  <a:pt x="11057" y="11057"/>
                </a:cubicBezTo>
                <a:cubicBezTo>
                  <a:pt x="11198" y="10915"/>
                  <a:pt x="11198" y="10686"/>
                  <a:pt x="11057" y="10545"/>
                </a:cubicBezTo>
                <a:cubicBezTo>
                  <a:pt x="10986" y="10475"/>
                  <a:pt x="10893" y="10439"/>
                  <a:pt x="10800" y="10439"/>
                </a:cubicBezTo>
                <a:close/>
                <a:moveTo>
                  <a:pt x="1529" y="10520"/>
                </a:moveTo>
                <a:lnTo>
                  <a:pt x="3095" y="10520"/>
                </a:lnTo>
                <a:cubicBezTo>
                  <a:pt x="3203" y="10520"/>
                  <a:pt x="3289" y="10606"/>
                  <a:pt x="3289" y="10714"/>
                </a:cubicBezTo>
                <a:lnTo>
                  <a:pt x="3289" y="10886"/>
                </a:lnTo>
                <a:cubicBezTo>
                  <a:pt x="3289" y="10994"/>
                  <a:pt x="3203" y="11082"/>
                  <a:pt x="3095" y="11082"/>
                </a:cubicBezTo>
                <a:lnTo>
                  <a:pt x="1529" y="11082"/>
                </a:lnTo>
                <a:cubicBezTo>
                  <a:pt x="1426" y="11082"/>
                  <a:pt x="1333" y="10994"/>
                  <a:pt x="1333" y="10886"/>
                </a:cubicBezTo>
                <a:lnTo>
                  <a:pt x="1333" y="10714"/>
                </a:lnTo>
                <a:cubicBezTo>
                  <a:pt x="1333" y="10606"/>
                  <a:pt x="1421" y="10520"/>
                  <a:pt x="1529" y="10520"/>
                </a:cubicBezTo>
                <a:close/>
                <a:moveTo>
                  <a:pt x="18500" y="10520"/>
                </a:moveTo>
                <a:lnTo>
                  <a:pt x="20066" y="10520"/>
                </a:lnTo>
                <a:cubicBezTo>
                  <a:pt x="20174" y="10520"/>
                  <a:pt x="20260" y="10606"/>
                  <a:pt x="20260" y="10714"/>
                </a:cubicBezTo>
                <a:lnTo>
                  <a:pt x="20260" y="10886"/>
                </a:lnTo>
                <a:cubicBezTo>
                  <a:pt x="20260" y="10994"/>
                  <a:pt x="20174" y="11082"/>
                  <a:pt x="20066" y="11082"/>
                </a:cubicBezTo>
                <a:lnTo>
                  <a:pt x="18500" y="11082"/>
                </a:lnTo>
                <a:cubicBezTo>
                  <a:pt x="18392" y="11082"/>
                  <a:pt x="18306" y="10994"/>
                  <a:pt x="18306" y="10886"/>
                </a:cubicBezTo>
                <a:lnTo>
                  <a:pt x="18306" y="10714"/>
                </a:lnTo>
                <a:cubicBezTo>
                  <a:pt x="18306" y="10606"/>
                  <a:pt x="18392" y="10520"/>
                  <a:pt x="18500" y="10520"/>
                </a:cubicBezTo>
                <a:close/>
                <a:moveTo>
                  <a:pt x="4058" y="14383"/>
                </a:moveTo>
                <a:cubicBezTo>
                  <a:pt x="4133" y="14373"/>
                  <a:pt x="4209" y="14408"/>
                  <a:pt x="4249" y="14477"/>
                </a:cubicBezTo>
                <a:lnTo>
                  <a:pt x="4337" y="14629"/>
                </a:lnTo>
                <a:cubicBezTo>
                  <a:pt x="4391" y="14721"/>
                  <a:pt x="4358" y="14840"/>
                  <a:pt x="4266" y="14894"/>
                </a:cubicBezTo>
                <a:lnTo>
                  <a:pt x="2911" y="15677"/>
                </a:lnTo>
                <a:cubicBezTo>
                  <a:pt x="2819" y="15731"/>
                  <a:pt x="2700" y="15698"/>
                  <a:pt x="2646" y="15606"/>
                </a:cubicBezTo>
                <a:lnTo>
                  <a:pt x="2560" y="15456"/>
                </a:lnTo>
                <a:cubicBezTo>
                  <a:pt x="2506" y="15364"/>
                  <a:pt x="2537" y="15245"/>
                  <a:pt x="2629" y="15191"/>
                </a:cubicBezTo>
                <a:lnTo>
                  <a:pt x="3986" y="14408"/>
                </a:lnTo>
                <a:cubicBezTo>
                  <a:pt x="4009" y="14394"/>
                  <a:pt x="4034" y="14386"/>
                  <a:pt x="4058" y="14383"/>
                </a:cubicBezTo>
                <a:close/>
                <a:moveTo>
                  <a:pt x="17537" y="14383"/>
                </a:moveTo>
                <a:cubicBezTo>
                  <a:pt x="17561" y="14386"/>
                  <a:pt x="17586" y="14394"/>
                  <a:pt x="17609" y="14408"/>
                </a:cubicBezTo>
                <a:lnTo>
                  <a:pt x="18964" y="15191"/>
                </a:lnTo>
                <a:cubicBezTo>
                  <a:pt x="19056" y="15245"/>
                  <a:pt x="19089" y="15364"/>
                  <a:pt x="19035" y="15456"/>
                </a:cubicBezTo>
                <a:lnTo>
                  <a:pt x="18949" y="15606"/>
                </a:lnTo>
                <a:cubicBezTo>
                  <a:pt x="18895" y="15698"/>
                  <a:pt x="18776" y="15731"/>
                  <a:pt x="18684" y="15677"/>
                </a:cubicBezTo>
                <a:lnTo>
                  <a:pt x="17329" y="14894"/>
                </a:lnTo>
                <a:cubicBezTo>
                  <a:pt x="17237" y="14840"/>
                  <a:pt x="17204" y="14721"/>
                  <a:pt x="17258" y="14629"/>
                </a:cubicBezTo>
                <a:lnTo>
                  <a:pt x="17344" y="14477"/>
                </a:lnTo>
                <a:cubicBezTo>
                  <a:pt x="17385" y="14408"/>
                  <a:pt x="17462" y="14373"/>
                  <a:pt x="17537" y="14383"/>
                </a:cubicBezTo>
                <a:close/>
                <a:moveTo>
                  <a:pt x="6893" y="17240"/>
                </a:moveTo>
                <a:cubicBezTo>
                  <a:pt x="6918" y="17243"/>
                  <a:pt x="6943" y="17251"/>
                  <a:pt x="6966" y="17265"/>
                </a:cubicBezTo>
                <a:lnTo>
                  <a:pt x="7118" y="17351"/>
                </a:lnTo>
                <a:cubicBezTo>
                  <a:pt x="7210" y="17399"/>
                  <a:pt x="7241" y="17519"/>
                  <a:pt x="7187" y="17616"/>
                </a:cubicBezTo>
                <a:lnTo>
                  <a:pt x="6404" y="18971"/>
                </a:lnTo>
                <a:cubicBezTo>
                  <a:pt x="6350" y="19063"/>
                  <a:pt x="6231" y="19094"/>
                  <a:pt x="6139" y="19040"/>
                </a:cubicBezTo>
                <a:lnTo>
                  <a:pt x="5989" y="18954"/>
                </a:lnTo>
                <a:cubicBezTo>
                  <a:pt x="5897" y="18900"/>
                  <a:pt x="5864" y="18781"/>
                  <a:pt x="5918" y="18689"/>
                </a:cubicBezTo>
                <a:lnTo>
                  <a:pt x="6701" y="17334"/>
                </a:lnTo>
                <a:cubicBezTo>
                  <a:pt x="6742" y="17265"/>
                  <a:pt x="6819" y="17230"/>
                  <a:pt x="6893" y="17240"/>
                </a:cubicBezTo>
                <a:close/>
                <a:moveTo>
                  <a:pt x="14696" y="17240"/>
                </a:moveTo>
                <a:cubicBezTo>
                  <a:pt x="14771" y="17230"/>
                  <a:pt x="14847" y="17265"/>
                  <a:pt x="14887" y="17334"/>
                </a:cubicBezTo>
                <a:lnTo>
                  <a:pt x="15670" y="18689"/>
                </a:lnTo>
                <a:cubicBezTo>
                  <a:pt x="15730" y="18781"/>
                  <a:pt x="15698" y="18900"/>
                  <a:pt x="15601" y="18954"/>
                </a:cubicBezTo>
                <a:lnTo>
                  <a:pt x="15449" y="19040"/>
                </a:lnTo>
                <a:cubicBezTo>
                  <a:pt x="15357" y="19094"/>
                  <a:pt x="15238" y="19063"/>
                  <a:pt x="15184" y="18971"/>
                </a:cubicBezTo>
                <a:lnTo>
                  <a:pt x="14401" y="17616"/>
                </a:lnTo>
                <a:cubicBezTo>
                  <a:pt x="14347" y="17524"/>
                  <a:pt x="14380" y="17405"/>
                  <a:pt x="14472" y="17351"/>
                </a:cubicBezTo>
                <a:lnTo>
                  <a:pt x="14624" y="17265"/>
                </a:lnTo>
                <a:cubicBezTo>
                  <a:pt x="14647" y="17251"/>
                  <a:pt x="14672" y="17243"/>
                  <a:pt x="14696" y="17240"/>
                </a:cubicBezTo>
                <a:close/>
                <a:moveTo>
                  <a:pt x="10714" y="18306"/>
                </a:moveTo>
                <a:lnTo>
                  <a:pt x="10886" y="18306"/>
                </a:lnTo>
                <a:cubicBezTo>
                  <a:pt x="10994" y="18306"/>
                  <a:pt x="11080" y="18392"/>
                  <a:pt x="11080" y="18500"/>
                </a:cubicBezTo>
                <a:lnTo>
                  <a:pt x="11080" y="20066"/>
                </a:lnTo>
                <a:cubicBezTo>
                  <a:pt x="11080" y="20174"/>
                  <a:pt x="10994" y="20262"/>
                  <a:pt x="10886" y="20262"/>
                </a:cubicBezTo>
                <a:lnTo>
                  <a:pt x="10714" y="20262"/>
                </a:lnTo>
                <a:cubicBezTo>
                  <a:pt x="10606" y="20262"/>
                  <a:pt x="10520" y="20174"/>
                  <a:pt x="10520" y="20066"/>
                </a:cubicBezTo>
                <a:lnTo>
                  <a:pt x="10520" y="18500"/>
                </a:lnTo>
                <a:cubicBezTo>
                  <a:pt x="10520" y="18392"/>
                  <a:pt x="10606" y="18306"/>
                  <a:pt x="10714" y="18306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4" name="Thumbs Up"/>
          <p:cNvSpPr/>
          <p:nvPr/>
        </p:nvSpPr>
        <p:spPr>
          <a:xfrm>
            <a:off x="1302064" y="8088097"/>
            <a:ext cx="1009976" cy="1107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7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000000"/>
          </a:solidFill>
          <a:ln w="25400">
            <a:noFill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H99A1491.jpg" descr="H99A1491.jpg"/>
          <p:cNvPicPr>
            <a:picLocks noChangeAspect="1"/>
          </p:cNvPicPr>
          <p:nvPr/>
        </p:nvPicPr>
        <p:blipFill>
          <a:blip r:embed="rId2"/>
          <a:srcRect t="15465" r="41205" b="1618"/>
          <a:stretch>
            <a:fillRect/>
          </a:stretch>
        </p:blipFill>
        <p:spPr>
          <a:xfrm>
            <a:off x="9720484" y="-48649"/>
            <a:ext cx="14691989" cy="13813297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Shape"/>
          <p:cNvSpPr/>
          <p:nvPr/>
        </p:nvSpPr>
        <p:spPr>
          <a:xfrm>
            <a:off x="619881" y="-190106"/>
            <a:ext cx="21997856" cy="1619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9867" y="21423"/>
                </a:lnTo>
                <a:lnTo>
                  <a:pt x="263" y="21600"/>
                </a:lnTo>
                <a:lnTo>
                  <a:pt x="0" y="12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54140"/>
            </a:srgbClr>
          </a:solidFill>
          <a:ln w="12700">
            <a:miter lim="400000"/>
          </a:ln>
          <a:effectLst>
            <a:outerShdw blurRad="381000" dist="203200" dir="5400000" rotWithShape="0">
              <a:srgbClr val="000000">
                <a:alpha val="29442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1" name="Shape"/>
          <p:cNvSpPr/>
          <p:nvPr/>
        </p:nvSpPr>
        <p:spPr>
          <a:xfrm>
            <a:off x="-240069" y="-202806"/>
            <a:ext cx="22235905" cy="16196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9867" y="21423"/>
                </a:lnTo>
                <a:lnTo>
                  <a:pt x="263" y="21600"/>
                </a:lnTo>
                <a:lnTo>
                  <a:pt x="0" y="129"/>
                </a:lnTo>
                <a:lnTo>
                  <a:pt x="21600" y="0"/>
                </a:lnTo>
                <a:close/>
              </a:path>
            </a:pathLst>
          </a:custGeom>
          <a:solidFill>
            <a:srgbClr val="161616"/>
          </a:solidFill>
          <a:ln w="12700">
            <a:miter lim="400000"/>
          </a:ln>
          <a:effectLst>
            <a:outerShdw blurRad="381000" dist="203200" dir="5400000" rotWithShape="0">
              <a:srgbClr val="000000">
                <a:alpha val="29442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2" name="THE TOSHI ASSISTANT"/>
          <p:cNvSpPr txBox="1"/>
          <p:nvPr/>
        </p:nvSpPr>
        <p:spPr>
          <a:xfrm>
            <a:off x="2894991" y="1920443"/>
            <a:ext cx="1210713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10000"/>
              </a:lnSpc>
              <a:tabLst>
                <a:tab pos="8890000" algn="l"/>
              </a:tabLst>
              <a:defRPr sz="4400" cap="all" spc="439">
                <a:solidFill>
                  <a:srgbClr val="FFFFFF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THE TOSHI EXPERIENCE ASSISTANT</a:t>
            </a:r>
          </a:p>
        </p:txBody>
      </p:sp>
      <p:sp>
        <p:nvSpPr>
          <p:cNvPr id="963" name="Line"/>
          <p:cNvSpPr/>
          <p:nvPr/>
        </p:nvSpPr>
        <p:spPr>
          <a:xfrm flipH="1" flipV="1">
            <a:off x="11651560" y="9621149"/>
            <a:ext cx="7153942" cy="715394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4" name="Line"/>
          <p:cNvSpPr/>
          <p:nvPr/>
        </p:nvSpPr>
        <p:spPr>
          <a:xfrm flipH="1" flipV="1">
            <a:off x="19335620" y="-2600425"/>
            <a:ext cx="7153942" cy="715394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65" name="white-person-icon.png" descr="white-person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187" y="2068392"/>
            <a:ext cx="207397" cy="555002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Square"/>
          <p:cNvSpPr/>
          <p:nvPr/>
        </p:nvSpPr>
        <p:spPr>
          <a:xfrm rot="2700000">
            <a:off x="1043519" y="1793358"/>
            <a:ext cx="1104902" cy="110490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7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23710799" y="12928879"/>
            <a:ext cx="396826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000">
                <a:solidFill>
                  <a:srgbClr val="16161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968" name="Line"/>
          <p:cNvSpPr/>
          <p:nvPr/>
        </p:nvSpPr>
        <p:spPr>
          <a:xfrm>
            <a:off x="-8206279" y="2345808"/>
            <a:ext cx="9058925" cy="1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CONFIDENTIAL FOR INTERNAL PURPOSES ONLY"/>
          <p:cNvSpPr txBox="1"/>
          <p:nvPr/>
        </p:nvSpPr>
        <p:spPr>
          <a:xfrm>
            <a:off x="1015391" y="13683817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FFFFFF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r>
              <a:rPr dirty="0"/>
              <a:t>CONFIDENTIAL FOR INTERNAL PURPOSES ONLY</a:t>
            </a:r>
          </a:p>
        </p:txBody>
      </p:sp>
      <p:sp>
        <p:nvSpPr>
          <p:cNvPr id="970" name="SALARIED ASSISTANTS with retail, customer service and fashion backgrounds…"/>
          <p:cNvSpPr txBox="1"/>
          <p:nvPr/>
        </p:nvSpPr>
        <p:spPr>
          <a:xfrm>
            <a:off x="1305083" y="3395616"/>
            <a:ext cx="13730134" cy="807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lang="en-GB" sz="3200" dirty="0"/>
              <a:t>TRAINED FOR RETAIL AND ECOMMERCE ORDERS</a:t>
            </a:r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sz="3200" dirty="0"/>
              <a:t>SALARIED ASSISTANTS with retail, customer service and fashion backgrounds</a:t>
            </a:r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sz="3200" dirty="0"/>
              <a:t>UNBRANDED BLACK UNIFORM AND PROTECTIVE TOTE</a:t>
            </a:r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sz="3200" dirty="0"/>
              <a:t>HAIR, JEWELLERY AND MAKEUP GUIDELINES</a:t>
            </a:r>
            <a:endParaRPr lang="en-GB" sz="3200" dirty="0"/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lang="en-GB" sz="3200" dirty="0"/>
              <a:t>NO COMMISSION</a:t>
            </a:r>
            <a:endParaRPr sz="3200" dirty="0"/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sz="3200" dirty="0"/>
              <a:t>DIGITAL REAL-TIME TRAINING PLATFORM WITH A DETAILED TRAINING PROGRAMME </a:t>
            </a:r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sz="3200" dirty="0"/>
              <a:t>ASSISTANTS SEGMENTED BY ABILITY TO PROVIDE BASIC CUSTOMER SERVICES AND THE FULL TOSHI WHITE GLOVE SERVICE</a:t>
            </a:r>
          </a:p>
          <a:p>
            <a:pPr marL="520699" indent="-520699" algn="l" defTabSz="457200">
              <a:spcBef>
                <a:spcPts val="2300"/>
              </a:spcBef>
              <a:buSzPct val="100000"/>
              <a:buChar char="‣"/>
              <a:defRPr cap="all" spc="180">
                <a:solidFill>
                  <a:srgbClr val="FFFFFF"/>
                </a:solidFill>
                <a:latin typeface="MarkOT"/>
                <a:ea typeface="MarkOT"/>
                <a:cs typeface="MarkOT"/>
                <a:sym typeface="MarkOT"/>
              </a:defRPr>
            </a:pPr>
            <a:r>
              <a:rPr lang="en-GB" sz="3200" dirty="0"/>
              <a:t>PROVIDE QUALITATIVE FEEDBACK</a:t>
            </a:r>
            <a:endParaRPr sz="3200" dirty="0"/>
          </a:p>
        </p:txBody>
      </p:sp>
      <p:sp>
        <p:nvSpPr>
          <p:cNvPr id="971" name="CONFIDENTIAL FOR INTERNAL PURPOSES ONLY"/>
          <p:cNvSpPr txBox="1"/>
          <p:nvPr/>
        </p:nvSpPr>
        <p:spPr>
          <a:xfrm>
            <a:off x="1015391" y="12558476"/>
            <a:ext cx="1373013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1500" spc="149">
                <a:solidFill>
                  <a:srgbClr val="FFFFFF"/>
                </a:solidFill>
                <a:latin typeface="MarkPro-Book"/>
                <a:ea typeface="MarkPro-Book"/>
                <a:cs typeface="MarkPro-Book"/>
                <a:sym typeface="MarkPro-Book"/>
              </a:defRPr>
            </a:lvl1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Line"/>
          <p:cNvSpPr/>
          <p:nvPr/>
        </p:nvSpPr>
        <p:spPr>
          <a:xfrm flipV="1">
            <a:off x="-2957125" y="-7149188"/>
            <a:ext cx="11892784" cy="11520863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23710800" y="12928879"/>
            <a:ext cx="396827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000">
                <a:solidFill>
                  <a:srgbClr val="16161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137" name="BENEFITS"/>
          <p:cNvSpPr txBox="1"/>
          <p:nvPr/>
        </p:nvSpPr>
        <p:spPr>
          <a:xfrm>
            <a:off x="977291" y="1010642"/>
            <a:ext cx="75704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tabLst>
                <a:tab pos="6502400" algn="l"/>
              </a:tabLst>
              <a:defRPr sz="3200" spc="319">
                <a:solidFill>
                  <a:srgbClr val="161616"/>
                </a:solidFill>
                <a:latin typeface="MarkOT-Bold"/>
                <a:ea typeface="MarkOT-Bold"/>
                <a:cs typeface="MarkOT-Bold"/>
                <a:sym typeface="MarkOT-Bold"/>
              </a:defRPr>
            </a:lvl1pPr>
          </a:lstStyle>
          <a:p>
            <a:r>
              <a:t>BENEFITS FOR THE BRAND</a:t>
            </a:r>
          </a:p>
        </p:txBody>
      </p:sp>
      <p:sp>
        <p:nvSpPr>
          <p:cNvPr id="1138" name="Line"/>
          <p:cNvSpPr/>
          <p:nvPr/>
        </p:nvSpPr>
        <p:spPr>
          <a:xfrm flipH="1">
            <a:off x="14089160" y="-710775"/>
            <a:ext cx="7552921" cy="7120932"/>
          </a:xfrm>
          <a:prstGeom prst="line">
            <a:avLst/>
          </a:prstGeom>
          <a:ln w="25400">
            <a:solidFill>
              <a:srgbClr val="000000">
                <a:alpha val="85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9" name="Square"/>
          <p:cNvSpPr/>
          <p:nvPr/>
        </p:nvSpPr>
        <p:spPr>
          <a:xfrm rot="2700000">
            <a:off x="2721478" y="4330782"/>
            <a:ext cx="18941044" cy="18941044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  <a:effectLst>
            <a:outerShdw blurRad="711200" dist="127000" dir="3116970" rotWithShape="0">
              <a:srgbClr val="000000">
                <a:alpha val="48356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42" name="Group"/>
          <p:cNvGrpSpPr/>
          <p:nvPr/>
        </p:nvGrpSpPr>
        <p:grpSpPr>
          <a:xfrm>
            <a:off x="14800198" y="4884384"/>
            <a:ext cx="3923255" cy="3901976"/>
            <a:chOff x="9130207" y="0"/>
            <a:chExt cx="3923253" cy="3901974"/>
          </a:xfrm>
        </p:grpSpPr>
        <p:sp>
          <p:nvSpPr>
            <p:cNvPr id="1140" name="Google Shape;102;p15"/>
            <p:cNvSpPr/>
            <p:nvPr/>
          </p:nvSpPr>
          <p:spPr>
            <a:xfrm>
              <a:off x="9130207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41" name="INVENTORY OPTIMISATION"/>
            <p:cNvSpPr txBox="1"/>
            <p:nvPr/>
          </p:nvSpPr>
          <p:spPr>
            <a:xfrm>
              <a:off x="9513399" y="2165851"/>
              <a:ext cx="3156869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REDUCE </a:t>
              </a:r>
              <a:br/>
              <a:r>
                <a:t>RETURNS</a:t>
              </a:r>
            </a:p>
          </p:txBody>
        </p:sp>
      </p:grpSp>
      <p:grpSp>
        <p:nvGrpSpPr>
          <p:cNvPr id="1146" name="Group"/>
          <p:cNvGrpSpPr/>
          <p:nvPr/>
        </p:nvGrpSpPr>
        <p:grpSpPr>
          <a:xfrm>
            <a:off x="10230373" y="4884384"/>
            <a:ext cx="3923255" cy="3901976"/>
            <a:chOff x="0" y="0"/>
            <a:chExt cx="3923253" cy="3901974"/>
          </a:xfrm>
        </p:grpSpPr>
        <p:sp>
          <p:nvSpPr>
            <p:cNvPr id="1143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44" name="CONVERSION TO SALES"/>
            <p:cNvSpPr txBox="1"/>
            <p:nvPr/>
          </p:nvSpPr>
          <p:spPr>
            <a:xfrm>
              <a:off x="383190" y="2006077"/>
              <a:ext cx="3156871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DRIVE</a:t>
              </a:r>
              <a:br/>
              <a:r>
                <a:t>INCREMENTAL</a:t>
              </a:r>
              <a:br/>
              <a:r>
                <a:t>SALES</a:t>
              </a:r>
            </a:p>
          </p:txBody>
        </p:sp>
        <p:pic>
          <p:nvPicPr>
            <p:cNvPr id="1145" name="Google Shape;113;p15" descr="Google Shape;113;p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4507" y="1190623"/>
              <a:ext cx="450425" cy="563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0" name="Group"/>
          <p:cNvGrpSpPr/>
          <p:nvPr/>
        </p:nvGrpSpPr>
        <p:grpSpPr>
          <a:xfrm>
            <a:off x="5605378" y="4890631"/>
            <a:ext cx="3923255" cy="3901975"/>
            <a:chOff x="-9185375" y="6245"/>
            <a:chExt cx="3923253" cy="3901974"/>
          </a:xfrm>
        </p:grpSpPr>
        <p:sp>
          <p:nvSpPr>
            <p:cNvPr id="1147" name="Google Shape;102;p15"/>
            <p:cNvSpPr/>
            <p:nvPr/>
          </p:nvSpPr>
          <p:spPr>
            <a:xfrm>
              <a:off x="-9185376" y="6245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48" name="CUSTOMER EXPERIENCE"/>
            <p:cNvSpPr txBox="1"/>
            <p:nvPr/>
          </p:nvSpPr>
          <p:spPr>
            <a:xfrm>
              <a:off x="-8802183" y="2122658"/>
              <a:ext cx="3156869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ELEVATED</a:t>
              </a:r>
              <a:br/>
              <a:r>
                <a:t>CUSTOMER EXPERIENCE</a:t>
              </a:r>
            </a:p>
          </p:txBody>
        </p:sp>
        <p:pic>
          <p:nvPicPr>
            <p:cNvPr id="1149" name="Google Shape;114;p15" descr="Google Shape;114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00532" y="1121237"/>
              <a:ext cx="649357" cy="714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1" name="KEY BENEFITS"/>
          <p:cNvSpPr txBox="1"/>
          <p:nvPr/>
        </p:nvSpPr>
        <p:spPr>
          <a:xfrm>
            <a:off x="9675088" y="3044438"/>
            <a:ext cx="5033823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600" b="1" cap="all" spc="260">
                <a:solidFill>
                  <a:srgbClr val="FFFFFF"/>
                </a:solidFill>
                <a:latin typeface="MarkPro-Hairline"/>
                <a:ea typeface="MarkPro-Hairline"/>
                <a:cs typeface="MarkPro-Hairline"/>
                <a:sym typeface="MarkPro-Hairline"/>
              </a:defRPr>
            </a:pPr>
            <a:r>
              <a:t>Increase revenue</a:t>
            </a:r>
          </a:p>
          <a:p>
            <a:pPr>
              <a:defRPr sz="2600" b="1" cap="all" spc="260">
                <a:solidFill>
                  <a:srgbClr val="FFFFFF"/>
                </a:solidFill>
                <a:latin typeface="MarkPro-Hairline"/>
                <a:ea typeface="MarkPro-Hairline"/>
                <a:cs typeface="MarkPro-Hairline"/>
                <a:sym typeface="MarkPro-Hairline"/>
              </a:defRPr>
            </a:pPr>
            <a:r>
              <a:t>&amp;</a:t>
            </a:r>
          </a:p>
          <a:p>
            <a:pPr>
              <a:defRPr sz="2600" b="1" cap="all" spc="260">
                <a:solidFill>
                  <a:srgbClr val="FFFFFF"/>
                </a:solidFill>
                <a:latin typeface="MarkPro-Hairline"/>
                <a:ea typeface="MarkPro-Hairline"/>
                <a:cs typeface="MarkPro-Hairline"/>
                <a:sym typeface="MarkPro-Hairline"/>
              </a:defRPr>
            </a:pPr>
            <a:r>
              <a:t>other KPI</a:t>
            </a:r>
            <a:r>
              <a:rPr cap="none"/>
              <a:t>S</a:t>
            </a:r>
          </a:p>
        </p:txBody>
      </p:sp>
      <p:grpSp>
        <p:nvGrpSpPr>
          <p:cNvPr id="1155" name="Group"/>
          <p:cNvGrpSpPr/>
          <p:nvPr/>
        </p:nvGrpSpPr>
        <p:grpSpPr>
          <a:xfrm>
            <a:off x="10230371" y="9330906"/>
            <a:ext cx="3923255" cy="3901975"/>
            <a:chOff x="0" y="0"/>
            <a:chExt cx="3923253" cy="3901974"/>
          </a:xfrm>
        </p:grpSpPr>
        <p:sp>
          <p:nvSpPr>
            <p:cNvPr id="1152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53" name="CUSTOMER EXPERIENCE"/>
            <p:cNvSpPr txBox="1"/>
            <p:nvPr/>
          </p:nvSpPr>
          <p:spPr>
            <a:xfrm>
              <a:off x="383192" y="2196577"/>
              <a:ext cx="3156869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STAFFING COST</a:t>
              </a:r>
            </a:p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EFFICIENCIES</a:t>
              </a:r>
            </a:p>
          </p:txBody>
        </p:sp>
        <p:pic>
          <p:nvPicPr>
            <p:cNvPr id="115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468" y="950952"/>
              <a:ext cx="1079288" cy="1079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9" name="Group"/>
          <p:cNvGrpSpPr/>
          <p:nvPr/>
        </p:nvGrpSpPr>
        <p:grpSpPr>
          <a:xfrm>
            <a:off x="14790756" y="9330906"/>
            <a:ext cx="3923253" cy="3901975"/>
            <a:chOff x="0" y="0"/>
            <a:chExt cx="3923252" cy="3901974"/>
          </a:xfrm>
        </p:grpSpPr>
        <p:sp>
          <p:nvSpPr>
            <p:cNvPr id="1156" name="Google Shape;102;p15"/>
            <p:cNvSpPr/>
            <p:nvPr/>
          </p:nvSpPr>
          <p:spPr>
            <a:xfrm>
              <a:off x="-1" y="-1"/>
              <a:ext cx="3923253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57" name="CUSTOMER RETENTION"/>
            <p:cNvSpPr txBox="1"/>
            <p:nvPr/>
          </p:nvSpPr>
          <p:spPr>
            <a:xfrm>
              <a:off x="383192" y="2196577"/>
              <a:ext cx="3156865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CUSTOMER DATA</a:t>
              </a:r>
            </a:p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(QUAL + QUANT)</a:t>
              </a:r>
            </a:p>
          </p:txBody>
        </p:sp>
        <p:pic>
          <p:nvPicPr>
            <p:cNvPr id="115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296" y="1114116"/>
              <a:ext cx="764658" cy="764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3" name="Group"/>
          <p:cNvGrpSpPr/>
          <p:nvPr/>
        </p:nvGrpSpPr>
        <p:grpSpPr>
          <a:xfrm>
            <a:off x="19351139" y="9330906"/>
            <a:ext cx="3923255" cy="3901975"/>
            <a:chOff x="0" y="0"/>
            <a:chExt cx="3923253" cy="3901974"/>
          </a:xfrm>
        </p:grpSpPr>
        <p:sp>
          <p:nvSpPr>
            <p:cNvPr id="1160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61" name="MINIMISING RETURNS"/>
            <p:cNvSpPr txBox="1"/>
            <p:nvPr/>
          </p:nvSpPr>
          <p:spPr>
            <a:xfrm>
              <a:off x="179916" y="2196577"/>
              <a:ext cx="3563421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SEAMLESS SUPPLY</a:t>
              </a:r>
            </a:p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t>CHAIN SOLUTION</a:t>
              </a:r>
            </a:p>
          </p:txBody>
        </p:sp>
        <p:pic>
          <p:nvPicPr>
            <p:cNvPr id="1162" name="Image" descr="Image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51918" y="991751"/>
              <a:ext cx="1019418" cy="1019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7" name="Group"/>
          <p:cNvGrpSpPr/>
          <p:nvPr/>
        </p:nvGrpSpPr>
        <p:grpSpPr>
          <a:xfrm>
            <a:off x="1109608" y="9330906"/>
            <a:ext cx="3923253" cy="3901975"/>
            <a:chOff x="0" y="0"/>
            <a:chExt cx="3923252" cy="3901974"/>
          </a:xfrm>
        </p:grpSpPr>
        <p:sp>
          <p:nvSpPr>
            <p:cNvPr id="1164" name="Google Shape;102;p15"/>
            <p:cNvSpPr/>
            <p:nvPr/>
          </p:nvSpPr>
          <p:spPr>
            <a:xfrm>
              <a:off x="-1" y="-1"/>
              <a:ext cx="3923253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65" name="CUSTOMER RETENTION"/>
            <p:cNvSpPr txBox="1"/>
            <p:nvPr/>
          </p:nvSpPr>
          <p:spPr>
            <a:xfrm>
              <a:off x="383192" y="2196577"/>
              <a:ext cx="3156865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lvl1pPr>
            </a:lstStyle>
            <a:p>
              <a:r>
                <a:t>CUSTOMER RETENTION</a:t>
              </a:r>
            </a:p>
          </p:txBody>
        </p:sp>
        <p:pic>
          <p:nvPicPr>
            <p:cNvPr id="1166" name="Google Shape;115;p15" descr="Google Shape;115;p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4240" y="1238578"/>
              <a:ext cx="634708" cy="51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71" name="Group"/>
          <p:cNvGrpSpPr/>
          <p:nvPr/>
        </p:nvGrpSpPr>
        <p:grpSpPr>
          <a:xfrm>
            <a:off x="5669990" y="9330905"/>
            <a:ext cx="3923257" cy="3901977"/>
            <a:chOff x="-1" y="-1"/>
            <a:chExt cx="3923255" cy="3901976"/>
          </a:xfrm>
        </p:grpSpPr>
        <p:sp>
          <p:nvSpPr>
            <p:cNvPr id="1168" name="Google Shape;102;p15"/>
            <p:cNvSpPr/>
            <p:nvPr/>
          </p:nvSpPr>
          <p:spPr>
            <a:xfrm>
              <a:off x="-1" y="-1"/>
              <a:ext cx="3923255" cy="39019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77800" dist="203200" dir="5030663" rotWithShape="0">
                <a:srgbClr val="000000">
                  <a:alpha val="260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69" name="MINIMISING RETURNS"/>
            <p:cNvSpPr txBox="1"/>
            <p:nvPr/>
          </p:nvSpPr>
          <p:spPr>
            <a:xfrm>
              <a:off x="383192" y="2207749"/>
              <a:ext cx="3156869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 b="1" spc="72">
                  <a:latin typeface="MarkPro-Hairline"/>
                  <a:ea typeface="MarkPro-Hairline"/>
                  <a:cs typeface="MarkPro-Hairline"/>
                  <a:sym typeface="MarkPro-Hairline"/>
                </a:defRPr>
              </a:pPr>
              <a:r>
                <a:rPr lang="en-GB" dirty="0"/>
                <a:t>INVENTORY</a:t>
              </a:r>
              <a:br>
                <a:rPr lang="en-GB" dirty="0"/>
              </a:br>
              <a:r>
                <a:rPr lang="en-GB" dirty="0"/>
                <a:t>OPTIMISATION</a:t>
              </a:r>
              <a:endParaRPr dirty="0"/>
            </a:p>
          </p:txBody>
        </p:sp>
        <p:pic>
          <p:nvPicPr>
            <p:cNvPr id="1170" name="Google Shape;116;p15" descr="Google Shape;116;p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4585" y="1187004"/>
              <a:ext cx="594148" cy="594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2" name="Text"/>
          <p:cNvSpPr txBox="1"/>
          <p:nvPr/>
        </p:nvSpPr>
        <p:spPr>
          <a:xfrm>
            <a:off x="23710799" y="12928879"/>
            <a:ext cx="3968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173" name="Arrow 2"/>
          <p:cNvSpPr/>
          <p:nvPr/>
        </p:nvSpPr>
        <p:spPr>
          <a:xfrm rot="10800000">
            <a:off x="16359632" y="6048845"/>
            <a:ext cx="804391" cy="64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25935</TotalTime>
  <Words>593</Words>
  <Application>Microsoft Macintosh PowerPoint</Application>
  <PresentationFormat>Custom</PresentationFormat>
  <Paragraphs>120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Calibri</vt:lpstr>
      <vt:lpstr>Gill Sans</vt:lpstr>
      <vt:lpstr>Helvetica</vt:lpstr>
      <vt:lpstr>Helvetica Neue</vt:lpstr>
      <vt:lpstr>Helvetica Neue Light</vt:lpstr>
      <vt:lpstr>Helvetica Neue Medium</vt:lpstr>
      <vt:lpstr>MarkOT</vt:lpstr>
      <vt:lpstr>MarkOT-Bold</vt:lpstr>
      <vt:lpstr>MarkPro-Book</vt:lpstr>
      <vt:lpstr>MarkPro-Hairline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O'Regan</cp:lastModifiedBy>
  <cp:revision>37</cp:revision>
  <dcterms:modified xsi:type="dcterms:W3CDTF">2022-05-23T11:25:56Z</dcterms:modified>
</cp:coreProperties>
</file>