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2">
          <p15:clr>
            <a:srgbClr val="A4A3A4"/>
          </p15:clr>
        </p15:guide>
        <p15:guide id="2" pos="1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A3F"/>
    <a:srgbClr val="E1663D"/>
    <a:srgbClr val="17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24" d="100"/>
          <a:sy n="124" d="100"/>
        </p:scale>
        <p:origin x="508" y="-1592"/>
      </p:cViewPr>
      <p:guideLst>
        <p:guide orient="horz" pos="1712"/>
        <p:guide pos="1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ACHO Mégane" userId="468cc09a-9ccc-4715-997e-515acf658600" providerId="ADAL" clId="{B7A29A99-5E50-40C2-884D-62CCD3266C48}"/>
    <pc:docChg chg="undo custSel modSld">
      <pc:chgData name="CAMACHO Mégane" userId="468cc09a-9ccc-4715-997e-515acf658600" providerId="ADAL" clId="{B7A29A99-5E50-40C2-884D-62CCD3266C48}" dt="2023-03-08T08:34:12.839" v="154" actId="122"/>
      <pc:docMkLst>
        <pc:docMk/>
      </pc:docMkLst>
      <pc:sldChg chg="modSp mod">
        <pc:chgData name="CAMACHO Mégane" userId="468cc09a-9ccc-4715-997e-515acf658600" providerId="ADAL" clId="{B7A29A99-5E50-40C2-884D-62CCD3266C48}" dt="2023-03-08T08:34:12.839" v="154" actId="122"/>
        <pc:sldMkLst>
          <pc:docMk/>
          <pc:sldMk cId="1837278548" sldId="256"/>
        </pc:sldMkLst>
        <pc:spChg chg="mod">
          <ac:chgData name="CAMACHO Mégane" userId="468cc09a-9ccc-4715-997e-515acf658600" providerId="ADAL" clId="{B7A29A99-5E50-40C2-884D-62CCD3266C48}" dt="2023-03-08T08:29:39.716" v="4" actId="20577"/>
          <ac:spMkLst>
            <pc:docMk/>
            <pc:sldMk cId="1837278548" sldId="256"/>
            <ac:spMk id="10" creationId="{00000000-0000-0000-0000-000000000000}"/>
          </ac:spMkLst>
        </pc:spChg>
        <pc:spChg chg="mod">
          <ac:chgData name="CAMACHO Mégane" userId="468cc09a-9ccc-4715-997e-515acf658600" providerId="ADAL" clId="{B7A29A99-5E50-40C2-884D-62CCD3266C48}" dt="2023-03-08T08:31:39.398" v="46" actId="20577"/>
          <ac:spMkLst>
            <pc:docMk/>
            <pc:sldMk cId="1837278548" sldId="256"/>
            <ac:spMk id="13" creationId="{00000000-0000-0000-0000-000000000000}"/>
          </ac:spMkLst>
        </pc:spChg>
        <pc:spChg chg="mod">
          <ac:chgData name="CAMACHO Mégane" userId="468cc09a-9ccc-4715-997e-515acf658600" providerId="ADAL" clId="{B7A29A99-5E50-40C2-884D-62CCD3266C48}" dt="2023-03-08T08:33:53.476" v="150" actId="255"/>
          <ac:spMkLst>
            <pc:docMk/>
            <pc:sldMk cId="1837278548" sldId="256"/>
            <ac:spMk id="14" creationId="{00000000-0000-0000-0000-000000000000}"/>
          </ac:spMkLst>
        </pc:spChg>
        <pc:spChg chg="mod">
          <ac:chgData name="CAMACHO Mégane" userId="468cc09a-9ccc-4715-997e-515acf658600" providerId="ADAL" clId="{B7A29A99-5E50-40C2-884D-62CCD3266C48}" dt="2023-03-08T08:34:12.839" v="154" actId="122"/>
          <ac:spMkLst>
            <pc:docMk/>
            <pc:sldMk cId="1837278548" sldId="256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Fe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ctionSup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046339"/>
          </a:xfrm>
          <a:prstGeom prst="rect">
            <a:avLst/>
          </a:prstGeom>
        </p:spPr>
      </p:pic>
      <p:sp>
        <p:nvSpPr>
          <p:cNvPr id="8" name="Espace réservé du texte 29"/>
          <p:cNvSpPr>
            <a:spLocks noGrp="1"/>
          </p:cNvSpPr>
          <p:nvPr>
            <p:ph type="body" sz="quarter" idx="14"/>
          </p:nvPr>
        </p:nvSpPr>
        <p:spPr>
          <a:xfrm>
            <a:off x="2146300" y="2628900"/>
            <a:ext cx="4610100" cy="64008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323F"/>
              </a:buClr>
              <a:buSzTx/>
              <a:buFont typeface="Arial"/>
              <a:buNone/>
              <a:tabLst/>
              <a:defRPr sz="900">
                <a:solidFill>
                  <a:srgbClr val="17272F"/>
                </a:solidFill>
                <a:latin typeface="Helvetica"/>
                <a:cs typeface="Helvetica"/>
              </a:defRPr>
            </a:lvl1pPr>
            <a:lvl2pPr marL="457200" indent="0" algn="l">
              <a:buNone/>
              <a:defRPr sz="1400">
                <a:solidFill>
                  <a:srgbClr val="27323F"/>
                </a:solidFill>
              </a:defRPr>
            </a:lvl2pPr>
            <a:lvl3pPr marL="914400" indent="0" algn="l">
              <a:buNone/>
              <a:defRPr sz="1400">
                <a:solidFill>
                  <a:srgbClr val="27323F"/>
                </a:solidFill>
              </a:defRPr>
            </a:lvl3pPr>
            <a:lvl4pPr marL="1371600" indent="0" algn="l">
              <a:buNone/>
              <a:defRPr sz="1400">
                <a:solidFill>
                  <a:srgbClr val="27323F"/>
                </a:solidFill>
              </a:defRPr>
            </a:lvl4pPr>
            <a:lvl5pPr marL="1828800" indent="0" algn="l">
              <a:buNone/>
              <a:defRPr sz="1400">
                <a:solidFill>
                  <a:srgbClr val="27323F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0" y="1968501"/>
            <a:ext cx="6858000" cy="476250"/>
          </a:xfrm>
          <a:solidFill>
            <a:srgbClr val="E96A3F"/>
          </a:solidFill>
        </p:spPr>
        <p:txBody>
          <a:bodyPr anchor="ctr">
            <a:noAutofit/>
          </a:bodyPr>
          <a:lstStyle>
            <a:lvl1pPr marL="0" indent="901700" algn="l">
              <a:defRPr sz="2000" b="0" i="0" cap="all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Intitulé du poste (h/f)</a:t>
            </a:r>
          </a:p>
        </p:txBody>
      </p:sp>
      <p:pic>
        <p:nvPicPr>
          <p:cNvPr id="3" name="Image 2" descr="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" y="9097432"/>
            <a:ext cx="6858000" cy="8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4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93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7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2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45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èle Femme Directr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nctionSup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046339"/>
          </a:xfrm>
          <a:prstGeom prst="rect">
            <a:avLst/>
          </a:prstGeom>
        </p:spPr>
      </p:pic>
      <p:sp>
        <p:nvSpPr>
          <p:cNvPr id="8" name="Espace réservé du texte 29"/>
          <p:cNvSpPr>
            <a:spLocks noGrp="1"/>
          </p:cNvSpPr>
          <p:nvPr>
            <p:ph type="body" sz="quarter" idx="14"/>
          </p:nvPr>
        </p:nvSpPr>
        <p:spPr>
          <a:xfrm>
            <a:off x="2146300" y="2628900"/>
            <a:ext cx="4610100" cy="64008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323F"/>
              </a:buClr>
              <a:buSzTx/>
              <a:buFont typeface="Arial"/>
              <a:buNone/>
              <a:tabLst/>
              <a:defRPr sz="900">
                <a:solidFill>
                  <a:srgbClr val="17272F"/>
                </a:solidFill>
                <a:latin typeface="Helvetica"/>
                <a:cs typeface="Helvetica"/>
              </a:defRPr>
            </a:lvl1pPr>
            <a:lvl2pPr marL="457200" indent="0" algn="l">
              <a:buNone/>
              <a:defRPr sz="1400">
                <a:solidFill>
                  <a:srgbClr val="27323F"/>
                </a:solidFill>
              </a:defRPr>
            </a:lvl2pPr>
            <a:lvl3pPr marL="914400" indent="0" algn="l">
              <a:buNone/>
              <a:defRPr sz="1400">
                <a:solidFill>
                  <a:srgbClr val="27323F"/>
                </a:solidFill>
              </a:defRPr>
            </a:lvl3pPr>
            <a:lvl4pPr marL="1371600" indent="0" algn="l">
              <a:buNone/>
              <a:defRPr sz="1400">
                <a:solidFill>
                  <a:srgbClr val="27323F"/>
                </a:solidFill>
              </a:defRPr>
            </a:lvl4pPr>
            <a:lvl5pPr marL="1828800" indent="0" algn="l">
              <a:buNone/>
              <a:defRPr sz="1400">
                <a:solidFill>
                  <a:srgbClr val="27323F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0" y="1968501"/>
            <a:ext cx="6858000" cy="476250"/>
          </a:xfrm>
          <a:solidFill>
            <a:srgbClr val="E96A3F"/>
          </a:solidFill>
        </p:spPr>
        <p:txBody>
          <a:bodyPr anchor="ctr">
            <a:noAutofit/>
          </a:bodyPr>
          <a:lstStyle>
            <a:lvl1pPr marL="0" indent="901700" algn="l">
              <a:defRPr sz="2000" b="0" i="0" cap="all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Intitulé du poste (h/f)</a:t>
            </a:r>
          </a:p>
        </p:txBody>
      </p:sp>
      <p:pic>
        <p:nvPicPr>
          <p:cNvPr id="6" name="Image 5" descr="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" y="9097432"/>
            <a:ext cx="6858000" cy="8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1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Ho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nctionSuppor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046339"/>
          </a:xfrm>
          <a:prstGeom prst="rect">
            <a:avLst/>
          </a:prstGeom>
        </p:spPr>
      </p:pic>
      <p:sp>
        <p:nvSpPr>
          <p:cNvPr id="8" name="Espace réservé du texte 29"/>
          <p:cNvSpPr>
            <a:spLocks noGrp="1"/>
          </p:cNvSpPr>
          <p:nvPr>
            <p:ph type="body" sz="quarter" idx="14"/>
          </p:nvPr>
        </p:nvSpPr>
        <p:spPr>
          <a:xfrm>
            <a:off x="2146300" y="2628900"/>
            <a:ext cx="4610100" cy="64008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323F"/>
              </a:buClr>
              <a:buSzTx/>
              <a:buFont typeface="Arial"/>
              <a:buNone/>
              <a:tabLst/>
              <a:defRPr sz="900">
                <a:solidFill>
                  <a:srgbClr val="17272F"/>
                </a:solidFill>
                <a:latin typeface="Helvetica"/>
                <a:cs typeface="Helvetica"/>
              </a:defRPr>
            </a:lvl1pPr>
            <a:lvl2pPr marL="457200" indent="0" algn="l">
              <a:buNone/>
              <a:defRPr sz="1400">
                <a:solidFill>
                  <a:srgbClr val="27323F"/>
                </a:solidFill>
              </a:defRPr>
            </a:lvl2pPr>
            <a:lvl3pPr marL="914400" indent="0" algn="l">
              <a:buNone/>
              <a:defRPr sz="1400">
                <a:solidFill>
                  <a:srgbClr val="27323F"/>
                </a:solidFill>
              </a:defRPr>
            </a:lvl3pPr>
            <a:lvl4pPr marL="1371600" indent="0" algn="l">
              <a:buNone/>
              <a:defRPr sz="1400">
                <a:solidFill>
                  <a:srgbClr val="27323F"/>
                </a:solidFill>
              </a:defRPr>
            </a:lvl4pPr>
            <a:lvl5pPr marL="1828800" indent="0" algn="l">
              <a:buNone/>
              <a:defRPr sz="1400">
                <a:solidFill>
                  <a:srgbClr val="27323F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0" y="1968501"/>
            <a:ext cx="6858000" cy="476250"/>
          </a:xfrm>
          <a:solidFill>
            <a:srgbClr val="E96A3F"/>
          </a:solidFill>
        </p:spPr>
        <p:txBody>
          <a:bodyPr anchor="ctr">
            <a:noAutofit/>
          </a:bodyPr>
          <a:lstStyle>
            <a:lvl1pPr marL="0" indent="901700" algn="l">
              <a:defRPr sz="2000" b="0" i="0" cap="all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Intitulé du poste (h/f)</a:t>
            </a:r>
          </a:p>
        </p:txBody>
      </p:sp>
      <p:pic>
        <p:nvPicPr>
          <p:cNvPr id="6" name="Image 5" descr="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" y="9097432"/>
            <a:ext cx="6858000" cy="8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èle Homme Dir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ctionSup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046339"/>
          </a:xfrm>
          <a:prstGeom prst="rect">
            <a:avLst/>
          </a:prstGeom>
        </p:spPr>
      </p:pic>
      <p:sp>
        <p:nvSpPr>
          <p:cNvPr id="8" name="Espace réservé du texte 29"/>
          <p:cNvSpPr>
            <a:spLocks noGrp="1"/>
          </p:cNvSpPr>
          <p:nvPr>
            <p:ph type="body" sz="quarter" idx="14"/>
          </p:nvPr>
        </p:nvSpPr>
        <p:spPr>
          <a:xfrm>
            <a:off x="2146300" y="2628900"/>
            <a:ext cx="4610100" cy="64008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323F"/>
              </a:buClr>
              <a:buSzTx/>
              <a:buFont typeface="Arial"/>
              <a:buNone/>
              <a:tabLst/>
              <a:defRPr sz="900">
                <a:solidFill>
                  <a:srgbClr val="17272F"/>
                </a:solidFill>
                <a:latin typeface="Helvetica"/>
                <a:cs typeface="Helvetica"/>
              </a:defRPr>
            </a:lvl1pPr>
            <a:lvl2pPr marL="457200" indent="0" algn="l">
              <a:buNone/>
              <a:defRPr sz="1400">
                <a:solidFill>
                  <a:srgbClr val="27323F"/>
                </a:solidFill>
              </a:defRPr>
            </a:lvl2pPr>
            <a:lvl3pPr marL="914400" indent="0" algn="l">
              <a:buNone/>
              <a:defRPr sz="1400">
                <a:solidFill>
                  <a:srgbClr val="27323F"/>
                </a:solidFill>
              </a:defRPr>
            </a:lvl3pPr>
            <a:lvl4pPr marL="1371600" indent="0" algn="l">
              <a:buNone/>
              <a:defRPr sz="1400">
                <a:solidFill>
                  <a:srgbClr val="27323F"/>
                </a:solidFill>
              </a:defRPr>
            </a:lvl4pPr>
            <a:lvl5pPr marL="1828800" indent="0" algn="l">
              <a:buNone/>
              <a:defRPr sz="1400">
                <a:solidFill>
                  <a:srgbClr val="27323F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0" y="1968501"/>
            <a:ext cx="6858000" cy="476250"/>
          </a:xfrm>
          <a:solidFill>
            <a:srgbClr val="E96A3F"/>
          </a:solidFill>
        </p:spPr>
        <p:txBody>
          <a:bodyPr anchor="ctr">
            <a:noAutofit/>
          </a:bodyPr>
          <a:lstStyle>
            <a:lvl1pPr marL="0" indent="901700" algn="l">
              <a:defRPr sz="2000" b="0" i="0" cap="all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Intitulé du poste (h/f)</a:t>
            </a:r>
          </a:p>
        </p:txBody>
      </p:sp>
      <p:pic>
        <p:nvPicPr>
          <p:cNvPr id="6" name="Image 5" descr="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" y="9097432"/>
            <a:ext cx="6858000" cy="8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91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99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91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11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0EA2-35C8-F147-BF58-CD15FCC9314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678F-6D9F-F444-9607-03432D08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9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-6350" y="5486963"/>
            <a:ext cx="1907368" cy="858621"/>
            <a:chOff x="-6350" y="4775735"/>
            <a:chExt cx="1907368" cy="858621"/>
          </a:xfrm>
        </p:grpSpPr>
        <p:pic>
          <p:nvPicPr>
            <p:cNvPr id="12" name="Image 11" descr="Eur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490" y="4775735"/>
              <a:ext cx="414528" cy="49987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-6350" y="5265024"/>
              <a:ext cx="1885948" cy="369332"/>
            </a:xfrm>
            <a:prstGeom prst="rect">
              <a:avLst/>
            </a:prstGeom>
            <a:solidFill>
              <a:srgbClr val="FAD8BE"/>
            </a:solidFill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fr-FR" sz="900" b="1" cap="all" dirty="0">
                  <a:solidFill>
                    <a:srgbClr val="2C3242"/>
                  </a:solidFill>
                  <a:latin typeface="Helvetica"/>
                  <a:cs typeface="Helvetica"/>
                </a:rPr>
                <a:t>Rémunération selon GRATIFICATION EN VIGUEUR </a:t>
              </a:r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0" y="3224241"/>
            <a:ext cx="1933869" cy="722240"/>
            <a:chOff x="0" y="2513013"/>
            <a:chExt cx="1933869" cy="722240"/>
          </a:xfrm>
        </p:grpSpPr>
        <p:pic>
          <p:nvPicPr>
            <p:cNvPr id="3" name="Image 2" descr="Picto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341" y="2513013"/>
              <a:ext cx="414528" cy="414528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0" y="2958254"/>
              <a:ext cx="1876424" cy="276999"/>
            </a:xfrm>
            <a:prstGeom prst="rect">
              <a:avLst/>
            </a:prstGeom>
            <a:solidFill>
              <a:srgbClr val="FAD8BE"/>
            </a:solidFill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2C3242"/>
                  </a:solidFill>
                  <a:latin typeface="Helvetica"/>
                  <a:cs typeface="Helvetica"/>
                </a:rPr>
                <a:t>Paris (9</a:t>
              </a:r>
              <a:r>
                <a:rPr lang="fr-FR" sz="1200" b="1" baseline="30000" dirty="0">
                  <a:solidFill>
                    <a:srgbClr val="2C3242"/>
                  </a:solidFill>
                  <a:latin typeface="Helvetica"/>
                  <a:cs typeface="Helvetica"/>
                </a:rPr>
                <a:t>e</a:t>
              </a:r>
              <a:r>
                <a:rPr lang="fr-FR" sz="1200" b="1" dirty="0">
                  <a:solidFill>
                    <a:srgbClr val="2C3242"/>
                  </a:solidFill>
                  <a:latin typeface="Helvetica"/>
                  <a:cs typeface="Helvetica"/>
                </a:rPr>
                <a:t>)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0" y="4314810"/>
            <a:ext cx="1932768" cy="763606"/>
            <a:chOff x="0" y="3603582"/>
            <a:chExt cx="1932768" cy="763606"/>
          </a:xfrm>
        </p:grpSpPr>
        <p:pic>
          <p:nvPicPr>
            <p:cNvPr id="6" name="Image 5" descr="Picto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240" y="3603582"/>
              <a:ext cx="414528" cy="48158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0" y="4090189"/>
              <a:ext cx="1879598" cy="276999"/>
            </a:xfrm>
            <a:prstGeom prst="rect">
              <a:avLst/>
            </a:prstGeom>
            <a:solidFill>
              <a:srgbClr val="FAD8BE"/>
            </a:solidFill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fr-FR" sz="1200" b="1" cap="all" dirty="0">
                  <a:solidFill>
                    <a:srgbClr val="2C3242"/>
                  </a:solidFill>
                  <a:latin typeface="Helvetica"/>
                  <a:cs typeface="Helvetica"/>
                </a:rPr>
                <a:t>Alternance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-6351" y="6900104"/>
            <a:ext cx="1936071" cy="745200"/>
            <a:chOff x="-6351" y="6188876"/>
            <a:chExt cx="1936071" cy="745200"/>
          </a:xfrm>
        </p:grpSpPr>
        <p:pic>
          <p:nvPicPr>
            <p:cNvPr id="9" name="Image 8" descr="Puicto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192" y="6188876"/>
              <a:ext cx="414528" cy="310896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-6351" y="6503189"/>
              <a:ext cx="1878647" cy="430887"/>
            </a:xfrm>
            <a:prstGeom prst="rect">
              <a:avLst/>
            </a:prstGeom>
            <a:solidFill>
              <a:srgbClr val="FAD8BE"/>
            </a:solidFill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fr-FR" sz="700" dirty="0">
                  <a:solidFill>
                    <a:srgbClr val="27323F"/>
                  </a:solidFill>
                  <a:latin typeface="Helvetica"/>
                  <a:cs typeface="Helvetica"/>
                </a:rPr>
                <a:t>CV et lettre de motivation à envoyer</a:t>
              </a:r>
            </a:p>
            <a:p>
              <a:pPr algn="r"/>
              <a:r>
                <a:rPr lang="fr-FR" sz="700" dirty="0">
                  <a:solidFill>
                    <a:srgbClr val="27323F"/>
                  </a:solidFill>
                  <a:latin typeface="Helvetica"/>
                  <a:cs typeface="Helvetica"/>
                </a:rPr>
                <a:t>sous  la référence  </a:t>
              </a:r>
              <a:r>
                <a:rPr lang="fr-FR" sz="800" dirty="0">
                  <a:solidFill>
                    <a:srgbClr val="27323F"/>
                  </a:solidFill>
                  <a:latin typeface="Helvetica"/>
                  <a:cs typeface="Helvetica"/>
                </a:rPr>
                <a:t>ASSFOR/75/ATR</a:t>
              </a:r>
              <a:r>
                <a:rPr lang="fr-FR" sz="800" dirty="0"/>
                <a:t> </a:t>
              </a:r>
              <a:r>
                <a:rPr lang="fr-FR" sz="700" dirty="0">
                  <a:solidFill>
                    <a:srgbClr val="27323F"/>
                  </a:solidFill>
                  <a:latin typeface="Helvetica"/>
                  <a:cs typeface="Helvetica"/>
                </a:rPr>
                <a:t> : megane.camacho@groupe-arcade.com</a:t>
              </a:r>
            </a:p>
          </p:txBody>
        </p:sp>
      </p:grpSp>
      <p:sp>
        <p:nvSpPr>
          <p:cNvPr id="14" name="Titr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1800" dirty="0"/>
              <a:t>Assistant(e) formation – ALTERNANCE (h/f)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2099166" y="2452999"/>
            <a:ext cx="4610100" cy="6400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265"/>
              </a:spcBef>
            </a:pPr>
            <a:r>
              <a:rPr lang="fr-FR" sz="900" b="1" i="1" kern="1200" dirty="0">
                <a:solidFill>
                  <a:srgbClr val="252525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🙌 </a:t>
            </a:r>
            <a:r>
              <a:rPr lang="fr-FR" sz="900" b="1" i="1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Antin Résidences est fait pour vous ! </a:t>
            </a:r>
            <a:endParaRPr lang="fr-FR" sz="9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just">
              <a:spcBef>
                <a:spcPts val="170"/>
              </a:spcBef>
            </a:pPr>
            <a:r>
              <a:rPr lang="fr-FR" sz="900" b="1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ANTIN Résidences</a:t>
            </a:r>
            <a:r>
              <a:rPr lang="fr-FR" sz="900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fr-FR" sz="900" b="1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acteur majeur du logement social </a:t>
            </a:r>
            <a:r>
              <a:rPr lang="fr-FR" sz="900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en Ile de France et du Groupe ARCADE-VYV avec </a:t>
            </a:r>
            <a:r>
              <a:rPr lang="fr-FR" sz="900" b="1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plus de 30 000 logements gérés</a:t>
            </a:r>
            <a:r>
              <a:rPr lang="fr-FR" sz="900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dont </a:t>
            </a:r>
            <a:r>
              <a:rPr lang="fr-FR" sz="900" b="1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10 000 en habitat spécifique</a:t>
            </a:r>
            <a:r>
              <a:rPr lang="fr-FR" sz="900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et près de </a:t>
            </a:r>
            <a:r>
              <a:rPr lang="fr-FR" sz="900" b="1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1000 logements construits par an</a:t>
            </a:r>
            <a:r>
              <a:rPr lang="fr-FR" sz="900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a pour mission </a:t>
            </a:r>
            <a:r>
              <a:rPr lang="fr-FR" sz="900" b="1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d’améliorer la vie par l’habitat </a:t>
            </a:r>
            <a:r>
              <a:rPr lang="fr-FR" sz="900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et conçoit le logement comme un véritable déterminant de</a:t>
            </a:r>
            <a:r>
              <a:rPr lang="fr-FR" sz="900" b="1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santé. </a:t>
            </a:r>
            <a:r>
              <a:rPr lang="fr-FR" sz="900" dirty="0">
                <a:latin typeface="Helvetica" panose="020B0604020202020204" pitchFamily="34" charset="0"/>
                <a:cs typeface="Helvetica" panose="020B0604020202020204" pitchFamily="34" charset="0"/>
              </a:rPr>
              <a:t>Le service des ressources humaines recherche en alternance son </a:t>
            </a:r>
            <a:r>
              <a:rPr lang="fr-FR" sz="9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Assistant(e) formation H/F</a:t>
            </a:r>
          </a:p>
          <a:p>
            <a:pPr algn="just">
              <a:spcBef>
                <a:spcPts val="170"/>
              </a:spcBef>
            </a:pPr>
            <a:endParaRPr lang="fr-FR" b="1" i="1" dirty="0"/>
          </a:p>
          <a:p>
            <a:pPr algn="just"/>
            <a:r>
              <a:rPr lang="fr-FR" sz="1000" b="1" dirty="0"/>
              <a:t>Vos missions : </a:t>
            </a:r>
          </a:p>
          <a:p>
            <a:pPr algn="just"/>
            <a:r>
              <a:rPr lang="fr-FR" dirty="0"/>
              <a:t>Rattaché(e)au Responsable des Ressources Humaines, vous aurez pour rôle de contribuer à la mise en œuvre et à la gestion des programmes de formations (internes et externes).</a:t>
            </a:r>
          </a:p>
          <a:p>
            <a:pPr algn="just"/>
            <a:endParaRPr lang="fr-FR" sz="400" dirty="0"/>
          </a:p>
          <a:p>
            <a:pPr algn="just"/>
            <a:r>
              <a:rPr lang="fr-FR" dirty="0"/>
              <a:t>Dans ce cadre, vous serez en charge des missions suivantes :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Déploiement et maintien de l’offre de formation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r>
              <a:rPr lang="fr-FR" dirty="0"/>
              <a:t>Participer à l’amélioration continue de la qualité des formations 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r>
              <a:rPr lang="fr-FR" dirty="0"/>
              <a:t>Réalisation d’un catalogue de formation métiers en collaboration avec la chargée de formation RH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r>
              <a:rPr lang="fr-FR" dirty="0"/>
              <a:t>Recueillir les besoins des collaborateurs afin d’établir une action formation répondant à leurs demandes.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endParaRPr lang="fr-FR" dirty="0"/>
          </a:p>
          <a:p>
            <a:pPr algn="just">
              <a:buClr>
                <a:srgbClr val="F08050"/>
              </a:buClr>
            </a:pPr>
            <a:r>
              <a:rPr lang="fr-FR" b="1" dirty="0"/>
              <a:t>Pilotage des projets de formations 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r>
              <a:rPr lang="fr-FR" dirty="0"/>
              <a:t>Relation avec les différentes interlocuteurs internes ou externes (salariés, prestataires..)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r>
              <a:rPr lang="fr-FR" dirty="0"/>
              <a:t>Suivi budgétaire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r>
              <a:rPr lang="fr-FR" dirty="0"/>
              <a:t>Définir un cahier des charges en fonction des modalités du projet de formation </a:t>
            </a:r>
          </a:p>
          <a:p>
            <a:pPr algn="just">
              <a:buClr>
                <a:srgbClr val="F08050"/>
              </a:buClr>
            </a:pPr>
            <a:r>
              <a:rPr lang="fr-FR" dirty="0"/>
              <a:t>( interne, externe, présentiel, à distance, situation de travail..)</a:t>
            </a:r>
          </a:p>
          <a:p>
            <a:pPr algn="just">
              <a:buClr>
                <a:srgbClr val="F08050"/>
              </a:buClr>
            </a:pPr>
            <a:endParaRPr lang="fr-FR" dirty="0"/>
          </a:p>
          <a:p>
            <a:pPr algn="just">
              <a:buClr>
                <a:srgbClr val="F08050"/>
              </a:buClr>
            </a:pPr>
            <a:r>
              <a:rPr lang="fr-FR" b="1" dirty="0"/>
              <a:t>Animation et évaluation 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r>
              <a:rPr lang="fr-FR" dirty="0"/>
              <a:t>Animer des sessions de formation et assurer les tache logistique ( pointage, convocations, relance)</a:t>
            </a:r>
          </a:p>
          <a:p>
            <a:pPr marL="171450" indent="-171450" algn="just">
              <a:buClr>
                <a:srgbClr val="F08050"/>
              </a:buClr>
              <a:buFont typeface="Lucida Grande"/>
              <a:buChar char="▲"/>
            </a:pPr>
            <a:r>
              <a:rPr lang="fr-FR" dirty="0"/>
              <a:t>Suivi et maintien de progression ( relance, évaluation..)</a:t>
            </a:r>
          </a:p>
          <a:p>
            <a:pPr algn="just">
              <a:buClr>
                <a:srgbClr val="F08050"/>
              </a:buClr>
            </a:pPr>
            <a:endParaRPr lang="fr-FR" dirty="0"/>
          </a:p>
          <a:p>
            <a:pPr algn="just"/>
            <a:r>
              <a:rPr lang="fr-FR" sz="1000" b="1" dirty="0"/>
              <a:t>Votre profil : </a:t>
            </a:r>
          </a:p>
          <a:p>
            <a:pPr algn="just"/>
            <a:r>
              <a:rPr lang="fr-FR" dirty="0"/>
              <a:t>Vous préparez une formation type BAC+4 en Ressources humaine et recherchez un contrat en alternance. </a:t>
            </a:r>
          </a:p>
          <a:p>
            <a:pPr algn="just"/>
            <a:r>
              <a:rPr lang="fr-FR" dirty="0"/>
              <a:t>Vous faites preuve de rigueur, d’un sens de l’organisation et d’un bon relationnel nécessaire au travail d’équipe.</a:t>
            </a:r>
          </a:p>
          <a:p>
            <a:pPr algn="just"/>
            <a:r>
              <a:rPr lang="fr-FR" dirty="0"/>
              <a:t>Vous maitriser le Pack Office, notamment Excel.</a:t>
            </a:r>
          </a:p>
          <a:p>
            <a:pPr algn="ctr"/>
            <a:endParaRPr lang="fr-FR" dirty="0"/>
          </a:p>
          <a:p>
            <a:pPr algn="ctr"/>
            <a:r>
              <a:rPr lang="fr-FR" sz="900" b="1" dirty="0">
                <a:solidFill>
                  <a:srgbClr val="F08050"/>
                </a:solidFill>
              </a:rPr>
              <a:t>Rejoignez les équipes d’ANTIN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278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AB48126832E43B1CAD91A512E5B13" ma:contentTypeVersion="9" ma:contentTypeDescription="Crée un document." ma:contentTypeScope="" ma:versionID="7180879e18a05c33074a221172243112">
  <xsd:schema xmlns:xsd="http://www.w3.org/2001/XMLSchema" xmlns:xs="http://www.w3.org/2001/XMLSchema" xmlns:p="http://schemas.microsoft.com/office/2006/metadata/properties" xmlns:ns2="1e2b16e6-2966-493e-ac28-32faa9be3a24" xmlns:ns3="089d54d8-93fd-462a-ab61-c4ce095232a1" targetNamespace="http://schemas.microsoft.com/office/2006/metadata/properties" ma:root="true" ma:fieldsID="045397dfea0bf678a12bd0c0f6e327c3" ns2:_="" ns3:_="">
    <xsd:import namespace="1e2b16e6-2966-493e-ac28-32faa9be3a24"/>
    <xsd:import namespace="089d54d8-93fd-462a-ab61-c4ce095232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EAMS_x0020_R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b16e6-2966-493e-ac28-32faa9be3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EAMS_x0020_RH" ma:index="16" nillable="true" ma:displayName="TEAMS RH" ma:default="0" ma:internalName="TEAMS_x0020_RH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d54d8-93fd-462a-ab61-c4ce095232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x0020_RH xmlns="1e2b16e6-2966-493e-ac28-32faa9be3a24">false</TEAMS_x0020_RH>
  </documentManagement>
</p:properties>
</file>

<file path=customXml/itemProps1.xml><?xml version="1.0" encoding="utf-8"?>
<ds:datastoreItem xmlns:ds="http://schemas.openxmlformats.org/officeDocument/2006/customXml" ds:itemID="{976C87A8-5DBA-4E3E-97E2-0CECDBE0EB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B22EED-E11D-4DD0-A9DD-C80B59A61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2b16e6-2966-493e-ac28-32faa9be3a24"/>
    <ds:schemaRef ds:uri="089d54d8-93fd-462a-ab61-c4ce095232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7011EE-EDCD-41A8-85D3-08605D50D94E}">
  <ds:schemaRefs>
    <ds:schemaRef ds:uri="http://schemas.microsoft.com/office/2006/metadata/properties"/>
    <ds:schemaRef ds:uri="http://schemas.microsoft.com/office/infopath/2007/PartnerControls"/>
    <ds:schemaRef ds:uri="1e2b16e6-2966-493e-ac28-32faa9be3a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355</Words>
  <Application>Microsoft Office PowerPoint</Application>
  <PresentationFormat>Format A4 (210 x 297 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Lucida Grande</vt:lpstr>
      <vt:lpstr>Thème Office</vt:lpstr>
      <vt:lpstr>Assistant(e) formation – ALTERNANCE (h/f)</vt:lpstr>
    </vt:vector>
  </TitlesOfParts>
  <Company>Pastelle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NICAUD</dc:creator>
  <cp:lastModifiedBy>CAMACHO Mégane</cp:lastModifiedBy>
  <cp:revision>14</cp:revision>
  <cp:lastPrinted>2018-11-07T11:32:12Z</cp:lastPrinted>
  <dcterms:created xsi:type="dcterms:W3CDTF">2018-11-07T09:01:34Z</dcterms:created>
  <dcterms:modified xsi:type="dcterms:W3CDTF">2023-03-08T08:34:19Z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0x0101005D7AB48126832E43B1CAD91A512E5B13</vt:lpwstr>
  </property>
  <property fmtid="{D5CDD505-2E9C-101B-9397-08002B2CF9AE}" pid="3" name="Order">
    <vt:r8>100</vt:r8>
  </property>
</Properties>
</file>