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321" r:id="rId6"/>
    <p:sldId id="3324" r:id="rId7"/>
    <p:sldId id="3321" r:id="rId8"/>
    <p:sldId id="290" r:id="rId9"/>
    <p:sldId id="3325" r:id="rId10"/>
    <p:sldId id="3326" r:id="rId11"/>
    <p:sldId id="3329" r:id="rId12"/>
    <p:sldId id="3318" r:id="rId13"/>
    <p:sldId id="3612" r:id="rId14"/>
    <p:sldId id="3330" r:id="rId15"/>
    <p:sldId id="1415" r:id="rId16"/>
  </p:sldIdLst>
  <p:sldSz cx="9144000" cy="5143500" type="screen16x9"/>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GE, Karina" initials="LK" lastIdx="10" clrIdx="0"/>
  <p:cmAuthor id="2" name="Johan Andersson" initials="J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0FF"/>
    <a:srgbClr val="3366CC"/>
    <a:srgbClr val="33CC33"/>
    <a:srgbClr val="FF9900"/>
    <a:srgbClr val="000000"/>
    <a:srgbClr val="80008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D67EF5-99E2-4DE5-9AF0-71873814E10A}" v="65" dt="2024-05-09T11:56:50.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1" autoAdjust="0"/>
    <p:restoredTop sz="94796" autoAdjust="0"/>
  </p:normalViewPr>
  <p:slideViewPr>
    <p:cSldViewPr>
      <p:cViewPr varScale="1">
        <p:scale>
          <a:sx n="151" d="100"/>
          <a:sy n="151" d="100"/>
        </p:scale>
        <p:origin x="138" y="258"/>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9202" cy="512222"/>
          </a:xfrm>
          <a:prstGeom prst="rect">
            <a:avLst/>
          </a:prstGeom>
        </p:spPr>
        <p:txBody>
          <a:bodyPr vert="horz" lIns="94757" tIns="47378" rIns="94757" bIns="47378" rtlCol="0"/>
          <a:lstStyle>
            <a:lvl1pPr algn="l">
              <a:defRPr sz="1200"/>
            </a:lvl1pPr>
          </a:lstStyle>
          <a:p>
            <a:endParaRPr lang="en-GB"/>
          </a:p>
        </p:txBody>
      </p:sp>
      <p:sp>
        <p:nvSpPr>
          <p:cNvPr id="3" name="Date Placeholder 2"/>
          <p:cNvSpPr>
            <a:spLocks noGrp="1"/>
          </p:cNvSpPr>
          <p:nvPr>
            <p:ph type="dt" idx="1"/>
          </p:nvPr>
        </p:nvSpPr>
        <p:spPr>
          <a:xfrm>
            <a:off x="4023205" y="0"/>
            <a:ext cx="3079202" cy="512222"/>
          </a:xfrm>
          <a:prstGeom prst="rect">
            <a:avLst/>
          </a:prstGeom>
        </p:spPr>
        <p:txBody>
          <a:bodyPr vert="horz" lIns="94757" tIns="47378" rIns="94757" bIns="47378" rtlCol="0"/>
          <a:lstStyle>
            <a:lvl1pPr algn="r">
              <a:defRPr sz="1200"/>
            </a:lvl1pPr>
          </a:lstStyle>
          <a:p>
            <a:fld id="{5E945880-6D3B-45FB-851F-AFC0D1D23A0C}" type="datetimeFigureOut">
              <a:rPr lang="en-GB" smtClean="0"/>
              <a:t>2024-05-23</a:t>
            </a:fld>
            <a:endParaRPr lang="en-GB"/>
          </a:p>
        </p:txBody>
      </p:sp>
      <p:sp>
        <p:nvSpPr>
          <p:cNvPr id="4" name="Slide Image Placeholder 3"/>
          <p:cNvSpPr>
            <a:spLocks noGrp="1" noRot="1" noChangeAspect="1"/>
          </p:cNvSpPr>
          <p:nvPr>
            <p:ph type="sldImg" idx="2"/>
          </p:nvPr>
        </p:nvSpPr>
        <p:spPr>
          <a:xfrm>
            <a:off x="142875" y="769938"/>
            <a:ext cx="6818313" cy="3835400"/>
          </a:xfrm>
          <a:prstGeom prst="rect">
            <a:avLst/>
          </a:prstGeom>
          <a:noFill/>
          <a:ln w="12700">
            <a:solidFill>
              <a:prstClr val="black"/>
            </a:solidFill>
          </a:ln>
        </p:spPr>
        <p:txBody>
          <a:bodyPr vert="horz" lIns="94757" tIns="47378" rIns="94757" bIns="47378" rtlCol="0" anchor="ctr"/>
          <a:lstStyle/>
          <a:p>
            <a:endParaRPr lang="en-GB"/>
          </a:p>
        </p:txBody>
      </p:sp>
      <p:sp>
        <p:nvSpPr>
          <p:cNvPr id="5" name="Notes Placeholder 4"/>
          <p:cNvSpPr>
            <a:spLocks noGrp="1"/>
          </p:cNvSpPr>
          <p:nvPr>
            <p:ph type="body" sz="quarter" idx="3"/>
          </p:nvPr>
        </p:nvSpPr>
        <p:spPr>
          <a:xfrm>
            <a:off x="710079" y="4862018"/>
            <a:ext cx="5683914" cy="4605085"/>
          </a:xfrm>
          <a:prstGeom prst="rect">
            <a:avLst/>
          </a:prstGeom>
        </p:spPr>
        <p:txBody>
          <a:bodyPr vert="horz" lIns="94757" tIns="47378" rIns="94757" bIns="47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9202" cy="512222"/>
          </a:xfrm>
          <a:prstGeom prst="rect">
            <a:avLst/>
          </a:prstGeom>
        </p:spPr>
        <p:txBody>
          <a:bodyPr vert="horz" lIns="94757" tIns="47378" rIns="94757" bIns="47378" rtlCol="0" anchor="b"/>
          <a:lstStyle>
            <a:lvl1pPr algn="l">
              <a:defRPr sz="1200"/>
            </a:lvl1pPr>
          </a:lstStyle>
          <a:p>
            <a:endParaRPr lang="en-GB"/>
          </a:p>
        </p:txBody>
      </p:sp>
      <p:sp>
        <p:nvSpPr>
          <p:cNvPr id="7" name="Slide Number Placeholder 6"/>
          <p:cNvSpPr>
            <a:spLocks noGrp="1"/>
          </p:cNvSpPr>
          <p:nvPr>
            <p:ph type="sldNum" sz="quarter" idx="5"/>
          </p:nvPr>
        </p:nvSpPr>
        <p:spPr>
          <a:xfrm>
            <a:off x="4023205" y="9720755"/>
            <a:ext cx="3079202" cy="512222"/>
          </a:xfrm>
          <a:prstGeom prst="rect">
            <a:avLst/>
          </a:prstGeom>
        </p:spPr>
        <p:txBody>
          <a:bodyPr vert="horz" lIns="94757" tIns="47378" rIns="94757" bIns="47378"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9938"/>
            <a:ext cx="6818313" cy="3835400"/>
          </a:xfrm>
        </p:spPr>
      </p:sp>
      <p:sp>
        <p:nvSpPr>
          <p:cNvPr id="3" name="Notes Placeholder 2"/>
          <p:cNvSpPr>
            <a:spLocks noGrp="1"/>
          </p:cNvSpPr>
          <p:nvPr>
            <p:ph type="body" idx="1"/>
          </p:nvPr>
        </p:nvSpPr>
        <p:spPr/>
        <p:txBody>
          <a:bodyPr/>
          <a:lstStyle/>
          <a:p>
            <a:r>
              <a:rPr lang="en-GB" dirty="0"/>
              <a:t>Engineering design = technical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70C0"/>
                </a:solidFill>
              </a:rPr>
              <a:t>Review of design process showing the relationship between the design phases and the design aims, assessment, information input and implementation</a:t>
            </a:r>
          </a:p>
        </p:txBody>
      </p:sp>
      <p:sp>
        <p:nvSpPr>
          <p:cNvPr id="4" name="Slide Number Placeholder 3"/>
          <p:cNvSpPr>
            <a:spLocks noGrp="1"/>
          </p:cNvSpPr>
          <p:nvPr>
            <p:ph type="sldNum" sz="quarter" idx="10"/>
          </p:nvPr>
        </p:nvSpPr>
        <p:spPr/>
        <p:txBody>
          <a:bodyPr/>
          <a:lstStyle/>
          <a:p>
            <a:fld id="{5750A1E1-C8D9-4447-9192-37BA973CD27A}" type="slidenum">
              <a:rPr lang="en-GB" smtClean="0"/>
              <a:t>1</a:t>
            </a:fld>
            <a:endParaRPr lang="en-GB" dirty="0"/>
          </a:p>
        </p:txBody>
      </p:sp>
    </p:spTree>
    <p:extLst>
      <p:ext uri="{BB962C8B-B14F-4D97-AF65-F5344CB8AC3E}">
        <p14:creationId xmlns:p14="http://schemas.microsoft.com/office/powerpoint/2010/main" val="87210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533" indent="-176533" defTabSz="907055">
              <a:buFont typeface="Arial" panose="020B0604020202020204" pitchFamily="34" charset="0"/>
              <a:buChar char="•"/>
              <a:defRPr/>
            </a:pPr>
            <a:endParaRPr lang="en-GB" dirty="0">
              <a:latin typeface="+mn-lt"/>
            </a:endParaRPr>
          </a:p>
        </p:txBody>
      </p:sp>
      <p:sp>
        <p:nvSpPr>
          <p:cNvPr id="4" name="Slide Number Placeholder 3"/>
          <p:cNvSpPr>
            <a:spLocks noGrp="1"/>
          </p:cNvSpPr>
          <p:nvPr>
            <p:ph type="sldNum" sz="quarter" idx="10"/>
          </p:nvPr>
        </p:nvSpPr>
        <p:spPr/>
        <p:txBody>
          <a:bodyPr/>
          <a:lstStyle/>
          <a:p>
            <a:fld id="{E7941054-C2D7-46D0-9776-8E9DE8BA19B0}" type="slidenum">
              <a:rPr lang="en-GB" smtClean="0"/>
              <a:t>2</a:t>
            </a:fld>
            <a:endParaRPr lang="en-GB"/>
          </a:p>
        </p:txBody>
      </p:sp>
    </p:spTree>
    <p:extLst>
      <p:ext uri="{BB962C8B-B14F-4D97-AF65-F5344CB8AC3E}">
        <p14:creationId xmlns:p14="http://schemas.microsoft.com/office/powerpoint/2010/main" val="4180563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200" dirty="0">
                <a:solidFill>
                  <a:srgbClr val="000000"/>
                </a:solidFill>
                <a:latin typeface="Lato"/>
                <a:ea typeface="+mn-ea"/>
                <a:cs typeface="Lato"/>
              </a:rPr>
              <a:t>•</a:t>
            </a:r>
            <a:r>
              <a:rPr sz="1200" dirty="0">
                <a:solidFill>
                  <a:srgbClr val="000000"/>
                </a:solidFill>
                <a:latin typeface="Titillium"/>
                <a:ea typeface="+mn-ea"/>
                <a:cs typeface="Titillium"/>
              </a:rPr>
              <a:t>Currently in its 3rd year of implementation, MSCFP has received 1563 applications since its inception. In the first round, 100 students from 71 nationalities were selected, studying in universities across 40 countries. </a:t>
            </a:r>
            <a:r>
              <a:rPr sz="1200" dirty="0">
                <a:solidFill>
                  <a:srgbClr val="000000"/>
                </a:solidFill>
                <a:latin typeface="Lato"/>
                <a:ea typeface="+mn-ea"/>
                <a:cs typeface="Lato"/>
              </a:rPr>
              <a:t>•</a:t>
            </a:r>
            <a:r>
              <a:rPr sz="1200" dirty="0">
                <a:solidFill>
                  <a:srgbClr val="000000"/>
                </a:solidFill>
                <a:latin typeface="Titillium"/>
                <a:ea typeface="+mn-ea"/>
                <a:cs typeface="Titillium"/>
              </a:rPr>
              <a:t>The second round of applications closed on October 8, 2021, resulting in an additional 110 selected students (10 more vs. the previous cycle) from 77 nationalities, studying in 41 countries.   </a:t>
            </a:r>
            <a:r>
              <a:rPr sz="1200" dirty="0">
                <a:solidFill>
                  <a:srgbClr val="000000"/>
                </a:solidFill>
                <a:latin typeface="Lato"/>
                <a:ea typeface="+mn-ea"/>
                <a:cs typeface="Lato"/>
              </a:rPr>
              <a:t>•</a:t>
            </a:r>
            <a:r>
              <a:rPr sz="1200" dirty="0">
                <a:solidFill>
                  <a:srgbClr val="000000"/>
                </a:solidFill>
                <a:latin typeface="Titillium"/>
                <a:ea typeface="+mn-ea"/>
                <a:cs typeface="Titillium"/>
              </a:rPr>
              <a:t>The third round of applications closed on September 30, 2022, resulting in an additional 150 selected students (50% more vs. the 1st cycle) from 91 nationalities, studying in 48 countries. </a:t>
            </a:r>
            <a:r>
              <a:rPr sz="1200" dirty="0">
                <a:solidFill>
                  <a:srgbClr val="000000"/>
                </a:solidFill>
                <a:latin typeface="Lato"/>
                <a:ea typeface="+mn-ea"/>
                <a:cs typeface="Lato"/>
              </a:rPr>
              <a:t>•</a:t>
            </a:r>
            <a:r>
              <a:rPr sz="1200" dirty="0">
                <a:solidFill>
                  <a:srgbClr val="000000"/>
                </a:solidFill>
                <a:latin typeface="Titillium"/>
                <a:ea typeface="+mn-ea"/>
                <a:cs typeface="Titillium"/>
              </a:rPr>
              <a:t>MSCFP is envisaged to grow each year to ensure more women have an opportunity to pursue post-secondary education in nuclear related fields. </a:t>
            </a:r>
          </a:p>
          <a:p>
            <a:pPr algn="l" hangingPunct="0">
              <a:lnSpc>
                <a:spcPct val="100000"/>
              </a:lnSpc>
            </a:pPr>
            <a:r>
              <a:rPr dirty="0">
                <a:latin typeface="Arial"/>
                <a:ea typeface="+mn-ea"/>
                <a:cs typeface="Arial"/>
              </a:rPr>
              <a:t> </a:t>
            </a:r>
          </a:p>
          <a:p>
            <a:pPr marL="95250" indent="-95250" algn="l" hangingPunct="0">
              <a:lnSpc>
                <a:spcPct val="100000"/>
              </a:lnSpc>
            </a:pPr>
            <a:r>
              <a:rPr sz="3200" dirty="0">
                <a:solidFill>
                  <a:srgbClr val="000000"/>
                </a:solidFill>
                <a:latin typeface="Lato"/>
                <a:ea typeface="+mn-ea"/>
                <a:cs typeface="Lato"/>
              </a:rPr>
              <a:t>•</a:t>
            </a:r>
            <a:r>
              <a:rPr sz="3200" dirty="0">
                <a:solidFill>
                  <a:srgbClr val="000000"/>
                </a:solidFill>
                <a:latin typeface="Titillium"/>
                <a:ea typeface="+mn-ea"/>
                <a:cs typeface="Titillium"/>
              </a:rPr>
              <a:t>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38AFD9-D5DB-4A47-A4BE-251B4DF1413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360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solidFill>
                <a:srgbClr val="FFFF00"/>
              </a:solidFill>
            </a:endParaRPr>
          </a:p>
        </p:txBody>
      </p:sp>
      <p:sp>
        <p:nvSpPr>
          <p:cNvPr id="4" name="Slide Number Placeholder 3"/>
          <p:cNvSpPr>
            <a:spLocks noGrp="1"/>
          </p:cNvSpPr>
          <p:nvPr>
            <p:ph type="sldNum" sz="quarter" idx="10"/>
          </p:nvPr>
        </p:nvSpPr>
        <p:spPr/>
        <p:txBody>
          <a:bodyPr/>
          <a:lstStyle/>
          <a:p>
            <a:fld id="{ACE5969B-3CCA-49E1-9D53-A018EB7369DF}" type="slidenum">
              <a:rPr lang="en-GB" smtClean="0"/>
              <a:t>9</a:t>
            </a:fld>
            <a:endParaRPr lang="en-GB" dirty="0"/>
          </a:p>
        </p:txBody>
      </p:sp>
    </p:spTree>
    <p:extLst>
      <p:ext uri="{BB962C8B-B14F-4D97-AF65-F5344CB8AC3E}">
        <p14:creationId xmlns:p14="http://schemas.microsoft.com/office/powerpoint/2010/main" val="3792077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a:t>
            </a:r>
          </a:p>
        </p:txBody>
      </p:sp>
      <p:sp>
        <p:nvSpPr>
          <p:cNvPr id="4" name="Slide Number Placeholder 3"/>
          <p:cNvSpPr>
            <a:spLocks noGrp="1"/>
          </p:cNvSpPr>
          <p:nvPr>
            <p:ph type="sldNum" sz="quarter" idx="10"/>
          </p:nvPr>
        </p:nvSpPr>
        <p:spPr/>
        <p:txBody>
          <a:bodyPr/>
          <a:lstStyle/>
          <a:p>
            <a:fld id="{5750A1E1-C8D9-4447-9192-37BA973CD27A}" type="slidenum">
              <a:rPr lang="en-GB" smtClean="0"/>
              <a:t>12</a:t>
            </a:fld>
            <a:endParaRPr lang="en-GB"/>
          </a:p>
        </p:txBody>
      </p:sp>
    </p:spTree>
    <p:extLst>
      <p:ext uri="{BB962C8B-B14F-4D97-AF65-F5344CB8AC3E}">
        <p14:creationId xmlns:p14="http://schemas.microsoft.com/office/powerpoint/2010/main" val="1702416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323528" y="1329612"/>
            <a:ext cx="8568953" cy="810090"/>
          </a:xfrm>
        </p:spPr>
        <p:txBody>
          <a:bodyPr/>
          <a:lstStyle>
            <a:lvl1pPr algn="l">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23528" y="2679762"/>
            <a:ext cx="8568953" cy="1206438"/>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9" y="173154"/>
            <a:ext cx="1917215" cy="576723"/>
          </a:xfrm>
          <a:prstGeom prst="rect">
            <a:avLst/>
          </a:prstGeom>
        </p:spPr>
      </p:pic>
      <p:sp>
        <p:nvSpPr>
          <p:cNvPr id="4" name="Slide Number Placeholder 15">
            <a:extLst>
              <a:ext uri="{FF2B5EF4-FFF2-40B4-BE49-F238E27FC236}">
                <a16:creationId xmlns:a16="http://schemas.microsoft.com/office/drawing/2014/main" id="{C090384D-139F-3A61-F045-76F7143E040E}"/>
              </a:ext>
            </a:extLst>
          </p:cNvPr>
          <p:cNvSpPr>
            <a:spLocks noGrp="1"/>
          </p:cNvSpPr>
          <p:nvPr>
            <p:ph type="sldNum" sz="quarter" idx="12"/>
          </p:nvPr>
        </p:nvSpPr>
        <p:spPr>
          <a:xfrm>
            <a:off x="8472489" y="4862044"/>
            <a:ext cx="509587" cy="220266"/>
          </a:xfrm>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chemeClr val="tx2"/>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1792288" y="843558"/>
            <a:ext cx="5486400" cy="27021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67719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34856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82575" y="73819"/>
            <a:ext cx="8534400" cy="571500"/>
          </a:xfrm>
        </p:spPr>
        <p:txBody>
          <a:bodyPr/>
          <a:lstStyle/>
          <a:p>
            <a:r>
              <a:rPr lang="en-US"/>
              <a:t>Click to edit Master title style</a:t>
            </a:r>
            <a:endParaRPr lang="en-GB"/>
          </a:p>
        </p:txBody>
      </p:sp>
      <p:sp>
        <p:nvSpPr>
          <p:cNvPr id="3" name="Table Placeholder 2"/>
          <p:cNvSpPr>
            <a:spLocks noGrp="1"/>
          </p:cNvSpPr>
          <p:nvPr>
            <p:ph type="tbl" idx="1"/>
          </p:nvPr>
        </p:nvSpPr>
        <p:spPr>
          <a:xfrm>
            <a:off x="282576" y="1143000"/>
            <a:ext cx="8593138" cy="3429000"/>
          </a:xfrm>
        </p:spPr>
        <p:txBody>
          <a:bodyPr/>
          <a:lstStyle/>
          <a:p>
            <a:pPr lvl="0"/>
            <a:endParaRPr lang="en-GB" noProof="0" dirty="0"/>
          </a:p>
        </p:txBody>
      </p:sp>
      <p:sp>
        <p:nvSpPr>
          <p:cNvPr id="4" name="Rectangle 5"/>
          <p:cNvSpPr>
            <a:spLocks noGrp="1" noChangeArrowheads="1"/>
          </p:cNvSpPr>
          <p:nvPr>
            <p:ph type="dt" sz="half" idx="10"/>
          </p:nvPr>
        </p:nvSpPr>
        <p:spPr>
          <a:ln/>
        </p:spPr>
        <p:txBody>
          <a:bodyPr/>
          <a:lstStyle>
            <a:lvl1pPr>
              <a:defRPr/>
            </a:lvl1pPr>
          </a:lstStyle>
          <a:p>
            <a:endParaRPr lang="en-US" dirty="0"/>
          </a:p>
        </p:txBody>
      </p:sp>
      <p:sp>
        <p:nvSpPr>
          <p:cNvPr id="5" name="Rectangle 6"/>
          <p:cNvSpPr>
            <a:spLocks noGrp="1" noChangeArrowheads="1"/>
          </p:cNvSpPr>
          <p:nvPr>
            <p:ph type="ftr" sz="quarter" idx="11"/>
          </p:nvPr>
        </p:nvSpPr>
        <p:spPr>
          <a:ln/>
        </p:spPr>
        <p:txBody>
          <a:bodyPr/>
          <a:lstStyle>
            <a:lvl1pPr>
              <a:defRPr/>
            </a:lvl1pPr>
          </a:lstStyle>
          <a:p>
            <a:endParaRPr lang="en-US" dirty="0"/>
          </a:p>
        </p:txBody>
      </p:sp>
      <p:sp>
        <p:nvSpPr>
          <p:cNvPr id="6" name="Rectangle 7"/>
          <p:cNvSpPr>
            <a:spLocks noGrp="1" noChangeArrowheads="1"/>
          </p:cNvSpPr>
          <p:nvPr>
            <p:ph type="sldNum" sz="quarter" idx="12"/>
          </p:nvPr>
        </p:nvSpPr>
        <p:spPr>
          <a:ln/>
        </p:spPr>
        <p:txBody>
          <a:bodyPr/>
          <a:lstStyle>
            <a:lvl1pPr>
              <a:defRPr/>
            </a:lvl1pPr>
          </a:lstStyle>
          <a:p>
            <a:fld id="{F99BA72C-2EC5-43EC-915D-96178322628D}" type="slidenum">
              <a:rPr lang="en-GB"/>
              <a:pPr/>
              <a:t>‹#›</a:t>
            </a:fld>
            <a:endParaRPr lang="en-GB" dirty="0"/>
          </a:p>
        </p:txBody>
      </p:sp>
    </p:spTree>
    <p:extLst>
      <p:ext uri="{BB962C8B-B14F-4D97-AF65-F5344CB8AC3E}">
        <p14:creationId xmlns:p14="http://schemas.microsoft.com/office/powerpoint/2010/main" val="105566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98920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7291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68225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p:spPr>
      </p:pic>
      <p:sp>
        <p:nvSpPr>
          <p:cNvPr id="4" name="Title 1"/>
          <p:cNvSpPr>
            <a:spLocks noGrp="1"/>
          </p:cNvSpPr>
          <p:nvPr>
            <p:ph type="ctrTitle"/>
          </p:nvPr>
        </p:nvSpPr>
        <p:spPr>
          <a:xfrm>
            <a:off x="323528" y="1329612"/>
            <a:ext cx="8568953" cy="810090"/>
          </a:xfrm>
        </p:spPr>
        <p:txBody>
          <a:bodyPr/>
          <a:lstStyle>
            <a:lvl1pPr algn="l">
              <a:defRPr>
                <a:solidFill>
                  <a:schemeClr val="tx2"/>
                </a:solidFill>
              </a:defRPr>
            </a:lvl1pPr>
          </a:lstStyle>
          <a:p>
            <a:r>
              <a:rPr lang="en-US"/>
              <a:t>Click to edit Master title style</a:t>
            </a:r>
            <a:endParaRPr lang="en-GB" dirty="0"/>
          </a:p>
        </p:txBody>
      </p:sp>
      <p:sp>
        <p:nvSpPr>
          <p:cNvPr id="5" name="Subtitle 2"/>
          <p:cNvSpPr>
            <a:spLocks noGrp="1"/>
          </p:cNvSpPr>
          <p:nvPr>
            <p:ph type="subTitle" idx="1"/>
          </p:nvPr>
        </p:nvSpPr>
        <p:spPr>
          <a:xfrm>
            <a:off x="323528" y="2679762"/>
            <a:ext cx="8568953" cy="1206438"/>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30" y="173154"/>
            <a:ext cx="1917215" cy="576723"/>
          </a:xfrm>
          <a:prstGeom prst="rect">
            <a:avLst/>
          </a:prstGeom>
        </p:spPr>
      </p:pic>
      <p:sp>
        <p:nvSpPr>
          <p:cNvPr id="2" name="Slide Number Placeholder 15">
            <a:extLst>
              <a:ext uri="{FF2B5EF4-FFF2-40B4-BE49-F238E27FC236}">
                <a16:creationId xmlns:a16="http://schemas.microsoft.com/office/drawing/2014/main" id="{4B8D4921-E168-6A9B-2B56-13A95A2DFC03}"/>
              </a:ext>
            </a:extLst>
          </p:cNvPr>
          <p:cNvSpPr>
            <a:spLocks noGrp="1"/>
          </p:cNvSpPr>
          <p:nvPr>
            <p:ph type="sldNum" sz="quarter" idx="12"/>
          </p:nvPr>
        </p:nvSpPr>
        <p:spPr>
          <a:xfrm>
            <a:off x="8472489" y="4862044"/>
            <a:ext cx="509587" cy="220266"/>
          </a:xfrm>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091803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15"/>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83371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19218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0715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7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7" name="Rectangle 16"/>
          <p:cNvSpPr/>
          <p:nvPr userDrawn="1"/>
        </p:nvSpPr>
        <p:spPr>
          <a:xfrm flipH="1" flipV="1">
            <a:off x="0" y="3975906"/>
            <a:ext cx="6372200" cy="1167594"/>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1" y="0"/>
            <a:ext cx="9143999" cy="1599642"/>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5"/>
          <p:cNvSpPr>
            <a:spLocks noGrp="1" noChangeArrowheads="1"/>
          </p:cNvSpPr>
          <p:nvPr>
            <p:ph type="dt" sz="half" idx="2"/>
          </p:nvPr>
        </p:nvSpPr>
        <p:spPr bwMode="white">
          <a:xfrm>
            <a:off x="7524328" y="4862044"/>
            <a:ext cx="935460"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5" y="4862044"/>
            <a:ext cx="1616025"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9" y="4862044"/>
            <a:ext cx="509587"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
        <p:nvSpPr>
          <p:cNvPr id="2" name="Title Placeholder 1"/>
          <p:cNvSpPr>
            <a:spLocks noGrp="1"/>
          </p:cNvSpPr>
          <p:nvPr>
            <p:ph type="title"/>
          </p:nvPr>
        </p:nvSpPr>
        <p:spPr>
          <a:xfrm>
            <a:off x="251520" y="87474"/>
            <a:ext cx="6120680" cy="648072"/>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51520" y="951571"/>
            <a:ext cx="8712968" cy="364305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26" name="Picture 2" descr="\\iaea.org\Secretariat\MTCD\PublishingCurrent\2017\IAEA\17-42841_LOGO_IAEA_update\Design\Presentation_IAEA\IAEA_Logo_SHORT_vertical_white.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460432" y="135041"/>
            <a:ext cx="445792" cy="54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9" r:id="rId5"/>
    <p:sldLayoutId id="2147483653" r:id="rId6"/>
    <p:sldLayoutId id="2147483654" r:id="rId7"/>
    <p:sldLayoutId id="2147483655" r:id="rId8"/>
    <p:sldLayoutId id="2147483656" r:id="rId9"/>
    <p:sldLayoutId id="2147483657" r:id="rId10"/>
    <p:sldLayoutId id="2147483658" r:id="rId11"/>
    <p:sldLayoutId id="2147483672" r:id="rId12"/>
  </p:sldLayoutIdLst>
  <p:hf hdr="0" ftr="0"/>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iaea.org/events/evt230658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nucleus.iaea.org/sites/connect/Pages/default.aspx" TargetMode="External"/><Relationship Id="rId7" Type="http://schemas.openxmlformats.org/officeDocument/2006/relationships/hyperlink" Target="https://www.iaea.org/resources/nuclear-communicators-toolbox"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youtube.com/watch?v=3QXSkXHDZgU&amp;t=384s" TargetMode="External"/><Relationship Id="rId5" Type="http://schemas.openxmlformats.org/officeDocument/2006/relationships/hyperlink" Target="https://www.youtube.com/watch?v=4j_wptct7kA&amp;t=60s" TargetMode="External"/><Relationship Id="rId4" Type="http://schemas.openxmlformats.org/officeDocument/2006/relationships/hyperlink" Target="https://nucleus.iaea.org/sites/connect-members/LMS/Pages/Module-Mindmap.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9730CC8F-82E7-407D-B338-6D535BD4CEF7}"/>
              </a:ext>
            </a:extLst>
          </p:cNvPr>
          <p:cNvSpPr>
            <a:spLocks noGrp="1"/>
          </p:cNvSpPr>
          <p:nvPr>
            <p:ph type="ctrTitle"/>
          </p:nvPr>
        </p:nvSpPr>
        <p:spPr>
          <a:xfrm>
            <a:off x="255677" y="1797774"/>
            <a:ext cx="8569325" cy="809625"/>
          </a:xfrm>
        </p:spPr>
        <p:txBody>
          <a:bodyPr>
            <a:normAutofit fontScale="90000"/>
          </a:bodyPr>
          <a:lstStyle/>
          <a:p>
            <a:r>
              <a:rPr lang="en-US" b="0" dirty="0"/>
              <a:t>Young professionals, managing radioactive waste, and the role of IAEA</a:t>
            </a:r>
            <a:endParaRPr lang="en-GB" dirty="0"/>
          </a:p>
        </p:txBody>
      </p:sp>
      <p:sp>
        <p:nvSpPr>
          <p:cNvPr id="9" name="Subtitle 3">
            <a:extLst>
              <a:ext uri="{FF2B5EF4-FFF2-40B4-BE49-F238E27FC236}">
                <a16:creationId xmlns:a16="http://schemas.microsoft.com/office/drawing/2014/main" id="{A0848585-A4EC-4FD8-852C-3FDA4B156376}"/>
              </a:ext>
            </a:extLst>
          </p:cNvPr>
          <p:cNvSpPr>
            <a:spLocks noGrp="1"/>
          </p:cNvSpPr>
          <p:nvPr>
            <p:ph type="subTitle" idx="1"/>
          </p:nvPr>
        </p:nvSpPr>
        <p:spPr>
          <a:xfrm>
            <a:off x="287523" y="3291830"/>
            <a:ext cx="7020781" cy="1512168"/>
          </a:xfrm>
        </p:spPr>
        <p:txBody>
          <a:bodyPr>
            <a:normAutofit/>
          </a:bodyPr>
          <a:lstStyle/>
          <a:p>
            <a:r>
              <a:rPr lang="en-GB" sz="2400" dirty="0"/>
              <a:t>Presented by: </a:t>
            </a:r>
          </a:p>
          <a:p>
            <a:r>
              <a:rPr lang="en-GB" sz="2400" i="1" dirty="0"/>
              <a:t>Karina Lange </a:t>
            </a:r>
            <a:r>
              <a:rPr lang="en-GB" sz="2400" dirty="0"/>
              <a:t>Radioactive waste disposal specialist, Waste Technology Section, IAEA</a:t>
            </a:r>
          </a:p>
        </p:txBody>
      </p:sp>
      <p:pic>
        <p:nvPicPr>
          <p:cNvPr id="2" name="Picture 1">
            <a:extLst>
              <a:ext uri="{FF2B5EF4-FFF2-40B4-BE49-F238E27FC236}">
                <a16:creationId xmlns:a16="http://schemas.microsoft.com/office/drawing/2014/main" id="{4EAB9836-D40E-2B77-2BCB-051AD524801A}"/>
              </a:ext>
            </a:extLst>
          </p:cNvPr>
          <p:cNvPicPr>
            <a:picLocks noChangeAspect="1"/>
          </p:cNvPicPr>
          <p:nvPr/>
        </p:nvPicPr>
        <p:blipFill>
          <a:blip r:embed="rId3"/>
          <a:stretch>
            <a:fillRect/>
          </a:stretch>
        </p:blipFill>
        <p:spPr>
          <a:xfrm>
            <a:off x="7533872" y="3507854"/>
            <a:ext cx="1364839" cy="1368152"/>
          </a:xfrm>
          <a:prstGeom prst="rect">
            <a:avLst/>
          </a:prstGeom>
        </p:spPr>
      </p:pic>
      <p:sp>
        <p:nvSpPr>
          <p:cNvPr id="4" name="TextBox 3">
            <a:extLst>
              <a:ext uri="{FF2B5EF4-FFF2-40B4-BE49-F238E27FC236}">
                <a16:creationId xmlns:a16="http://schemas.microsoft.com/office/drawing/2014/main" id="{0E33A94E-03B4-E5BD-405C-F8134AC4C109}"/>
              </a:ext>
            </a:extLst>
          </p:cNvPr>
          <p:cNvSpPr txBox="1"/>
          <p:nvPr/>
        </p:nvSpPr>
        <p:spPr>
          <a:xfrm>
            <a:off x="4788024" y="188625"/>
            <a:ext cx="4572000" cy="1477328"/>
          </a:xfrm>
          <a:prstGeom prst="rect">
            <a:avLst/>
          </a:prstGeom>
          <a:noFill/>
        </p:spPr>
        <p:txBody>
          <a:bodyPr wrap="square">
            <a:spAutoFit/>
          </a:bodyPr>
          <a:lstStyle/>
          <a:p>
            <a:pPr algn="l"/>
            <a:r>
              <a:rPr lang="en-GB" b="0" i="0" dirty="0">
                <a:solidFill>
                  <a:srgbClr val="AAAAAA"/>
                </a:solidFill>
                <a:effectLst/>
                <a:latin typeface="Open Sans" panose="020B0606030504020204" pitchFamily="34" charset="0"/>
              </a:rPr>
              <a:t>27 – 31 May 2024</a:t>
            </a:r>
          </a:p>
          <a:p>
            <a:pPr algn="l"/>
            <a:r>
              <a:rPr lang="en-GB" b="1" i="0" dirty="0">
                <a:solidFill>
                  <a:srgbClr val="333333"/>
                </a:solidFill>
                <a:effectLst/>
                <a:latin typeface="Open Sans" panose="020B0606030504020204" pitchFamily="34" charset="0"/>
              </a:rPr>
              <a:t>Busan, Republic of Korea</a:t>
            </a:r>
          </a:p>
          <a:p>
            <a:pPr algn="l"/>
            <a:r>
              <a:rPr lang="en-GB" b="0" i="0" u="none" strike="noStrike" dirty="0">
                <a:solidFill>
                  <a:srgbClr val="0069B4"/>
                </a:solidFill>
                <a:effectLst/>
                <a:latin typeface="Open Sans" panose="020B0606030504020204" pitchFamily="34" charset="0"/>
                <a:hlinkClick r:id="rId4"/>
              </a:rPr>
              <a:t>7th International Conference on Geological Repositories (organized in cooperation with the IAEA)</a:t>
            </a:r>
            <a:endParaRPr lang="en-GB" b="0" i="0"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382798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EB46B-7FBC-0227-1680-C1F06A394B94}"/>
              </a:ext>
            </a:extLst>
          </p:cNvPr>
          <p:cNvSpPr>
            <a:spLocks noGrp="1"/>
          </p:cNvSpPr>
          <p:nvPr>
            <p:ph type="title"/>
          </p:nvPr>
        </p:nvSpPr>
        <p:spPr>
          <a:xfrm>
            <a:off x="407062" y="148610"/>
            <a:ext cx="8013431" cy="648072"/>
          </a:xfrm>
        </p:spPr>
        <p:txBody>
          <a:bodyPr>
            <a:normAutofit fontScale="90000"/>
          </a:bodyPr>
          <a:lstStyle/>
          <a:p>
            <a:pPr algn="ctr"/>
            <a:r>
              <a:rPr lang="en-GB" sz="2700" dirty="0">
                <a:solidFill>
                  <a:srgbClr val="003399"/>
                </a:solidFill>
              </a:rPr>
              <a:t>Overview of Back End of the Fuel Cycle Implications for SMR Technologies</a:t>
            </a:r>
            <a:endParaRPr lang="en-GB" dirty="0"/>
          </a:p>
        </p:txBody>
      </p:sp>
      <p:sp>
        <p:nvSpPr>
          <p:cNvPr id="4" name="Slide Number Placeholder 3">
            <a:extLst>
              <a:ext uri="{FF2B5EF4-FFF2-40B4-BE49-F238E27FC236}">
                <a16:creationId xmlns:a16="http://schemas.microsoft.com/office/drawing/2014/main" id="{1F48A405-1496-41C1-B645-0E1561467609}"/>
              </a:ext>
            </a:extLst>
          </p:cNvPr>
          <p:cNvSpPr>
            <a:spLocks noGrp="1"/>
          </p:cNvSpPr>
          <p:nvPr>
            <p:ph type="sldNum" sz="quarter" idx="12"/>
          </p:nvPr>
        </p:nvSpPr>
        <p:spPr/>
        <p:txBody>
          <a:bodyPr/>
          <a:lstStyle/>
          <a:p>
            <a:fld id="{23A0628E-C12F-4F8C-9895-BCD5E30100D3}" type="slidenum">
              <a:rPr lang="en-US" smtClean="0"/>
              <a:pPr/>
              <a:t>10</a:t>
            </a:fld>
            <a:endParaRPr lang="en-US" dirty="0"/>
          </a:p>
        </p:txBody>
      </p:sp>
      <p:pic>
        <p:nvPicPr>
          <p:cNvPr id="11" name="Picture 10">
            <a:extLst>
              <a:ext uri="{FF2B5EF4-FFF2-40B4-BE49-F238E27FC236}">
                <a16:creationId xmlns:a16="http://schemas.microsoft.com/office/drawing/2014/main" id="{141A0588-1FE1-5F79-0A50-120BA7283631}"/>
              </a:ext>
            </a:extLst>
          </p:cNvPr>
          <p:cNvPicPr>
            <a:picLocks noChangeAspect="1"/>
          </p:cNvPicPr>
          <p:nvPr/>
        </p:nvPicPr>
        <p:blipFill>
          <a:blip r:embed="rId2"/>
          <a:stretch>
            <a:fillRect/>
          </a:stretch>
        </p:blipFill>
        <p:spPr>
          <a:xfrm>
            <a:off x="466481" y="2052735"/>
            <a:ext cx="2024022" cy="2919442"/>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8635CA38-8AD6-BACD-1811-17956785CA82}"/>
              </a:ext>
            </a:extLst>
          </p:cNvPr>
          <p:cNvSpPr txBox="1"/>
          <p:nvPr/>
        </p:nvSpPr>
        <p:spPr>
          <a:xfrm>
            <a:off x="687891" y="3939363"/>
            <a:ext cx="1627369" cy="461665"/>
          </a:xfrm>
          <a:prstGeom prst="rect">
            <a:avLst/>
          </a:prstGeom>
          <a:noFill/>
        </p:spPr>
        <p:txBody>
          <a:bodyPr wrap="none" rtlCol="0">
            <a:spAutoFit/>
          </a:bodyPr>
          <a:lstStyle/>
          <a:p>
            <a:r>
              <a:rPr lang="en-US" sz="1200" dirty="0"/>
              <a:t>IAEA-TECDOC-2040</a:t>
            </a:r>
          </a:p>
          <a:p>
            <a:pPr algn="ctr"/>
            <a:r>
              <a:rPr lang="en-US" sz="1200" dirty="0"/>
              <a:t>Dec 2023</a:t>
            </a:r>
            <a:endParaRPr lang="en-GB" sz="1200" dirty="0"/>
          </a:p>
        </p:txBody>
      </p:sp>
      <p:graphicFrame>
        <p:nvGraphicFramePr>
          <p:cNvPr id="3" name="Table 4">
            <a:extLst>
              <a:ext uri="{FF2B5EF4-FFF2-40B4-BE49-F238E27FC236}">
                <a16:creationId xmlns:a16="http://schemas.microsoft.com/office/drawing/2014/main" id="{9701059A-2CA7-9F3F-1B91-6D88AF85AC43}"/>
              </a:ext>
            </a:extLst>
          </p:cNvPr>
          <p:cNvGraphicFramePr>
            <a:graphicFrameLocks noGrp="1"/>
          </p:cNvGraphicFramePr>
          <p:nvPr>
            <p:ph idx="1"/>
          </p:nvPr>
        </p:nvGraphicFramePr>
        <p:xfrm>
          <a:off x="252249" y="897558"/>
          <a:ext cx="8729828" cy="986421"/>
        </p:xfrm>
        <a:graphic>
          <a:graphicData uri="http://schemas.openxmlformats.org/drawingml/2006/table">
            <a:tbl>
              <a:tblPr firstRow="1" bandRow="1">
                <a:tableStyleId>{073A0DAA-6AF3-43AB-8588-CEC1D06C72B9}</a:tableStyleId>
              </a:tblPr>
              <a:tblGrid>
                <a:gridCol w="2649070">
                  <a:extLst>
                    <a:ext uri="{9D8B030D-6E8A-4147-A177-3AD203B41FA5}">
                      <a16:colId xmlns:a16="http://schemas.microsoft.com/office/drawing/2014/main" val="4148100437"/>
                    </a:ext>
                  </a:extLst>
                </a:gridCol>
                <a:gridCol w="1281991">
                  <a:extLst>
                    <a:ext uri="{9D8B030D-6E8A-4147-A177-3AD203B41FA5}">
                      <a16:colId xmlns:a16="http://schemas.microsoft.com/office/drawing/2014/main" val="1541421475"/>
                    </a:ext>
                  </a:extLst>
                </a:gridCol>
                <a:gridCol w="3407787">
                  <a:extLst>
                    <a:ext uri="{9D8B030D-6E8A-4147-A177-3AD203B41FA5}">
                      <a16:colId xmlns:a16="http://schemas.microsoft.com/office/drawing/2014/main" val="1123503039"/>
                    </a:ext>
                  </a:extLst>
                </a:gridCol>
                <a:gridCol w="1390980">
                  <a:extLst>
                    <a:ext uri="{9D8B030D-6E8A-4147-A177-3AD203B41FA5}">
                      <a16:colId xmlns:a16="http://schemas.microsoft.com/office/drawing/2014/main" val="1305316555"/>
                    </a:ext>
                  </a:extLst>
                </a:gridCol>
              </a:tblGrid>
              <a:tr h="474129">
                <a:tc>
                  <a:txBody>
                    <a:bodyPr/>
                    <a:lstStyle/>
                    <a:p>
                      <a:pPr algn="ctr"/>
                      <a:r>
                        <a:rPr lang="en-US" sz="900" dirty="0"/>
                        <a:t>Water-cooled SMRs</a:t>
                      </a:r>
                      <a:endParaRPr lang="en-GB" sz="900" dirty="0"/>
                    </a:p>
                  </a:txBody>
                  <a:tcPr anchor="ctr"/>
                </a:tc>
                <a:tc>
                  <a:txBody>
                    <a:bodyPr/>
                    <a:lstStyle/>
                    <a:p>
                      <a:pPr algn="ctr"/>
                      <a:r>
                        <a:rPr lang="en-US" sz="900" dirty="0"/>
                        <a:t>High temperature gas-cooled SMRs</a:t>
                      </a:r>
                      <a:endParaRPr lang="en-GB" sz="900" dirty="0"/>
                    </a:p>
                  </a:txBody>
                  <a:tcPr anchor="ctr"/>
                </a:tc>
                <a:tc>
                  <a:txBody>
                    <a:bodyPr/>
                    <a:lstStyle/>
                    <a:p>
                      <a:pPr algn="ctr"/>
                      <a:r>
                        <a:rPr lang="en-US" sz="900" dirty="0"/>
                        <a:t>Liquid-metal FR - SMRs</a:t>
                      </a:r>
                      <a:endParaRPr lang="en-GB" sz="900" dirty="0"/>
                    </a:p>
                  </a:txBody>
                  <a:tcPr anchor="ctr"/>
                </a:tc>
                <a:tc>
                  <a:txBody>
                    <a:bodyPr/>
                    <a:lstStyle/>
                    <a:p>
                      <a:pPr algn="ctr"/>
                      <a:r>
                        <a:rPr lang="en-US" sz="900" dirty="0"/>
                        <a:t>Molten-salt SMRs</a:t>
                      </a:r>
                      <a:endParaRPr lang="en-GB" sz="900" dirty="0"/>
                    </a:p>
                  </a:txBody>
                  <a:tcPr anchor="ctr"/>
                </a:tc>
                <a:extLst>
                  <a:ext uri="{0D108BD9-81ED-4DB2-BD59-A6C34878D82A}">
                    <a16:rowId xmlns:a16="http://schemas.microsoft.com/office/drawing/2014/main" val="3021662426"/>
                  </a:ext>
                </a:extLst>
              </a:tr>
              <a:tr h="512292">
                <a:tc>
                  <a:txBody>
                    <a:bodyPr/>
                    <a:lstStyle/>
                    <a:p>
                      <a:r>
                        <a:rPr lang="en-US" sz="900" b="0" dirty="0">
                          <a:latin typeface="+mn-lt"/>
                        </a:rPr>
                        <a:t>Up to 5% enrichment (land based)</a:t>
                      </a:r>
                    </a:p>
                    <a:p>
                      <a:endParaRPr lang="en-US" sz="900" b="0" dirty="0">
                        <a:latin typeface="+mn-lt"/>
                      </a:endParaRPr>
                    </a:p>
                    <a:p>
                      <a:r>
                        <a:rPr lang="en-US" sz="900" b="0" dirty="0">
                          <a:latin typeface="+mn-lt"/>
                        </a:rPr>
                        <a:t>Up to 20% enrichment (HALEU) (marine based)</a:t>
                      </a:r>
                      <a:endParaRPr lang="en-GB" sz="900" b="0" dirty="0">
                        <a:latin typeface="+mn-lt"/>
                      </a:endParaRPr>
                    </a:p>
                  </a:txBody>
                  <a:tcPr>
                    <a:lnB w="12700" cap="flat" cmpd="sng" algn="ctr">
                      <a:solidFill>
                        <a:schemeClr val="tx1"/>
                      </a:solidFill>
                      <a:prstDash val="solid"/>
                      <a:round/>
                      <a:headEnd type="none" w="med" len="med"/>
                      <a:tailEnd type="none" w="med" len="med"/>
                    </a:lnB>
                  </a:tcPr>
                </a:tc>
                <a:tc>
                  <a:txBody>
                    <a:bodyPr/>
                    <a:lstStyle/>
                    <a:p>
                      <a:r>
                        <a:rPr lang="en-US" sz="900" b="0" dirty="0">
                          <a:latin typeface="+mn-lt"/>
                        </a:rPr>
                        <a:t>Pebble Beds</a:t>
                      </a:r>
                    </a:p>
                    <a:p>
                      <a:endParaRPr lang="en-US" sz="900" b="0" dirty="0">
                        <a:latin typeface="+mn-lt"/>
                      </a:endParaRPr>
                    </a:p>
                    <a:p>
                      <a:r>
                        <a:rPr lang="en-US" sz="900" b="0" dirty="0">
                          <a:latin typeface="+mn-lt"/>
                        </a:rPr>
                        <a:t>Prismatic</a:t>
                      </a:r>
                      <a:endParaRPr lang="en-GB" sz="900" b="0" dirty="0">
                        <a:latin typeface="+mn-lt"/>
                      </a:endParaRPr>
                    </a:p>
                  </a:txBody>
                  <a:tcPr>
                    <a:lnB w="12700" cap="flat" cmpd="sng" algn="ctr">
                      <a:solidFill>
                        <a:schemeClr val="tx1"/>
                      </a:solidFill>
                      <a:prstDash val="solid"/>
                      <a:round/>
                      <a:headEnd type="none" w="med" len="med"/>
                      <a:tailEnd type="none" w="med" len="med"/>
                    </a:lnB>
                  </a:tcPr>
                </a:tc>
                <a:tc>
                  <a:txBody>
                    <a:bodyPr/>
                    <a:lstStyle/>
                    <a:p>
                      <a:r>
                        <a:rPr lang="en-US" sz="900" b="0" dirty="0">
                          <a:latin typeface="+mn-lt"/>
                        </a:rPr>
                        <a:t>15-20% enriched uranium in U-(Pu)-Zr alloy (sodium cooled)</a:t>
                      </a:r>
                    </a:p>
                    <a:p>
                      <a:endParaRPr lang="en-US" sz="900" b="0" dirty="0">
                        <a:latin typeface="+mn-lt"/>
                      </a:endParaRPr>
                    </a:p>
                    <a:p>
                      <a:r>
                        <a:rPr lang="en-US" sz="900" b="0" dirty="0">
                          <a:latin typeface="+mn-lt"/>
                        </a:rPr>
                        <a:t>(U-Pu)N (lead/lead-bismuth-cooled)</a:t>
                      </a:r>
                      <a:endParaRPr lang="en-GB" sz="900" b="0" dirty="0">
                        <a:latin typeface="+mn-lt"/>
                      </a:endParaRPr>
                    </a:p>
                  </a:txBody>
                  <a:tcPr>
                    <a:lnB w="12700" cap="flat" cmpd="sng" algn="ctr">
                      <a:solidFill>
                        <a:schemeClr val="tx1"/>
                      </a:solidFill>
                      <a:prstDash val="solid"/>
                      <a:round/>
                      <a:headEnd type="none" w="med" len="med"/>
                      <a:tailEnd type="none" w="med" len="med"/>
                    </a:lnB>
                  </a:tcPr>
                </a:tc>
                <a:tc>
                  <a:txBody>
                    <a:bodyPr/>
                    <a:lstStyle/>
                    <a:p>
                      <a:r>
                        <a:rPr lang="en-US" sz="900" b="0" dirty="0">
                          <a:latin typeface="+mn-lt"/>
                        </a:rPr>
                        <a:t>Th, U, Pu, MA fuel salt</a:t>
                      </a:r>
                      <a:endParaRPr lang="en-GB" sz="900" b="0" dirty="0">
                        <a:latin typeface="+mn-lt"/>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9145963"/>
                  </a:ext>
                </a:extLst>
              </a:tr>
            </a:tbl>
          </a:graphicData>
        </a:graphic>
      </p:graphicFrame>
      <p:pic>
        <p:nvPicPr>
          <p:cNvPr id="5" name="Picture 4">
            <a:extLst>
              <a:ext uri="{FF2B5EF4-FFF2-40B4-BE49-F238E27FC236}">
                <a16:creationId xmlns:a16="http://schemas.microsoft.com/office/drawing/2014/main" id="{9A561269-C005-0CEB-1F0B-837B1DD29ED1}"/>
              </a:ext>
            </a:extLst>
          </p:cNvPr>
          <p:cNvPicPr>
            <a:picLocks noChangeAspect="1"/>
          </p:cNvPicPr>
          <p:nvPr/>
        </p:nvPicPr>
        <p:blipFill rotWithShape="1">
          <a:blip r:embed="rId3"/>
          <a:srcRect t="19437"/>
          <a:stretch/>
        </p:blipFill>
        <p:spPr>
          <a:xfrm>
            <a:off x="2841417" y="2237008"/>
            <a:ext cx="5885866" cy="2667290"/>
          </a:xfrm>
          <a:prstGeom prst="rect">
            <a:avLst/>
          </a:prstGeom>
        </p:spPr>
      </p:pic>
    </p:spTree>
    <p:extLst>
      <p:ext uri="{BB962C8B-B14F-4D97-AF65-F5344CB8AC3E}">
        <p14:creationId xmlns:p14="http://schemas.microsoft.com/office/powerpoint/2010/main" val="125300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B4DF-B7EB-6379-536B-81F43B59549F}"/>
              </a:ext>
            </a:extLst>
          </p:cNvPr>
          <p:cNvSpPr>
            <a:spLocks noGrp="1"/>
          </p:cNvSpPr>
          <p:nvPr>
            <p:ph type="ctrTitle"/>
          </p:nvPr>
        </p:nvSpPr>
        <p:spPr>
          <a:xfrm>
            <a:off x="3419872" y="267494"/>
            <a:ext cx="4824536" cy="495359"/>
          </a:xfrm>
        </p:spPr>
        <p:txBody>
          <a:bodyPr>
            <a:normAutofit fontScale="90000"/>
          </a:bodyPr>
          <a:lstStyle/>
          <a:p>
            <a:r>
              <a:rPr lang="en-US" dirty="0"/>
              <a:t>Conclusions</a:t>
            </a:r>
            <a:endParaRPr lang="en-GB" dirty="0"/>
          </a:p>
        </p:txBody>
      </p:sp>
      <p:sp>
        <p:nvSpPr>
          <p:cNvPr id="3" name="Subtitle 2">
            <a:extLst>
              <a:ext uri="{FF2B5EF4-FFF2-40B4-BE49-F238E27FC236}">
                <a16:creationId xmlns:a16="http://schemas.microsoft.com/office/drawing/2014/main" id="{E2881BC8-7683-DC97-8B2E-EAE6DA3EB38F}"/>
              </a:ext>
            </a:extLst>
          </p:cNvPr>
          <p:cNvSpPr>
            <a:spLocks noGrp="1"/>
          </p:cNvSpPr>
          <p:nvPr>
            <p:ph type="subTitle" idx="1"/>
          </p:nvPr>
        </p:nvSpPr>
        <p:spPr>
          <a:xfrm>
            <a:off x="101352" y="987574"/>
            <a:ext cx="4830688" cy="4032448"/>
          </a:xfrm>
        </p:spPr>
        <p:txBody>
          <a:bodyPr>
            <a:normAutofit fontScale="62500" lnSpcReduction="20000"/>
          </a:bodyPr>
          <a:lstStyle/>
          <a:p>
            <a:pPr marL="457200" indent="-457200">
              <a:buFont typeface="Arial" panose="020B0604020202020204" pitchFamily="34" charset="0"/>
              <a:buChar char="•"/>
            </a:pPr>
            <a:r>
              <a:rPr lang="en-US" dirty="0"/>
              <a:t>Take advantage of opportunities to connect internationally</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New generation of underground research facilities: a major opportunity for hands on science and engineering</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New NPPs, SMRs, can not progress without solutions for radioactive waste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Exciting time in radioactive waste: Young professionals will see the operation of the first DGRs in their career!</a:t>
            </a:r>
          </a:p>
          <a:p>
            <a:pPr marL="457200" indent="-457200">
              <a:buFont typeface="Arial" panose="020B0604020202020204" pitchFamily="34" charset="0"/>
              <a:buChar char="•"/>
            </a:pPr>
            <a:endParaRPr lang="en-GB" dirty="0"/>
          </a:p>
        </p:txBody>
      </p:sp>
      <p:pic>
        <p:nvPicPr>
          <p:cNvPr id="4" name="그림 3">
            <a:extLst>
              <a:ext uri="{FF2B5EF4-FFF2-40B4-BE49-F238E27FC236}">
                <a16:creationId xmlns:a16="http://schemas.microsoft.com/office/drawing/2014/main" id="{A58EA92B-8DC4-4CBE-A5DD-5EC790E79B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1275606"/>
            <a:ext cx="4038600" cy="2695766"/>
          </a:xfrm>
          <a:prstGeom prst="rect">
            <a:avLst/>
          </a:prstGeom>
          <a:noFill/>
        </p:spPr>
      </p:pic>
      <p:sp>
        <p:nvSpPr>
          <p:cNvPr id="5" name="ZoneTexte 35">
            <a:extLst>
              <a:ext uri="{FF2B5EF4-FFF2-40B4-BE49-F238E27FC236}">
                <a16:creationId xmlns:a16="http://schemas.microsoft.com/office/drawing/2014/main" id="{AE143D9D-38AA-4228-8AA8-28FC8874805C}"/>
              </a:ext>
            </a:extLst>
          </p:cNvPr>
          <p:cNvSpPr txBox="1"/>
          <p:nvPr/>
        </p:nvSpPr>
        <p:spPr>
          <a:xfrm>
            <a:off x="5004048" y="3974313"/>
            <a:ext cx="40386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dirty="0">
                <a:solidFill>
                  <a:srgbClr val="1A4F9A"/>
                </a:solidFill>
                <a:latin typeface="Arial" panose="020B0604020202020204" pitchFamily="34" charset="0"/>
                <a:cs typeface="Arial" panose="020B0604020202020204" pitchFamily="34" charset="0"/>
              </a:rPr>
              <a:t>IAEA Roadmap to a </a:t>
            </a:r>
            <a:r>
              <a:rPr lang="fr-FR" sz="1400" dirty="0" err="1">
                <a:solidFill>
                  <a:srgbClr val="1A4F9A"/>
                </a:solidFill>
                <a:latin typeface="Arial" panose="020B0604020202020204" pitchFamily="34" charset="0"/>
                <a:cs typeface="Arial" panose="020B0604020202020204" pitchFamily="34" charset="0"/>
              </a:rPr>
              <a:t>deep</a:t>
            </a:r>
            <a:r>
              <a:rPr lang="fr-FR" sz="1400" dirty="0">
                <a:solidFill>
                  <a:srgbClr val="1A4F9A"/>
                </a:solidFill>
                <a:latin typeface="Arial" panose="020B0604020202020204" pitchFamily="34" charset="0"/>
                <a:cs typeface="Arial" panose="020B0604020202020204" pitchFamily="34" charset="0"/>
              </a:rPr>
              <a:t> </a:t>
            </a:r>
            <a:r>
              <a:rPr lang="fr-FR" sz="1400" dirty="0" err="1">
                <a:solidFill>
                  <a:srgbClr val="1A4F9A"/>
                </a:solidFill>
                <a:latin typeface="Arial" panose="020B0604020202020204" pitchFamily="34" charset="0"/>
                <a:cs typeface="Arial" panose="020B0604020202020204" pitchFamily="34" charset="0"/>
              </a:rPr>
              <a:t>geological</a:t>
            </a:r>
            <a:r>
              <a:rPr lang="fr-FR" sz="1400" dirty="0">
                <a:solidFill>
                  <a:srgbClr val="1A4F9A"/>
                </a:solidFill>
                <a:latin typeface="Arial" panose="020B0604020202020204" pitchFamily="34" charset="0"/>
                <a:cs typeface="Arial" panose="020B0604020202020204" pitchFamily="34" charset="0"/>
              </a:rPr>
              <a:t> repository training course – </a:t>
            </a:r>
            <a:r>
              <a:rPr lang="fr-FR" sz="1400" dirty="0" err="1">
                <a:solidFill>
                  <a:srgbClr val="1A4F9A"/>
                </a:solidFill>
                <a:latin typeface="Arial" panose="020B0604020202020204" pitchFamily="34" charset="0"/>
                <a:cs typeface="Arial" panose="020B0604020202020204" pitchFamily="34" charset="0"/>
              </a:rPr>
              <a:t>Korea</a:t>
            </a:r>
            <a:r>
              <a:rPr lang="fr-FR" sz="1400" dirty="0">
                <a:solidFill>
                  <a:srgbClr val="1A4F9A"/>
                </a:solidFill>
                <a:latin typeface="Arial" panose="020B0604020202020204" pitchFamily="34" charset="0"/>
                <a:cs typeface="Arial" panose="020B0604020202020204" pitchFamily="34" charset="0"/>
              </a:rPr>
              <a:t>, 2019</a:t>
            </a:r>
          </a:p>
        </p:txBody>
      </p:sp>
      <p:sp>
        <p:nvSpPr>
          <p:cNvPr id="6" name="Slide Number Placeholder 5">
            <a:extLst>
              <a:ext uri="{FF2B5EF4-FFF2-40B4-BE49-F238E27FC236}">
                <a16:creationId xmlns:a16="http://schemas.microsoft.com/office/drawing/2014/main" id="{38B41D19-F24E-4F1D-A254-5658AA5A4205}"/>
              </a:ext>
            </a:extLst>
          </p:cNvPr>
          <p:cNvSpPr>
            <a:spLocks noGrp="1"/>
          </p:cNvSpPr>
          <p:nvPr>
            <p:ph type="sldNum" sz="quarter" idx="12"/>
          </p:nvPr>
        </p:nvSpPr>
        <p:spPr>
          <a:xfrm>
            <a:off x="8562181" y="4848621"/>
            <a:ext cx="509587" cy="220266"/>
          </a:xfrm>
        </p:spPr>
        <p:txBody>
          <a:bodyPr/>
          <a:lstStyle/>
          <a:p>
            <a:fld id="{F99BA72C-2EC5-43EC-915D-96178322628D}" type="slidenum">
              <a:rPr lang="en-GB" smtClean="0"/>
              <a:pPr/>
              <a:t>11</a:t>
            </a:fld>
            <a:endParaRPr lang="en-GB" dirty="0"/>
          </a:p>
        </p:txBody>
      </p:sp>
    </p:spTree>
    <p:extLst>
      <p:ext uri="{BB962C8B-B14F-4D97-AF65-F5344CB8AC3E}">
        <p14:creationId xmlns:p14="http://schemas.microsoft.com/office/powerpoint/2010/main" val="4046735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15517" y="1385135"/>
            <a:ext cx="7128792" cy="2105192"/>
          </a:xfrm>
        </p:spPr>
        <p:txBody>
          <a:bodyPr>
            <a:normAutofit/>
          </a:bodyPr>
          <a:lstStyle/>
          <a:p>
            <a:r>
              <a:rPr lang="en-GB" b="0" i="1" dirty="0">
                <a:latin typeface="Times" panose="02020603050405020304" pitchFamily="18" charset="0"/>
              </a:rPr>
              <a:t>Thank you! </a:t>
            </a:r>
            <a:br>
              <a:rPr lang="en-GB" b="0" i="1" dirty="0">
                <a:latin typeface="Times" panose="02020603050405020304" pitchFamily="18" charset="0"/>
              </a:rPr>
            </a:br>
            <a:r>
              <a:rPr lang="en-GB" b="0" i="1" dirty="0">
                <a:latin typeface="Times" panose="02020603050405020304" pitchFamily="18" charset="0"/>
              </a:rPr>
              <a:t>		And Stay Connected !</a:t>
            </a:r>
          </a:p>
        </p:txBody>
      </p:sp>
      <p:sp>
        <p:nvSpPr>
          <p:cNvPr id="4" name="Rectangle 3">
            <a:extLst>
              <a:ext uri="{FF2B5EF4-FFF2-40B4-BE49-F238E27FC236}">
                <a16:creationId xmlns:a16="http://schemas.microsoft.com/office/drawing/2014/main" id="{8D88797C-4D9F-41AA-8620-813B083C2714}"/>
              </a:ext>
            </a:extLst>
          </p:cNvPr>
          <p:cNvSpPr/>
          <p:nvPr/>
        </p:nvSpPr>
        <p:spPr>
          <a:xfrm>
            <a:off x="5442850" y="3021230"/>
            <a:ext cx="3507405" cy="1040285"/>
          </a:xfrm>
          <a:prstGeom prst="rect">
            <a:avLst/>
          </a:prstGeom>
          <a:solidFill>
            <a:schemeClr val="tx1"/>
          </a:solidFill>
        </p:spPr>
        <p:txBody>
          <a:bodyPr wrap="square">
            <a:spAutoFit/>
          </a:bodyPr>
          <a:lstStyle/>
          <a:p>
            <a:r>
              <a:rPr lang="en-GB" b="1" dirty="0">
                <a:solidFill>
                  <a:schemeClr val="bg1"/>
                </a:solidFill>
              </a:rPr>
              <a:t>Professional Networks – </a:t>
            </a:r>
            <a:r>
              <a:rPr lang="en-GB" b="1" dirty="0">
                <a:solidFill>
                  <a:schemeClr val="bg1"/>
                </a:solidFill>
                <a:hlinkClick r:id="rId3"/>
              </a:rPr>
              <a:t>link</a:t>
            </a:r>
            <a:endParaRPr lang="en-GB" b="1" dirty="0">
              <a:solidFill>
                <a:schemeClr val="bg1"/>
              </a:solidFill>
            </a:endParaRPr>
          </a:p>
          <a:p>
            <a:endParaRPr lang="en-GB" b="1" dirty="0">
              <a:solidFill>
                <a:schemeClr val="bg1"/>
              </a:solidFill>
            </a:endParaRPr>
          </a:p>
          <a:p>
            <a:r>
              <a:rPr lang="en-GB" b="1" dirty="0">
                <a:solidFill>
                  <a:schemeClr val="bg1"/>
                </a:solidFill>
              </a:rPr>
              <a:t>eLearning – </a:t>
            </a:r>
            <a:r>
              <a:rPr lang="en-GB" b="1" dirty="0">
                <a:solidFill>
                  <a:schemeClr val="bg1"/>
                </a:solidFill>
                <a:hlinkClick r:id="rId4"/>
              </a:rPr>
              <a:t>link</a:t>
            </a:r>
            <a:endParaRPr lang="en-GB" sz="760" u="sng" dirty="0">
              <a:solidFill>
                <a:schemeClr val="bg1"/>
              </a:solidFill>
            </a:endParaRPr>
          </a:p>
          <a:p>
            <a:endParaRPr lang="en-GB" sz="760" dirty="0">
              <a:solidFill>
                <a:schemeClr val="bg1"/>
              </a:solidFill>
            </a:endParaRPr>
          </a:p>
        </p:txBody>
      </p:sp>
      <p:sp>
        <p:nvSpPr>
          <p:cNvPr id="6" name="Rectangle 5">
            <a:extLst>
              <a:ext uri="{FF2B5EF4-FFF2-40B4-BE49-F238E27FC236}">
                <a16:creationId xmlns:a16="http://schemas.microsoft.com/office/drawing/2014/main" id="{5AFCB341-F724-41A0-BAAB-386603A34B03}"/>
              </a:ext>
            </a:extLst>
          </p:cNvPr>
          <p:cNvSpPr/>
          <p:nvPr/>
        </p:nvSpPr>
        <p:spPr>
          <a:xfrm>
            <a:off x="5421078" y="189224"/>
            <a:ext cx="3507405" cy="2105192"/>
          </a:xfrm>
          <a:prstGeom prst="rect">
            <a:avLst/>
          </a:prstGeom>
          <a:solidFill>
            <a:schemeClr val="tx1"/>
          </a:solidFill>
        </p:spPr>
        <p:txBody>
          <a:bodyPr wrap="square">
            <a:spAutoFit/>
          </a:bodyPr>
          <a:lstStyle/>
          <a:p>
            <a:r>
              <a:rPr lang="en-GB" b="1" dirty="0">
                <a:solidFill>
                  <a:schemeClr val="bg1"/>
                </a:solidFill>
              </a:rPr>
              <a:t>Videos</a:t>
            </a:r>
            <a:r>
              <a:rPr lang="en-GB" dirty="0">
                <a:solidFill>
                  <a:schemeClr val="bg1"/>
                </a:solidFill>
              </a:rPr>
              <a:t>:</a:t>
            </a:r>
          </a:p>
          <a:p>
            <a:pPr marL="503635" lvl="1" indent="-160735">
              <a:buFont typeface="Arial" panose="020B0604020202020204" pitchFamily="34" charset="0"/>
              <a:buChar char="•"/>
            </a:pPr>
            <a:r>
              <a:rPr lang="en-GB" dirty="0">
                <a:solidFill>
                  <a:schemeClr val="bg1"/>
                </a:solidFill>
              </a:rPr>
              <a:t>Two minute - </a:t>
            </a:r>
            <a:r>
              <a:rPr lang="en-GB" dirty="0">
                <a:solidFill>
                  <a:schemeClr val="bg1"/>
                </a:solidFill>
                <a:hlinkClick r:id="rId5"/>
              </a:rPr>
              <a:t>link</a:t>
            </a:r>
            <a:endParaRPr lang="en-GB" dirty="0">
              <a:solidFill>
                <a:schemeClr val="bg1"/>
              </a:solidFill>
            </a:endParaRPr>
          </a:p>
          <a:p>
            <a:pPr marL="503635" lvl="1" indent="-160735">
              <a:buFont typeface="Arial" panose="020B0604020202020204" pitchFamily="34" charset="0"/>
              <a:buChar char="•"/>
            </a:pPr>
            <a:r>
              <a:rPr lang="en-GB" dirty="0">
                <a:solidFill>
                  <a:schemeClr val="bg1"/>
                </a:solidFill>
              </a:rPr>
              <a:t>Ten minute – </a:t>
            </a:r>
            <a:r>
              <a:rPr lang="en-GB" dirty="0">
                <a:solidFill>
                  <a:schemeClr val="bg1"/>
                </a:solidFill>
                <a:hlinkClick r:id="rId6"/>
              </a:rPr>
              <a:t>link</a:t>
            </a:r>
            <a:endParaRPr lang="en-GB" dirty="0">
              <a:solidFill>
                <a:schemeClr val="bg1"/>
              </a:solidFill>
            </a:endParaRPr>
          </a:p>
          <a:p>
            <a:pPr marL="160735" indent="-160735">
              <a:buFont typeface="Arial" panose="020B0604020202020204" pitchFamily="34" charset="0"/>
              <a:buChar char="•"/>
            </a:pPr>
            <a:endParaRPr lang="en-GB" dirty="0">
              <a:solidFill>
                <a:schemeClr val="bg1"/>
              </a:solidFill>
            </a:endParaRPr>
          </a:p>
          <a:p>
            <a:r>
              <a:rPr lang="en-GB" b="1" dirty="0">
                <a:solidFill>
                  <a:schemeClr val="bg1"/>
                </a:solidFill>
              </a:rPr>
              <a:t>Nuclear Communicators’ Toolbox - </a:t>
            </a:r>
            <a:r>
              <a:rPr lang="en-GB" b="1" dirty="0">
                <a:solidFill>
                  <a:schemeClr val="bg1"/>
                </a:solidFill>
                <a:hlinkClick r:id="rId7"/>
              </a:rPr>
              <a:t>link</a:t>
            </a:r>
            <a:endParaRPr lang="en-GB" dirty="0">
              <a:solidFill>
                <a:schemeClr val="bg1"/>
              </a:solidFill>
            </a:endParaRPr>
          </a:p>
          <a:p>
            <a:pPr marL="160735" indent="-160735">
              <a:buFont typeface="Arial" panose="020B0604020202020204" pitchFamily="34" charset="0"/>
              <a:buChar char="•"/>
            </a:pPr>
            <a:endParaRPr lang="en-GB" sz="760" dirty="0">
              <a:solidFill>
                <a:schemeClr val="bg1"/>
              </a:solidFill>
            </a:endParaRPr>
          </a:p>
          <a:p>
            <a:endParaRPr lang="en-GB" sz="760" u="sng" dirty="0">
              <a:solidFill>
                <a:schemeClr val="bg1"/>
              </a:solidFill>
            </a:endParaRPr>
          </a:p>
          <a:p>
            <a:endParaRPr lang="en-GB" sz="760" dirty="0">
              <a:solidFill>
                <a:schemeClr val="bg1"/>
              </a:solidFill>
            </a:endParaRPr>
          </a:p>
        </p:txBody>
      </p:sp>
      <p:pic>
        <p:nvPicPr>
          <p:cNvPr id="3" name="Picture 2">
            <a:extLst>
              <a:ext uri="{FF2B5EF4-FFF2-40B4-BE49-F238E27FC236}">
                <a16:creationId xmlns:a16="http://schemas.microsoft.com/office/drawing/2014/main" id="{297FE8F7-2F49-C9E9-8426-5E58BD79D178}"/>
              </a:ext>
            </a:extLst>
          </p:cNvPr>
          <p:cNvPicPr>
            <a:picLocks noChangeAspect="1"/>
          </p:cNvPicPr>
          <p:nvPr/>
        </p:nvPicPr>
        <p:blipFill>
          <a:blip r:embed="rId8"/>
          <a:stretch>
            <a:fillRect/>
          </a:stretch>
        </p:blipFill>
        <p:spPr>
          <a:xfrm>
            <a:off x="9737" y="3601688"/>
            <a:ext cx="5433114" cy="1307096"/>
          </a:xfrm>
          <a:prstGeom prst="rect">
            <a:avLst/>
          </a:prstGeom>
        </p:spPr>
      </p:pic>
    </p:spTree>
    <p:extLst>
      <p:ext uri="{BB962C8B-B14F-4D97-AF65-F5344CB8AC3E}">
        <p14:creationId xmlns:p14="http://schemas.microsoft.com/office/powerpoint/2010/main" val="1260459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Chevron 12">
            <a:extLst>
              <a:ext uri="{FF2B5EF4-FFF2-40B4-BE49-F238E27FC236}">
                <a16:creationId xmlns:a16="http://schemas.microsoft.com/office/drawing/2014/main" id="{0B72D76A-15B5-9EFE-99FD-AF9A2B9C2563}"/>
              </a:ext>
            </a:extLst>
          </p:cNvPr>
          <p:cNvSpPr/>
          <p:nvPr/>
        </p:nvSpPr>
        <p:spPr>
          <a:xfrm>
            <a:off x="107504" y="796571"/>
            <a:ext cx="4608512" cy="810090"/>
          </a:xfrm>
          <a:prstGeom prst="chevron">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2" name="Picture 11">
            <a:extLst>
              <a:ext uri="{FF2B5EF4-FFF2-40B4-BE49-F238E27FC236}">
                <a16:creationId xmlns:a16="http://schemas.microsoft.com/office/drawing/2014/main" id="{62B43695-9189-D1EA-680E-AFD0118C7099}"/>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291" t="16360"/>
          <a:stretch/>
        </p:blipFill>
        <p:spPr>
          <a:xfrm>
            <a:off x="4860032" y="218363"/>
            <a:ext cx="3425244" cy="2151022"/>
          </a:xfrm>
          <a:prstGeom prst="rect">
            <a:avLst/>
          </a:prstGeom>
          <a:effectLst>
            <a:softEdge rad="76200"/>
          </a:effectLst>
        </p:spPr>
      </p:pic>
      <p:pic>
        <p:nvPicPr>
          <p:cNvPr id="5" name="Picture 4">
            <a:extLst>
              <a:ext uri="{FF2B5EF4-FFF2-40B4-BE49-F238E27FC236}">
                <a16:creationId xmlns:a16="http://schemas.microsoft.com/office/drawing/2014/main" id="{24A71FA1-085F-5C23-B143-AA75BDE5B9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724" y="2355726"/>
            <a:ext cx="3247824" cy="2048159"/>
          </a:xfrm>
          <a:prstGeom prst="rect">
            <a:avLst/>
          </a:prstGeom>
          <a:effectLst>
            <a:softEdge rad="76200"/>
          </a:effectLst>
        </p:spPr>
      </p:pic>
      <p:sp>
        <p:nvSpPr>
          <p:cNvPr id="3" name="Title 2"/>
          <p:cNvSpPr>
            <a:spLocks noGrp="1"/>
          </p:cNvSpPr>
          <p:nvPr>
            <p:ph type="ctrTitle"/>
          </p:nvPr>
        </p:nvSpPr>
        <p:spPr>
          <a:xfrm>
            <a:off x="605930" y="796571"/>
            <a:ext cx="3678040" cy="749369"/>
          </a:xfrm>
          <a:prstGeom prst="rect">
            <a:avLst/>
          </a:prstGeom>
          <a:effectLst>
            <a:softEdge rad="1270000"/>
          </a:effectLst>
        </p:spPr>
        <p:txBody>
          <a:bodyPr/>
          <a:lstStyle/>
          <a:p>
            <a:r>
              <a:rPr lang="en-GB" dirty="0">
                <a:solidFill>
                  <a:schemeClr val="tx1">
                    <a:lumMod val="75000"/>
                  </a:schemeClr>
                </a:solidFill>
                <a:latin typeface="Segoe UI Semibold" panose="020B0702040204020203" pitchFamily="34" charset="0"/>
                <a:cs typeface="Segoe UI Semibold" panose="020B0702040204020203" pitchFamily="34" charset="0"/>
              </a:rPr>
              <a:t>IAEA at a glance</a:t>
            </a:r>
          </a:p>
        </p:txBody>
      </p:sp>
      <p:sp>
        <p:nvSpPr>
          <p:cNvPr id="17" name="Rounded Rectangle 16"/>
          <p:cNvSpPr/>
          <p:nvPr/>
        </p:nvSpPr>
        <p:spPr>
          <a:xfrm>
            <a:off x="2605373" y="1910101"/>
            <a:ext cx="1985956" cy="1448878"/>
          </a:xfrm>
          <a:prstGeom prst="roundRect">
            <a:avLst>
              <a:gd name="adj" fmla="val 7718"/>
            </a:avLst>
          </a:prstGeom>
          <a:solidFill>
            <a:schemeClr val="accent6">
              <a:lumMod val="10000"/>
              <a:alpha val="69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dirty="0">
                <a:latin typeface="Segoe UI Light" panose="020B0502040204020203" pitchFamily="34" charset="0"/>
              </a:rPr>
              <a:t>178 </a:t>
            </a:r>
            <a:br>
              <a:rPr lang="en-GB" b="1" dirty="0">
                <a:latin typeface="Segoe UI Light" panose="020B0502040204020203" pitchFamily="34" charset="0"/>
              </a:rPr>
            </a:br>
            <a:r>
              <a:rPr lang="en-GB" sz="2100" b="1" dirty="0">
                <a:latin typeface="Segoe UI Light" panose="020B0502040204020203" pitchFamily="34" charset="0"/>
              </a:rPr>
              <a:t>Member States </a:t>
            </a:r>
          </a:p>
          <a:p>
            <a:pPr algn="ctr"/>
            <a:r>
              <a:rPr lang="en-GB" dirty="0">
                <a:latin typeface="Segoe UI Light" panose="020B0502040204020203" pitchFamily="34" charset="0"/>
              </a:rPr>
              <a:t>(</a:t>
            </a:r>
            <a:r>
              <a:rPr lang="en-GB" sz="1350" dirty="0">
                <a:latin typeface="Segoe UI Light" panose="020B0502040204020203" pitchFamily="34" charset="0"/>
              </a:rPr>
              <a:t>as of April 2024</a:t>
            </a:r>
            <a:r>
              <a:rPr lang="en-GB" dirty="0">
                <a:latin typeface="Segoe UI Light" panose="020B0502040204020203" pitchFamily="34" charset="0"/>
              </a:rPr>
              <a:t>) </a:t>
            </a:r>
            <a:endParaRPr lang="en-GB" dirty="0"/>
          </a:p>
        </p:txBody>
      </p:sp>
      <p:sp>
        <p:nvSpPr>
          <p:cNvPr id="21" name="Rounded Rectangle 20"/>
          <p:cNvSpPr/>
          <p:nvPr/>
        </p:nvSpPr>
        <p:spPr>
          <a:xfrm>
            <a:off x="251520" y="3270198"/>
            <a:ext cx="2004170" cy="1749824"/>
          </a:xfrm>
          <a:prstGeom prst="roundRect">
            <a:avLst>
              <a:gd name="adj" fmla="val 7234"/>
            </a:avLst>
          </a:prstGeom>
          <a:solidFill>
            <a:schemeClr val="accent6">
              <a:lumMod val="10000"/>
              <a:alpha val="69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dirty="0">
                <a:latin typeface="Segoe UI Light" panose="020B0502040204020203" pitchFamily="34" charset="0"/>
              </a:rPr>
              <a:t>2,500</a:t>
            </a:r>
            <a:r>
              <a:rPr lang="en-GB" sz="2100" b="1" dirty="0">
                <a:latin typeface="Segoe UI Light" panose="020B0502040204020203" pitchFamily="34" charset="0"/>
              </a:rPr>
              <a:t>+staff</a:t>
            </a:r>
            <a:r>
              <a:rPr lang="en-GB" sz="2400" dirty="0">
                <a:latin typeface="Segoe UI Light" panose="020B0502040204020203" pitchFamily="34" charset="0"/>
              </a:rPr>
              <a:t> </a:t>
            </a:r>
          </a:p>
          <a:p>
            <a:pPr algn="ctr"/>
            <a:r>
              <a:rPr lang="en-GB" sz="2100" dirty="0">
                <a:latin typeface="Segoe UI Light" panose="020B0502040204020203" pitchFamily="34" charset="0"/>
              </a:rPr>
              <a:t>from </a:t>
            </a:r>
          </a:p>
          <a:p>
            <a:pPr algn="ctr"/>
            <a:r>
              <a:rPr lang="en-GB" b="1" dirty="0">
                <a:latin typeface="Segoe UI Light" panose="020B0502040204020203" pitchFamily="34" charset="0"/>
              </a:rPr>
              <a:t>over</a:t>
            </a:r>
            <a:r>
              <a:rPr lang="en-GB" dirty="0">
                <a:latin typeface="Segoe UI Light" panose="020B0502040204020203" pitchFamily="34" charset="0"/>
              </a:rPr>
              <a:t> </a:t>
            </a:r>
            <a:r>
              <a:rPr lang="en-GB" sz="2700" b="1" dirty="0">
                <a:latin typeface="Segoe UI Light" panose="020B0502040204020203" pitchFamily="34" charset="0"/>
              </a:rPr>
              <a:t>100</a:t>
            </a:r>
            <a:r>
              <a:rPr lang="en-GB" sz="2400" b="1" dirty="0">
                <a:latin typeface="Segoe UI Light" panose="020B0502040204020203" pitchFamily="34" charset="0"/>
              </a:rPr>
              <a:t> </a:t>
            </a:r>
            <a:r>
              <a:rPr lang="en-GB" b="1" dirty="0">
                <a:latin typeface="Segoe UI Light" panose="020B0502040204020203" pitchFamily="34" charset="0"/>
              </a:rPr>
              <a:t>countries</a:t>
            </a:r>
          </a:p>
        </p:txBody>
      </p:sp>
      <p:sp>
        <p:nvSpPr>
          <p:cNvPr id="27" name="Rounded Rectangle 26"/>
          <p:cNvSpPr/>
          <p:nvPr/>
        </p:nvSpPr>
        <p:spPr>
          <a:xfrm>
            <a:off x="5292080" y="1827037"/>
            <a:ext cx="3736933" cy="1642384"/>
          </a:xfrm>
          <a:prstGeom prst="roundRect">
            <a:avLst>
              <a:gd name="adj" fmla="val 4144"/>
            </a:avLst>
          </a:prstGeom>
          <a:solidFill>
            <a:schemeClr val="accent1">
              <a:lumMod val="75000"/>
              <a:alpha val="75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1400" dirty="0">
                <a:latin typeface="Segoe UI Light" panose="020B0502040204020203" pitchFamily="34" charset="0"/>
              </a:rPr>
              <a:t>HQ in Vienna</a:t>
            </a:r>
            <a:endParaRPr lang="en-GB" sz="1400" b="1" dirty="0">
              <a:latin typeface="Segoe UI Light" panose="020B0502040204020203" pitchFamily="34" charset="0"/>
            </a:endParaRPr>
          </a:p>
          <a:p>
            <a:pPr marL="342900" indent="-342900">
              <a:buFont typeface="Arial" panose="020B0604020202020204" pitchFamily="34" charset="0"/>
              <a:buChar char="•"/>
            </a:pPr>
            <a:r>
              <a:rPr lang="en-GB" sz="1400" b="1" dirty="0">
                <a:latin typeface="Segoe UI Light" panose="020B0502040204020203" pitchFamily="34" charset="0"/>
              </a:rPr>
              <a:t>Laboratories</a:t>
            </a:r>
            <a:r>
              <a:rPr lang="en-GB" sz="1400" dirty="0">
                <a:latin typeface="Segoe UI Light" panose="020B0502040204020203" pitchFamily="34" charset="0"/>
              </a:rPr>
              <a:t> in Seibersdorf, Monaco, Vienna</a:t>
            </a:r>
            <a:endParaRPr lang="en-GB" sz="1400" b="1" dirty="0">
              <a:latin typeface="Segoe UI Light" panose="020B0502040204020203" pitchFamily="34" charset="0"/>
            </a:endParaRPr>
          </a:p>
          <a:p>
            <a:pPr marL="342900" indent="-342900">
              <a:buFont typeface="Arial" panose="020B0604020202020204" pitchFamily="34" charset="0"/>
              <a:buChar char="•"/>
            </a:pPr>
            <a:r>
              <a:rPr lang="en-GB" sz="1400" b="1" dirty="0">
                <a:latin typeface="Segoe UI Light" panose="020B0502040204020203" pitchFamily="34" charset="0"/>
              </a:rPr>
              <a:t>Regional</a:t>
            </a:r>
            <a:r>
              <a:rPr lang="en-GB" sz="1400" dirty="0">
                <a:latin typeface="Segoe UI Light" panose="020B0502040204020203" pitchFamily="34" charset="0"/>
              </a:rPr>
              <a:t> </a:t>
            </a:r>
            <a:r>
              <a:rPr lang="en-GB" sz="1400" b="1" dirty="0">
                <a:latin typeface="Segoe UI Light" panose="020B0502040204020203" pitchFamily="34" charset="0"/>
              </a:rPr>
              <a:t>offices</a:t>
            </a:r>
            <a:r>
              <a:rPr lang="en-GB" sz="1400" dirty="0">
                <a:latin typeface="Segoe UI Light" panose="020B0502040204020203" pitchFamily="34" charset="0"/>
              </a:rPr>
              <a:t> in Toronto and Tokyo</a:t>
            </a:r>
          </a:p>
          <a:p>
            <a:pPr marL="342900" indent="-342900">
              <a:buFont typeface="Arial" panose="020B0604020202020204" pitchFamily="34" charset="0"/>
              <a:buChar char="•"/>
            </a:pPr>
            <a:r>
              <a:rPr lang="en-GB" sz="1400" b="1" dirty="0">
                <a:latin typeface="Segoe UI Light" panose="020B0502040204020203" pitchFamily="34" charset="0"/>
              </a:rPr>
              <a:t>Liaison offices </a:t>
            </a:r>
            <a:r>
              <a:rPr lang="en-GB" sz="1400" dirty="0">
                <a:latin typeface="Segoe UI Light" panose="020B0502040204020203" pitchFamily="34" charset="0"/>
              </a:rPr>
              <a:t>in New York and Geneva</a:t>
            </a:r>
          </a:p>
        </p:txBody>
      </p:sp>
      <p:sp>
        <p:nvSpPr>
          <p:cNvPr id="2" name="Content Placeholder 2">
            <a:extLst>
              <a:ext uri="{FF2B5EF4-FFF2-40B4-BE49-F238E27FC236}">
                <a16:creationId xmlns:a16="http://schemas.microsoft.com/office/drawing/2014/main" id="{F7447D08-C8ED-6D94-CFB0-A1B185277193}"/>
              </a:ext>
            </a:extLst>
          </p:cNvPr>
          <p:cNvSpPr txBox="1">
            <a:spLocks/>
          </p:cNvSpPr>
          <p:nvPr/>
        </p:nvSpPr>
        <p:spPr>
          <a:xfrm>
            <a:off x="4139952" y="3579862"/>
            <a:ext cx="4968552" cy="1567874"/>
          </a:xfrm>
          <a:prstGeom prst="rect">
            <a:avLst/>
          </a:prstGeom>
          <a:solidFill>
            <a:schemeClr val="accent1">
              <a:lumMod val="75000"/>
              <a:alpha val="75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342900" indent="-342900">
              <a:buFont typeface="Arial" panose="020B0604020202020204" pitchFamily="34" charset="0"/>
              <a:buChar char="•"/>
              <a:defRPr sz="1400">
                <a:latin typeface="Segoe UI Light"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US" sz="1200" dirty="0"/>
              <a:t>Widely known as the world’s </a:t>
            </a:r>
            <a:r>
              <a:rPr lang="en-US" sz="1800" dirty="0"/>
              <a:t>“Nuclear Watchdog”</a:t>
            </a:r>
            <a:r>
              <a:rPr lang="en-US" sz="1200" dirty="0"/>
              <a:t>, IAEA is </a:t>
            </a:r>
            <a:r>
              <a:rPr lang="en-US" sz="2000" dirty="0"/>
              <a:t>also</a:t>
            </a:r>
            <a:r>
              <a:rPr lang="en-US" sz="1200" dirty="0"/>
              <a:t> the global center for </a:t>
            </a:r>
            <a:r>
              <a:rPr lang="en-US" sz="2000" dirty="0"/>
              <a:t>cooperation</a:t>
            </a:r>
            <a:r>
              <a:rPr lang="en-US" sz="1200" dirty="0"/>
              <a:t> on peaceful uses.</a:t>
            </a:r>
          </a:p>
          <a:p>
            <a:endParaRPr lang="en-US" sz="1200" dirty="0"/>
          </a:p>
          <a:p>
            <a:pPr marL="0" indent="0">
              <a:buNone/>
            </a:pPr>
            <a:r>
              <a:rPr lang="en-US" sz="1200" dirty="0"/>
              <a:t>Under Article III 2 the Agency is authorized to foster the exchange of scientific and technical information on peaceful uses of atomic energy.</a:t>
            </a:r>
          </a:p>
        </p:txBody>
      </p:sp>
      <p:sp>
        <p:nvSpPr>
          <p:cNvPr id="4" name="Slide Number Placeholder 5">
            <a:extLst>
              <a:ext uri="{FF2B5EF4-FFF2-40B4-BE49-F238E27FC236}">
                <a16:creationId xmlns:a16="http://schemas.microsoft.com/office/drawing/2014/main" id="{42D9721A-0295-2274-E794-0DF6B1CAA89C}"/>
              </a:ext>
            </a:extLst>
          </p:cNvPr>
          <p:cNvSpPr>
            <a:spLocks noGrp="1"/>
          </p:cNvSpPr>
          <p:nvPr>
            <p:ph type="sldNum" sz="quarter" idx="12"/>
          </p:nvPr>
        </p:nvSpPr>
        <p:spPr>
          <a:xfrm>
            <a:off x="8562181" y="4848621"/>
            <a:ext cx="509587" cy="220266"/>
          </a:xfrm>
        </p:spPr>
        <p:txBody>
          <a:bodyPr/>
          <a:lstStyle/>
          <a:p>
            <a:fld id="{F99BA72C-2EC5-43EC-915D-96178322628D}" type="slidenum">
              <a:rPr lang="en-GB" smtClean="0"/>
              <a:pPr/>
              <a:t>2</a:t>
            </a:fld>
            <a:endParaRPr lang="en-GB" dirty="0"/>
          </a:p>
        </p:txBody>
      </p:sp>
    </p:spTree>
    <p:extLst>
      <p:ext uri="{BB962C8B-B14F-4D97-AF65-F5344CB8AC3E}">
        <p14:creationId xmlns:p14="http://schemas.microsoft.com/office/powerpoint/2010/main" val="302237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B4DF-B7EB-6379-536B-81F43B59549F}"/>
              </a:ext>
            </a:extLst>
          </p:cNvPr>
          <p:cNvSpPr>
            <a:spLocks noGrp="1"/>
          </p:cNvSpPr>
          <p:nvPr>
            <p:ph type="ctrTitle"/>
          </p:nvPr>
        </p:nvSpPr>
        <p:spPr/>
        <p:txBody>
          <a:bodyPr>
            <a:normAutofit fontScale="90000"/>
          </a:bodyPr>
          <a:lstStyle/>
          <a:p>
            <a:r>
              <a:rPr lang="en-US" dirty="0"/>
              <a:t>Supporting the future of young professionals in the nuclear field</a:t>
            </a:r>
            <a:endParaRPr lang="en-GB" dirty="0"/>
          </a:p>
        </p:txBody>
      </p:sp>
      <p:sp>
        <p:nvSpPr>
          <p:cNvPr id="3" name="Subtitle 2">
            <a:extLst>
              <a:ext uri="{FF2B5EF4-FFF2-40B4-BE49-F238E27FC236}">
                <a16:creationId xmlns:a16="http://schemas.microsoft.com/office/drawing/2014/main" id="{E2881BC8-7683-DC97-8B2E-EAE6DA3EB38F}"/>
              </a:ext>
            </a:extLst>
          </p:cNvPr>
          <p:cNvSpPr>
            <a:spLocks noGrp="1"/>
          </p:cNvSpPr>
          <p:nvPr>
            <p:ph type="subTitle" idx="1"/>
          </p:nvPr>
        </p:nvSpPr>
        <p:spPr/>
        <p:txBody>
          <a:bodyPr>
            <a:normAutofit fontScale="92500" lnSpcReduction="20000"/>
          </a:bodyPr>
          <a:lstStyle/>
          <a:p>
            <a:pPr marL="457200" indent="-457200">
              <a:buFont typeface="Arial" panose="020B0604020202020204" pitchFamily="34" charset="0"/>
              <a:buChar char="•"/>
            </a:pPr>
            <a:r>
              <a:rPr lang="en-US" dirty="0"/>
              <a:t>Junior Professional Officers</a:t>
            </a:r>
          </a:p>
          <a:p>
            <a:pPr marL="457200" indent="-457200">
              <a:buFont typeface="Arial" panose="020B0604020202020204" pitchFamily="34" charset="0"/>
              <a:buChar char="•"/>
            </a:pPr>
            <a:r>
              <a:rPr lang="en-US" dirty="0"/>
              <a:t>Internship programme</a:t>
            </a:r>
          </a:p>
          <a:p>
            <a:pPr marL="457200" indent="-457200">
              <a:buFont typeface="Arial" panose="020B0604020202020204" pitchFamily="34" charset="0"/>
              <a:buChar char="•"/>
            </a:pPr>
            <a:r>
              <a:rPr lang="en-US" dirty="0"/>
              <a:t>Projects encouraging youth in STEM</a:t>
            </a:r>
          </a:p>
          <a:p>
            <a:pPr marL="457200" indent="-457200">
              <a:buFont typeface="Arial" panose="020B0604020202020204" pitchFamily="34" charset="0"/>
              <a:buChar char="•"/>
            </a:pPr>
            <a:endParaRPr lang="en-GB" dirty="0"/>
          </a:p>
        </p:txBody>
      </p:sp>
      <p:sp>
        <p:nvSpPr>
          <p:cNvPr id="6" name="Slide Number Placeholder 5">
            <a:extLst>
              <a:ext uri="{FF2B5EF4-FFF2-40B4-BE49-F238E27FC236}">
                <a16:creationId xmlns:a16="http://schemas.microsoft.com/office/drawing/2014/main" id="{97197061-EAFF-8B6F-AF65-7300BFAAEBB4}"/>
              </a:ext>
            </a:extLst>
          </p:cNvPr>
          <p:cNvSpPr>
            <a:spLocks noGrp="1"/>
          </p:cNvSpPr>
          <p:nvPr>
            <p:ph type="sldNum" sz="quarter" idx="12"/>
          </p:nvPr>
        </p:nvSpPr>
        <p:spPr>
          <a:xfrm>
            <a:off x="8562181" y="4848621"/>
            <a:ext cx="509587" cy="220266"/>
          </a:xfrm>
        </p:spPr>
        <p:txBody>
          <a:bodyPr/>
          <a:lstStyle/>
          <a:p>
            <a:fld id="{F99BA72C-2EC5-43EC-915D-96178322628D}" type="slidenum">
              <a:rPr lang="en-GB" smtClean="0"/>
              <a:pPr/>
              <a:t>3</a:t>
            </a:fld>
            <a:endParaRPr lang="en-GB" dirty="0"/>
          </a:p>
        </p:txBody>
      </p:sp>
    </p:spTree>
    <p:extLst>
      <p:ext uri="{BB962C8B-B14F-4D97-AF65-F5344CB8AC3E}">
        <p14:creationId xmlns:p14="http://schemas.microsoft.com/office/powerpoint/2010/main" val="3692475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copy 2">
            <a:extLst>
              <a:ext uri="{FF2B5EF4-FFF2-40B4-BE49-F238E27FC236}">
                <a16:creationId xmlns:a16="http://schemas.microsoft.com/office/drawing/2014/main" id="{1262E9FF-5F0F-565F-60A1-D8EBCCAFFEA9}"/>
              </a:ext>
            </a:extLst>
          </p:cNvPr>
          <p:cNvSpPr>
            <a:spLocks noGrp="1"/>
          </p:cNvSpPr>
          <p:nvPr>
            <p:ph type="ctrTitle"/>
          </p:nvPr>
        </p:nvSpPr>
        <p:spPr>
          <a:xfrm>
            <a:off x="6372200" y="2859782"/>
            <a:ext cx="2591966" cy="1133413"/>
          </a:xfrm>
          <a:prstGeom prst="rect">
            <a:avLst/>
          </a:prstGeom>
        </p:spPr>
        <p:txBody>
          <a:bodyPr spcFirstLastPara="0" lIns="0" tIns="0" rIns="0" bIns="0" anchor="t">
            <a:noAutofit/>
          </a:bodyPr>
          <a:lstStyle/>
          <a:p>
            <a:pPr defTabSz="642595" hangingPunct="0">
              <a:defRPr/>
            </a:pPr>
            <a:r>
              <a:rPr lang="en-US" sz="1600" dirty="0">
                <a:solidFill>
                  <a:srgbClr val="000000"/>
                </a:solidFill>
                <a:latin typeface="Lato"/>
                <a:cs typeface="Lato"/>
              </a:rPr>
              <a:t>A</a:t>
            </a:r>
            <a:r>
              <a:rPr sz="1600" dirty="0">
                <a:solidFill>
                  <a:srgbClr val="000000"/>
                </a:solidFill>
                <a:latin typeface="Lato"/>
                <a:cs typeface="Lato"/>
              </a:rPr>
              <a:t>ttracting and supporting </a:t>
            </a:r>
            <a:r>
              <a:rPr lang="en-US" sz="1600" dirty="0">
                <a:solidFill>
                  <a:srgbClr val="000000"/>
                </a:solidFill>
                <a:latin typeface="Lato"/>
                <a:cs typeface="Lato"/>
              </a:rPr>
              <a:t>women</a:t>
            </a:r>
            <a:r>
              <a:rPr sz="1600" dirty="0">
                <a:solidFill>
                  <a:srgbClr val="000000"/>
                </a:solidFill>
                <a:latin typeface="Lato"/>
                <a:cs typeface="Lato"/>
              </a:rPr>
              <a:t> students to pursue advance</a:t>
            </a:r>
            <a:r>
              <a:rPr lang="en-US" sz="1600" dirty="0">
                <a:solidFill>
                  <a:srgbClr val="000000"/>
                </a:solidFill>
                <a:latin typeface="Lato"/>
                <a:cs typeface="Lato"/>
              </a:rPr>
              <a:t>d</a:t>
            </a:r>
            <a:r>
              <a:rPr sz="1600" dirty="0">
                <a:solidFill>
                  <a:srgbClr val="000000"/>
                </a:solidFill>
                <a:latin typeface="Lato"/>
                <a:cs typeface="Lato"/>
              </a:rPr>
              <a:t> studies </a:t>
            </a:r>
            <a:r>
              <a:rPr lang="en-US" sz="1600" dirty="0">
                <a:solidFill>
                  <a:srgbClr val="000000"/>
                </a:solidFill>
                <a:latin typeface="Lato"/>
                <a:cs typeface="Lato"/>
              </a:rPr>
              <a:t>and career </a:t>
            </a:r>
            <a:r>
              <a:rPr sz="1600" dirty="0">
                <a:solidFill>
                  <a:srgbClr val="000000"/>
                </a:solidFill>
                <a:latin typeface="Lato"/>
                <a:cs typeface="Lato"/>
              </a:rPr>
              <a:t>in </a:t>
            </a:r>
            <a:r>
              <a:rPr lang="en-US" sz="1600" dirty="0">
                <a:solidFill>
                  <a:srgbClr val="000000"/>
                </a:solidFill>
                <a:latin typeface="Lato"/>
                <a:cs typeface="Lato"/>
              </a:rPr>
              <a:t>the </a:t>
            </a:r>
            <a:r>
              <a:rPr sz="1600" dirty="0">
                <a:solidFill>
                  <a:srgbClr val="000000"/>
                </a:solidFill>
                <a:latin typeface="Lato"/>
                <a:cs typeface="Lato"/>
              </a:rPr>
              <a:t>nuclear field </a:t>
            </a:r>
          </a:p>
        </p:txBody>
      </p:sp>
      <p:grpSp>
        <p:nvGrpSpPr>
          <p:cNvPr id="8" name="Group 7">
            <a:extLst>
              <a:ext uri="{FF2B5EF4-FFF2-40B4-BE49-F238E27FC236}">
                <a16:creationId xmlns:a16="http://schemas.microsoft.com/office/drawing/2014/main" id="{8F6387CB-8ABE-D39B-CA69-D6D18222EC53}"/>
              </a:ext>
            </a:extLst>
          </p:cNvPr>
          <p:cNvGrpSpPr/>
          <p:nvPr/>
        </p:nvGrpSpPr>
        <p:grpSpPr>
          <a:xfrm>
            <a:off x="299068" y="537670"/>
            <a:ext cx="4471787" cy="1976151"/>
            <a:chOff x="299068" y="537670"/>
            <a:chExt cx="4471787" cy="1976151"/>
          </a:xfrm>
        </p:grpSpPr>
        <p:sp>
          <p:nvSpPr>
            <p:cNvPr id="7" name="TextBox 7">
              <a:extLst>
                <a:ext uri="{FF2B5EF4-FFF2-40B4-BE49-F238E27FC236}">
                  <a16:creationId xmlns:a16="http://schemas.microsoft.com/office/drawing/2014/main" id="{C6C38D72-2E70-2443-5349-13BA7A4B8D28}"/>
                </a:ext>
              </a:extLst>
            </p:cNvPr>
            <p:cNvSpPr/>
            <p:nvPr/>
          </p:nvSpPr>
          <p:spPr>
            <a:xfrm>
              <a:off x="299068" y="1393844"/>
              <a:ext cx="1762785" cy="1119977"/>
            </a:xfrm>
            <a:prstGeom prst="rect">
              <a:avLst/>
            </a:prstGeom>
          </p:spPr>
          <p:txBody>
            <a:bodyPr spcFirstLastPara="0" lIns="0" tIns="0" rIns="0" bIns="0" anchor="t"/>
            <a:lstStyle/>
            <a:p>
              <a:pPr defTabSz="642595" hangingPunct="0">
                <a:defRPr/>
              </a:pPr>
              <a:r>
                <a:rPr lang="en-US" sz="1600" b="1" dirty="0">
                  <a:solidFill>
                    <a:srgbClr val="000000"/>
                  </a:solidFill>
                  <a:latin typeface="Lato"/>
                  <a:cs typeface="Lato"/>
                </a:rPr>
                <a:t>R</a:t>
              </a:r>
              <a:r>
                <a:rPr sz="1600" b="1" dirty="0">
                  <a:solidFill>
                    <a:srgbClr val="000000"/>
                  </a:solidFill>
                  <a:latin typeface="Lato"/>
                  <a:cs typeface="Lato"/>
                </a:rPr>
                <a:t>etention and career development </a:t>
              </a:r>
              <a:r>
                <a:rPr lang="en-US" sz="1600" b="1" dirty="0">
                  <a:solidFill>
                    <a:srgbClr val="000000"/>
                  </a:solidFill>
                  <a:latin typeface="Lato"/>
                  <a:cs typeface="Lato"/>
                </a:rPr>
                <a:t>for </a:t>
              </a:r>
              <a:r>
                <a:rPr sz="1600" b="1" dirty="0">
                  <a:solidFill>
                    <a:srgbClr val="000000"/>
                  </a:solidFill>
                  <a:latin typeface="Lato"/>
                  <a:cs typeface="Lato"/>
                </a:rPr>
                <a:t>women in </a:t>
              </a:r>
              <a:r>
                <a:rPr lang="en-US" sz="1600" b="1" dirty="0">
                  <a:solidFill>
                    <a:srgbClr val="000000"/>
                  </a:solidFill>
                  <a:latin typeface="Lato"/>
                  <a:cs typeface="Lato"/>
                </a:rPr>
                <a:t>the </a:t>
              </a:r>
              <a:r>
                <a:rPr sz="1600" b="1" dirty="0">
                  <a:solidFill>
                    <a:srgbClr val="000000"/>
                  </a:solidFill>
                  <a:latin typeface="Lato"/>
                  <a:cs typeface="Lato"/>
                </a:rPr>
                <a:t>nuclear</a:t>
              </a:r>
              <a:r>
                <a:rPr lang="en-US" sz="1600" b="1" dirty="0">
                  <a:solidFill>
                    <a:srgbClr val="000000"/>
                  </a:solidFill>
                  <a:latin typeface="Lato"/>
                  <a:cs typeface="Lato"/>
                </a:rPr>
                <a:t> field</a:t>
              </a:r>
              <a:endParaRPr sz="1600" b="1" dirty="0">
                <a:solidFill>
                  <a:srgbClr val="000000"/>
                </a:solidFill>
                <a:latin typeface="Lato"/>
                <a:cs typeface="Lato"/>
              </a:endParaRPr>
            </a:p>
          </p:txBody>
        </p:sp>
        <p:sp>
          <p:nvSpPr>
            <p:cNvPr id="11" name="Title 1 copy 1">
              <a:extLst>
                <a:ext uri="{FF2B5EF4-FFF2-40B4-BE49-F238E27FC236}">
                  <a16:creationId xmlns:a16="http://schemas.microsoft.com/office/drawing/2014/main" id="{B172F626-3166-C40B-8AE4-C96DFDA1DA4B}"/>
                </a:ext>
              </a:extLst>
            </p:cNvPr>
            <p:cNvSpPr/>
            <p:nvPr/>
          </p:nvSpPr>
          <p:spPr>
            <a:xfrm>
              <a:off x="647812" y="537670"/>
              <a:ext cx="4123043" cy="720583"/>
            </a:xfrm>
            <a:prstGeom prst="rect">
              <a:avLst/>
            </a:prstGeom>
          </p:spPr>
          <p:txBody>
            <a:bodyPr spcFirstLastPara="0" lIns="0" tIns="0" rIns="0" bIns="0" anchor="t"/>
            <a:lstStyle/>
            <a:p>
              <a:pPr defTabSz="642595" hangingPunct="0">
                <a:defRPr/>
              </a:pPr>
              <a:endParaRPr lang="en-US" sz="1898" b="1" dirty="0">
                <a:latin typeface="League Spartan"/>
              </a:endParaRPr>
            </a:p>
            <a:p>
              <a:pPr defTabSz="642595" hangingPunct="0">
                <a:defRPr/>
              </a:pPr>
              <a:r>
                <a:rPr sz="2249" b="1" dirty="0">
                  <a:solidFill>
                    <a:srgbClr val="4472C4"/>
                  </a:solidFill>
                  <a:latin typeface="League Spartan"/>
                </a:rPr>
                <a:t>Lise Meitner</a:t>
              </a:r>
              <a:r>
                <a:rPr lang="en-US" sz="2249" b="1" dirty="0">
                  <a:solidFill>
                    <a:srgbClr val="4472C4"/>
                  </a:solidFill>
                  <a:latin typeface="League Spartan"/>
                </a:rPr>
                <a:t> </a:t>
              </a:r>
              <a:r>
                <a:rPr sz="2249" b="1" dirty="0">
                  <a:solidFill>
                    <a:srgbClr val="4472C4"/>
                  </a:solidFill>
                  <a:latin typeface="League Spartan"/>
                </a:rPr>
                <a:t>Programme (LMP)</a:t>
              </a:r>
            </a:p>
            <a:p>
              <a:pPr defTabSz="642595" hangingPunct="0">
                <a:defRPr/>
              </a:pPr>
              <a:endParaRPr sz="1898" dirty="0">
                <a:solidFill>
                  <a:srgbClr val="4472C4"/>
                </a:solidFill>
                <a:latin typeface="League Spartan"/>
                <a:cs typeface="League Spartan"/>
              </a:endParaRPr>
            </a:p>
          </p:txBody>
        </p:sp>
      </p:grpSp>
      <p:grpSp>
        <p:nvGrpSpPr>
          <p:cNvPr id="3" name="Group 2">
            <a:extLst>
              <a:ext uri="{FF2B5EF4-FFF2-40B4-BE49-F238E27FC236}">
                <a16:creationId xmlns:a16="http://schemas.microsoft.com/office/drawing/2014/main" id="{01416A23-735F-253B-09C4-22A48942E4ED}"/>
              </a:ext>
            </a:extLst>
          </p:cNvPr>
          <p:cNvGrpSpPr/>
          <p:nvPr/>
        </p:nvGrpSpPr>
        <p:grpSpPr>
          <a:xfrm>
            <a:off x="286158" y="1172986"/>
            <a:ext cx="8657022" cy="3777563"/>
            <a:chOff x="286158" y="1172986"/>
            <a:chExt cx="8657022" cy="3777563"/>
          </a:xfrm>
        </p:grpSpPr>
        <p:pic>
          <p:nvPicPr>
            <p:cNvPr id="4" name="63dcc540702e84-76362022.png">
              <a:extLst>
                <a:ext uri="{FF2B5EF4-FFF2-40B4-BE49-F238E27FC236}">
                  <a16:creationId xmlns:a16="http://schemas.microsoft.com/office/drawing/2014/main" id="{EE374EF1-CF55-D727-EF88-2B398394914E}"/>
                </a:ext>
              </a:extLst>
            </p:cNvPr>
            <p:cNvPicPr/>
            <p:nvPr/>
          </p:nvPicPr>
          <p:blipFill rotWithShape="1">
            <a:blip r:embed="rId2"/>
            <a:stretch>
              <a:fillRect/>
            </a:stretch>
          </p:blipFill>
          <p:spPr>
            <a:xfrm>
              <a:off x="2061853" y="1271003"/>
              <a:ext cx="2034975" cy="3172955"/>
            </a:xfrm>
            <a:prstGeom prst="rect">
              <a:avLst/>
            </a:prstGeom>
          </p:spPr>
        </p:pic>
        <p:pic>
          <p:nvPicPr>
            <p:cNvPr id="5" name="63dcc540704b73-90509228.png">
              <a:extLst>
                <a:ext uri="{FF2B5EF4-FFF2-40B4-BE49-F238E27FC236}">
                  <a16:creationId xmlns:a16="http://schemas.microsoft.com/office/drawing/2014/main" id="{52E3B067-5DEB-FE2C-6882-39F278720D38}"/>
                </a:ext>
              </a:extLst>
            </p:cNvPr>
            <p:cNvPicPr/>
            <p:nvPr/>
          </p:nvPicPr>
          <p:blipFill rotWithShape="1">
            <a:blip r:embed="rId3"/>
            <a:stretch>
              <a:fillRect/>
            </a:stretch>
          </p:blipFill>
          <p:spPr>
            <a:xfrm>
              <a:off x="4106426" y="1271003"/>
              <a:ext cx="2041669" cy="3172955"/>
            </a:xfrm>
            <a:prstGeom prst="rect">
              <a:avLst/>
            </a:prstGeom>
          </p:spPr>
        </p:pic>
        <p:pic>
          <p:nvPicPr>
            <p:cNvPr id="12" name="customLine">
              <a:extLst>
                <a:ext uri="{FF2B5EF4-FFF2-40B4-BE49-F238E27FC236}">
                  <a16:creationId xmlns:a16="http://schemas.microsoft.com/office/drawing/2014/main" id="{5DDA86E4-7A6F-B89A-0DD9-66F89832440F}"/>
                </a:ext>
              </a:extLst>
            </p:cNvPr>
            <p:cNvPicPr/>
            <p:nvPr/>
          </p:nvPicPr>
          <p:blipFill rotWithShape="1">
            <a:blip r:embed="rId4"/>
            <a:stretch>
              <a:fillRect/>
            </a:stretch>
          </p:blipFill>
          <p:spPr>
            <a:xfrm>
              <a:off x="286158" y="1172986"/>
              <a:ext cx="4846352" cy="174628"/>
            </a:xfrm>
            <a:prstGeom prst="rect">
              <a:avLst/>
            </a:prstGeom>
          </p:spPr>
        </p:pic>
        <p:pic>
          <p:nvPicPr>
            <p:cNvPr id="13" name="customLine">
              <a:extLst>
                <a:ext uri="{FF2B5EF4-FFF2-40B4-BE49-F238E27FC236}">
                  <a16:creationId xmlns:a16="http://schemas.microsoft.com/office/drawing/2014/main" id="{6219D352-1F73-860B-7AE3-5814879D936F}"/>
                </a:ext>
              </a:extLst>
            </p:cNvPr>
            <p:cNvPicPr/>
            <p:nvPr/>
          </p:nvPicPr>
          <p:blipFill rotWithShape="1">
            <a:blip r:embed="rId4"/>
            <a:stretch>
              <a:fillRect/>
            </a:stretch>
          </p:blipFill>
          <p:spPr>
            <a:xfrm>
              <a:off x="3707904" y="4369394"/>
              <a:ext cx="4593806" cy="174628"/>
            </a:xfrm>
            <a:prstGeom prst="rect">
              <a:avLst/>
            </a:prstGeom>
          </p:spPr>
        </p:pic>
        <p:sp>
          <p:nvSpPr>
            <p:cNvPr id="2" name="Title 1 copy 1">
              <a:extLst>
                <a:ext uri="{FF2B5EF4-FFF2-40B4-BE49-F238E27FC236}">
                  <a16:creationId xmlns:a16="http://schemas.microsoft.com/office/drawing/2014/main" id="{DFEB7E2E-638C-87DD-637F-B188D30F541E}"/>
                </a:ext>
              </a:extLst>
            </p:cNvPr>
            <p:cNvSpPr/>
            <p:nvPr/>
          </p:nvSpPr>
          <p:spPr>
            <a:xfrm>
              <a:off x="4096828" y="4155926"/>
              <a:ext cx="4846352" cy="794623"/>
            </a:xfrm>
            <a:prstGeom prst="rect">
              <a:avLst/>
            </a:prstGeom>
          </p:spPr>
          <p:txBody>
            <a:bodyPr spcFirstLastPara="0" lIns="0" tIns="0" rIns="0" bIns="0" anchor="t"/>
            <a:lstStyle/>
            <a:p>
              <a:pPr defTabSz="642595" hangingPunct="0">
                <a:defRPr/>
              </a:pPr>
              <a:endParaRPr lang="en-US" sz="1898" b="1" dirty="0">
                <a:latin typeface="League Spartan"/>
              </a:endParaRPr>
            </a:p>
            <a:p>
              <a:pPr defTabSz="642595" hangingPunct="0">
                <a:defRPr/>
              </a:pPr>
              <a:r>
                <a:rPr lang="en-GB" sz="2249" b="1" dirty="0">
                  <a:solidFill>
                    <a:srgbClr val="4472C4"/>
                  </a:solidFill>
                  <a:latin typeface="League Spartan"/>
                </a:rPr>
                <a:t>Marie </a:t>
              </a:r>
              <a:r>
                <a:rPr lang="en-GB" sz="2249" b="1" dirty="0" err="1">
                  <a:solidFill>
                    <a:srgbClr val="4472C4"/>
                  </a:solidFill>
                  <a:latin typeface="League Spartan"/>
                </a:rPr>
                <a:t>Sklodowska</a:t>
              </a:r>
              <a:r>
                <a:rPr lang="en-GB" sz="2249" b="1" dirty="0">
                  <a:solidFill>
                    <a:srgbClr val="4472C4"/>
                  </a:solidFill>
                  <a:latin typeface="League Spartan"/>
                </a:rPr>
                <a:t>-Curie Fellowship Programme (MSCFP)</a:t>
              </a:r>
            </a:p>
            <a:p>
              <a:pPr defTabSz="642595" hangingPunct="0">
                <a:defRPr/>
              </a:pPr>
              <a:endParaRPr sz="1898" dirty="0">
                <a:solidFill>
                  <a:srgbClr val="4472C4"/>
                </a:solidFill>
                <a:latin typeface="League Spartan"/>
                <a:cs typeface="League Spartan"/>
              </a:endParaRPr>
            </a:p>
          </p:txBody>
        </p:sp>
      </p:grpSp>
      <p:sp>
        <p:nvSpPr>
          <p:cNvPr id="14" name="Slide Number Placeholder 5">
            <a:extLst>
              <a:ext uri="{FF2B5EF4-FFF2-40B4-BE49-F238E27FC236}">
                <a16:creationId xmlns:a16="http://schemas.microsoft.com/office/drawing/2014/main" id="{95B16420-8179-000E-9A70-08FC8CEC8D1C}"/>
              </a:ext>
            </a:extLst>
          </p:cNvPr>
          <p:cNvSpPr>
            <a:spLocks noGrp="1"/>
          </p:cNvSpPr>
          <p:nvPr>
            <p:ph type="sldNum" sz="quarter" idx="12"/>
          </p:nvPr>
        </p:nvSpPr>
        <p:spPr>
          <a:xfrm>
            <a:off x="8562181" y="4848621"/>
            <a:ext cx="509587" cy="220266"/>
          </a:xfrm>
        </p:spPr>
        <p:txBody>
          <a:bodyPr/>
          <a:lstStyle/>
          <a:p>
            <a:fld id="{F99BA72C-2EC5-43EC-915D-96178322628D}" type="slidenum">
              <a:rPr lang="en-GB" smtClean="0"/>
              <a:pPr/>
              <a:t>4</a:t>
            </a:fld>
            <a:endParaRPr lang="en-GB" dirty="0"/>
          </a:p>
        </p:txBody>
      </p:sp>
    </p:spTree>
    <p:extLst>
      <p:ext uri="{BB962C8B-B14F-4D97-AF65-F5344CB8AC3E}">
        <p14:creationId xmlns:p14="http://schemas.microsoft.com/office/powerpoint/2010/main" val="4007739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lide 7"/>
        <p:cNvGrpSpPr/>
        <p:nvPr/>
      </p:nvGrpSpPr>
      <p:grpSpPr>
        <a:xfrm>
          <a:off x="0" y="0"/>
          <a:ext cx="0" cy="0"/>
          <a:chOff x="0" y="0"/>
          <a:chExt cx="0" cy="0"/>
        </a:xfrm>
      </p:grpSpPr>
      <p:pic>
        <p:nvPicPr>
          <p:cNvPr id="2" name="63c944eed7a6c3-33417136.png"/>
          <p:cNvPicPr/>
          <p:nvPr/>
        </p:nvPicPr>
        <p:blipFill rotWithShape="1">
          <a:blip r:embed="rId3"/>
          <a:stretch>
            <a:fillRect/>
          </a:stretch>
        </p:blipFill>
        <p:spPr>
          <a:xfrm>
            <a:off x="-23429" y="1721612"/>
            <a:ext cx="9190858" cy="2931971"/>
          </a:xfrm>
          <a:prstGeom prst="rect">
            <a:avLst/>
          </a:prstGeom>
        </p:spPr>
      </p:pic>
      <p:sp>
        <p:nvSpPr>
          <p:cNvPr id="3" name="text 0 copy 2"/>
          <p:cNvSpPr/>
          <p:nvPr/>
        </p:nvSpPr>
        <p:spPr>
          <a:xfrm>
            <a:off x="2468460" y="755087"/>
            <a:ext cx="6245499" cy="326723"/>
          </a:xfrm>
          <a:prstGeom prst="rect">
            <a:avLst/>
          </a:prstGeom>
          <a:solidFill>
            <a:srgbClr val="000000">
              <a:alpha val="0"/>
            </a:srgbClr>
          </a:solidFill>
        </p:spPr>
        <p:txBody>
          <a:bodyPr spcFirstLastPara="0" lIns="0" tIns="0" rIns="0" bIns="0" anchor="t"/>
          <a:lstStyle/>
          <a:p>
            <a:pPr hangingPunct="0">
              <a:defRPr/>
            </a:pPr>
            <a:r>
              <a:rPr lang="en-US" sz="2800" dirty="0">
                <a:solidFill>
                  <a:srgbClr val="1D2A6A"/>
                </a:solidFill>
                <a:latin typeface="League Spartan"/>
              </a:rPr>
              <a:t>Impact in Numbers </a:t>
            </a:r>
          </a:p>
          <a:p>
            <a:pPr hangingPunct="0">
              <a:defRPr/>
            </a:pPr>
            <a:endParaRPr sz="2800" dirty="0">
              <a:solidFill>
                <a:srgbClr val="1D2A6A"/>
              </a:solidFill>
              <a:latin typeface="League Spartan"/>
            </a:endParaRPr>
          </a:p>
        </p:txBody>
      </p:sp>
      <p:sp>
        <p:nvSpPr>
          <p:cNvPr id="4" name="text 0 copy 5"/>
          <p:cNvSpPr/>
          <p:nvPr/>
        </p:nvSpPr>
        <p:spPr>
          <a:xfrm>
            <a:off x="267760" y="1400301"/>
            <a:ext cx="4243994" cy="247678"/>
          </a:xfrm>
          <a:prstGeom prst="rect">
            <a:avLst/>
          </a:prstGeom>
          <a:solidFill>
            <a:srgbClr val="000000">
              <a:alpha val="0"/>
            </a:srgbClr>
          </a:solidFill>
        </p:spPr>
        <p:txBody>
          <a:bodyPr spcFirstLastPara="0" lIns="0" tIns="0" rIns="0" bIns="0" anchor="t"/>
          <a:lstStyle/>
          <a:p>
            <a:pPr defTabSz="642595" hangingPunct="0">
              <a:defRPr/>
            </a:pPr>
            <a:r>
              <a:rPr sz="1581" dirty="0">
                <a:solidFill>
                  <a:srgbClr val="262130"/>
                </a:solidFill>
                <a:latin typeface="Lato"/>
                <a:cs typeface="Lato"/>
              </a:rPr>
              <a:t>Application</a:t>
            </a:r>
            <a:r>
              <a:rPr lang="en-US" sz="1581" dirty="0">
                <a:solidFill>
                  <a:srgbClr val="262130"/>
                </a:solidFill>
                <a:latin typeface="Lato"/>
                <a:cs typeface="Lato"/>
              </a:rPr>
              <a:t> </a:t>
            </a:r>
            <a:r>
              <a:rPr sz="1581" dirty="0">
                <a:solidFill>
                  <a:srgbClr val="262130"/>
                </a:solidFill>
                <a:latin typeface="Lato"/>
                <a:cs typeface="Lato"/>
              </a:rPr>
              <a:t>and Selection </a:t>
            </a:r>
          </a:p>
        </p:txBody>
      </p:sp>
      <p:pic>
        <p:nvPicPr>
          <p:cNvPr id="5" name="63c944eed7bd11-06490460.png"/>
          <p:cNvPicPr/>
          <p:nvPr/>
        </p:nvPicPr>
        <p:blipFill rotWithShape="1">
          <a:blip r:embed="rId4"/>
          <a:stretch>
            <a:fillRect/>
          </a:stretch>
        </p:blipFill>
        <p:spPr>
          <a:xfrm>
            <a:off x="0" y="1721613"/>
            <a:ext cx="3628147" cy="1392352"/>
          </a:xfrm>
          <a:prstGeom prst="rect">
            <a:avLst/>
          </a:prstGeom>
        </p:spPr>
      </p:pic>
      <p:pic>
        <p:nvPicPr>
          <p:cNvPr id="6" name="63c944eed7c2e9-88439776.png"/>
          <p:cNvPicPr/>
          <p:nvPr/>
        </p:nvPicPr>
        <p:blipFill rotWithShape="1">
          <a:blip r:embed="rId5"/>
          <a:stretch>
            <a:fillRect/>
          </a:stretch>
        </p:blipFill>
        <p:spPr>
          <a:xfrm>
            <a:off x="194127" y="1781859"/>
            <a:ext cx="863525" cy="1111204"/>
          </a:xfrm>
          <a:prstGeom prst="rect">
            <a:avLst/>
          </a:prstGeom>
        </p:spPr>
      </p:pic>
      <p:sp>
        <p:nvSpPr>
          <p:cNvPr id="7" name="text 0"/>
          <p:cNvSpPr/>
          <p:nvPr/>
        </p:nvSpPr>
        <p:spPr>
          <a:xfrm>
            <a:off x="930466" y="2016149"/>
            <a:ext cx="1860932" cy="749728"/>
          </a:xfrm>
          <a:prstGeom prst="rect">
            <a:avLst/>
          </a:prstGeom>
        </p:spPr>
        <p:txBody>
          <a:bodyPr spcFirstLastPara="0" lIns="0" tIns="0" rIns="0" bIns="0" anchor="t"/>
          <a:lstStyle/>
          <a:p>
            <a:pPr algn="ctr" defTabSz="642595" hangingPunct="0">
              <a:defRPr/>
            </a:pPr>
            <a:r>
              <a:rPr lang="en-US" sz="4955" dirty="0">
                <a:solidFill>
                  <a:srgbClr val="F2C445"/>
                </a:solidFill>
                <a:latin typeface="League Spartan"/>
              </a:rPr>
              <a:t> 2271</a:t>
            </a:r>
            <a:endParaRPr sz="4955" dirty="0">
              <a:solidFill>
                <a:srgbClr val="F2C445"/>
              </a:solidFill>
              <a:latin typeface="League Spartan"/>
            </a:endParaRPr>
          </a:p>
        </p:txBody>
      </p:sp>
      <p:sp>
        <p:nvSpPr>
          <p:cNvPr id="8" name="text 0 copy 6"/>
          <p:cNvSpPr/>
          <p:nvPr/>
        </p:nvSpPr>
        <p:spPr>
          <a:xfrm>
            <a:off x="1124592" y="2665467"/>
            <a:ext cx="4243994" cy="247678"/>
          </a:xfrm>
          <a:prstGeom prst="rect">
            <a:avLst/>
          </a:prstGeom>
          <a:solidFill>
            <a:srgbClr val="000000">
              <a:alpha val="0"/>
            </a:srgbClr>
          </a:solidFill>
        </p:spPr>
        <p:txBody>
          <a:bodyPr spcFirstLastPara="0" lIns="0" tIns="0" rIns="0" bIns="0" anchor="t"/>
          <a:lstStyle/>
          <a:p>
            <a:pPr defTabSz="642595" hangingPunct="0">
              <a:defRPr/>
            </a:pPr>
            <a:r>
              <a:rPr sz="1581" b="1" dirty="0">
                <a:solidFill>
                  <a:srgbClr val="262130"/>
                </a:solidFill>
                <a:latin typeface="Lato"/>
                <a:cs typeface="Lato"/>
              </a:rPr>
              <a:t>Applications Received </a:t>
            </a:r>
          </a:p>
        </p:txBody>
      </p:sp>
      <p:pic>
        <p:nvPicPr>
          <p:cNvPr id="9" name="63c944eed7d1d5-79318570.png"/>
          <p:cNvPicPr/>
          <p:nvPr/>
        </p:nvPicPr>
        <p:blipFill rotWithShape="1">
          <a:blip r:embed="rId6"/>
          <a:stretch>
            <a:fillRect/>
          </a:stretch>
        </p:blipFill>
        <p:spPr>
          <a:xfrm>
            <a:off x="194126" y="3194293"/>
            <a:ext cx="870220" cy="1184837"/>
          </a:xfrm>
          <a:prstGeom prst="rect">
            <a:avLst/>
          </a:prstGeom>
        </p:spPr>
      </p:pic>
      <p:sp>
        <p:nvSpPr>
          <p:cNvPr id="10" name="text 0 copy 7"/>
          <p:cNvSpPr/>
          <p:nvPr/>
        </p:nvSpPr>
        <p:spPr>
          <a:xfrm>
            <a:off x="1144674" y="3408500"/>
            <a:ext cx="1703623" cy="756422"/>
          </a:xfrm>
          <a:prstGeom prst="rect">
            <a:avLst/>
          </a:prstGeom>
          <a:solidFill>
            <a:srgbClr val="000000">
              <a:alpha val="0"/>
            </a:srgbClr>
          </a:solidFill>
        </p:spPr>
        <p:txBody>
          <a:bodyPr spcFirstLastPara="0" lIns="0" tIns="0" rIns="0" bIns="0" anchor="t"/>
          <a:lstStyle/>
          <a:p>
            <a:pPr defTabSz="642595" hangingPunct="0">
              <a:defRPr/>
            </a:pPr>
            <a:r>
              <a:rPr lang="en-US" sz="4955" b="1" dirty="0">
                <a:solidFill>
                  <a:srgbClr val="1D2A6A"/>
                </a:solidFill>
                <a:latin typeface="League Spartan"/>
                <a:cs typeface="League Spartan"/>
              </a:rPr>
              <a:t>5</a:t>
            </a:r>
            <a:r>
              <a:rPr sz="4955" b="1" dirty="0">
                <a:solidFill>
                  <a:srgbClr val="1D2A6A"/>
                </a:solidFill>
                <a:latin typeface="League Spartan"/>
                <a:cs typeface="League Spartan"/>
              </a:rPr>
              <a:t>60</a:t>
            </a:r>
          </a:p>
        </p:txBody>
      </p:sp>
      <p:sp>
        <p:nvSpPr>
          <p:cNvPr id="11" name="text 0 copy 8"/>
          <p:cNvSpPr/>
          <p:nvPr/>
        </p:nvSpPr>
        <p:spPr>
          <a:xfrm>
            <a:off x="1144674" y="4084594"/>
            <a:ext cx="4243994" cy="247678"/>
          </a:xfrm>
          <a:prstGeom prst="rect">
            <a:avLst/>
          </a:prstGeom>
          <a:solidFill>
            <a:srgbClr val="000000">
              <a:alpha val="0"/>
            </a:srgbClr>
          </a:solidFill>
        </p:spPr>
        <p:txBody>
          <a:bodyPr spcFirstLastPara="0" lIns="0" tIns="0" rIns="0" bIns="0" anchor="t"/>
          <a:lstStyle/>
          <a:p>
            <a:pPr defTabSz="642595" hangingPunct="0">
              <a:defRPr/>
            </a:pPr>
            <a:r>
              <a:rPr sz="1581" b="1" spc="53" dirty="0">
                <a:solidFill>
                  <a:srgbClr val="262130"/>
                </a:solidFill>
                <a:latin typeface="Lato"/>
                <a:cs typeface="Lato"/>
              </a:rPr>
              <a:t>Students Selected</a:t>
            </a:r>
          </a:p>
        </p:txBody>
      </p:sp>
      <p:sp>
        <p:nvSpPr>
          <p:cNvPr id="12" name="text 0"/>
          <p:cNvSpPr/>
          <p:nvPr/>
        </p:nvSpPr>
        <p:spPr>
          <a:xfrm>
            <a:off x="8742360" y="2792653"/>
            <a:ext cx="696176" cy="1204919"/>
          </a:xfrm>
          <a:prstGeom prst="rect">
            <a:avLst/>
          </a:prstGeom>
          <a:solidFill>
            <a:srgbClr val="000000">
              <a:alpha val="0"/>
            </a:srgbClr>
          </a:solidFill>
        </p:spPr>
        <p:txBody>
          <a:bodyPr spcFirstLastPara="0" lIns="0" tIns="0" rIns="0" bIns="0" anchor="t"/>
          <a:lstStyle/>
          <a:p>
            <a:pPr defTabSz="642595" hangingPunct="0">
              <a:defRPr/>
            </a:pPr>
            <a:r>
              <a:rPr sz="1318" b="1" dirty="0">
                <a:solidFill>
                  <a:srgbClr val="1D2A6A"/>
                </a:solidFill>
                <a:latin typeface="League Spartan"/>
                <a:cs typeface="League Spartan"/>
              </a:rPr>
              <a:t>1</a:t>
            </a:r>
            <a:r>
              <a:rPr lang="en-US" sz="1318" b="1" dirty="0">
                <a:solidFill>
                  <a:srgbClr val="1D2A6A"/>
                </a:solidFill>
                <a:latin typeface="League Spartan"/>
                <a:cs typeface="League Spartan"/>
              </a:rPr>
              <a:t>94</a:t>
            </a:r>
            <a:endParaRPr sz="1318" b="1" dirty="0">
              <a:solidFill>
                <a:srgbClr val="1D2A6A"/>
              </a:solidFill>
              <a:latin typeface="League Spartan"/>
              <a:cs typeface="League Spartan"/>
            </a:endParaRPr>
          </a:p>
          <a:p>
            <a:pPr defTabSz="642595" hangingPunct="0">
              <a:defRPr/>
            </a:pPr>
            <a:r>
              <a:rPr lang="en-US" sz="1318" dirty="0">
                <a:solidFill>
                  <a:srgbClr val="1D2A6A"/>
                </a:solidFill>
                <a:latin typeface="League Spartan"/>
                <a:cs typeface="League Spartan"/>
              </a:rPr>
              <a:t>236</a:t>
            </a:r>
            <a:endParaRPr sz="1318" dirty="0">
              <a:solidFill>
                <a:srgbClr val="1D2A6A"/>
              </a:solidFill>
              <a:latin typeface="League Spartan"/>
              <a:cs typeface="League Spartan"/>
            </a:endParaRPr>
          </a:p>
          <a:p>
            <a:pPr defTabSz="642595" hangingPunct="0">
              <a:defRPr/>
            </a:pPr>
            <a:r>
              <a:rPr lang="en-US" sz="1318" dirty="0">
                <a:solidFill>
                  <a:srgbClr val="1D2A6A"/>
                </a:solidFill>
                <a:latin typeface="League Spartan"/>
                <a:cs typeface="League Spartan"/>
              </a:rPr>
              <a:t>50</a:t>
            </a:r>
            <a:endParaRPr sz="1318" dirty="0">
              <a:solidFill>
                <a:srgbClr val="1D2A6A"/>
              </a:solidFill>
              <a:latin typeface="League Spartan"/>
              <a:cs typeface="League Spartan"/>
            </a:endParaRPr>
          </a:p>
          <a:p>
            <a:pPr defTabSz="642595" hangingPunct="0">
              <a:defRPr/>
            </a:pPr>
            <a:r>
              <a:rPr lang="en-US" sz="1318" dirty="0">
                <a:solidFill>
                  <a:srgbClr val="1D2A6A"/>
                </a:solidFill>
                <a:latin typeface="League Spartan"/>
                <a:cs typeface="League Spartan"/>
              </a:rPr>
              <a:t>36</a:t>
            </a:r>
            <a:endParaRPr sz="1318" dirty="0">
              <a:solidFill>
                <a:srgbClr val="1D2A6A"/>
              </a:solidFill>
              <a:latin typeface="League Spartan"/>
              <a:cs typeface="League Spartan"/>
            </a:endParaRPr>
          </a:p>
          <a:p>
            <a:pPr defTabSz="642595" hangingPunct="0">
              <a:defRPr/>
            </a:pPr>
            <a:r>
              <a:rPr lang="en-US" sz="1318" dirty="0">
                <a:solidFill>
                  <a:srgbClr val="1D2A6A"/>
                </a:solidFill>
                <a:latin typeface="League Spartan"/>
                <a:cs typeface="League Spartan"/>
              </a:rPr>
              <a:t>3</a:t>
            </a:r>
            <a:r>
              <a:rPr sz="1318" dirty="0">
                <a:solidFill>
                  <a:srgbClr val="1D2A6A"/>
                </a:solidFill>
                <a:latin typeface="League Spartan"/>
                <a:cs typeface="League Spartan"/>
              </a:rPr>
              <a:t>6</a:t>
            </a:r>
          </a:p>
          <a:p>
            <a:pPr defTabSz="642595" hangingPunct="0">
              <a:defRPr/>
            </a:pPr>
            <a:r>
              <a:rPr lang="en-US" sz="1318" dirty="0">
                <a:solidFill>
                  <a:srgbClr val="1D2A6A"/>
                </a:solidFill>
                <a:latin typeface="League Spartan"/>
                <a:cs typeface="League Spartan"/>
              </a:rPr>
              <a:t>8</a:t>
            </a:r>
            <a:endParaRPr sz="1318" dirty="0">
              <a:solidFill>
                <a:srgbClr val="1D2A6A"/>
              </a:solidFill>
              <a:latin typeface="League Spartan"/>
              <a:cs typeface="League Spartan"/>
            </a:endParaRPr>
          </a:p>
        </p:txBody>
      </p:sp>
      <p:sp>
        <p:nvSpPr>
          <p:cNvPr id="13" name="text 0 copy 6"/>
          <p:cNvSpPr/>
          <p:nvPr/>
        </p:nvSpPr>
        <p:spPr>
          <a:xfrm>
            <a:off x="6064762" y="2752489"/>
            <a:ext cx="2624047" cy="1245083"/>
          </a:xfrm>
          <a:prstGeom prst="rect">
            <a:avLst/>
          </a:prstGeom>
          <a:solidFill>
            <a:srgbClr val="000000">
              <a:alpha val="0"/>
            </a:srgbClr>
          </a:solidFill>
        </p:spPr>
        <p:txBody>
          <a:bodyPr spcFirstLastPara="0" lIns="0" tIns="0" rIns="0" bIns="0" anchor="t"/>
          <a:lstStyle/>
          <a:p>
            <a:pPr algn="r" defTabSz="642595" hangingPunct="0">
              <a:defRPr/>
            </a:pPr>
            <a:r>
              <a:rPr sz="1318" dirty="0">
                <a:solidFill>
                  <a:srgbClr val="262130"/>
                </a:solidFill>
                <a:latin typeface="Lato"/>
                <a:cs typeface="Lato"/>
              </a:rPr>
              <a:t>Nuclear Energy</a:t>
            </a:r>
          </a:p>
          <a:p>
            <a:pPr algn="r" defTabSz="642595" hangingPunct="0">
              <a:defRPr/>
            </a:pPr>
            <a:r>
              <a:rPr sz="1318" dirty="0">
                <a:solidFill>
                  <a:srgbClr val="262130"/>
                </a:solidFill>
                <a:latin typeface="Lato"/>
                <a:cs typeface="Lato"/>
              </a:rPr>
              <a:t>Nuclear Sciences &amp; Applications</a:t>
            </a:r>
          </a:p>
          <a:p>
            <a:pPr algn="r" defTabSz="642595" hangingPunct="0">
              <a:defRPr/>
            </a:pPr>
            <a:r>
              <a:rPr sz="1318" dirty="0">
                <a:solidFill>
                  <a:srgbClr val="262130"/>
                </a:solidFill>
                <a:latin typeface="Lato"/>
                <a:cs typeface="Lato"/>
              </a:rPr>
              <a:t>Nuclear Safety</a:t>
            </a:r>
          </a:p>
          <a:p>
            <a:pPr algn="r" defTabSz="642595" hangingPunct="0">
              <a:defRPr/>
            </a:pPr>
            <a:r>
              <a:rPr sz="1318" dirty="0">
                <a:solidFill>
                  <a:srgbClr val="262130"/>
                </a:solidFill>
                <a:latin typeface="Lato"/>
                <a:cs typeface="Lato"/>
              </a:rPr>
              <a:t>Nuclear Security</a:t>
            </a:r>
          </a:p>
          <a:p>
            <a:pPr algn="r" defTabSz="642595" hangingPunct="0">
              <a:defRPr/>
            </a:pPr>
            <a:r>
              <a:rPr lang="en-US" sz="1318" dirty="0">
                <a:solidFill>
                  <a:srgbClr val="262130"/>
                </a:solidFill>
                <a:latin typeface="Lato"/>
                <a:cs typeface="Lato"/>
              </a:rPr>
              <a:t>Safeguards/</a:t>
            </a:r>
            <a:r>
              <a:rPr sz="1318" dirty="0">
                <a:solidFill>
                  <a:srgbClr val="262130"/>
                </a:solidFill>
                <a:latin typeface="Lato"/>
                <a:cs typeface="Lato"/>
              </a:rPr>
              <a:t>Non-Proliferation</a:t>
            </a:r>
          </a:p>
          <a:p>
            <a:pPr algn="r" defTabSz="642595" hangingPunct="0">
              <a:defRPr/>
            </a:pPr>
            <a:r>
              <a:rPr sz="1318" dirty="0">
                <a:solidFill>
                  <a:srgbClr val="262130"/>
                </a:solidFill>
                <a:latin typeface="Lato"/>
                <a:cs typeface="Lato"/>
              </a:rPr>
              <a:t>Nuclear Law</a:t>
            </a:r>
          </a:p>
        </p:txBody>
      </p:sp>
      <p:pic>
        <p:nvPicPr>
          <p:cNvPr id="14" name="63c944eed7fd77-64791982.png"/>
          <p:cNvPicPr/>
          <p:nvPr/>
        </p:nvPicPr>
        <p:blipFill rotWithShape="1">
          <a:blip r:embed="rId7"/>
          <a:stretch>
            <a:fillRect/>
          </a:stretch>
        </p:blipFill>
        <p:spPr>
          <a:xfrm>
            <a:off x="4290853" y="3395112"/>
            <a:ext cx="649318" cy="635930"/>
          </a:xfrm>
          <a:prstGeom prst="rect">
            <a:avLst/>
          </a:prstGeom>
        </p:spPr>
      </p:pic>
      <p:sp>
        <p:nvSpPr>
          <p:cNvPr id="15" name="text 0 copy 9"/>
          <p:cNvSpPr/>
          <p:nvPr/>
        </p:nvSpPr>
        <p:spPr>
          <a:xfrm>
            <a:off x="4511755" y="1969291"/>
            <a:ext cx="1827461" cy="883607"/>
          </a:xfrm>
          <a:prstGeom prst="rect">
            <a:avLst/>
          </a:prstGeom>
          <a:solidFill>
            <a:srgbClr val="000000">
              <a:alpha val="0"/>
            </a:srgbClr>
          </a:solidFill>
        </p:spPr>
        <p:txBody>
          <a:bodyPr spcFirstLastPara="0" lIns="0" tIns="0" rIns="0" bIns="0" anchor="t"/>
          <a:lstStyle/>
          <a:p>
            <a:pPr algn="ctr" defTabSz="642595" hangingPunct="0">
              <a:defRPr/>
            </a:pPr>
            <a:r>
              <a:rPr lang="en-US" sz="5798" b="1" dirty="0">
                <a:solidFill>
                  <a:srgbClr val="1D2A6A"/>
                </a:solidFill>
                <a:latin typeface="League Spartan"/>
                <a:cs typeface="League Spartan"/>
              </a:rPr>
              <a:t>72</a:t>
            </a:r>
            <a:endParaRPr sz="5798" b="1" dirty="0">
              <a:solidFill>
                <a:srgbClr val="1D2A6A"/>
              </a:solidFill>
              <a:latin typeface="League Spartan"/>
              <a:cs typeface="League Spartan"/>
            </a:endParaRPr>
          </a:p>
        </p:txBody>
      </p:sp>
      <p:sp>
        <p:nvSpPr>
          <p:cNvPr id="16" name="text 0 copy 10"/>
          <p:cNvSpPr/>
          <p:nvPr/>
        </p:nvSpPr>
        <p:spPr>
          <a:xfrm>
            <a:off x="3895907" y="2022842"/>
            <a:ext cx="1405739" cy="495356"/>
          </a:xfrm>
          <a:prstGeom prst="rect">
            <a:avLst/>
          </a:prstGeom>
          <a:solidFill>
            <a:srgbClr val="000000">
              <a:alpha val="0"/>
            </a:srgbClr>
          </a:solidFill>
        </p:spPr>
        <p:txBody>
          <a:bodyPr spcFirstLastPara="0" lIns="0" tIns="0" rIns="0" bIns="0" anchor="t"/>
          <a:lstStyle/>
          <a:p>
            <a:pPr defTabSz="642595" hangingPunct="0">
              <a:defRPr/>
            </a:pPr>
            <a:r>
              <a:rPr sz="1581" dirty="0">
                <a:solidFill>
                  <a:srgbClr val="262130"/>
                </a:solidFill>
                <a:latin typeface="Lato"/>
                <a:cs typeface="Lato"/>
              </a:rPr>
              <a:t>Studying in </a:t>
            </a:r>
          </a:p>
          <a:p>
            <a:pPr defTabSz="642595" hangingPunct="0">
              <a:defRPr/>
            </a:pPr>
            <a:r>
              <a:rPr sz="1581" dirty="0">
                <a:solidFill>
                  <a:srgbClr val="262130"/>
                </a:solidFill>
                <a:latin typeface="Lato"/>
                <a:cs typeface="Lato"/>
              </a:rPr>
              <a:t> </a:t>
            </a:r>
          </a:p>
        </p:txBody>
      </p:sp>
      <p:sp>
        <p:nvSpPr>
          <p:cNvPr id="17" name="text 0 copy 11"/>
          <p:cNvSpPr/>
          <p:nvPr/>
        </p:nvSpPr>
        <p:spPr>
          <a:xfrm>
            <a:off x="4900006" y="3281314"/>
            <a:ext cx="1171450" cy="883607"/>
          </a:xfrm>
          <a:prstGeom prst="rect">
            <a:avLst/>
          </a:prstGeom>
          <a:solidFill>
            <a:srgbClr val="000000">
              <a:alpha val="0"/>
            </a:srgbClr>
          </a:solidFill>
        </p:spPr>
        <p:txBody>
          <a:bodyPr spcFirstLastPara="0" lIns="0" tIns="0" rIns="0" bIns="0" anchor="t"/>
          <a:lstStyle/>
          <a:p>
            <a:pPr algn="ctr" defTabSz="642595" hangingPunct="0">
              <a:defRPr/>
            </a:pPr>
            <a:r>
              <a:rPr sz="5798" b="1" dirty="0">
                <a:solidFill>
                  <a:srgbClr val="1D2A6A"/>
                </a:solidFill>
                <a:latin typeface="League Spartan"/>
                <a:cs typeface="League Spartan"/>
              </a:rPr>
              <a:t>1</a:t>
            </a:r>
            <a:r>
              <a:rPr lang="en-US" sz="5798" b="1" dirty="0">
                <a:solidFill>
                  <a:srgbClr val="1D2A6A"/>
                </a:solidFill>
                <a:latin typeface="League Spartan"/>
                <a:cs typeface="League Spartan"/>
              </a:rPr>
              <a:t>21</a:t>
            </a:r>
            <a:endParaRPr sz="5798" b="1" dirty="0">
              <a:solidFill>
                <a:srgbClr val="1D2A6A"/>
              </a:solidFill>
              <a:latin typeface="League Spartan"/>
              <a:cs typeface="League Spartan"/>
            </a:endParaRPr>
          </a:p>
        </p:txBody>
      </p:sp>
      <p:sp>
        <p:nvSpPr>
          <p:cNvPr id="18" name="text 0 copy 12"/>
          <p:cNvSpPr/>
          <p:nvPr/>
        </p:nvSpPr>
        <p:spPr>
          <a:xfrm>
            <a:off x="4511755" y="4084594"/>
            <a:ext cx="1733745" cy="247678"/>
          </a:xfrm>
          <a:prstGeom prst="rect">
            <a:avLst/>
          </a:prstGeom>
          <a:solidFill>
            <a:srgbClr val="000000">
              <a:alpha val="0"/>
            </a:srgbClr>
          </a:solidFill>
        </p:spPr>
        <p:txBody>
          <a:bodyPr spcFirstLastPara="0" lIns="0" tIns="0" rIns="0" bIns="0" anchor="t"/>
          <a:lstStyle/>
          <a:p>
            <a:pPr defTabSz="642595" hangingPunct="0">
              <a:defRPr/>
            </a:pPr>
            <a:r>
              <a:rPr sz="1581" spc="53" dirty="0">
                <a:solidFill>
                  <a:srgbClr val="262130"/>
                </a:solidFill>
                <a:latin typeface="Lato"/>
                <a:cs typeface="Lato"/>
              </a:rPr>
              <a:t> Nationalities</a:t>
            </a:r>
          </a:p>
        </p:txBody>
      </p:sp>
      <p:sp>
        <p:nvSpPr>
          <p:cNvPr id="19" name="text 0 copy 17"/>
          <p:cNvSpPr/>
          <p:nvPr/>
        </p:nvSpPr>
        <p:spPr>
          <a:xfrm>
            <a:off x="7483889" y="2344155"/>
            <a:ext cx="3842354" cy="287842"/>
          </a:xfrm>
          <a:prstGeom prst="rect">
            <a:avLst/>
          </a:prstGeom>
          <a:solidFill>
            <a:srgbClr val="000000">
              <a:alpha val="0"/>
            </a:srgbClr>
          </a:solidFill>
        </p:spPr>
        <p:txBody>
          <a:bodyPr spcFirstLastPara="0" lIns="0" tIns="0" rIns="0" bIns="0" anchor="t"/>
          <a:lstStyle/>
          <a:p>
            <a:pPr defTabSz="642595" hangingPunct="0">
              <a:defRPr/>
            </a:pPr>
            <a:r>
              <a:rPr sz="1898" b="1" dirty="0">
                <a:solidFill>
                  <a:srgbClr val="262130"/>
                </a:solidFill>
                <a:latin typeface="Lato"/>
                <a:cs typeface="Lato"/>
              </a:rPr>
              <a:t>Fields of Study</a:t>
            </a:r>
          </a:p>
        </p:txBody>
      </p:sp>
      <p:pic>
        <p:nvPicPr>
          <p:cNvPr id="20" name="63c944eed81872-39390343.png"/>
          <p:cNvPicPr/>
          <p:nvPr/>
        </p:nvPicPr>
        <p:blipFill rotWithShape="1">
          <a:blip r:embed="rId8"/>
          <a:stretch>
            <a:fillRect/>
          </a:stretch>
        </p:blipFill>
        <p:spPr>
          <a:xfrm>
            <a:off x="4585389" y="2344154"/>
            <a:ext cx="287842" cy="421722"/>
          </a:xfrm>
          <a:prstGeom prst="rect">
            <a:avLst/>
          </a:prstGeom>
        </p:spPr>
      </p:pic>
      <p:sp>
        <p:nvSpPr>
          <p:cNvPr id="21" name="text 0 copy 18"/>
          <p:cNvSpPr/>
          <p:nvPr/>
        </p:nvSpPr>
        <p:spPr>
          <a:xfrm>
            <a:off x="4458202" y="2779265"/>
            <a:ext cx="1921178" cy="247678"/>
          </a:xfrm>
          <a:prstGeom prst="rect">
            <a:avLst/>
          </a:prstGeom>
          <a:solidFill>
            <a:srgbClr val="000000">
              <a:alpha val="0"/>
            </a:srgbClr>
          </a:solidFill>
        </p:spPr>
        <p:txBody>
          <a:bodyPr spcFirstLastPara="0" lIns="0" tIns="0" rIns="0" bIns="0" anchor="t"/>
          <a:lstStyle/>
          <a:p>
            <a:pPr defTabSz="642595" hangingPunct="0">
              <a:lnSpc>
                <a:spcPct val="83333"/>
              </a:lnSpc>
              <a:spcBef>
                <a:spcPct val="6667"/>
              </a:spcBef>
              <a:defRPr/>
            </a:pPr>
            <a:r>
              <a:rPr lang="en-US" sz="1581" spc="53" dirty="0">
                <a:solidFill>
                  <a:srgbClr val="262130"/>
                </a:solidFill>
                <a:latin typeface="Lato"/>
                <a:cs typeface="Lato"/>
              </a:rPr>
              <a:t>Countries</a:t>
            </a:r>
            <a:endParaRPr sz="1581" spc="53" dirty="0">
              <a:solidFill>
                <a:srgbClr val="262130"/>
              </a:solidFill>
              <a:latin typeface="Lato"/>
              <a:cs typeface="Lato"/>
            </a:endParaRPr>
          </a:p>
        </p:txBody>
      </p:sp>
      <p:sp>
        <p:nvSpPr>
          <p:cNvPr id="26" name="TextBox 25">
            <a:extLst>
              <a:ext uri="{FF2B5EF4-FFF2-40B4-BE49-F238E27FC236}">
                <a16:creationId xmlns:a16="http://schemas.microsoft.com/office/drawing/2014/main" id="{3A3CA42B-6A36-9FE1-D51B-4188848F0D3C}"/>
              </a:ext>
            </a:extLst>
          </p:cNvPr>
          <p:cNvSpPr txBox="1"/>
          <p:nvPr/>
        </p:nvSpPr>
        <p:spPr>
          <a:xfrm>
            <a:off x="3176606" y="317605"/>
            <a:ext cx="1281596" cy="287002"/>
          </a:xfrm>
          <a:prstGeom prst="rect">
            <a:avLst/>
          </a:prstGeom>
          <a:noFill/>
        </p:spPr>
        <p:txBody>
          <a:bodyPr wrap="square" rtlCol="0">
            <a:spAutoFit/>
          </a:bodyPr>
          <a:lstStyle/>
          <a:p>
            <a:r>
              <a:rPr lang="en-US" sz="1265" dirty="0">
                <a:solidFill>
                  <a:srgbClr val="1D2A6A"/>
                </a:solidFill>
                <a:latin typeface="League Spartan"/>
              </a:rPr>
              <a:t>(Cumulative)</a:t>
            </a:r>
          </a:p>
        </p:txBody>
      </p:sp>
      <p:sp>
        <p:nvSpPr>
          <p:cNvPr id="28" name="text 0">
            <a:extLst>
              <a:ext uri="{FF2B5EF4-FFF2-40B4-BE49-F238E27FC236}">
                <a16:creationId xmlns:a16="http://schemas.microsoft.com/office/drawing/2014/main" id="{B2B528FA-E032-03DB-0C46-9BF29FC7DA4F}"/>
              </a:ext>
            </a:extLst>
          </p:cNvPr>
          <p:cNvSpPr/>
          <p:nvPr/>
        </p:nvSpPr>
        <p:spPr>
          <a:xfrm>
            <a:off x="262063" y="967785"/>
            <a:ext cx="3883127" cy="412434"/>
          </a:xfrm>
          <a:prstGeom prst="rect">
            <a:avLst/>
          </a:prstGeom>
          <a:solidFill>
            <a:srgbClr val="000000">
              <a:alpha val="0"/>
            </a:srgbClr>
          </a:solidFill>
        </p:spPr>
        <p:txBody>
          <a:bodyPr spcFirstLastPara="0" lIns="0" tIns="0" rIns="0" bIns="0" anchor="t"/>
          <a:lstStyle/>
          <a:p>
            <a:pPr defTabSz="642595" hangingPunct="0">
              <a:defRPr/>
            </a:pPr>
            <a:r>
              <a:rPr lang="en-US" sz="2530" b="1" dirty="0">
                <a:solidFill>
                  <a:srgbClr val="1D2A6A"/>
                </a:solidFill>
                <a:latin typeface="League Spartan"/>
                <a:cs typeface="League Spartan"/>
              </a:rPr>
              <a:t>2020-2023</a:t>
            </a:r>
            <a:endParaRPr sz="2530" b="1" dirty="0">
              <a:solidFill>
                <a:srgbClr val="1D2A6A"/>
              </a:solidFill>
              <a:latin typeface="League Spartan"/>
              <a:cs typeface="League Spartan"/>
            </a:endParaRPr>
          </a:p>
        </p:txBody>
      </p:sp>
      <p:pic>
        <p:nvPicPr>
          <p:cNvPr id="24" name="customLine">
            <a:extLst>
              <a:ext uri="{FF2B5EF4-FFF2-40B4-BE49-F238E27FC236}">
                <a16:creationId xmlns:a16="http://schemas.microsoft.com/office/drawing/2014/main" id="{A4EF7EC7-EAC5-CF28-35E6-2359A825ED7D}"/>
              </a:ext>
            </a:extLst>
          </p:cNvPr>
          <p:cNvPicPr/>
          <p:nvPr/>
        </p:nvPicPr>
        <p:blipFill rotWithShape="1">
          <a:blip r:embed="rId9"/>
          <a:stretch>
            <a:fillRect/>
          </a:stretch>
        </p:blipFill>
        <p:spPr>
          <a:xfrm>
            <a:off x="2797205" y="1196863"/>
            <a:ext cx="3009256" cy="157454"/>
          </a:xfrm>
          <a:prstGeom prst="rect">
            <a:avLst/>
          </a:prstGeom>
        </p:spPr>
      </p:pic>
      <p:pic>
        <p:nvPicPr>
          <p:cNvPr id="25" name="63dcc5406fd550-80482142.png">
            <a:extLst>
              <a:ext uri="{FF2B5EF4-FFF2-40B4-BE49-F238E27FC236}">
                <a16:creationId xmlns:a16="http://schemas.microsoft.com/office/drawing/2014/main" id="{6DA2176F-CF90-CDF0-8D4D-DD1A49F4B76F}"/>
              </a:ext>
            </a:extLst>
          </p:cNvPr>
          <p:cNvPicPr/>
          <p:nvPr/>
        </p:nvPicPr>
        <p:blipFill rotWithShape="1">
          <a:blip r:embed="rId10">
            <a:duotone>
              <a:prstClr val="black"/>
              <a:schemeClr val="tx2">
                <a:tint val="45000"/>
                <a:satMod val="400000"/>
              </a:schemeClr>
            </a:duotone>
          </a:blip>
          <a:srcRect r="57644"/>
          <a:stretch/>
        </p:blipFill>
        <p:spPr>
          <a:xfrm>
            <a:off x="8629900" y="1256"/>
            <a:ext cx="514100" cy="775864"/>
          </a:xfrm>
          <a:prstGeom prst="rect">
            <a:avLst/>
          </a:prstGeom>
        </p:spPr>
      </p:pic>
      <p:sp>
        <p:nvSpPr>
          <p:cNvPr id="27" name="Slide Number Placeholder 5">
            <a:extLst>
              <a:ext uri="{FF2B5EF4-FFF2-40B4-BE49-F238E27FC236}">
                <a16:creationId xmlns:a16="http://schemas.microsoft.com/office/drawing/2014/main" id="{C002FF16-2EC6-6C24-6CE0-FE59915AA197}"/>
              </a:ext>
            </a:extLst>
          </p:cNvPr>
          <p:cNvSpPr>
            <a:spLocks noGrp="1"/>
          </p:cNvSpPr>
          <p:nvPr>
            <p:ph type="sldNum" sz="quarter" idx="12"/>
          </p:nvPr>
        </p:nvSpPr>
        <p:spPr>
          <a:xfrm>
            <a:off x="8562181" y="4848621"/>
            <a:ext cx="509587" cy="220266"/>
          </a:xfrm>
        </p:spPr>
        <p:txBody>
          <a:bodyPr/>
          <a:lstStyle/>
          <a:p>
            <a:fld id="{F99BA72C-2EC5-43EC-915D-96178322628D}" type="slidenum">
              <a:rPr lang="en-GB" smtClean="0"/>
              <a:pPr/>
              <a:t>5</a:t>
            </a:fld>
            <a:endParaRPr lang="en-GB" dirty="0"/>
          </a:p>
        </p:txBody>
      </p:sp>
    </p:spTree>
    <p:extLst>
      <p:ext uri="{BB962C8B-B14F-4D97-AF65-F5344CB8AC3E}">
        <p14:creationId xmlns:p14="http://schemas.microsoft.com/office/powerpoint/2010/main" val="1713353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B4DF-B7EB-6379-536B-81F43B59549F}"/>
              </a:ext>
            </a:extLst>
          </p:cNvPr>
          <p:cNvSpPr>
            <a:spLocks noGrp="1"/>
          </p:cNvSpPr>
          <p:nvPr>
            <p:ph type="ctrTitle"/>
          </p:nvPr>
        </p:nvSpPr>
        <p:spPr/>
        <p:txBody>
          <a:bodyPr>
            <a:normAutofit fontScale="90000"/>
          </a:bodyPr>
          <a:lstStyle/>
          <a:p>
            <a:r>
              <a:rPr lang="en-US" dirty="0"/>
              <a:t>Science and engineering solutions for managing radioactive waste </a:t>
            </a:r>
            <a:endParaRPr lang="en-GB" dirty="0"/>
          </a:p>
        </p:txBody>
      </p:sp>
      <p:sp>
        <p:nvSpPr>
          <p:cNvPr id="6" name="Slide Number Placeholder 5">
            <a:extLst>
              <a:ext uri="{FF2B5EF4-FFF2-40B4-BE49-F238E27FC236}">
                <a16:creationId xmlns:a16="http://schemas.microsoft.com/office/drawing/2014/main" id="{C7764D7E-7E85-CB3B-E198-DC79E1FB6ED5}"/>
              </a:ext>
            </a:extLst>
          </p:cNvPr>
          <p:cNvSpPr>
            <a:spLocks noGrp="1"/>
          </p:cNvSpPr>
          <p:nvPr>
            <p:ph type="sldNum" sz="quarter" idx="12"/>
          </p:nvPr>
        </p:nvSpPr>
        <p:spPr>
          <a:xfrm>
            <a:off x="8562181" y="4848621"/>
            <a:ext cx="509587" cy="220266"/>
          </a:xfrm>
        </p:spPr>
        <p:txBody>
          <a:bodyPr/>
          <a:lstStyle/>
          <a:p>
            <a:fld id="{F99BA72C-2EC5-43EC-915D-96178322628D}" type="slidenum">
              <a:rPr lang="en-GB" smtClean="0"/>
              <a:pPr/>
              <a:t>6</a:t>
            </a:fld>
            <a:endParaRPr lang="en-GB" dirty="0"/>
          </a:p>
        </p:txBody>
      </p:sp>
    </p:spTree>
    <p:extLst>
      <p:ext uri="{BB962C8B-B14F-4D97-AF65-F5344CB8AC3E}">
        <p14:creationId xmlns:p14="http://schemas.microsoft.com/office/powerpoint/2010/main" val="398388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83A601-D97A-82FC-8C4A-630F014674F2}"/>
              </a:ext>
            </a:extLst>
          </p:cNvPr>
          <p:cNvPicPr>
            <a:picLocks noChangeAspect="1"/>
          </p:cNvPicPr>
          <p:nvPr/>
        </p:nvPicPr>
        <p:blipFill>
          <a:blip r:embed="rId2"/>
          <a:stretch>
            <a:fillRect/>
          </a:stretch>
        </p:blipFill>
        <p:spPr>
          <a:xfrm>
            <a:off x="3772659" y="761907"/>
            <a:ext cx="5073911" cy="3619686"/>
          </a:xfrm>
          <a:prstGeom prst="rect">
            <a:avLst/>
          </a:prstGeom>
        </p:spPr>
      </p:pic>
      <p:pic>
        <p:nvPicPr>
          <p:cNvPr id="1026" name="Picture 2">
            <a:extLst>
              <a:ext uri="{FF2B5EF4-FFF2-40B4-BE49-F238E27FC236}">
                <a16:creationId xmlns:a16="http://schemas.microsoft.com/office/drawing/2014/main" id="{379D2621-E365-A606-2F84-B9CAADDA70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52" y="1105855"/>
            <a:ext cx="4483648" cy="293179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ADBF3E8D-C3A6-1020-94C0-76CDC141A43A}"/>
              </a:ext>
            </a:extLst>
          </p:cNvPr>
          <p:cNvSpPr>
            <a:spLocks noGrp="1"/>
          </p:cNvSpPr>
          <p:nvPr>
            <p:ph type="subTitle" idx="1"/>
          </p:nvPr>
        </p:nvSpPr>
        <p:spPr>
          <a:xfrm>
            <a:off x="88352" y="4092293"/>
            <a:ext cx="5073910" cy="578600"/>
          </a:xfrm>
        </p:spPr>
        <p:txBody>
          <a:bodyPr>
            <a:normAutofit/>
          </a:bodyPr>
          <a:lstStyle/>
          <a:p>
            <a:r>
              <a:rPr lang="en-GB" b="0" i="0" dirty="0">
                <a:solidFill>
                  <a:srgbClr val="1F1F1F"/>
                </a:solidFill>
                <a:effectLst/>
                <a:latin typeface="ElsevierGulliver"/>
              </a:rPr>
              <a:t>Beishan URL, PRC </a:t>
            </a:r>
            <a:endParaRPr lang="en-GB" dirty="0"/>
          </a:p>
        </p:txBody>
      </p:sp>
      <p:sp>
        <p:nvSpPr>
          <p:cNvPr id="10" name="Slide Number Placeholder 5">
            <a:extLst>
              <a:ext uri="{FF2B5EF4-FFF2-40B4-BE49-F238E27FC236}">
                <a16:creationId xmlns:a16="http://schemas.microsoft.com/office/drawing/2014/main" id="{877B660A-8FF4-145B-98F2-EE3AFC2851B3}"/>
              </a:ext>
            </a:extLst>
          </p:cNvPr>
          <p:cNvSpPr>
            <a:spLocks noGrp="1"/>
          </p:cNvSpPr>
          <p:nvPr>
            <p:ph type="sldNum" sz="quarter" idx="12"/>
          </p:nvPr>
        </p:nvSpPr>
        <p:spPr>
          <a:xfrm>
            <a:off x="8562181" y="4848621"/>
            <a:ext cx="509587" cy="220266"/>
          </a:xfrm>
        </p:spPr>
        <p:txBody>
          <a:bodyPr/>
          <a:lstStyle/>
          <a:p>
            <a:fld id="{F99BA72C-2EC5-43EC-915D-96178322628D}" type="slidenum">
              <a:rPr lang="en-GB" smtClean="0"/>
              <a:pPr/>
              <a:t>7</a:t>
            </a:fld>
            <a:endParaRPr lang="en-GB" dirty="0"/>
          </a:p>
        </p:txBody>
      </p:sp>
    </p:spTree>
    <p:extLst>
      <p:ext uri="{BB962C8B-B14F-4D97-AF65-F5344CB8AC3E}">
        <p14:creationId xmlns:p14="http://schemas.microsoft.com/office/powerpoint/2010/main" val="184335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B4DF-B7EB-6379-536B-81F43B59549F}"/>
              </a:ext>
            </a:extLst>
          </p:cNvPr>
          <p:cNvSpPr>
            <a:spLocks noGrp="1"/>
          </p:cNvSpPr>
          <p:nvPr>
            <p:ph type="ctrTitle"/>
          </p:nvPr>
        </p:nvSpPr>
        <p:spPr/>
        <p:txBody>
          <a:bodyPr>
            <a:normAutofit/>
          </a:bodyPr>
          <a:lstStyle/>
          <a:p>
            <a:r>
              <a:rPr lang="en-US" dirty="0"/>
              <a:t>New challenges and future work</a:t>
            </a:r>
            <a:endParaRPr lang="en-GB" dirty="0"/>
          </a:p>
        </p:txBody>
      </p:sp>
      <p:sp>
        <p:nvSpPr>
          <p:cNvPr id="3" name="Slide Number Placeholder 5">
            <a:extLst>
              <a:ext uri="{FF2B5EF4-FFF2-40B4-BE49-F238E27FC236}">
                <a16:creationId xmlns:a16="http://schemas.microsoft.com/office/drawing/2014/main" id="{942EDFA5-4B93-9FEE-85E5-69D9F074B570}"/>
              </a:ext>
            </a:extLst>
          </p:cNvPr>
          <p:cNvSpPr>
            <a:spLocks noGrp="1"/>
          </p:cNvSpPr>
          <p:nvPr>
            <p:ph type="sldNum" sz="quarter" idx="12"/>
          </p:nvPr>
        </p:nvSpPr>
        <p:spPr>
          <a:xfrm>
            <a:off x="8562181" y="4848621"/>
            <a:ext cx="509587" cy="220266"/>
          </a:xfrm>
        </p:spPr>
        <p:txBody>
          <a:bodyPr/>
          <a:lstStyle/>
          <a:p>
            <a:fld id="{F99BA72C-2EC5-43EC-915D-96178322628D}" type="slidenum">
              <a:rPr lang="en-GB" smtClean="0"/>
              <a:pPr/>
              <a:t>8</a:t>
            </a:fld>
            <a:endParaRPr lang="en-GB" dirty="0"/>
          </a:p>
        </p:txBody>
      </p:sp>
    </p:spTree>
    <p:extLst>
      <p:ext uri="{BB962C8B-B14F-4D97-AF65-F5344CB8AC3E}">
        <p14:creationId xmlns:p14="http://schemas.microsoft.com/office/powerpoint/2010/main" val="441948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00C40947-8726-4781-AA6F-F8F637A856AD}"/>
              </a:ext>
            </a:extLst>
          </p:cNvPr>
          <p:cNvSpPr/>
          <p:nvPr/>
        </p:nvSpPr>
        <p:spPr>
          <a:xfrm>
            <a:off x="2536726" y="58863"/>
            <a:ext cx="6199133" cy="369332"/>
          </a:xfrm>
          <a:prstGeom prst="rect">
            <a:avLst/>
          </a:prstGeom>
        </p:spPr>
        <p:txBody>
          <a:bodyPr wrap="none">
            <a:spAutoFit/>
          </a:bodyPr>
          <a:lstStyle/>
          <a:p>
            <a:r>
              <a:rPr lang="en-GB" altLang="ja-JP" dirty="0">
                <a:solidFill>
                  <a:schemeClr val="accent1">
                    <a:lumMod val="75000"/>
                  </a:schemeClr>
                </a:solidFill>
              </a:rPr>
              <a:t>37 INIR Missions Conducted in 25 Member States </a:t>
            </a:r>
            <a:r>
              <a:rPr lang="en-GB" altLang="ja-JP" sz="1200" dirty="0">
                <a:solidFill>
                  <a:schemeClr val="accent1">
                    <a:lumMod val="75000"/>
                  </a:schemeClr>
                </a:solidFill>
              </a:rPr>
              <a:t>(2009-2024)</a:t>
            </a:r>
            <a:endParaRPr lang="en-GB" dirty="0">
              <a:solidFill>
                <a:schemeClr val="accent1">
                  <a:lumMod val="75000"/>
                </a:schemeClr>
              </a:solidFill>
            </a:endParaRPr>
          </a:p>
        </p:txBody>
      </p:sp>
      <p:grpSp>
        <p:nvGrpSpPr>
          <p:cNvPr id="13" name="Group 12">
            <a:extLst>
              <a:ext uri="{FF2B5EF4-FFF2-40B4-BE49-F238E27FC236}">
                <a16:creationId xmlns:a16="http://schemas.microsoft.com/office/drawing/2014/main" id="{8EDC66B2-7EAD-B228-F74C-1527A735CD24}"/>
              </a:ext>
            </a:extLst>
          </p:cNvPr>
          <p:cNvGrpSpPr/>
          <p:nvPr/>
        </p:nvGrpSpPr>
        <p:grpSpPr>
          <a:xfrm>
            <a:off x="3550920" y="502920"/>
            <a:ext cx="5356861" cy="4145280"/>
            <a:chOff x="4734559" y="670560"/>
            <a:chExt cx="7142481" cy="5527040"/>
          </a:xfrm>
        </p:grpSpPr>
        <p:grpSp>
          <p:nvGrpSpPr>
            <p:cNvPr id="27" name="Group 26">
              <a:extLst>
                <a:ext uri="{FF2B5EF4-FFF2-40B4-BE49-F238E27FC236}">
                  <a16:creationId xmlns:a16="http://schemas.microsoft.com/office/drawing/2014/main" id="{6816BCCD-B145-44B2-A3C0-3FC84694625E}"/>
                </a:ext>
              </a:extLst>
            </p:cNvPr>
            <p:cNvGrpSpPr/>
            <p:nvPr/>
          </p:nvGrpSpPr>
          <p:grpSpPr>
            <a:xfrm>
              <a:off x="4734559" y="670560"/>
              <a:ext cx="7142481" cy="5527040"/>
              <a:chOff x="4734559" y="670560"/>
              <a:chExt cx="7142481" cy="5527040"/>
            </a:xfrm>
          </p:grpSpPr>
          <p:pic>
            <p:nvPicPr>
              <p:cNvPr id="6" name="Picture 5">
                <a:extLst>
                  <a:ext uri="{FF2B5EF4-FFF2-40B4-BE49-F238E27FC236}">
                    <a16:creationId xmlns:a16="http://schemas.microsoft.com/office/drawing/2014/main" id="{D3E3EEC2-EE16-45FC-83D1-B5B2156D75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640" t="943" r="8985" b="11483"/>
              <a:stretch/>
            </p:blipFill>
            <p:spPr>
              <a:xfrm>
                <a:off x="4734559" y="670560"/>
                <a:ext cx="7142481" cy="5527040"/>
              </a:xfrm>
              <a:prstGeom prst="rect">
                <a:avLst/>
              </a:prstGeom>
            </p:spPr>
          </p:pic>
          <p:cxnSp>
            <p:nvCxnSpPr>
              <p:cNvPr id="73" name="Straight Connector 72">
                <a:extLst>
                  <a:ext uri="{FF2B5EF4-FFF2-40B4-BE49-F238E27FC236}">
                    <a16:creationId xmlns:a16="http://schemas.microsoft.com/office/drawing/2014/main" id="{F128D868-78C5-4D9F-A4D5-441180F0AB59}"/>
                  </a:ext>
                </a:extLst>
              </p:cNvPr>
              <p:cNvCxnSpPr>
                <a:cxnSpLocks/>
              </p:cNvCxnSpPr>
              <p:nvPr/>
            </p:nvCxnSpPr>
            <p:spPr>
              <a:xfrm>
                <a:off x="5981578" y="1743842"/>
                <a:ext cx="301012" cy="145861"/>
              </a:xfrm>
              <a:prstGeom prst="line">
                <a:avLst/>
              </a:prstGeom>
              <a:solidFill>
                <a:srgbClr val="CCFFFF"/>
              </a:solidFill>
              <a:ln>
                <a:solidFill>
                  <a:srgbClr val="CCFFFF"/>
                </a:solidFill>
              </a:ln>
            </p:spPr>
            <p:style>
              <a:lnRef idx="1">
                <a:schemeClr val="accent5"/>
              </a:lnRef>
              <a:fillRef idx="0">
                <a:schemeClr val="accent5"/>
              </a:fillRef>
              <a:effectRef idx="0">
                <a:schemeClr val="accent5"/>
              </a:effectRef>
              <a:fontRef idx="minor">
                <a:schemeClr val="tx1"/>
              </a:fontRef>
            </p:style>
          </p:cxnSp>
          <p:cxnSp>
            <p:nvCxnSpPr>
              <p:cNvPr id="74" name="Straight Connector 73">
                <a:extLst>
                  <a:ext uri="{FF2B5EF4-FFF2-40B4-BE49-F238E27FC236}">
                    <a16:creationId xmlns:a16="http://schemas.microsoft.com/office/drawing/2014/main" id="{3A8AA451-2600-4766-85C2-BDCA50E30902}"/>
                  </a:ext>
                </a:extLst>
              </p:cNvPr>
              <p:cNvCxnSpPr>
                <a:cxnSpLocks/>
                <a:stCxn id="88" idx="3"/>
              </p:cNvCxnSpPr>
              <p:nvPr/>
            </p:nvCxnSpPr>
            <p:spPr>
              <a:xfrm>
                <a:off x="6033903" y="5292977"/>
                <a:ext cx="386775" cy="270696"/>
              </a:xfrm>
              <a:prstGeom prst="line">
                <a:avLst/>
              </a:prstGeom>
              <a:solidFill>
                <a:srgbClr val="CCFFFF"/>
              </a:solidFill>
              <a:ln>
                <a:solidFill>
                  <a:schemeClr val="accent1">
                    <a:lumMod val="60000"/>
                    <a:lumOff val="40000"/>
                  </a:schemeClr>
                </a:solidFill>
              </a:ln>
            </p:spPr>
            <p:style>
              <a:lnRef idx="1">
                <a:schemeClr val="accent5"/>
              </a:lnRef>
              <a:fillRef idx="0">
                <a:schemeClr val="accent5"/>
              </a:fillRef>
              <a:effectRef idx="0">
                <a:schemeClr val="accent5"/>
              </a:effectRef>
              <a:fontRef idx="minor">
                <a:schemeClr val="tx1"/>
              </a:fontRef>
            </p:style>
          </p:cxnSp>
          <p:sp>
            <p:nvSpPr>
              <p:cNvPr id="75" name="TextBox 74">
                <a:extLst>
                  <a:ext uri="{FF2B5EF4-FFF2-40B4-BE49-F238E27FC236}">
                    <a16:creationId xmlns:a16="http://schemas.microsoft.com/office/drawing/2014/main" id="{AF909A4D-5056-4667-A438-4DA4A5EEB2F5}"/>
                  </a:ext>
                </a:extLst>
              </p:cNvPr>
              <p:cNvSpPr txBox="1"/>
              <p:nvPr/>
            </p:nvSpPr>
            <p:spPr>
              <a:xfrm>
                <a:off x="5765998" y="1568520"/>
                <a:ext cx="366181" cy="246221"/>
              </a:xfrm>
              <a:prstGeom prst="rect">
                <a:avLst/>
              </a:prstGeom>
              <a:solidFill>
                <a:srgbClr val="9BDCFB"/>
              </a:solidFill>
              <a:ln>
                <a:solidFill>
                  <a:srgbClr val="CCFFFF"/>
                </a:solidFill>
              </a:ln>
            </p:spPr>
            <p:style>
              <a:lnRef idx="1">
                <a:schemeClr val="accent5"/>
              </a:lnRef>
              <a:fillRef idx="2">
                <a:schemeClr val="accent5"/>
              </a:fillRef>
              <a:effectRef idx="1">
                <a:schemeClr val="accent5"/>
              </a:effectRef>
              <a:fontRef idx="minor">
                <a:schemeClr val="dk1"/>
              </a:fontRef>
            </p:style>
            <p:txBody>
              <a:bodyPr wrap="square" lIns="27000" rIns="27000" rtlCol="0" anchor="ctr" anchorCtr="0">
                <a:spAutoFit/>
              </a:bodyPr>
              <a:lstStyle/>
              <a:p>
                <a:pPr algn="ctr"/>
                <a:r>
                  <a:rPr lang="en-GB" sz="600" dirty="0">
                    <a:solidFill>
                      <a:srgbClr val="333333"/>
                    </a:solidFill>
                    <a:latin typeface="Times New Roman" panose="02020603050405020304" pitchFamily="18" charset="0"/>
                    <a:cs typeface="Times New Roman" panose="02020603050405020304" pitchFamily="18" charset="0"/>
                  </a:rPr>
                  <a:t>Poland</a:t>
                </a:r>
              </a:p>
            </p:txBody>
          </p:sp>
          <p:cxnSp>
            <p:nvCxnSpPr>
              <p:cNvPr id="76" name="Straight Connector 75">
                <a:extLst>
                  <a:ext uri="{FF2B5EF4-FFF2-40B4-BE49-F238E27FC236}">
                    <a16:creationId xmlns:a16="http://schemas.microsoft.com/office/drawing/2014/main" id="{8C5EDD8E-21A5-43FA-8498-09372EFC3EC0}"/>
                  </a:ext>
                </a:extLst>
              </p:cNvPr>
              <p:cNvCxnSpPr>
                <a:cxnSpLocks/>
                <a:endCxn id="89" idx="1"/>
              </p:cNvCxnSpPr>
              <p:nvPr/>
            </p:nvCxnSpPr>
            <p:spPr>
              <a:xfrm flipV="1">
                <a:off x="6673395" y="1736253"/>
                <a:ext cx="192427" cy="114432"/>
              </a:xfrm>
              <a:prstGeom prst="line">
                <a:avLst/>
              </a:prstGeom>
              <a:solidFill>
                <a:srgbClr val="CCFFFF"/>
              </a:solidFill>
              <a:ln>
                <a:solidFill>
                  <a:srgbClr val="CCFFFF"/>
                </a:solidFill>
              </a:ln>
            </p:spPr>
            <p:style>
              <a:lnRef idx="1">
                <a:schemeClr val="accent5"/>
              </a:lnRef>
              <a:fillRef idx="0">
                <a:schemeClr val="accent5"/>
              </a:fillRef>
              <a:effectRef idx="0">
                <a:schemeClr val="accent5"/>
              </a:effectRef>
              <a:fontRef idx="minor">
                <a:schemeClr val="tx1"/>
              </a:fontRef>
            </p:style>
          </p:cxnSp>
          <p:cxnSp>
            <p:nvCxnSpPr>
              <p:cNvPr id="77" name="Straight Connector 76">
                <a:extLst>
                  <a:ext uri="{FF2B5EF4-FFF2-40B4-BE49-F238E27FC236}">
                    <a16:creationId xmlns:a16="http://schemas.microsoft.com/office/drawing/2014/main" id="{D981B6E1-660E-4111-A33D-10B89D0D48B4}"/>
                  </a:ext>
                </a:extLst>
              </p:cNvPr>
              <p:cNvCxnSpPr>
                <a:cxnSpLocks/>
                <a:stCxn id="87" idx="1"/>
              </p:cNvCxnSpPr>
              <p:nvPr/>
            </p:nvCxnSpPr>
            <p:spPr>
              <a:xfrm flipH="1">
                <a:off x="7111912" y="2639820"/>
                <a:ext cx="175405" cy="107721"/>
              </a:xfrm>
              <a:prstGeom prst="line">
                <a:avLst/>
              </a:prstGeom>
              <a:solidFill>
                <a:srgbClr val="CCFFFF"/>
              </a:solidFill>
              <a:ln>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cxnSp>
            <p:nvCxnSpPr>
              <p:cNvPr id="78" name="Straight Connector 77">
                <a:extLst>
                  <a:ext uri="{FF2B5EF4-FFF2-40B4-BE49-F238E27FC236}">
                    <a16:creationId xmlns:a16="http://schemas.microsoft.com/office/drawing/2014/main" id="{C21EE349-4C61-4A63-BD04-616EA9E46423}"/>
                  </a:ext>
                </a:extLst>
              </p:cNvPr>
              <p:cNvCxnSpPr>
                <a:cxnSpLocks/>
                <a:stCxn id="90" idx="3"/>
              </p:cNvCxnSpPr>
              <p:nvPr/>
            </p:nvCxnSpPr>
            <p:spPr>
              <a:xfrm>
                <a:off x="6516187" y="2291091"/>
                <a:ext cx="408056" cy="125704"/>
              </a:xfrm>
              <a:prstGeom prst="line">
                <a:avLst/>
              </a:prstGeom>
              <a:solidFill>
                <a:srgbClr val="CCFFFF"/>
              </a:solidFill>
              <a:ln>
                <a:solidFill>
                  <a:srgbClr val="CCFFFF"/>
                </a:solidFill>
              </a:ln>
            </p:spPr>
            <p:style>
              <a:lnRef idx="1">
                <a:schemeClr val="accent5"/>
              </a:lnRef>
              <a:fillRef idx="0">
                <a:schemeClr val="accent5"/>
              </a:fillRef>
              <a:effectRef idx="0">
                <a:schemeClr val="accent5"/>
              </a:effectRef>
              <a:fontRef idx="minor">
                <a:schemeClr val="tx1"/>
              </a:fontRef>
            </p:style>
          </p:cxnSp>
          <p:cxnSp>
            <p:nvCxnSpPr>
              <p:cNvPr id="79" name="Straight Connector 78">
                <a:extLst>
                  <a:ext uri="{FF2B5EF4-FFF2-40B4-BE49-F238E27FC236}">
                    <a16:creationId xmlns:a16="http://schemas.microsoft.com/office/drawing/2014/main" id="{D6E6F830-8F01-4EF3-ACF0-122AF7FB0317}"/>
                  </a:ext>
                </a:extLst>
              </p:cNvPr>
              <p:cNvCxnSpPr>
                <a:cxnSpLocks/>
                <a:endCxn id="86" idx="1"/>
              </p:cNvCxnSpPr>
              <p:nvPr/>
            </p:nvCxnSpPr>
            <p:spPr>
              <a:xfrm flipV="1">
                <a:off x="7759752" y="3102515"/>
                <a:ext cx="267388" cy="36083"/>
              </a:xfrm>
              <a:prstGeom prst="line">
                <a:avLst/>
              </a:prstGeom>
              <a:solidFill>
                <a:srgbClr val="CCFFFF"/>
              </a:solidFill>
              <a:ln>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cxnSp>
            <p:nvCxnSpPr>
              <p:cNvPr id="80" name="Straight Connector 79">
                <a:extLst>
                  <a:ext uri="{FF2B5EF4-FFF2-40B4-BE49-F238E27FC236}">
                    <a16:creationId xmlns:a16="http://schemas.microsoft.com/office/drawing/2014/main" id="{5B5786A2-F6C5-4BB3-B621-03BE404671A7}"/>
                  </a:ext>
                </a:extLst>
              </p:cNvPr>
              <p:cNvCxnSpPr>
                <a:cxnSpLocks/>
                <a:endCxn id="107" idx="2"/>
              </p:cNvCxnSpPr>
              <p:nvPr/>
            </p:nvCxnSpPr>
            <p:spPr>
              <a:xfrm flipV="1">
                <a:off x="9155827" y="2897868"/>
                <a:ext cx="136776" cy="232867"/>
              </a:xfrm>
              <a:prstGeom prst="line">
                <a:avLst/>
              </a:prstGeom>
              <a:solidFill>
                <a:srgbClr val="CCFFFF"/>
              </a:solidFill>
              <a:ln>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cxnSp>
            <p:nvCxnSpPr>
              <p:cNvPr id="81" name="Straight Connector 80">
                <a:extLst>
                  <a:ext uri="{FF2B5EF4-FFF2-40B4-BE49-F238E27FC236}">
                    <a16:creationId xmlns:a16="http://schemas.microsoft.com/office/drawing/2014/main" id="{D7646F87-4485-49F4-AEFD-65B88AB7A2CC}"/>
                  </a:ext>
                </a:extLst>
              </p:cNvPr>
              <p:cNvCxnSpPr>
                <a:cxnSpLocks/>
                <a:stCxn id="84" idx="3"/>
              </p:cNvCxnSpPr>
              <p:nvPr/>
            </p:nvCxnSpPr>
            <p:spPr>
              <a:xfrm>
                <a:off x="9136736" y="3363960"/>
                <a:ext cx="372419" cy="45645"/>
              </a:xfrm>
              <a:prstGeom prst="line">
                <a:avLst/>
              </a:prstGeom>
              <a:solidFill>
                <a:srgbClr val="CCFFFF"/>
              </a:solidFill>
              <a:ln>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cxnSp>
            <p:nvCxnSpPr>
              <p:cNvPr id="82" name="Straight Connector 81">
                <a:extLst>
                  <a:ext uri="{FF2B5EF4-FFF2-40B4-BE49-F238E27FC236}">
                    <a16:creationId xmlns:a16="http://schemas.microsoft.com/office/drawing/2014/main" id="{61466D6C-A8B6-4AD8-8901-8661129099D3}"/>
                  </a:ext>
                </a:extLst>
              </p:cNvPr>
              <p:cNvCxnSpPr>
                <a:cxnSpLocks/>
              </p:cNvCxnSpPr>
              <p:nvPr/>
            </p:nvCxnSpPr>
            <p:spPr>
              <a:xfrm flipV="1">
                <a:off x="9903398" y="3275832"/>
                <a:ext cx="289058" cy="283305"/>
              </a:xfrm>
              <a:prstGeom prst="line">
                <a:avLst/>
              </a:prstGeom>
              <a:solidFill>
                <a:srgbClr val="CCFFFF"/>
              </a:solidFill>
              <a:ln>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grpSp>
            <p:nvGrpSpPr>
              <p:cNvPr id="83" name="Group 82">
                <a:extLst>
                  <a:ext uri="{FF2B5EF4-FFF2-40B4-BE49-F238E27FC236}">
                    <a16:creationId xmlns:a16="http://schemas.microsoft.com/office/drawing/2014/main" id="{3065C45A-0557-4115-9DAD-2FCDC01C33D1}"/>
                  </a:ext>
                </a:extLst>
              </p:cNvPr>
              <p:cNvGrpSpPr/>
              <p:nvPr/>
            </p:nvGrpSpPr>
            <p:grpSpPr>
              <a:xfrm>
                <a:off x="9261083" y="4354406"/>
                <a:ext cx="594214" cy="692456"/>
                <a:chOff x="4982683" y="4126834"/>
                <a:chExt cx="594214" cy="767776"/>
              </a:xfrm>
              <a:solidFill>
                <a:srgbClr val="CCFFFF"/>
              </a:solidFill>
            </p:grpSpPr>
            <p:cxnSp>
              <p:nvCxnSpPr>
                <p:cNvPr id="103" name="Straight Connector 102">
                  <a:extLst>
                    <a:ext uri="{FF2B5EF4-FFF2-40B4-BE49-F238E27FC236}">
                      <a16:creationId xmlns:a16="http://schemas.microsoft.com/office/drawing/2014/main" id="{D122C5C9-0719-4DC7-A94B-E1F392986DBE}"/>
                    </a:ext>
                  </a:extLst>
                </p:cNvPr>
                <p:cNvCxnSpPr>
                  <a:cxnSpLocks/>
                  <a:stCxn id="104" idx="0"/>
                </p:cNvCxnSpPr>
                <p:nvPr/>
              </p:nvCxnSpPr>
              <p:spPr>
                <a:xfrm flipV="1">
                  <a:off x="5279791" y="4126834"/>
                  <a:ext cx="209217" cy="358271"/>
                </a:xfrm>
                <a:prstGeom prst="line">
                  <a:avLst/>
                </a:prstGeom>
                <a:grpFill/>
                <a:ln>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104" name="TextBox 103">
                  <a:extLst>
                    <a:ext uri="{FF2B5EF4-FFF2-40B4-BE49-F238E27FC236}">
                      <a16:creationId xmlns:a16="http://schemas.microsoft.com/office/drawing/2014/main" id="{11E154F5-7499-4DB4-9CDF-05DB86E2327D}"/>
                    </a:ext>
                  </a:extLst>
                </p:cNvPr>
                <p:cNvSpPr txBox="1"/>
                <p:nvPr/>
              </p:nvSpPr>
              <p:spPr>
                <a:xfrm>
                  <a:off x="4982683" y="4485105"/>
                  <a:ext cx="594214" cy="409505"/>
                </a:xfrm>
                <a:prstGeom prst="rect">
                  <a:avLst/>
                </a:prstGeom>
                <a:solidFill>
                  <a:srgbClr val="4993ED"/>
                </a:solidFill>
                <a:ln>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GB" sz="600" dirty="0">
                      <a:solidFill>
                        <a:srgbClr val="333333"/>
                      </a:solidFill>
                      <a:latin typeface="Times New Roman" panose="02020603050405020304" pitchFamily="18" charset="0"/>
                      <a:cs typeface="Times New Roman" panose="02020603050405020304" pitchFamily="18" charset="0"/>
                    </a:rPr>
                    <a:t>Indonesia</a:t>
                  </a:r>
                </a:p>
              </p:txBody>
            </p:sp>
          </p:grpSp>
          <p:sp>
            <p:nvSpPr>
              <p:cNvPr id="84" name="TextBox 83">
                <a:extLst>
                  <a:ext uri="{FF2B5EF4-FFF2-40B4-BE49-F238E27FC236}">
                    <a16:creationId xmlns:a16="http://schemas.microsoft.com/office/drawing/2014/main" id="{E38EAF9C-8D56-4C94-8794-2B575518F0B5}"/>
                  </a:ext>
                </a:extLst>
              </p:cNvPr>
              <p:cNvSpPr txBox="1"/>
              <p:nvPr/>
            </p:nvSpPr>
            <p:spPr>
              <a:xfrm>
                <a:off x="8517889" y="3240849"/>
                <a:ext cx="618847" cy="246221"/>
              </a:xfrm>
              <a:prstGeom prst="rect">
                <a:avLst/>
              </a:prstGeom>
              <a:solidFill>
                <a:srgbClr val="4993ED"/>
              </a:solidFill>
              <a:ln>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GB" sz="600" dirty="0">
                    <a:solidFill>
                      <a:srgbClr val="333333"/>
                    </a:solidFill>
                    <a:latin typeface="Times New Roman" panose="02020603050405020304" pitchFamily="18" charset="0"/>
                    <a:cs typeface="Times New Roman" panose="02020603050405020304" pitchFamily="18" charset="0"/>
                  </a:rPr>
                  <a:t>Thailand</a:t>
                </a:r>
              </a:p>
            </p:txBody>
          </p:sp>
          <p:sp>
            <p:nvSpPr>
              <p:cNvPr id="85" name="TextBox 84">
                <a:extLst>
                  <a:ext uri="{FF2B5EF4-FFF2-40B4-BE49-F238E27FC236}">
                    <a16:creationId xmlns:a16="http://schemas.microsoft.com/office/drawing/2014/main" id="{0B562CA7-5B99-4BEE-826B-D0764F9AA813}"/>
                  </a:ext>
                </a:extLst>
              </p:cNvPr>
              <p:cNvSpPr txBox="1"/>
              <p:nvPr/>
            </p:nvSpPr>
            <p:spPr>
              <a:xfrm>
                <a:off x="9886849" y="3045000"/>
                <a:ext cx="649520" cy="246221"/>
              </a:xfrm>
              <a:prstGeom prst="rect">
                <a:avLst/>
              </a:prstGeom>
              <a:solidFill>
                <a:srgbClr val="4993ED"/>
              </a:solidFill>
              <a:ln>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GB" sz="600" dirty="0">
                    <a:solidFill>
                      <a:srgbClr val="333333"/>
                    </a:solidFill>
                    <a:latin typeface="Times New Roman" panose="02020603050405020304" pitchFamily="18" charset="0"/>
                    <a:cs typeface="Times New Roman" panose="02020603050405020304" pitchFamily="18" charset="0"/>
                  </a:rPr>
                  <a:t>Viet Nam</a:t>
                </a:r>
              </a:p>
            </p:txBody>
          </p:sp>
          <p:sp>
            <p:nvSpPr>
              <p:cNvPr id="86" name="TextBox 85">
                <a:extLst>
                  <a:ext uri="{FF2B5EF4-FFF2-40B4-BE49-F238E27FC236}">
                    <a16:creationId xmlns:a16="http://schemas.microsoft.com/office/drawing/2014/main" id="{1EDCE0DE-B5F0-4221-B09D-7A186B0753AE}"/>
                  </a:ext>
                </a:extLst>
              </p:cNvPr>
              <p:cNvSpPr txBox="1"/>
              <p:nvPr/>
            </p:nvSpPr>
            <p:spPr>
              <a:xfrm>
                <a:off x="8027140" y="2917848"/>
                <a:ext cx="397693" cy="369332"/>
              </a:xfrm>
              <a:prstGeom prst="rect">
                <a:avLst/>
              </a:prstGeom>
              <a:solidFill>
                <a:srgbClr val="4993ED"/>
              </a:solidFill>
              <a:ln>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GB" sz="600" dirty="0">
                    <a:solidFill>
                      <a:srgbClr val="333333"/>
                    </a:solidFill>
                    <a:latin typeface="Times New Roman" panose="02020603050405020304" pitchFamily="18" charset="0"/>
                    <a:cs typeface="Times New Roman" panose="02020603050405020304" pitchFamily="18" charset="0"/>
                  </a:rPr>
                  <a:t>UAE</a:t>
                </a:r>
              </a:p>
            </p:txBody>
          </p:sp>
          <p:sp>
            <p:nvSpPr>
              <p:cNvPr id="87" name="TextBox 86">
                <a:extLst>
                  <a:ext uri="{FF2B5EF4-FFF2-40B4-BE49-F238E27FC236}">
                    <a16:creationId xmlns:a16="http://schemas.microsoft.com/office/drawing/2014/main" id="{93B83615-7484-4365-88F5-8D2A84B72229}"/>
                  </a:ext>
                </a:extLst>
              </p:cNvPr>
              <p:cNvSpPr txBox="1"/>
              <p:nvPr/>
            </p:nvSpPr>
            <p:spPr>
              <a:xfrm>
                <a:off x="7287318" y="2455153"/>
                <a:ext cx="455477" cy="369332"/>
              </a:xfrm>
              <a:prstGeom prst="rect">
                <a:avLst/>
              </a:prstGeom>
              <a:solidFill>
                <a:srgbClr val="4993ED"/>
              </a:solidFill>
              <a:ln>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GB" sz="600" dirty="0">
                    <a:solidFill>
                      <a:srgbClr val="333333"/>
                    </a:solidFill>
                    <a:latin typeface="Times New Roman" panose="02020603050405020304" pitchFamily="18" charset="0"/>
                    <a:cs typeface="Times New Roman" panose="02020603050405020304" pitchFamily="18" charset="0"/>
                  </a:rPr>
                  <a:t>Jordan</a:t>
                </a:r>
              </a:p>
            </p:txBody>
          </p:sp>
          <p:sp>
            <p:nvSpPr>
              <p:cNvPr id="88" name="TextBox 87">
                <a:extLst>
                  <a:ext uri="{FF2B5EF4-FFF2-40B4-BE49-F238E27FC236}">
                    <a16:creationId xmlns:a16="http://schemas.microsoft.com/office/drawing/2014/main" id="{977CF1A9-18C0-4C2D-A632-A57CD7DB9A50}"/>
                  </a:ext>
                </a:extLst>
              </p:cNvPr>
              <p:cNvSpPr txBox="1"/>
              <p:nvPr/>
            </p:nvSpPr>
            <p:spPr>
              <a:xfrm>
                <a:off x="5300962" y="5108311"/>
                <a:ext cx="732941" cy="369332"/>
              </a:xfrm>
              <a:prstGeom prst="rect">
                <a:avLst/>
              </a:prstGeom>
              <a:solidFill>
                <a:srgbClr val="8BBAF3"/>
              </a:solidFill>
              <a:ln>
                <a:solidFill>
                  <a:schemeClr val="accent1">
                    <a:lumMod val="60000"/>
                    <a:lumOff val="40000"/>
                  </a:schemeClr>
                </a:solidFill>
              </a:ln>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GB" sz="600" dirty="0">
                    <a:solidFill>
                      <a:srgbClr val="333333"/>
                    </a:solidFill>
                    <a:latin typeface="Times New Roman" panose="02020603050405020304" pitchFamily="18" charset="0"/>
                    <a:cs typeface="Times New Roman" panose="02020603050405020304" pitchFamily="18" charset="0"/>
                  </a:rPr>
                  <a:t>South Africa</a:t>
                </a:r>
              </a:p>
            </p:txBody>
          </p:sp>
          <p:sp>
            <p:nvSpPr>
              <p:cNvPr id="89" name="TextBox 88">
                <a:extLst>
                  <a:ext uri="{FF2B5EF4-FFF2-40B4-BE49-F238E27FC236}">
                    <a16:creationId xmlns:a16="http://schemas.microsoft.com/office/drawing/2014/main" id="{F710CC19-FDCE-46BB-9AA7-4F040264D642}"/>
                  </a:ext>
                </a:extLst>
              </p:cNvPr>
              <p:cNvSpPr txBox="1"/>
              <p:nvPr/>
            </p:nvSpPr>
            <p:spPr>
              <a:xfrm>
                <a:off x="6865822" y="1551587"/>
                <a:ext cx="504057" cy="369332"/>
              </a:xfrm>
              <a:prstGeom prst="rect">
                <a:avLst/>
              </a:prstGeom>
              <a:solidFill>
                <a:srgbClr val="9BDCFB"/>
              </a:solidFill>
              <a:ln>
                <a:solidFill>
                  <a:srgbClr val="CCFFFF"/>
                </a:solidFill>
              </a:ln>
            </p:spPr>
            <p:style>
              <a:lnRef idx="1">
                <a:schemeClr val="accent5"/>
              </a:lnRef>
              <a:fillRef idx="2">
                <a:schemeClr val="accent5"/>
              </a:fillRef>
              <a:effectRef idx="1">
                <a:schemeClr val="accent5"/>
              </a:effectRef>
              <a:fontRef idx="minor">
                <a:schemeClr val="dk1"/>
              </a:fontRef>
            </p:style>
            <p:txBody>
              <a:bodyPr wrap="square" rtlCol="0" anchor="ctr" anchorCtr="0">
                <a:spAutoFit/>
              </a:bodyPr>
              <a:lstStyle/>
              <a:p>
                <a:pPr algn="ctr"/>
                <a:r>
                  <a:rPr lang="en-GB" sz="600" dirty="0">
                    <a:solidFill>
                      <a:srgbClr val="333333"/>
                    </a:solidFill>
                    <a:latin typeface="Times New Roman" panose="02020603050405020304" pitchFamily="18" charset="0"/>
                    <a:cs typeface="Times New Roman" panose="02020603050405020304" pitchFamily="18" charset="0"/>
                  </a:rPr>
                  <a:t>Belarus</a:t>
                </a:r>
              </a:p>
            </p:txBody>
          </p:sp>
          <p:sp>
            <p:nvSpPr>
              <p:cNvPr id="90" name="TextBox 89">
                <a:extLst>
                  <a:ext uri="{FF2B5EF4-FFF2-40B4-BE49-F238E27FC236}">
                    <a16:creationId xmlns:a16="http://schemas.microsoft.com/office/drawing/2014/main" id="{D3DCB7E9-7DBC-4F77-851F-942E5400CDFC}"/>
                  </a:ext>
                </a:extLst>
              </p:cNvPr>
              <p:cNvSpPr txBox="1"/>
              <p:nvPr/>
            </p:nvSpPr>
            <p:spPr>
              <a:xfrm>
                <a:off x="6012131" y="2106424"/>
                <a:ext cx="504056" cy="369332"/>
              </a:xfrm>
              <a:prstGeom prst="rect">
                <a:avLst/>
              </a:prstGeom>
              <a:solidFill>
                <a:srgbClr val="9BDCFB"/>
              </a:solidFill>
              <a:ln>
                <a:solidFill>
                  <a:srgbClr val="CCFFFF"/>
                </a:solidFill>
              </a:ln>
            </p:spPr>
            <p:style>
              <a:lnRef idx="1">
                <a:schemeClr val="accent5"/>
              </a:lnRef>
              <a:fillRef idx="2">
                <a:schemeClr val="accent5"/>
              </a:fillRef>
              <a:effectRef idx="1">
                <a:schemeClr val="accent5"/>
              </a:effectRef>
              <a:fontRef idx="minor">
                <a:schemeClr val="dk1"/>
              </a:fontRef>
            </p:style>
            <p:txBody>
              <a:bodyPr wrap="square" rtlCol="0" anchor="ctr" anchorCtr="0">
                <a:spAutoFit/>
              </a:bodyPr>
              <a:lstStyle/>
              <a:p>
                <a:pPr algn="ctr"/>
                <a:r>
                  <a:rPr lang="en-GB" sz="600" dirty="0">
                    <a:solidFill>
                      <a:srgbClr val="333333"/>
                    </a:solidFill>
                    <a:latin typeface="Times New Roman" panose="02020603050405020304" pitchFamily="18" charset="0"/>
                    <a:cs typeface="Times New Roman" panose="02020603050405020304" pitchFamily="18" charset="0"/>
                  </a:rPr>
                  <a:t>Türkiye</a:t>
                </a:r>
              </a:p>
            </p:txBody>
          </p:sp>
          <p:cxnSp>
            <p:nvCxnSpPr>
              <p:cNvPr id="91" name="Straight Connector 90">
                <a:extLst>
                  <a:ext uri="{FF2B5EF4-FFF2-40B4-BE49-F238E27FC236}">
                    <a16:creationId xmlns:a16="http://schemas.microsoft.com/office/drawing/2014/main" id="{6585E0E9-FC3A-4DF6-9285-4826AFE57E2E}"/>
                  </a:ext>
                </a:extLst>
              </p:cNvPr>
              <p:cNvCxnSpPr>
                <a:cxnSpLocks/>
                <a:stCxn id="92" idx="2"/>
              </p:cNvCxnSpPr>
              <p:nvPr/>
            </p:nvCxnSpPr>
            <p:spPr>
              <a:xfrm>
                <a:off x="5202790" y="2481728"/>
                <a:ext cx="201631" cy="241188"/>
              </a:xfrm>
              <a:prstGeom prst="line">
                <a:avLst/>
              </a:prstGeom>
              <a:solidFill>
                <a:srgbClr val="CCFFFF"/>
              </a:solidFill>
              <a:ln>
                <a:solidFill>
                  <a:schemeClr val="accent1">
                    <a:lumMod val="60000"/>
                    <a:lumOff val="40000"/>
                  </a:schemeClr>
                </a:solidFill>
              </a:ln>
            </p:spPr>
            <p:style>
              <a:lnRef idx="1">
                <a:schemeClr val="accent5"/>
              </a:lnRef>
              <a:fillRef idx="0">
                <a:schemeClr val="accent5"/>
              </a:fillRef>
              <a:effectRef idx="0">
                <a:schemeClr val="accent5"/>
              </a:effectRef>
              <a:fontRef idx="minor">
                <a:schemeClr val="tx1"/>
              </a:fontRef>
            </p:style>
          </p:cxnSp>
          <p:sp>
            <p:nvSpPr>
              <p:cNvPr id="92" name="TextBox 91">
                <a:extLst>
                  <a:ext uri="{FF2B5EF4-FFF2-40B4-BE49-F238E27FC236}">
                    <a16:creationId xmlns:a16="http://schemas.microsoft.com/office/drawing/2014/main" id="{053BBB28-01B4-408D-9A24-542D0467E0BD}"/>
                  </a:ext>
                </a:extLst>
              </p:cNvPr>
              <p:cNvSpPr txBox="1"/>
              <p:nvPr/>
            </p:nvSpPr>
            <p:spPr>
              <a:xfrm>
                <a:off x="4952680" y="2235507"/>
                <a:ext cx="500217" cy="246221"/>
              </a:xfrm>
              <a:prstGeom prst="rect">
                <a:avLst/>
              </a:prstGeom>
              <a:solidFill>
                <a:srgbClr val="8BBAF3"/>
              </a:solidFill>
              <a:ln>
                <a:solidFill>
                  <a:schemeClr val="accent1">
                    <a:lumMod val="60000"/>
                    <a:lumOff val="40000"/>
                  </a:schemeClr>
                </a:solidFill>
              </a:ln>
            </p:spPr>
            <p:style>
              <a:lnRef idx="1">
                <a:schemeClr val="accent5"/>
              </a:lnRef>
              <a:fillRef idx="2">
                <a:schemeClr val="accent5"/>
              </a:fillRef>
              <a:effectRef idx="1">
                <a:schemeClr val="accent5"/>
              </a:effectRef>
              <a:fontRef idx="minor">
                <a:schemeClr val="dk1"/>
              </a:fontRef>
            </p:style>
            <p:txBody>
              <a:bodyPr wrap="square" lIns="27000" rIns="27000" rtlCol="0" anchor="ctr" anchorCtr="0">
                <a:spAutoFit/>
              </a:bodyPr>
              <a:lstStyle/>
              <a:p>
                <a:pPr algn="ctr"/>
                <a:r>
                  <a:rPr lang="en-GB" sz="600" dirty="0">
                    <a:solidFill>
                      <a:srgbClr val="333333"/>
                    </a:solidFill>
                    <a:latin typeface="Times New Roman" panose="02020603050405020304" pitchFamily="18" charset="0"/>
                    <a:cs typeface="Times New Roman" panose="02020603050405020304" pitchFamily="18" charset="0"/>
                  </a:rPr>
                  <a:t>Morocco</a:t>
                </a:r>
              </a:p>
            </p:txBody>
          </p:sp>
          <p:cxnSp>
            <p:nvCxnSpPr>
              <p:cNvPr id="93" name="Straight Connector 92">
                <a:extLst>
                  <a:ext uri="{FF2B5EF4-FFF2-40B4-BE49-F238E27FC236}">
                    <a16:creationId xmlns:a16="http://schemas.microsoft.com/office/drawing/2014/main" id="{111B09FD-EFD0-4FA3-902F-111CA5883E03}"/>
                  </a:ext>
                </a:extLst>
              </p:cNvPr>
              <p:cNvCxnSpPr>
                <a:cxnSpLocks/>
                <a:endCxn id="94" idx="0"/>
              </p:cNvCxnSpPr>
              <p:nvPr/>
            </p:nvCxnSpPr>
            <p:spPr>
              <a:xfrm>
                <a:off x="5931323" y="3733677"/>
                <a:ext cx="153573" cy="196795"/>
              </a:xfrm>
              <a:prstGeom prst="line">
                <a:avLst/>
              </a:prstGeom>
              <a:solidFill>
                <a:srgbClr val="CCFFFF"/>
              </a:solidFill>
              <a:ln>
                <a:solidFill>
                  <a:schemeClr val="accent1">
                    <a:lumMod val="60000"/>
                    <a:lumOff val="40000"/>
                  </a:schemeClr>
                </a:solidFill>
              </a:ln>
            </p:spPr>
            <p:style>
              <a:lnRef idx="1">
                <a:schemeClr val="accent5"/>
              </a:lnRef>
              <a:fillRef idx="0">
                <a:schemeClr val="accent5"/>
              </a:fillRef>
              <a:effectRef idx="0">
                <a:schemeClr val="accent5"/>
              </a:effectRef>
              <a:fontRef idx="minor">
                <a:schemeClr val="tx1"/>
              </a:fontRef>
            </p:style>
          </p:cxnSp>
          <p:sp>
            <p:nvSpPr>
              <p:cNvPr id="94" name="TextBox 93">
                <a:extLst>
                  <a:ext uri="{FF2B5EF4-FFF2-40B4-BE49-F238E27FC236}">
                    <a16:creationId xmlns:a16="http://schemas.microsoft.com/office/drawing/2014/main" id="{AE7EE5A4-48A1-40A5-AB62-69EEE2A9FC8E}"/>
                  </a:ext>
                </a:extLst>
              </p:cNvPr>
              <p:cNvSpPr txBox="1"/>
              <p:nvPr/>
            </p:nvSpPr>
            <p:spPr>
              <a:xfrm>
                <a:off x="5838470" y="3930472"/>
                <a:ext cx="492853" cy="369332"/>
              </a:xfrm>
              <a:prstGeom prst="rect">
                <a:avLst/>
              </a:prstGeom>
              <a:solidFill>
                <a:srgbClr val="8BBAF3"/>
              </a:solidFill>
              <a:ln>
                <a:solidFill>
                  <a:schemeClr val="accent1">
                    <a:lumMod val="60000"/>
                    <a:lumOff val="40000"/>
                  </a:schemeClr>
                </a:solidFill>
              </a:ln>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GB" sz="600" dirty="0">
                    <a:solidFill>
                      <a:srgbClr val="333333"/>
                    </a:solidFill>
                    <a:latin typeface="Times New Roman" panose="02020603050405020304" pitchFamily="18" charset="0"/>
                    <a:cs typeface="Times New Roman" panose="02020603050405020304" pitchFamily="18" charset="0"/>
                  </a:rPr>
                  <a:t>Nigeria</a:t>
                </a:r>
              </a:p>
            </p:txBody>
          </p:sp>
          <p:cxnSp>
            <p:nvCxnSpPr>
              <p:cNvPr id="95" name="Straight Connector 94">
                <a:extLst>
                  <a:ext uri="{FF2B5EF4-FFF2-40B4-BE49-F238E27FC236}">
                    <a16:creationId xmlns:a16="http://schemas.microsoft.com/office/drawing/2014/main" id="{8A1CED54-BE84-4D70-916E-A2701CAF6B26}"/>
                  </a:ext>
                </a:extLst>
              </p:cNvPr>
              <p:cNvCxnSpPr>
                <a:cxnSpLocks/>
                <a:endCxn id="96" idx="1"/>
              </p:cNvCxnSpPr>
              <p:nvPr/>
            </p:nvCxnSpPr>
            <p:spPr>
              <a:xfrm>
                <a:off x="7177600" y="4099691"/>
                <a:ext cx="312437" cy="230892"/>
              </a:xfrm>
              <a:prstGeom prst="line">
                <a:avLst/>
              </a:prstGeom>
              <a:solidFill>
                <a:srgbClr val="CCFFFF"/>
              </a:solidFill>
              <a:ln>
                <a:solidFill>
                  <a:schemeClr val="accent1">
                    <a:lumMod val="60000"/>
                    <a:lumOff val="40000"/>
                  </a:schemeClr>
                </a:solidFill>
              </a:ln>
            </p:spPr>
            <p:style>
              <a:lnRef idx="1">
                <a:schemeClr val="accent5"/>
              </a:lnRef>
              <a:fillRef idx="0">
                <a:schemeClr val="accent5"/>
              </a:fillRef>
              <a:effectRef idx="0">
                <a:schemeClr val="accent5"/>
              </a:effectRef>
              <a:fontRef idx="minor">
                <a:schemeClr val="tx1"/>
              </a:fontRef>
            </p:style>
          </p:cxnSp>
          <p:sp>
            <p:nvSpPr>
              <p:cNvPr id="96" name="TextBox 95">
                <a:extLst>
                  <a:ext uri="{FF2B5EF4-FFF2-40B4-BE49-F238E27FC236}">
                    <a16:creationId xmlns:a16="http://schemas.microsoft.com/office/drawing/2014/main" id="{D87E3A16-D6BB-4925-B71D-3EDA17CECC0D}"/>
                  </a:ext>
                </a:extLst>
              </p:cNvPr>
              <p:cNvSpPr txBox="1"/>
              <p:nvPr/>
            </p:nvSpPr>
            <p:spPr>
              <a:xfrm>
                <a:off x="7490038" y="4145916"/>
                <a:ext cx="457509" cy="369332"/>
              </a:xfrm>
              <a:prstGeom prst="rect">
                <a:avLst/>
              </a:prstGeom>
              <a:solidFill>
                <a:srgbClr val="8BBAF3"/>
              </a:solidFill>
              <a:ln>
                <a:solidFill>
                  <a:schemeClr val="accent1">
                    <a:lumMod val="60000"/>
                    <a:lumOff val="40000"/>
                  </a:schemeClr>
                </a:solidFill>
              </a:ln>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GB" sz="600" dirty="0">
                    <a:solidFill>
                      <a:srgbClr val="333333"/>
                    </a:solidFill>
                    <a:latin typeface="Times New Roman" panose="02020603050405020304" pitchFamily="18" charset="0"/>
                    <a:cs typeface="Times New Roman" panose="02020603050405020304" pitchFamily="18" charset="0"/>
                  </a:rPr>
                  <a:t>Kenya</a:t>
                </a:r>
              </a:p>
            </p:txBody>
          </p:sp>
          <p:cxnSp>
            <p:nvCxnSpPr>
              <p:cNvPr id="97" name="Straight Connector 96">
                <a:extLst>
                  <a:ext uri="{FF2B5EF4-FFF2-40B4-BE49-F238E27FC236}">
                    <a16:creationId xmlns:a16="http://schemas.microsoft.com/office/drawing/2014/main" id="{BA914BAE-2D10-4F54-AD9C-E5ABB465D403}"/>
                  </a:ext>
                </a:extLst>
              </p:cNvPr>
              <p:cNvCxnSpPr>
                <a:cxnSpLocks/>
                <a:endCxn id="100" idx="3"/>
              </p:cNvCxnSpPr>
              <p:nvPr/>
            </p:nvCxnSpPr>
            <p:spPr>
              <a:xfrm flipH="1">
                <a:off x="5485972" y="3877209"/>
                <a:ext cx="151155" cy="153752"/>
              </a:xfrm>
              <a:prstGeom prst="line">
                <a:avLst/>
              </a:prstGeom>
              <a:solidFill>
                <a:srgbClr val="CCFFFF"/>
              </a:solidFill>
              <a:ln>
                <a:solidFill>
                  <a:schemeClr val="accent1">
                    <a:lumMod val="60000"/>
                    <a:lumOff val="40000"/>
                  </a:schemeClr>
                </a:solidFill>
              </a:ln>
            </p:spPr>
            <p:style>
              <a:lnRef idx="1">
                <a:schemeClr val="accent5"/>
              </a:lnRef>
              <a:fillRef idx="0">
                <a:schemeClr val="accent5"/>
              </a:fillRef>
              <a:effectRef idx="0">
                <a:schemeClr val="accent5"/>
              </a:effectRef>
              <a:fontRef idx="minor">
                <a:schemeClr val="tx1"/>
              </a:fontRef>
            </p:style>
          </p:cxnSp>
          <p:cxnSp>
            <p:nvCxnSpPr>
              <p:cNvPr id="98" name="Straight Connector 97">
                <a:extLst>
                  <a:ext uri="{FF2B5EF4-FFF2-40B4-BE49-F238E27FC236}">
                    <a16:creationId xmlns:a16="http://schemas.microsoft.com/office/drawing/2014/main" id="{BF168499-656A-4276-855E-46BC6D8BE906}"/>
                  </a:ext>
                </a:extLst>
              </p:cNvPr>
              <p:cNvCxnSpPr>
                <a:cxnSpLocks/>
                <a:endCxn id="101" idx="2"/>
              </p:cNvCxnSpPr>
              <p:nvPr/>
            </p:nvCxnSpPr>
            <p:spPr>
              <a:xfrm flipV="1">
                <a:off x="8049762" y="1698739"/>
                <a:ext cx="63443" cy="340437"/>
              </a:xfrm>
              <a:prstGeom prst="line">
                <a:avLst/>
              </a:prstGeom>
              <a:solidFill>
                <a:srgbClr val="CCFFFF"/>
              </a:solidFill>
              <a:ln>
                <a:solidFill>
                  <a:srgbClr val="CCFFFF"/>
                </a:solidFill>
              </a:ln>
            </p:spPr>
            <p:style>
              <a:lnRef idx="1">
                <a:schemeClr val="accent5"/>
              </a:lnRef>
              <a:fillRef idx="0">
                <a:schemeClr val="accent5"/>
              </a:fillRef>
              <a:effectRef idx="0">
                <a:schemeClr val="accent5"/>
              </a:effectRef>
              <a:fontRef idx="minor">
                <a:schemeClr val="tx1"/>
              </a:fontRef>
            </p:style>
          </p:cxnSp>
          <p:cxnSp>
            <p:nvCxnSpPr>
              <p:cNvPr id="99" name="Straight Connector 98">
                <a:extLst>
                  <a:ext uri="{FF2B5EF4-FFF2-40B4-BE49-F238E27FC236}">
                    <a16:creationId xmlns:a16="http://schemas.microsoft.com/office/drawing/2014/main" id="{E190BAF2-9165-4E37-8D32-56279DC65B71}"/>
                  </a:ext>
                </a:extLst>
              </p:cNvPr>
              <p:cNvCxnSpPr>
                <a:cxnSpLocks/>
                <a:stCxn id="102" idx="3"/>
              </p:cNvCxnSpPr>
              <p:nvPr/>
            </p:nvCxnSpPr>
            <p:spPr>
              <a:xfrm flipV="1">
                <a:off x="9242049" y="3999720"/>
                <a:ext cx="421925" cy="460149"/>
              </a:xfrm>
              <a:prstGeom prst="line">
                <a:avLst/>
              </a:prstGeom>
              <a:solidFill>
                <a:srgbClr val="CCFFFF"/>
              </a:solidFill>
              <a:ln>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100" name="TextBox 99">
                <a:extLst>
                  <a:ext uri="{FF2B5EF4-FFF2-40B4-BE49-F238E27FC236}">
                    <a16:creationId xmlns:a16="http://schemas.microsoft.com/office/drawing/2014/main" id="{5CDACF94-0258-4E1A-B7D5-BEF3A96D480A}"/>
                  </a:ext>
                </a:extLst>
              </p:cNvPr>
              <p:cNvSpPr txBox="1"/>
              <p:nvPr/>
            </p:nvSpPr>
            <p:spPr>
              <a:xfrm>
                <a:off x="5031650" y="3846295"/>
                <a:ext cx="454323" cy="369332"/>
              </a:xfrm>
              <a:prstGeom prst="rect">
                <a:avLst/>
              </a:prstGeom>
              <a:solidFill>
                <a:srgbClr val="8BBAF3"/>
              </a:solidFill>
              <a:ln>
                <a:solidFill>
                  <a:schemeClr val="accent1">
                    <a:lumMod val="60000"/>
                    <a:lumOff val="40000"/>
                  </a:schemeClr>
                </a:solidFill>
              </a:ln>
            </p:spPr>
            <p:style>
              <a:lnRef idx="1">
                <a:schemeClr val="accent5"/>
              </a:lnRef>
              <a:fillRef idx="2">
                <a:schemeClr val="accent5"/>
              </a:fillRef>
              <a:effectRef idx="1">
                <a:schemeClr val="accent5"/>
              </a:effectRef>
              <a:fontRef idx="minor">
                <a:schemeClr val="dk1"/>
              </a:fontRef>
            </p:style>
            <p:txBody>
              <a:bodyPr wrap="square" rtlCol="0" anchor="ctr">
                <a:spAutoFit/>
              </a:bodyPr>
              <a:lstStyle>
                <a:defPPr>
                  <a:defRPr lang="en-US"/>
                </a:defPPr>
                <a:lvl1pPr algn="ctr">
                  <a:defRPr sz="1200">
                    <a:solidFill>
                      <a:srgbClr val="333333"/>
                    </a:solidFill>
                    <a:latin typeface="+mj-lt"/>
                  </a:defRPr>
                </a:lvl1pPr>
              </a:lstStyle>
              <a:p>
                <a:r>
                  <a:rPr lang="en-GB" sz="600" dirty="0">
                    <a:latin typeface="Times New Roman" panose="02020603050405020304" pitchFamily="18" charset="0"/>
                    <a:cs typeface="Times New Roman" panose="02020603050405020304" pitchFamily="18" charset="0"/>
                  </a:rPr>
                  <a:t>Ghana</a:t>
                </a:r>
              </a:p>
            </p:txBody>
          </p:sp>
          <p:sp>
            <p:nvSpPr>
              <p:cNvPr id="101" name="TextBox 100">
                <a:extLst>
                  <a:ext uri="{FF2B5EF4-FFF2-40B4-BE49-F238E27FC236}">
                    <a16:creationId xmlns:a16="http://schemas.microsoft.com/office/drawing/2014/main" id="{46BBDAEB-E111-463C-BC52-661C0D205EEC}"/>
                  </a:ext>
                </a:extLst>
              </p:cNvPr>
              <p:cNvSpPr txBox="1"/>
              <p:nvPr/>
            </p:nvSpPr>
            <p:spPr>
              <a:xfrm>
                <a:off x="7764526" y="1329407"/>
                <a:ext cx="697357" cy="369332"/>
              </a:xfrm>
              <a:prstGeom prst="rect">
                <a:avLst/>
              </a:prstGeom>
              <a:solidFill>
                <a:srgbClr val="9BDCFB"/>
              </a:solidFill>
              <a:ln>
                <a:solidFill>
                  <a:srgbClr val="CCFFFF"/>
                </a:solidFill>
              </a:ln>
            </p:spPr>
            <p:style>
              <a:lnRef idx="1">
                <a:schemeClr val="accent5"/>
              </a:lnRef>
              <a:fillRef idx="2">
                <a:schemeClr val="accent5"/>
              </a:fillRef>
              <a:effectRef idx="1">
                <a:schemeClr val="accent5"/>
              </a:effectRef>
              <a:fontRef idx="minor">
                <a:schemeClr val="dk1"/>
              </a:fontRef>
            </p:style>
            <p:txBody>
              <a:bodyPr wrap="square" rtlCol="0" anchor="ctr" anchorCtr="0">
                <a:spAutoFit/>
              </a:bodyPr>
              <a:lstStyle/>
              <a:p>
                <a:pPr algn="ctr"/>
                <a:r>
                  <a:rPr lang="en-GB" sz="600" dirty="0">
                    <a:solidFill>
                      <a:srgbClr val="333333"/>
                    </a:solidFill>
                    <a:latin typeface="Times New Roman" panose="02020603050405020304" pitchFamily="18" charset="0"/>
                    <a:cs typeface="Times New Roman" panose="02020603050405020304" pitchFamily="18" charset="0"/>
                  </a:rPr>
                  <a:t>Kazakhstan</a:t>
                </a:r>
              </a:p>
            </p:txBody>
          </p:sp>
          <p:sp>
            <p:nvSpPr>
              <p:cNvPr id="102" name="TextBox 101">
                <a:extLst>
                  <a:ext uri="{FF2B5EF4-FFF2-40B4-BE49-F238E27FC236}">
                    <a16:creationId xmlns:a16="http://schemas.microsoft.com/office/drawing/2014/main" id="{C88603B3-5CA7-42CA-8126-9BB24CA7E855}"/>
                  </a:ext>
                </a:extLst>
              </p:cNvPr>
              <p:cNvSpPr txBox="1"/>
              <p:nvPr/>
            </p:nvSpPr>
            <p:spPr>
              <a:xfrm>
                <a:off x="8685032" y="4275203"/>
                <a:ext cx="557017" cy="369332"/>
              </a:xfrm>
              <a:prstGeom prst="rect">
                <a:avLst/>
              </a:prstGeom>
              <a:solidFill>
                <a:srgbClr val="4993ED"/>
              </a:solidFill>
              <a:ln>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GB" sz="600" dirty="0">
                    <a:solidFill>
                      <a:srgbClr val="333333"/>
                    </a:solidFill>
                    <a:latin typeface="Times New Roman" panose="02020603050405020304" pitchFamily="18" charset="0"/>
                    <a:cs typeface="Times New Roman" panose="02020603050405020304" pitchFamily="18" charset="0"/>
                  </a:rPr>
                  <a:t>Malaysia</a:t>
                </a:r>
              </a:p>
            </p:txBody>
          </p:sp>
          <p:cxnSp>
            <p:nvCxnSpPr>
              <p:cNvPr id="105" name="Straight Connector 104">
                <a:extLst>
                  <a:ext uri="{FF2B5EF4-FFF2-40B4-BE49-F238E27FC236}">
                    <a16:creationId xmlns:a16="http://schemas.microsoft.com/office/drawing/2014/main" id="{4EC6E0C6-25A2-4DEA-8AEF-05B8CC102492}"/>
                  </a:ext>
                </a:extLst>
              </p:cNvPr>
              <p:cNvCxnSpPr>
                <a:cxnSpLocks/>
                <a:endCxn id="106" idx="3"/>
              </p:cNvCxnSpPr>
              <p:nvPr/>
            </p:nvCxnSpPr>
            <p:spPr>
              <a:xfrm flipH="1" flipV="1">
                <a:off x="5690466" y="3232716"/>
                <a:ext cx="305607" cy="142896"/>
              </a:xfrm>
              <a:prstGeom prst="line">
                <a:avLst/>
              </a:prstGeom>
              <a:ln>
                <a:solidFill>
                  <a:schemeClr val="accent1">
                    <a:lumMod val="60000"/>
                    <a:lumOff val="40000"/>
                  </a:schemeClr>
                </a:solidFill>
              </a:ln>
            </p:spPr>
            <p:style>
              <a:lnRef idx="1">
                <a:schemeClr val="accent5"/>
              </a:lnRef>
              <a:fillRef idx="0">
                <a:schemeClr val="accent5"/>
              </a:fillRef>
              <a:effectRef idx="0">
                <a:schemeClr val="accent5"/>
              </a:effectRef>
              <a:fontRef idx="minor">
                <a:schemeClr val="tx1"/>
              </a:fontRef>
            </p:style>
          </p:cxnSp>
          <p:sp>
            <p:nvSpPr>
              <p:cNvPr id="106" name="TextBox 105">
                <a:extLst>
                  <a:ext uri="{FF2B5EF4-FFF2-40B4-BE49-F238E27FC236}">
                    <a16:creationId xmlns:a16="http://schemas.microsoft.com/office/drawing/2014/main" id="{E3AEC7B2-F76F-476B-B3BF-1B04E266826B}"/>
                  </a:ext>
                </a:extLst>
              </p:cNvPr>
              <p:cNvSpPr txBox="1"/>
              <p:nvPr/>
            </p:nvSpPr>
            <p:spPr>
              <a:xfrm>
                <a:off x="5262835" y="3048049"/>
                <a:ext cx="427631" cy="369332"/>
              </a:xfrm>
              <a:prstGeom prst="rect">
                <a:avLst/>
              </a:prstGeom>
              <a:solidFill>
                <a:srgbClr val="8BBAF3"/>
              </a:solidFill>
              <a:ln>
                <a:solidFill>
                  <a:schemeClr val="accent1">
                    <a:lumMod val="60000"/>
                    <a:lumOff val="40000"/>
                  </a:schemeClr>
                </a:solidFill>
              </a:ln>
            </p:spPr>
            <p:style>
              <a:lnRef idx="1">
                <a:schemeClr val="accent5"/>
              </a:lnRef>
              <a:fillRef idx="2">
                <a:schemeClr val="accent5"/>
              </a:fillRef>
              <a:effectRef idx="1">
                <a:schemeClr val="accent5"/>
              </a:effectRef>
              <a:fontRef idx="minor">
                <a:schemeClr val="dk1"/>
              </a:fontRef>
            </p:style>
            <p:txBody>
              <a:bodyPr wrap="square" rtlCol="0" anchor="ctr">
                <a:spAutoFit/>
              </a:bodyPr>
              <a:lstStyle>
                <a:defPPr>
                  <a:defRPr lang="en-US"/>
                </a:defPPr>
                <a:lvl1pPr algn="ctr">
                  <a:defRPr sz="1100">
                    <a:solidFill>
                      <a:srgbClr val="333333"/>
                    </a:solidFill>
                    <a:latin typeface="+mj-lt"/>
                  </a:defRPr>
                </a:lvl1pPr>
              </a:lstStyle>
              <a:p>
                <a:r>
                  <a:rPr lang="en-GB" sz="600" dirty="0">
                    <a:latin typeface="Times New Roman" panose="02020603050405020304" pitchFamily="18" charset="0"/>
                    <a:cs typeface="Times New Roman" panose="02020603050405020304" pitchFamily="18" charset="0"/>
                  </a:rPr>
                  <a:t>Niger</a:t>
                </a:r>
              </a:p>
            </p:txBody>
          </p:sp>
          <p:sp>
            <p:nvSpPr>
              <p:cNvPr id="107" name="TextBox 106">
                <a:extLst>
                  <a:ext uri="{FF2B5EF4-FFF2-40B4-BE49-F238E27FC236}">
                    <a16:creationId xmlns:a16="http://schemas.microsoft.com/office/drawing/2014/main" id="{F8E54FFA-C153-4B8D-B812-99CE4768D75E}"/>
                  </a:ext>
                </a:extLst>
              </p:cNvPr>
              <p:cNvSpPr txBox="1"/>
              <p:nvPr/>
            </p:nvSpPr>
            <p:spPr>
              <a:xfrm>
                <a:off x="8943924" y="2528536"/>
                <a:ext cx="697357" cy="369332"/>
              </a:xfrm>
              <a:prstGeom prst="rect">
                <a:avLst/>
              </a:prstGeom>
              <a:solidFill>
                <a:srgbClr val="4993ED"/>
              </a:solidFill>
              <a:ln>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GB" sz="600" dirty="0">
                    <a:solidFill>
                      <a:srgbClr val="333333"/>
                    </a:solidFill>
                    <a:latin typeface="Times New Roman" panose="02020603050405020304" pitchFamily="18" charset="0"/>
                    <a:cs typeface="Times New Roman" panose="02020603050405020304" pitchFamily="18" charset="0"/>
                  </a:rPr>
                  <a:t>Bangladesh</a:t>
                </a:r>
              </a:p>
            </p:txBody>
          </p:sp>
          <p:sp>
            <p:nvSpPr>
              <p:cNvPr id="108" name="TextBox 107">
                <a:extLst>
                  <a:ext uri="{FF2B5EF4-FFF2-40B4-BE49-F238E27FC236}">
                    <a16:creationId xmlns:a16="http://schemas.microsoft.com/office/drawing/2014/main" id="{186D5CCE-4427-4337-AD5A-588EF17EACE3}"/>
                  </a:ext>
                </a:extLst>
              </p:cNvPr>
              <p:cNvSpPr txBox="1"/>
              <p:nvPr/>
            </p:nvSpPr>
            <p:spPr>
              <a:xfrm>
                <a:off x="7515056" y="3350069"/>
                <a:ext cx="505436" cy="492443"/>
              </a:xfrm>
              <a:prstGeom prst="rect">
                <a:avLst/>
              </a:prstGeom>
              <a:solidFill>
                <a:srgbClr val="4993ED"/>
              </a:solidFill>
              <a:ln>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GB" sz="600" dirty="0">
                    <a:solidFill>
                      <a:srgbClr val="333333"/>
                    </a:solidFill>
                    <a:latin typeface="Times New Roman" panose="02020603050405020304" pitchFamily="18" charset="0"/>
                    <a:cs typeface="Times New Roman" panose="02020603050405020304" pitchFamily="18" charset="0"/>
                  </a:rPr>
                  <a:t>Saudi Arabia</a:t>
                </a:r>
              </a:p>
            </p:txBody>
          </p:sp>
          <p:cxnSp>
            <p:nvCxnSpPr>
              <p:cNvPr id="109" name="Straight Connector 108">
                <a:extLst>
                  <a:ext uri="{FF2B5EF4-FFF2-40B4-BE49-F238E27FC236}">
                    <a16:creationId xmlns:a16="http://schemas.microsoft.com/office/drawing/2014/main" id="{93F128B8-EACB-4AE1-90C6-021BE37A1946}"/>
                  </a:ext>
                </a:extLst>
              </p:cNvPr>
              <p:cNvCxnSpPr>
                <a:cxnSpLocks/>
                <a:endCxn id="108" idx="0"/>
              </p:cNvCxnSpPr>
              <p:nvPr/>
            </p:nvCxnSpPr>
            <p:spPr>
              <a:xfrm>
                <a:off x="7461131" y="3168111"/>
                <a:ext cx="306644" cy="181959"/>
              </a:xfrm>
              <a:prstGeom prst="line">
                <a:avLst/>
              </a:prstGeom>
              <a:ln>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110" name="TextBox 109">
                <a:extLst>
                  <a:ext uri="{FF2B5EF4-FFF2-40B4-BE49-F238E27FC236}">
                    <a16:creationId xmlns:a16="http://schemas.microsoft.com/office/drawing/2014/main" id="{C6ED8FE3-E8E1-4F21-A431-4C6AD1A02100}"/>
                  </a:ext>
                </a:extLst>
              </p:cNvPr>
              <p:cNvSpPr txBox="1"/>
              <p:nvPr/>
            </p:nvSpPr>
            <p:spPr>
              <a:xfrm>
                <a:off x="6204179" y="3731775"/>
                <a:ext cx="504056" cy="246221"/>
              </a:xfrm>
              <a:prstGeom prst="rect">
                <a:avLst/>
              </a:prstGeom>
              <a:solidFill>
                <a:srgbClr val="8BBAF3"/>
              </a:solidFill>
              <a:ln>
                <a:solidFill>
                  <a:schemeClr val="accent1">
                    <a:lumMod val="60000"/>
                    <a:lumOff val="40000"/>
                  </a:schemeClr>
                </a:solidFill>
              </a:ln>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GB" sz="600" dirty="0">
                    <a:solidFill>
                      <a:srgbClr val="333333"/>
                    </a:solidFill>
                    <a:latin typeface="Times New Roman" panose="02020603050405020304" pitchFamily="18" charset="0"/>
                    <a:cs typeface="Times New Roman" panose="02020603050405020304" pitchFamily="18" charset="0"/>
                  </a:rPr>
                  <a:t>Sudan</a:t>
                </a:r>
              </a:p>
            </p:txBody>
          </p:sp>
          <p:cxnSp>
            <p:nvCxnSpPr>
              <p:cNvPr id="111" name="Straight Connector 110">
                <a:extLst>
                  <a:ext uri="{FF2B5EF4-FFF2-40B4-BE49-F238E27FC236}">
                    <a16:creationId xmlns:a16="http://schemas.microsoft.com/office/drawing/2014/main" id="{26CF1256-7256-440C-BD5B-459FAB7748BF}"/>
                  </a:ext>
                </a:extLst>
              </p:cNvPr>
              <p:cNvCxnSpPr>
                <a:cxnSpLocks/>
                <a:stCxn id="110" idx="0"/>
              </p:cNvCxnSpPr>
              <p:nvPr/>
            </p:nvCxnSpPr>
            <p:spPr>
              <a:xfrm flipV="1">
                <a:off x="6456207" y="3427013"/>
                <a:ext cx="370372" cy="304761"/>
              </a:xfrm>
              <a:prstGeom prst="line">
                <a:avLst/>
              </a:prstGeom>
              <a:ln>
                <a:solidFill>
                  <a:schemeClr val="accent1">
                    <a:lumMod val="60000"/>
                    <a:lumOff val="40000"/>
                  </a:schemeClr>
                </a:solidFill>
              </a:ln>
            </p:spPr>
            <p:style>
              <a:lnRef idx="1">
                <a:schemeClr val="accent5"/>
              </a:lnRef>
              <a:fillRef idx="0">
                <a:schemeClr val="accent5"/>
              </a:fillRef>
              <a:effectRef idx="0">
                <a:schemeClr val="accent5"/>
              </a:effectRef>
              <a:fontRef idx="minor">
                <a:schemeClr val="tx1"/>
              </a:fontRef>
            </p:style>
          </p:cxnSp>
          <p:sp>
            <p:nvSpPr>
              <p:cNvPr id="112" name="TextBox 111">
                <a:extLst>
                  <a:ext uri="{FF2B5EF4-FFF2-40B4-BE49-F238E27FC236}">
                    <a16:creationId xmlns:a16="http://schemas.microsoft.com/office/drawing/2014/main" id="{3FECBC4D-D235-4030-863D-65EBFEA390B1}"/>
                  </a:ext>
                </a:extLst>
              </p:cNvPr>
              <p:cNvSpPr txBox="1"/>
              <p:nvPr/>
            </p:nvSpPr>
            <p:spPr>
              <a:xfrm>
                <a:off x="10694881" y="3198889"/>
                <a:ext cx="649520" cy="369332"/>
              </a:xfrm>
              <a:prstGeom prst="rect">
                <a:avLst/>
              </a:prstGeom>
              <a:solidFill>
                <a:srgbClr val="4993ED"/>
              </a:solidFill>
              <a:ln>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GB" sz="600" dirty="0">
                    <a:solidFill>
                      <a:srgbClr val="333333"/>
                    </a:solidFill>
                    <a:latin typeface="Times New Roman" panose="02020603050405020304" pitchFamily="18" charset="0"/>
                    <a:cs typeface="Times New Roman" panose="02020603050405020304" pitchFamily="18" charset="0"/>
                  </a:rPr>
                  <a:t>Philippines</a:t>
                </a:r>
              </a:p>
            </p:txBody>
          </p:sp>
          <p:cxnSp>
            <p:nvCxnSpPr>
              <p:cNvPr id="113" name="Straight Connector 112">
                <a:extLst>
                  <a:ext uri="{FF2B5EF4-FFF2-40B4-BE49-F238E27FC236}">
                    <a16:creationId xmlns:a16="http://schemas.microsoft.com/office/drawing/2014/main" id="{DA39F05F-4B5F-4534-A8E2-4C99FF5A24AA}"/>
                  </a:ext>
                </a:extLst>
              </p:cNvPr>
              <p:cNvCxnSpPr>
                <a:cxnSpLocks/>
                <a:endCxn id="112" idx="1"/>
              </p:cNvCxnSpPr>
              <p:nvPr/>
            </p:nvCxnSpPr>
            <p:spPr>
              <a:xfrm flipV="1">
                <a:off x="10436772" y="3383556"/>
                <a:ext cx="258109" cy="198613"/>
              </a:xfrm>
              <a:prstGeom prst="line">
                <a:avLst/>
              </a:prstGeom>
              <a:ln>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114" name="TextBox 113">
                <a:extLst>
                  <a:ext uri="{FF2B5EF4-FFF2-40B4-BE49-F238E27FC236}">
                    <a16:creationId xmlns:a16="http://schemas.microsoft.com/office/drawing/2014/main" id="{E1382D50-41B1-428B-9EA4-660570CE0F26}"/>
                  </a:ext>
                </a:extLst>
              </p:cNvPr>
              <p:cNvSpPr txBox="1"/>
              <p:nvPr/>
            </p:nvSpPr>
            <p:spPr>
              <a:xfrm>
                <a:off x="6091306" y="2595457"/>
                <a:ext cx="448011" cy="369332"/>
              </a:xfrm>
              <a:prstGeom prst="rect">
                <a:avLst/>
              </a:prstGeom>
              <a:solidFill>
                <a:srgbClr val="8BBAF3"/>
              </a:solidFill>
              <a:ln>
                <a:solidFill>
                  <a:schemeClr val="accent1">
                    <a:lumMod val="60000"/>
                    <a:lumOff val="40000"/>
                  </a:schemeClr>
                </a:solidFill>
              </a:ln>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US" sz="600" dirty="0">
                    <a:solidFill>
                      <a:srgbClr val="333333"/>
                    </a:solidFill>
                    <a:latin typeface="Times New Roman" panose="02020603050405020304" pitchFamily="18" charset="0"/>
                    <a:cs typeface="Times New Roman" panose="02020603050405020304" pitchFamily="18" charset="0"/>
                  </a:rPr>
                  <a:t>E</a:t>
                </a:r>
                <a:r>
                  <a:rPr lang="en-GB" sz="600" dirty="0">
                    <a:solidFill>
                      <a:srgbClr val="333333"/>
                    </a:solidFill>
                    <a:latin typeface="Times New Roman" panose="02020603050405020304" pitchFamily="18" charset="0"/>
                    <a:cs typeface="Times New Roman" panose="02020603050405020304" pitchFamily="18" charset="0"/>
                  </a:rPr>
                  <a:t>gypt</a:t>
                </a:r>
              </a:p>
            </p:txBody>
          </p:sp>
          <p:cxnSp>
            <p:nvCxnSpPr>
              <p:cNvPr id="115" name="Straight Connector 114">
                <a:extLst>
                  <a:ext uri="{FF2B5EF4-FFF2-40B4-BE49-F238E27FC236}">
                    <a16:creationId xmlns:a16="http://schemas.microsoft.com/office/drawing/2014/main" id="{2A771BB7-B6B0-4F20-9966-40B581F5A954}"/>
                  </a:ext>
                </a:extLst>
              </p:cNvPr>
              <p:cNvCxnSpPr>
                <a:cxnSpLocks/>
                <a:stCxn id="114" idx="3"/>
              </p:cNvCxnSpPr>
              <p:nvPr/>
            </p:nvCxnSpPr>
            <p:spPr>
              <a:xfrm>
                <a:off x="6539316" y="2780124"/>
                <a:ext cx="180545" cy="177835"/>
              </a:xfrm>
              <a:prstGeom prst="line">
                <a:avLst/>
              </a:prstGeom>
              <a:ln>
                <a:solidFill>
                  <a:schemeClr val="accent1">
                    <a:lumMod val="60000"/>
                    <a:lumOff val="40000"/>
                  </a:schemeClr>
                </a:solidFill>
              </a:ln>
            </p:spPr>
            <p:style>
              <a:lnRef idx="1">
                <a:schemeClr val="accent5"/>
              </a:lnRef>
              <a:fillRef idx="0">
                <a:schemeClr val="accent5"/>
              </a:fillRef>
              <a:effectRef idx="0">
                <a:schemeClr val="accent5"/>
              </a:effectRef>
              <a:fontRef idx="minor">
                <a:schemeClr val="tx1"/>
              </a:fontRef>
            </p:style>
          </p:cxnSp>
          <p:cxnSp>
            <p:nvCxnSpPr>
              <p:cNvPr id="116" name="Straight Connector 115">
                <a:extLst>
                  <a:ext uri="{FF2B5EF4-FFF2-40B4-BE49-F238E27FC236}">
                    <a16:creationId xmlns:a16="http://schemas.microsoft.com/office/drawing/2014/main" id="{D5BE3D6C-E5D9-4D2A-8DBF-748415789EBC}"/>
                  </a:ext>
                </a:extLst>
              </p:cNvPr>
              <p:cNvCxnSpPr>
                <a:cxnSpLocks/>
                <a:endCxn id="117" idx="0"/>
              </p:cNvCxnSpPr>
              <p:nvPr/>
            </p:nvCxnSpPr>
            <p:spPr>
              <a:xfrm>
                <a:off x="8017322" y="2390883"/>
                <a:ext cx="463769" cy="117907"/>
              </a:xfrm>
              <a:prstGeom prst="line">
                <a:avLst/>
              </a:prstGeom>
              <a:solidFill>
                <a:srgbClr val="CCFFFF"/>
              </a:solidFill>
              <a:ln>
                <a:solidFill>
                  <a:srgbClr val="CCFFFF"/>
                </a:solidFill>
              </a:ln>
            </p:spPr>
            <p:style>
              <a:lnRef idx="1">
                <a:schemeClr val="accent5"/>
              </a:lnRef>
              <a:fillRef idx="0">
                <a:schemeClr val="accent5"/>
              </a:fillRef>
              <a:effectRef idx="0">
                <a:schemeClr val="accent5"/>
              </a:effectRef>
              <a:fontRef idx="minor">
                <a:schemeClr val="tx1"/>
              </a:fontRef>
            </p:style>
          </p:cxnSp>
          <p:sp>
            <p:nvSpPr>
              <p:cNvPr id="117" name="TextBox 116">
                <a:extLst>
                  <a:ext uri="{FF2B5EF4-FFF2-40B4-BE49-F238E27FC236}">
                    <a16:creationId xmlns:a16="http://schemas.microsoft.com/office/drawing/2014/main" id="{4612E74F-BD7D-43DB-8780-85B0F1474865}"/>
                  </a:ext>
                </a:extLst>
              </p:cNvPr>
              <p:cNvSpPr txBox="1"/>
              <p:nvPr/>
            </p:nvSpPr>
            <p:spPr>
              <a:xfrm>
                <a:off x="8132412" y="2508789"/>
                <a:ext cx="697357" cy="369332"/>
              </a:xfrm>
              <a:prstGeom prst="rect">
                <a:avLst/>
              </a:prstGeom>
              <a:solidFill>
                <a:srgbClr val="9BDCFB"/>
              </a:solidFill>
              <a:ln w="9525">
                <a:solidFill>
                  <a:srgbClr val="CCFFFF"/>
                </a:solidFill>
              </a:ln>
            </p:spPr>
            <p:style>
              <a:lnRef idx="1">
                <a:schemeClr val="accent5"/>
              </a:lnRef>
              <a:fillRef idx="2">
                <a:schemeClr val="accent5"/>
              </a:fillRef>
              <a:effectRef idx="1">
                <a:schemeClr val="accent5"/>
              </a:effectRef>
              <a:fontRef idx="minor">
                <a:schemeClr val="dk1"/>
              </a:fontRef>
            </p:style>
            <p:txBody>
              <a:bodyPr wrap="square" rtlCol="0" anchor="ctr" anchorCtr="0">
                <a:spAutoFit/>
              </a:bodyPr>
              <a:lstStyle/>
              <a:p>
                <a:pPr algn="ctr"/>
                <a:r>
                  <a:rPr lang="en-GB" sz="600" dirty="0">
                    <a:solidFill>
                      <a:schemeClr val="tx1"/>
                    </a:solidFill>
                    <a:latin typeface="Times New Roman" panose="02020603050405020304" pitchFamily="18" charset="0"/>
                    <a:cs typeface="Times New Roman" panose="02020603050405020304" pitchFamily="18" charset="0"/>
                  </a:rPr>
                  <a:t>Uzbekistan</a:t>
                </a:r>
              </a:p>
            </p:txBody>
          </p:sp>
          <p:sp>
            <p:nvSpPr>
              <p:cNvPr id="53" name="TextBox 52">
                <a:extLst>
                  <a:ext uri="{FF2B5EF4-FFF2-40B4-BE49-F238E27FC236}">
                    <a16:creationId xmlns:a16="http://schemas.microsoft.com/office/drawing/2014/main" id="{1AC3C36F-E449-4793-96D0-5EA3365A1CB8}"/>
                  </a:ext>
                </a:extLst>
              </p:cNvPr>
              <p:cNvSpPr txBox="1"/>
              <p:nvPr/>
            </p:nvSpPr>
            <p:spPr>
              <a:xfrm>
                <a:off x="6452200" y="4343157"/>
                <a:ext cx="505436" cy="369332"/>
              </a:xfrm>
              <a:prstGeom prst="rect">
                <a:avLst/>
              </a:prstGeom>
              <a:solidFill>
                <a:srgbClr val="8BBAF3"/>
              </a:solidFill>
              <a:ln>
                <a:solidFill>
                  <a:schemeClr val="accent1">
                    <a:lumMod val="60000"/>
                    <a:lumOff val="40000"/>
                  </a:schemeClr>
                </a:solidFill>
              </a:ln>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US" sz="600" dirty="0">
                    <a:solidFill>
                      <a:srgbClr val="333333"/>
                    </a:solidFill>
                    <a:latin typeface="Times New Roman" panose="02020603050405020304" pitchFamily="18" charset="0"/>
                    <a:cs typeface="Times New Roman" panose="02020603050405020304" pitchFamily="18" charset="0"/>
                  </a:rPr>
                  <a:t>U</a:t>
                </a:r>
                <a:r>
                  <a:rPr lang="en-GB" sz="600" dirty="0">
                    <a:solidFill>
                      <a:srgbClr val="333333"/>
                    </a:solidFill>
                    <a:latin typeface="Times New Roman" panose="02020603050405020304" pitchFamily="18" charset="0"/>
                    <a:cs typeface="Times New Roman" panose="02020603050405020304" pitchFamily="18" charset="0"/>
                  </a:rPr>
                  <a:t>ganda</a:t>
                </a:r>
              </a:p>
            </p:txBody>
          </p:sp>
          <p:cxnSp>
            <p:nvCxnSpPr>
              <p:cNvPr id="54" name="Straight Connector 53">
                <a:extLst>
                  <a:ext uri="{FF2B5EF4-FFF2-40B4-BE49-F238E27FC236}">
                    <a16:creationId xmlns:a16="http://schemas.microsoft.com/office/drawing/2014/main" id="{9B7AF593-5198-499E-B4D3-D801B8B8780B}"/>
                  </a:ext>
                </a:extLst>
              </p:cNvPr>
              <p:cNvCxnSpPr>
                <a:cxnSpLocks/>
                <a:stCxn id="53" idx="0"/>
              </p:cNvCxnSpPr>
              <p:nvPr/>
            </p:nvCxnSpPr>
            <p:spPr>
              <a:xfrm flipV="1">
                <a:off x="6704919" y="4142425"/>
                <a:ext cx="249413" cy="200732"/>
              </a:xfrm>
              <a:prstGeom prst="line">
                <a:avLst/>
              </a:prstGeom>
              <a:ln>
                <a:solidFill>
                  <a:schemeClr val="accent1">
                    <a:lumMod val="60000"/>
                    <a:lumOff val="40000"/>
                  </a:schemeClr>
                </a:solidFill>
              </a:ln>
            </p:spPr>
            <p:style>
              <a:lnRef idx="1">
                <a:schemeClr val="accent5"/>
              </a:lnRef>
              <a:fillRef idx="0">
                <a:schemeClr val="accent5"/>
              </a:fillRef>
              <a:effectRef idx="0">
                <a:schemeClr val="accent5"/>
              </a:effectRef>
              <a:fontRef idx="minor">
                <a:schemeClr val="tx1"/>
              </a:fontRef>
            </p:style>
          </p:cxnSp>
          <p:cxnSp>
            <p:nvCxnSpPr>
              <p:cNvPr id="70" name="Straight Connector 69">
                <a:extLst>
                  <a:ext uri="{FF2B5EF4-FFF2-40B4-BE49-F238E27FC236}">
                    <a16:creationId xmlns:a16="http://schemas.microsoft.com/office/drawing/2014/main" id="{C6221C5D-31CA-4362-B16E-B33AC3922784}"/>
                  </a:ext>
                </a:extLst>
              </p:cNvPr>
              <p:cNvCxnSpPr>
                <a:cxnSpLocks/>
                <a:stCxn id="71" idx="3"/>
              </p:cNvCxnSpPr>
              <p:nvPr/>
            </p:nvCxnSpPr>
            <p:spPr>
              <a:xfrm flipV="1">
                <a:off x="8628801" y="3884247"/>
                <a:ext cx="219796" cy="107724"/>
              </a:xfrm>
              <a:prstGeom prst="line">
                <a:avLst/>
              </a:prstGeom>
              <a:solidFill>
                <a:srgbClr val="CCFFFF"/>
              </a:solidFill>
              <a:ln>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71" name="TextBox 70">
                <a:extLst>
                  <a:ext uri="{FF2B5EF4-FFF2-40B4-BE49-F238E27FC236}">
                    <a16:creationId xmlns:a16="http://schemas.microsoft.com/office/drawing/2014/main" id="{0C591F3E-0A35-4CE0-BFD5-0957F86250CF}"/>
                  </a:ext>
                </a:extLst>
              </p:cNvPr>
              <p:cNvSpPr txBox="1"/>
              <p:nvPr/>
            </p:nvSpPr>
            <p:spPr>
              <a:xfrm>
                <a:off x="8005598" y="3807304"/>
                <a:ext cx="623204" cy="369332"/>
              </a:xfrm>
              <a:prstGeom prst="rect">
                <a:avLst/>
              </a:prstGeom>
              <a:solidFill>
                <a:srgbClr val="4993ED"/>
              </a:solidFill>
              <a:ln>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wrap="square" rtlCol="0" anchor="ctr">
                <a:spAutoFit/>
              </a:bodyPr>
              <a:lstStyle>
                <a:defPPr>
                  <a:defRPr lang="en-US"/>
                </a:defPPr>
                <a:lvl1pPr algn="ctr">
                  <a:defRPr sz="800">
                    <a:solidFill>
                      <a:srgbClr val="333333"/>
                    </a:solidFill>
                    <a:latin typeface="Times New Roman" panose="02020603050405020304" pitchFamily="18" charset="0"/>
                    <a:cs typeface="Times New Roman" panose="02020603050405020304" pitchFamily="18" charset="0"/>
                  </a:defRPr>
                </a:lvl1pPr>
              </a:lstStyle>
              <a:p>
                <a:r>
                  <a:rPr lang="en-GB" sz="600" dirty="0"/>
                  <a:t>Sri Lanka</a:t>
                </a:r>
              </a:p>
            </p:txBody>
          </p:sp>
        </p:grpSp>
        <p:cxnSp>
          <p:nvCxnSpPr>
            <p:cNvPr id="3" name="Straight Connector 2">
              <a:extLst>
                <a:ext uri="{FF2B5EF4-FFF2-40B4-BE49-F238E27FC236}">
                  <a16:creationId xmlns:a16="http://schemas.microsoft.com/office/drawing/2014/main" id="{74D125C8-BD04-4645-14F1-4D4A75E31A3B}"/>
                </a:ext>
              </a:extLst>
            </p:cNvPr>
            <p:cNvCxnSpPr>
              <a:cxnSpLocks/>
              <a:endCxn id="4" idx="2"/>
            </p:cNvCxnSpPr>
            <p:nvPr/>
          </p:nvCxnSpPr>
          <p:spPr>
            <a:xfrm flipV="1">
              <a:off x="6539318" y="1387887"/>
              <a:ext cx="145583" cy="233907"/>
            </a:xfrm>
            <a:prstGeom prst="line">
              <a:avLst/>
            </a:prstGeom>
            <a:solidFill>
              <a:srgbClr val="CCFFFF"/>
            </a:solidFill>
            <a:ln>
              <a:solidFill>
                <a:srgbClr val="CCFFFF"/>
              </a:solidFill>
            </a:ln>
          </p:spPr>
          <p:style>
            <a:lnRef idx="1">
              <a:schemeClr val="accent5"/>
            </a:lnRef>
            <a:fillRef idx="0">
              <a:schemeClr val="accent5"/>
            </a:fillRef>
            <a:effectRef idx="0">
              <a:schemeClr val="accent5"/>
            </a:effectRef>
            <a:fontRef idx="minor">
              <a:schemeClr val="tx1"/>
            </a:fontRef>
          </p:style>
        </p:cxnSp>
        <p:sp>
          <p:nvSpPr>
            <p:cNvPr id="4" name="TextBox 3">
              <a:extLst>
                <a:ext uri="{FF2B5EF4-FFF2-40B4-BE49-F238E27FC236}">
                  <a16:creationId xmlns:a16="http://schemas.microsoft.com/office/drawing/2014/main" id="{1AB8468A-6535-89FA-7D9C-39E80CA37408}"/>
                </a:ext>
              </a:extLst>
            </p:cNvPr>
            <p:cNvSpPr txBox="1"/>
            <p:nvPr/>
          </p:nvSpPr>
          <p:spPr>
            <a:xfrm>
              <a:off x="6432871" y="1018555"/>
              <a:ext cx="504057" cy="369332"/>
            </a:xfrm>
            <a:prstGeom prst="rect">
              <a:avLst/>
            </a:prstGeom>
            <a:solidFill>
              <a:srgbClr val="9BDCFB"/>
            </a:solidFill>
            <a:ln>
              <a:solidFill>
                <a:srgbClr val="CCFFFF"/>
              </a:solidFill>
            </a:ln>
          </p:spPr>
          <p:style>
            <a:lnRef idx="1">
              <a:schemeClr val="accent5"/>
            </a:lnRef>
            <a:fillRef idx="2">
              <a:schemeClr val="accent5"/>
            </a:fillRef>
            <a:effectRef idx="1">
              <a:schemeClr val="accent5"/>
            </a:effectRef>
            <a:fontRef idx="minor">
              <a:schemeClr val="dk1"/>
            </a:fontRef>
          </p:style>
          <p:txBody>
            <a:bodyPr wrap="square" rtlCol="0" anchor="ctr" anchorCtr="0">
              <a:spAutoFit/>
            </a:bodyPr>
            <a:lstStyle/>
            <a:p>
              <a:pPr algn="ctr"/>
              <a:r>
                <a:rPr lang="en-GB" sz="600" dirty="0">
                  <a:solidFill>
                    <a:srgbClr val="333333"/>
                  </a:solidFill>
                  <a:latin typeface="Times New Roman" panose="02020603050405020304" pitchFamily="18" charset="0"/>
                  <a:cs typeface="Times New Roman" panose="02020603050405020304" pitchFamily="18" charset="0"/>
                </a:rPr>
                <a:t>Estonia</a:t>
              </a:r>
            </a:p>
          </p:txBody>
        </p:sp>
      </p:grpSp>
      <p:graphicFrame>
        <p:nvGraphicFramePr>
          <p:cNvPr id="14" name="Table 13">
            <a:extLst>
              <a:ext uri="{FF2B5EF4-FFF2-40B4-BE49-F238E27FC236}">
                <a16:creationId xmlns:a16="http://schemas.microsoft.com/office/drawing/2014/main" id="{C5B85989-5A28-7C8C-8159-7495F20E5946}"/>
              </a:ext>
            </a:extLst>
          </p:cNvPr>
          <p:cNvGraphicFramePr>
            <a:graphicFrameLocks noGrp="1"/>
          </p:cNvGraphicFramePr>
          <p:nvPr>
            <p:extLst>
              <p:ext uri="{D42A27DB-BD31-4B8C-83A1-F6EECF244321}">
                <p14:modId xmlns:p14="http://schemas.microsoft.com/office/powerpoint/2010/main" val="3739555495"/>
              </p:ext>
            </p:extLst>
          </p:nvPr>
        </p:nvGraphicFramePr>
        <p:xfrm>
          <a:off x="82077" y="121221"/>
          <a:ext cx="1896061" cy="4476750"/>
        </p:xfrm>
        <a:graphic>
          <a:graphicData uri="http://schemas.openxmlformats.org/drawingml/2006/table">
            <a:tbl>
              <a:tblPr firstRow="1" bandRow="1"/>
              <a:tblGrid>
                <a:gridCol w="1518019">
                  <a:extLst>
                    <a:ext uri="{9D8B030D-6E8A-4147-A177-3AD203B41FA5}">
                      <a16:colId xmlns:a16="http://schemas.microsoft.com/office/drawing/2014/main" val="20000"/>
                    </a:ext>
                  </a:extLst>
                </a:gridCol>
                <a:gridCol w="378042">
                  <a:extLst>
                    <a:ext uri="{9D8B030D-6E8A-4147-A177-3AD203B41FA5}">
                      <a16:colId xmlns:a16="http://schemas.microsoft.com/office/drawing/2014/main" val="20001"/>
                    </a:ext>
                  </a:extLst>
                </a:gridCol>
              </a:tblGrid>
              <a:tr h="1356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nSpc>
                          <a:spcPts val="600"/>
                        </a:lnSpc>
                        <a:buClrTx/>
                        <a:buFont typeface="+mj-lt"/>
                        <a:buNone/>
                      </a:pPr>
                      <a:r>
                        <a:rPr lang="en-US" sz="700" b="0" dirty="0">
                          <a:solidFill>
                            <a:srgbClr val="000000"/>
                          </a:solidFill>
                          <a:latin typeface="Calibri "/>
                          <a:cs typeface="Times New Roman" panose="02020603050405020304" pitchFamily="18" charset="0"/>
                        </a:rPr>
                        <a:t>1.   Jordan (Phase 1)</a:t>
                      </a:r>
                      <a:endParaRPr lang="en-GB" sz="700" b="0" dirty="0">
                        <a:solidFill>
                          <a:srgbClr val="000000"/>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ts val="600"/>
                        </a:lnSpc>
                      </a:pPr>
                      <a:r>
                        <a:rPr lang="en-GB" sz="700" b="0" dirty="0">
                          <a:solidFill>
                            <a:srgbClr val="000000"/>
                          </a:solidFill>
                          <a:latin typeface="Calibri "/>
                          <a:cs typeface="Times New Roman" panose="02020603050405020304" pitchFamily="18" charset="0"/>
                        </a:rPr>
                        <a:t>2009</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56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nSpc>
                          <a:spcPts val="600"/>
                        </a:lnSpc>
                        <a:buClrTx/>
                        <a:buFont typeface="+mj-lt"/>
                        <a:buNone/>
                      </a:pPr>
                      <a:r>
                        <a:rPr lang="en-US" sz="700" b="0" dirty="0">
                          <a:solidFill>
                            <a:srgbClr val="000000"/>
                          </a:solidFill>
                          <a:latin typeface="Calibri "/>
                          <a:cs typeface="Times New Roman" panose="02020603050405020304" pitchFamily="18" charset="0"/>
                        </a:rPr>
                        <a:t>2.   Indonesia (Phase 1)</a:t>
                      </a:r>
                      <a:endParaRPr lang="en-GB" sz="700" b="0" dirty="0">
                        <a:solidFill>
                          <a:srgbClr val="000000"/>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ts val="600"/>
                        </a:lnSpc>
                      </a:pPr>
                      <a:r>
                        <a:rPr lang="en-GB" sz="700" b="0" dirty="0">
                          <a:solidFill>
                            <a:srgbClr val="000000"/>
                          </a:solidFill>
                          <a:latin typeface="Calibri "/>
                          <a:cs typeface="Times New Roman" panose="02020603050405020304" pitchFamily="18" charset="0"/>
                        </a:rPr>
                        <a:t>2009</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56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nSpc>
                          <a:spcPts val="600"/>
                        </a:lnSpc>
                        <a:buClrTx/>
                        <a:buFontTx/>
                        <a:buNone/>
                      </a:pPr>
                      <a:r>
                        <a:rPr lang="en-US" sz="700" b="0" dirty="0">
                          <a:solidFill>
                            <a:srgbClr val="000000"/>
                          </a:solidFill>
                          <a:latin typeface="Calibri "/>
                          <a:cs typeface="Times New Roman" panose="02020603050405020304" pitchFamily="18" charset="0"/>
                        </a:rPr>
                        <a:t>3.   Viet Nam (Phase 1)</a:t>
                      </a:r>
                      <a:endParaRPr lang="en-GB" sz="700" b="0" dirty="0">
                        <a:solidFill>
                          <a:srgbClr val="000000"/>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ts val="600"/>
                        </a:lnSpc>
                      </a:pPr>
                      <a:r>
                        <a:rPr lang="en-GB" sz="700" b="0" dirty="0">
                          <a:solidFill>
                            <a:srgbClr val="000000"/>
                          </a:solidFill>
                          <a:latin typeface="Calibri "/>
                          <a:cs typeface="Times New Roman" panose="02020603050405020304" pitchFamily="18" charset="0"/>
                        </a:rPr>
                        <a:t>2009</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56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nSpc>
                          <a:spcPts val="600"/>
                        </a:lnSpc>
                        <a:buClrTx/>
                        <a:buFontTx/>
                        <a:buNone/>
                      </a:pPr>
                      <a:r>
                        <a:rPr lang="en-US" sz="700" b="0" dirty="0">
                          <a:solidFill>
                            <a:srgbClr val="000000"/>
                          </a:solidFill>
                          <a:latin typeface="Calibri "/>
                          <a:cs typeface="Times New Roman" panose="02020603050405020304" pitchFamily="18" charset="0"/>
                        </a:rPr>
                        <a:t>4.   Thailand (Phase 1)</a:t>
                      </a:r>
                      <a:endParaRPr lang="en-GB" sz="700" b="0" dirty="0">
                        <a:solidFill>
                          <a:srgbClr val="000000"/>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ts val="600"/>
                        </a:lnSpc>
                      </a:pPr>
                      <a:r>
                        <a:rPr lang="en-GB" sz="700" b="0" dirty="0">
                          <a:solidFill>
                            <a:srgbClr val="000000"/>
                          </a:solidFill>
                          <a:latin typeface="Calibri "/>
                          <a:cs typeface="Times New Roman" panose="02020603050405020304" pitchFamily="18" charset="0"/>
                        </a:rPr>
                        <a:t>2010</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56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nSpc>
                          <a:spcPts val="600"/>
                        </a:lnSpc>
                        <a:buClrTx/>
                        <a:buFontTx/>
                        <a:buNone/>
                      </a:pPr>
                      <a:r>
                        <a:rPr lang="en-US" sz="700" b="0" dirty="0">
                          <a:solidFill>
                            <a:srgbClr val="000000"/>
                          </a:solidFill>
                          <a:latin typeface="Calibri "/>
                          <a:cs typeface="Times New Roman" panose="02020603050405020304" pitchFamily="18" charset="0"/>
                        </a:rPr>
                        <a:t>5.   UAE</a:t>
                      </a:r>
                      <a:r>
                        <a:rPr lang="en-US" sz="700" b="0" baseline="0" dirty="0">
                          <a:solidFill>
                            <a:srgbClr val="000000"/>
                          </a:solidFill>
                          <a:latin typeface="Calibri "/>
                          <a:cs typeface="Times New Roman" panose="02020603050405020304" pitchFamily="18" charset="0"/>
                        </a:rPr>
                        <a:t> </a:t>
                      </a:r>
                      <a:r>
                        <a:rPr lang="en-US" sz="700" b="0" dirty="0">
                          <a:solidFill>
                            <a:srgbClr val="000000"/>
                          </a:solidFill>
                          <a:latin typeface="Calibri "/>
                          <a:cs typeface="Times New Roman" panose="02020603050405020304" pitchFamily="18" charset="0"/>
                        </a:rPr>
                        <a:t>(Phase 2)</a:t>
                      </a:r>
                      <a:endParaRPr lang="en-GB" sz="700" b="0" dirty="0">
                        <a:solidFill>
                          <a:srgbClr val="000000"/>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ts val="600"/>
                        </a:lnSpc>
                      </a:pPr>
                      <a:r>
                        <a:rPr lang="en-GB" sz="700" b="0" dirty="0">
                          <a:solidFill>
                            <a:srgbClr val="000000"/>
                          </a:solidFill>
                          <a:latin typeface="Calibri "/>
                          <a:cs typeface="Times New Roman" panose="02020603050405020304" pitchFamily="18" charset="0"/>
                        </a:rPr>
                        <a:t>2011</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356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nSpc>
                          <a:spcPts val="600"/>
                        </a:lnSpc>
                        <a:buClrTx/>
                        <a:buFontTx/>
                        <a:buNone/>
                      </a:pPr>
                      <a:r>
                        <a:rPr lang="en-US" sz="700" b="0" dirty="0">
                          <a:solidFill>
                            <a:srgbClr val="000000"/>
                          </a:solidFill>
                          <a:latin typeface="Calibri "/>
                          <a:cs typeface="Times New Roman" panose="02020603050405020304" pitchFamily="18" charset="0"/>
                        </a:rPr>
                        <a:t>6.   Bangladesh (Phase 1&amp;2)</a:t>
                      </a:r>
                      <a:endParaRPr lang="en-GB" sz="700" b="0" dirty="0">
                        <a:solidFill>
                          <a:srgbClr val="000000"/>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ts val="600"/>
                        </a:lnSpc>
                      </a:pPr>
                      <a:r>
                        <a:rPr lang="en-GB" sz="700" b="0" dirty="0">
                          <a:solidFill>
                            <a:srgbClr val="000000"/>
                          </a:solidFill>
                          <a:latin typeface="Calibri "/>
                          <a:cs typeface="Times New Roman" panose="02020603050405020304" pitchFamily="18" charset="0"/>
                        </a:rPr>
                        <a:t>2011</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356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nSpc>
                          <a:spcPts val="600"/>
                        </a:lnSpc>
                        <a:buClrTx/>
                        <a:buFontTx/>
                        <a:buNone/>
                      </a:pPr>
                      <a:r>
                        <a:rPr lang="en-US" sz="700" b="0" dirty="0">
                          <a:solidFill>
                            <a:schemeClr val="accent1"/>
                          </a:solidFill>
                          <a:latin typeface="Calibri "/>
                          <a:cs typeface="Times New Roman" panose="02020603050405020304" pitchFamily="18" charset="0"/>
                        </a:rPr>
                        <a:t>7.   Jordan follow-up</a:t>
                      </a:r>
                      <a:endParaRPr lang="en-GB" sz="700" b="0" dirty="0">
                        <a:solidFill>
                          <a:schemeClr val="accent1"/>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ts val="600"/>
                        </a:lnSpc>
                      </a:pPr>
                      <a:r>
                        <a:rPr lang="en-GB" sz="700" b="0" dirty="0">
                          <a:solidFill>
                            <a:srgbClr val="000000"/>
                          </a:solidFill>
                          <a:latin typeface="Calibri "/>
                          <a:cs typeface="Times New Roman" panose="02020603050405020304" pitchFamily="18" charset="0"/>
                        </a:rPr>
                        <a:t>2012</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356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nSpc>
                          <a:spcPts val="600"/>
                        </a:lnSpc>
                        <a:buClrTx/>
                        <a:buFontTx/>
                        <a:buNone/>
                      </a:pPr>
                      <a:r>
                        <a:rPr lang="en-US" sz="700" b="0" dirty="0">
                          <a:solidFill>
                            <a:srgbClr val="000000"/>
                          </a:solidFill>
                          <a:latin typeface="Calibri "/>
                          <a:cs typeface="Times New Roman" panose="02020603050405020304" pitchFamily="18" charset="0"/>
                        </a:rPr>
                        <a:t>8.   Belarus (Phase 1&amp;2)</a:t>
                      </a:r>
                      <a:endParaRPr lang="en-GB" sz="700" b="0" dirty="0">
                        <a:solidFill>
                          <a:srgbClr val="000000"/>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ts val="600"/>
                        </a:lnSpc>
                      </a:pPr>
                      <a:r>
                        <a:rPr lang="en-GB" sz="700" b="0" dirty="0">
                          <a:solidFill>
                            <a:srgbClr val="000000"/>
                          </a:solidFill>
                          <a:latin typeface="Calibri "/>
                          <a:cs typeface="Times New Roman" panose="02020603050405020304" pitchFamily="18" charset="0"/>
                        </a:rPr>
                        <a:t>2012</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356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nSpc>
                          <a:spcPts val="600"/>
                        </a:lnSpc>
                        <a:buClrTx/>
                        <a:buFontTx/>
                        <a:buNone/>
                      </a:pPr>
                      <a:r>
                        <a:rPr lang="en-US" sz="700" b="0" dirty="0">
                          <a:solidFill>
                            <a:srgbClr val="000000"/>
                          </a:solidFill>
                          <a:latin typeface="Calibri "/>
                          <a:cs typeface="Times New Roman" panose="02020603050405020304" pitchFamily="18" charset="0"/>
                        </a:rPr>
                        <a:t>9.   Viet Nam (Phase 2)</a:t>
                      </a:r>
                      <a:endParaRPr lang="en-GB" sz="700" b="0" dirty="0">
                        <a:solidFill>
                          <a:srgbClr val="000000"/>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ts val="600"/>
                        </a:lnSpc>
                      </a:pPr>
                      <a:r>
                        <a:rPr lang="en-GB" sz="700" b="0" dirty="0">
                          <a:solidFill>
                            <a:srgbClr val="000000"/>
                          </a:solidFill>
                          <a:latin typeface="Calibri "/>
                          <a:cs typeface="Times New Roman" panose="02020603050405020304" pitchFamily="18" charset="0"/>
                        </a:rPr>
                        <a:t>2012</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356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nSpc>
                          <a:spcPts val="600"/>
                        </a:lnSpc>
                        <a:buClrTx/>
                        <a:buFontTx/>
                        <a:buNone/>
                      </a:pPr>
                      <a:r>
                        <a:rPr lang="en-US" sz="700" b="0" dirty="0">
                          <a:solidFill>
                            <a:srgbClr val="000000"/>
                          </a:solidFill>
                          <a:latin typeface="Calibri "/>
                          <a:cs typeface="Times New Roman" panose="02020603050405020304" pitchFamily="18" charset="0"/>
                        </a:rPr>
                        <a:t>10. Poland (Phase 1)</a:t>
                      </a:r>
                      <a:endParaRPr lang="en-GB" sz="700" b="0" dirty="0">
                        <a:solidFill>
                          <a:srgbClr val="000000"/>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ts val="600"/>
                        </a:lnSpc>
                      </a:pPr>
                      <a:r>
                        <a:rPr lang="en-GB" sz="700" b="0" dirty="0">
                          <a:solidFill>
                            <a:srgbClr val="000000"/>
                          </a:solidFill>
                          <a:latin typeface="Calibri "/>
                          <a:cs typeface="Times New Roman" panose="02020603050405020304" pitchFamily="18" charset="0"/>
                        </a:rPr>
                        <a:t>2013</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356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nSpc>
                          <a:spcPts val="600"/>
                        </a:lnSpc>
                        <a:buClrTx/>
                        <a:buFontTx/>
                        <a:buNone/>
                      </a:pPr>
                      <a:r>
                        <a:rPr lang="en-US" sz="700" b="0" dirty="0">
                          <a:solidFill>
                            <a:srgbClr val="00B050"/>
                          </a:solidFill>
                          <a:latin typeface="Calibri "/>
                          <a:cs typeface="Times New Roman" panose="02020603050405020304" pitchFamily="18" charset="0"/>
                        </a:rPr>
                        <a:t>11. South Africa (Phase 2)</a:t>
                      </a:r>
                      <a:endParaRPr lang="en-GB" sz="700" b="0" dirty="0">
                        <a:solidFill>
                          <a:srgbClr val="00B050"/>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ts val="600"/>
                        </a:lnSpc>
                      </a:pPr>
                      <a:r>
                        <a:rPr lang="en-GB" sz="700" b="0" dirty="0">
                          <a:solidFill>
                            <a:srgbClr val="000000"/>
                          </a:solidFill>
                          <a:latin typeface="Calibri "/>
                          <a:cs typeface="Times New Roman" panose="02020603050405020304" pitchFamily="18" charset="0"/>
                        </a:rPr>
                        <a:t>2013</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356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nSpc>
                          <a:spcPts val="600"/>
                        </a:lnSpc>
                        <a:buClrTx/>
                        <a:buFontTx/>
                        <a:buNone/>
                      </a:pPr>
                      <a:r>
                        <a:rPr lang="en-US" sz="700" b="0" dirty="0">
                          <a:solidFill>
                            <a:srgbClr val="000000"/>
                          </a:solidFill>
                          <a:latin typeface="Calibri "/>
                          <a:cs typeface="Times New Roman" panose="02020603050405020304" pitchFamily="18" charset="0"/>
                        </a:rPr>
                        <a:t>12. Türkiye (Phase 2)</a:t>
                      </a:r>
                      <a:endParaRPr lang="en-GB" sz="700" b="0" dirty="0">
                        <a:solidFill>
                          <a:srgbClr val="000000"/>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ts val="600"/>
                        </a:lnSpc>
                      </a:pPr>
                      <a:r>
                        <a:rPr lang="en-GB" sz="700" b="0" dirty="0">
                          <a:solidFill>
                            <a:srgbClr val="000000"/>
                          </a:solidFill>
                          <a:latin typeface="Calibri "/>
                          <a:cs typeface="Times New Roman" panose="02020603050405020304" pitchFamily="18" charset="0"/>
                        </a:rPr>
                        <a:t>2013</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356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nSpc>
                          <a:spcPts val="600"/>
                        </a:lnSpc>
                        <a:buClrTx/>
                        <a:buFontTx/>
                        <a:buNone/>
                      </a:pPr>
                      <a:r>
                        <a:rPr lang="en-US" sz="700" b="0" dirty="0">
                          <a:solidFill>
                            <a:srgbClr val="000000"/>
                          </a:solidFill>
                          <a:latin typeface="Calibri "/>
                          <a:cs typeface="Times New Roman" panose="02020603050405020304" pitchFamily="18" charset="0"/>
                        </a:rPr>
                        <a:t>13. Jordan (Phase 2)</a:t>
                      </a:r>
                      <a:endParaRPr lang="en-GB" sz="700" b="0" dirty="0">
                        <a:solidFill>
                          <a:srgbClr val="000000"/>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ts val="600"/>
                        </a:lnSpc>
                      </a:pPr>
                      <a:r>
                        <a:rPr lang="en-GB" sz="700" b="0" dirty="0">
                          <a:solidFill>
                            <a:srgbClr val="000000"/>
                          </a:solidFill>
                          <a:latin typeface="Calibri "/>
                          <a:cs typeface="Times New Roman" panose="02020603050405020304" pitchFamily="18" charset="0"/>
                        </a:rPr>
                        <a:t>2014</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356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nSpc>
                          <a:spcPts val="600"/>
                        </a:lnSpc>
                        <a:buClrTx/>
                        <a:buFontTx/>
                        <a:buNone/>
                      </a:pPr>
                      <a:r>
                        <a:rPr lang="en-US" sz="700" b="0" dirty="0">
                          <a:solidFill>
                            <a:schemeClr val="accent1"/>
                          </a:solidFill>
                          <a:latin typeface="Calibri "/>
                          <a:cs typeface="Times New Roman" panose="02020603050405020304" pitchFamily="18" charset="0"/>
                        </a:rPr>
                        <a:t>14. Viet Nam follow-up</a:t>
                      </a:r>
                      <a:endParaRPr lang="en-GB" sz="700" b="0" dirty="0">
                        <a:solidFill>
                          <a:schemeClr val="accent1"/>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ts val="600"/>
                        </a:lnSpc>
                      </a:pPr>
                      <a:r>
                        <a:rPr lang="en-GB" sz="700" b="0" dirty="0">
                          <a:solidFill>
                            <a:srgbClr val="000000"/>
                          </a:solidFill>
                          <a:latin typeface="Calibri "/>
                          <a:cs typeface="Times New Roman" panose="02020603050405020304" pitchFamily="18" charset="0"/>
                        </a:rPr>
                        <a:t>2014</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356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nSpc>
                          <a:spcPts val="600"/>
                        </a:lnSpc>
                        <a:buClrTx/>
                        <a:buFontTx/>
                        <a:buNone/>
                      </a:pPr>
                      <a:r>
                        <a:rPr lang="en-US" sz="700" b="0" dirty="0">
                          <a:solidFill>
                            <a:srgbClr val="000000"/>
                          </a:solidFill>
                          <a:latin typeface="Calibri "/>
                          <a:cs typeface="Times New Roman" panose="02020603050405020304" pitchFamily="18" charset="0"/>
                        </a:rPr>
                        <a:t>15. Nigeria (Phase 2)</a:t>
                      </a:r>
                      <a:endParaRPr lang="en-GB" sz="700" b="0" dirty="0">
                        <a:solidFill>
                          <a:srgbClr val="000000"/>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ts val="600"/>
                        </a:lnSpc>
                      </a:pPr>
                      <a:r>
                        <a:rPr lang="en-GB" sz="700" b="0" dirty="0">
                          <a:solidFill>
                            <a:srgbClr val="000000"/>
                          </a:solidFill>
                          <a:latin typeface="Calibri "/>
                          <a:cs typeface="Times New Roman" panose="02020603050405020304" pitchFamily="18" charset="0"/>
                        </a:rPr>
                        <a:t>2015</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356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nSpc>
                          <a:spcPts val="600"/>
                        </a:lnSpc>
                        <a:buClrTx/>
                        <a:buFontTx/>
                        <a:buNone/>
                      </a:pPr>
                      <a:r>
                        <a:rPr lang="en-US" sz="700" b="0" dirty="0">
                          <a:solidFill>
                            <a:srgbClr val="000000"/>
                          </a:solidFill>
                          <a:latin typeface="Calibri "/>
                          <a:cs typeface="Times New Roman" panose="02020603050405020304" pitchFamily="18" charset="0"/>
                        </a:rPr>
                        <a:t>16. Kenya (Phase 1) </a:t>
                      </a:r>
                      <a:endParaRPr lang="en-GB" sz="700" b="0" dirty="0">
                        <a:solidFill>
                          <a:srgbClr val="000000"/>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ts val="600"/>
                        </a:lnSpc>
                      </a:pPr>
                      <a:r>
                        <a:rPr lang="en-GB" sz="700" b="0" dirty="0">
                          <a:solidFill>
                            <a:srgbClr val="000000"/>
                          </a:solidFill>
                          <a:latin typeface="Calibri "/>
                          <a:cs typeface="Times New Roman" panose="02020603050405020304" pitchFamily="18" charset="0"/>
                        </a:rPr>
                        <a:t>2015</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356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nSpc>
                          <a:spcPts val="600"/>
                        </a:lnSpc>
                        <a:buClrTx/>
                        <a:buFontTx/>
                        <a:buNone/>
                      </a:pPr>
                      <a:r>
                        <a:rPr lang="en-US" sz="700" b="0" dirty="0">
                          <a:solidFill>
                            <a:srgbClr val="000000"/>
                          </a:solidFill>
                          <a:latin typeface="Calibri "/>
                          <a:cs typeface="Times New Roman" panose="02020603050405020304" pitchFamily="18" charset="0"/>
                        </a:rPr>
                        <a:t>17. Morocco (Phase 1)</a:t>
                      </a:r>
                      <a:endParaRPr lang="en-GB" sz="700" b="0" dirty="0">
                        <a:solidFill>
                          <a:srgbClr val="000000"/>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ts val="600"/>
                        </a:lnSpc>
                      </a:pPr>
                      <a:r>
                        <a:rPr lang="en-GB" sz="700" b="0" dirty="0">
                          <a:solidFill>
                            <a:srgbClr val="000000"/>
                          </a:solidFill>
                          <a:latin typeface="Calibri "/>
                          <a:cs typeface="Times New Roman" panose="02020603050405020304" pitchFamily="18" charset="0"/>
                        </a:rPr>
                        <a:t>2015</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35642">
                <a:tc>
                  <a:txBody>
                    <a:bodyPr/>
                    <a:lstStyle/>
                    <a:p>
                      <a:pPr marL="0" indent="0">
                        <a:lnSpc>
                          <a:spcPts val="600"/>
                        </a:lnSpc>
                        <a:buClrTx/>
                        <a:buFontTx/>
                        <a:buNone/>
                      </a:pPr>
                      <a:r>
                        <a:rPr lang="en-GB" sz="700" b="0" dirty="0">
                          <a:solidFill>
                            <a:schemeClr val="accent1"/>
                          </a:solidFill>
                          <a:latin typeface="Calibri "/>
                          <a:cs typeface="Times New Roman" panose="02020603050405020304" pitchFamily="18" charset="0"/>
                        </a:rPr>
                        <a:t>18. Bangladesh follow-up</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lang="en-GB" sz="700" b="0" dirty="0">
                          <a:solidFill>
                            <a:srgbClr val="000000"/>
                          </a:solidFill>
                          <a:latin typeface="Calibri "/>
                          <a:cs typeface="Times New Roman" panose="02020603050405020304" pitchFamily="18" charset="0"/>
                        </a:rPr>
                        <a:t>2016</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35642">
                <a:tc>
                  <a:txBody>
                    <a:bodyPr/>
                    <a:lstStyle/>
                    <a:p>
                      <a:pPr marL="0" indent="0">
                        <a:lnSpc>
                          <a:spcPts val="600"/>
                        </a:lnSpc>
                        <a:buClrTx/>
                        <a:buFontTx/>
                        <a:buNone/>
                      </a:pPr>
                      <a:r>
                        <a:rPr lang="en-GB" sz="700" b="0" dirty="0">
                          <a:solidFill>
                            <a:schemeClr val="accent1"/>
                          </a:solidFill>
                          <a:latin typeface="Calibri "/>
                          <a:cs typeface="Times New Roman" panose="02020603050405020304" pitchFamily="18" charset="0"/>
                        </a:rPr>
                        <a:t>19. Poland follow-up</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lang="en-GB" sz="700" b="0" dirty="0">
                          <a:solidFill>
                            <a:srgbClr val="000000"/>
                          </a:solidFill>
                          <a:latin typeface="Calibri "/>
                          <a:cs typeface="Times New Roman" panose="02020603050405020304" pitchFamily="18" charset="0"/>
                        </a:rPr>
                        <a:t>2016</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35642">
                <a:tc>
                  <a:txBody>
                    <a:bodyPr/>
                    <a:lstStyle/>
                    <a:p>
                      <a:pPr marL="0" indent="0">
                        <a:lnSpc>
                          <a:spcPts val="600"/>
                        </a:lnSpc>
                        <a:buClrTx/>
                        <a:buFontTx/>
                        <a:buNone/>
                      </a:pPr>
                      <a:r>
                        <a:rPr lang="en-GB" sz="700" b="0" dirty="0">
                          <a:solidFill>
                            <a:srgbClr val="000000"/>
                          </a:solidFill>
                          <a:latin typeface="Calibri "/>
                          <a:cs typeface="Times New Roman" panose="02020603050405020304" pitchFamily="18" charset="0"/>
                        </a:rPr>
                        <a:t>20. Kazakhstan (Phase 1)</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lang="en-GB" sz="700" b="0" dirty="0">
                          <a:solidFill>
                            <a:srgbClr val="000000"/>
                          </a:solidFill>
                          <a:latin typeface="Calibri "/>
                          <a:cs typeface="Times New Roman" panose="02020603050405020304" pitchFamily="18" charset="0"/>
                        </a:rPr>
                        <a:t>2016</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35642">
                <a:tc>
                  <a:txBody>
                    <a:bodyPr/>
                    <a:lstStyle/>
                    <a:p>
                      <a:pPr marL="0" indent="0">
                        <a:lnSpc>
                          <a:spcPts val="600"/>
                        </a:lnSpc>
                        <a:buClrTx/>
                        <a:buFontTx/>
                        <a:buNone/>
                      </a:pPr>
                      <a:r>
                        <a:rPr lang="en-GB" sz="700" b="0" dirty="0">
                          <a:solidFill>
                            <a:srgbClr val="000000"/>
                          </a:solidFill>
                          <a:latin typeface="Calibri "/>
                          <a:cs typeface="Times New Roman" panose="02020603050405020304" pitchFamily="18" charset="0"/>
                        </a:rPr>
                        <a:t>21. Malaysia (Phase</a:t>
                      </a:r>
                      <a:r>
                        <a:rPr lang="en-GB" sz="700" b="0" baseline="0" dirty="0">
                          <a:solidFill>
                            <a:srgbClr val="000000"/>
                          </a:solidFill>
                          <a:latin typeface="Calibri "/>
                          <a:cs typeface="Times New Roman" panose="02020603050405020304" pitchFamily="18" charset="0"/>
                        </a:rPr>
                        <a:t> 1)</a:t>
                      </a:r>
                      <a:endParaRPr lang="en-GB" sz="700" b="0" dirty="0">
                        <a:solidFill>
                          <a:srgbClr val="000000"/>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lang="en-GB" sz="700" b="0" dirty="0">
                          <a:solidFill>
                            <a:srgbClr val="000000"/>
                          </a:solidFill>
                          <a:latin typeface="Calibri "/>
                          <a:cs typeface="Times New Roman" panose="02020603050405020304" pitchFamily="18" charset="0"/>
                        </a:rPr>
                        <a:t>2016</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135642">
                <a:tc>
                  <a:txBody>
                    <a:bodyPr/>
                    <a:lstStyle/>
                    <a:p>
                      <a:pPr marL="0" indent="0">
                        <a:lnSpc>
                          <a:spcPts val="600"/>
                        </a:lnSpc>
                        <a:buClrTx/>
                        <a:buFontTx/>
                        <a:buNone/>
                      </a:pPr>
                      <a:r>
                        <a:rPr lang="en-GB" sz="700" b="0" dirty="0">
                          <a:solidFill>
                            <a:srgbClr val="000000"/>
                          </a:solidFill>
                          <a:latin typeface="Calibri "/>
                          <a:cs typeface="Times New Roman" panose="02020603050405020304" pitchFamily="18" charset="0"/>
                        </a:rPr>
                        <a:t>22. Ghana (Phase 1)</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lang="en-GB" sz="700" b="0" dirty="0">
                          <a:solidFill>
                            <a:srgbClr val="000000"/>
                          </a:solidFill>
                          <a:latin typeface="Calibri "/>
                          <a:cs typeface="Times New Roman" panose="02020603050405020304" pitchFamily="18" charset="0"/>
                        </a:rPr>
                        <a:t>2017</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135642">
                <a:tc>
                  <a:txBody>
                    <a:bodyPr/>
                    <a:lstStyle/>
                    <a:p>
                      <a:pPr marL="0" indent="0">
                        <a:lnSpc>
                          <a:spcPts val="600"/>
                        </a:lnSpc>
                        <a:buClrTx/>
                        <a:buFontTx/>
                        <a:buNone/>
                      </a:pPr>
                      <a:r>
                        <a:rPr lang="en-US" sz="700" b="0" dirty="0">
                          <a:solidFill>
                            <a:srgbClr val="000000"/>
                          </a:solidFill>
                          <a:latin typeface="Calibri "/>
                          <a:cs typeface="Times New Roman" panose="02020603050405020304" pitchFamily="18" charset="0"/>
                        </a:rPr>
                        <a:t>23. Niger (Phase 1)</a:t>
                      </a:r>
                      <a:endParaRPr lang="en-GB" sz="700" b="0" dirty="0">
                        <a:solidFill>
                          <a:srgbClr val="000000"/>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lang="en-US" sz="700" b="0" dirty="0">
                          <a:solidFill>
                            <a:srgbClr val="000000"/>
                          </a:solidFill>
                          <a:latin typeface="Calibri "/>
                          <a:cs typeface="Times New Roman" panose="02020603050405020304" pitchFamily="18" charset="0"/>
                        </a:rPr>
                        <a:t>2018</a:t>
                      </a:r>
                      <a:endParaRPr lang="en-GB" sz="700" b="0" dirty="0">
                        <a:solidFill>
                          <a:srgbClr val="000000"/>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3867952"/>
                  </a:ext>
                </a:extLst>
              </a:tr>
              <a:tr h="135642">
                <a:tc>
                  <a:txBody>
                    <a:bodyPr/>
                    <a:lstStyle/>
                    <a:p>
                      <a:pPr marL="0" indent="0">
                        <a:lnSpc>
                          <a:spcPts val="600"/>
                        </a:lnSpc>
                        <a:buClrTx/>
                        <a:buFontTx/>
                        <a:buNone/>
                      </a:pPr>
                      <a:r>
                        <a:rPr lang="en-US" sz="700" b="0" dirty="0">
                          <a:solidFill>
                            <a:srgbClr val="000000"/>
                          </a:solidFill>
                          <a:latin typeface="Calibri "/>
                          <a:cs typeface="Times New Roman" panose="02020603050405020304" pitchFamily="18" charset="0"/>
                        </a:rPr>
                        <a:t>24. UAE (Phase 3)</a:t>
                      </a:r>
                      <a:endParaRPr lang="en-GB" sz="700" b="0" dirty="0">
                        <a:solidFill>
                          <a:srgbClr val="000000"/>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lang="en-US" sz="700" b="0" dirty="0">
                          <a:solidFill>
                            <a:srgbClr val="000000"/>
                          </a:solidFill>
                          <a:latin typeface="Calibri "/>
                          <a:cs typeface="Times New Roman" panose="02020603050405020304" pitchFamily="18" charset="0"/>
                        </a:rPr>
                        <a:t>2018</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2250156"/>
                  </a:ext>
                </a:extLst>
              </a:tr>
              <a:tr h="135642">
                <a:tc>
                  <a:txBody>
                    <a:bodyPr/>
                    <a:lstStyle/>
                    <a:p>
                      <a:pPr marL="0" indent="0">
                        <a:lnSpc>
                          <a:spcPts val="600"/>
                        </a:lnSpc>
                        <a:buClrTx/>
                        <a:buFontTx/>
                        <a:buNone/>
                      </a:pPr>
                      <a:r>
                        <a:rPr lang="en-US" sz="700" b="0" dirty="0">
                          <a:solidFill>
                            <a:srgbClr val="000000"/>
                          </a:solidFill>
                          <a:latin typeface="Calibri "/>
                          <a:cs typeface="Times New Roman" panose="02020603050405020304" pitchFamily="18" charset="0"/>
                        </a:rPr>
                        <a:t>25. Saudi Arabia (Phase 2)</a:t>
                      </a:r>
                      <a:endParaRPr lang="en-GB" sz="700" b="0" dirty="0">
                        <a:solidFill>
                          <a:srgbClr val="000000"/>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lang="en-US" sz="700" b="0" dirty="0">
                          <a:solidFill>
                            <a:srgbClr val="000000"/>
                          </a:solidFill>
                          <a:latin typeface="Calibri "/>
                          <a:cs typeface="Times New Roman" panose="02020603050405020304" pitchFamily="18" charset="0"/>
                        </a:rPr>
                        <a:t>2018</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7373115"/>
                  </a:ext>
                </a:extLst>
              </a:tr>
              <a:tr h="135642">
                <a:tc>
                  <a:txBody>
                    <a:bodyPr/>
                    <a:lstStyle/>
                    <a:p>
                      <a:pPr marL="0" indent="0">
                        <a:lnSpc>
                          <a:spcPts val="600"/>
                        </a:lnSpc>
                        <a:buClrTx/>
                        <a:buFontTx/>
                        <a:buNone/>
                      </a:pPr>
                      <a:r>
                        <a:rPr lang="en-US" sz="700" b="0" dirty="0">
                          <a:solidFill>
                            <a:srgbClr val="000000"/>
                          </a:solidFill>
                          <a:latin typeface="Calibri "/>
                          <a:cs typeface="Times New Roman" panose="02020603050405020304" pitchFamily="18" charset="0"/>
                        </a:rPr>
                        <a:t>26. Sudan (Phase 1)</a:t>
                      </a:r>
                      <a:endParaRPr lang="en-GB" sz="700" b="0" dirty="0">
                        <a:solidFill>
                          <a:srgbClr val="000000"/>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lang="en-US" sz="700" b="0" dirty="0">
                          <a:solidFill>
                            <a:srgbClr val="000000"/>
                          </a:solidFill>
                          <a:latin typeface="Calibri "/>
                          <a:cs typeface="Times New Roman" panose="02020603050405020304" pitchFamily="18" charset="0"/>
                        </a:rPr>
                        <a:t>2018</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097426"/>
                  </a:ext>
                </a:extLst>
              </a:tr>
              <a:tr h="135642">
                <a:tc>
                  <a:txBody>
                    <a:bodyPr/>
                    <a:lstStyle/>
                    <a:p>
                      <a:pPr marL="0" indent="0">
                        <a:lnSpc>
                          <a:spcPts val="600"/>
                        </a:lnSpc>
                        <a:buClrTx/>
                        <a:buFontTx/>
                        <a:buNone/>
                      </a:pPr>
                      <a:r>
                        <a:rPr lang="en-US" sz="700" b="0" dirty="0">
                          <a:solidFill>
                            <a:srgbClr val="000000"/>
                          </a:solidFill>
                          <a:latin typeface="Calibri "/>
                          <a:cs typeface="Times New Roman" panose="02020603050405020304" pitchFamily="18" charset="0"/>
                        </a:rPr>
                        <a:t>27. Philippines (Phase 1)</a:t>
                      </a:r>
                      <a:endParaRPr lang="en-GB" sz="700" b="0" dirty="0">
                        <a:solidFill>
                          <a:srgbClr val="000000"/>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lang="en-US" sz="700" b="0" dirty="0">
                          <a:solidFill>
                            <a:srgbClr val="000000"/>
                          </a:solidFill>
                          <a:latin typeface="Calibri "/>
                          <a:cs typeface="Times New Roman" panose="02020603050405020304" pitchFamily="18" charset="0"/>
                        </a:rPr>
                        <a:t>2018</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8757867"/>
                  </a:ext>
                </a:extLst>
              </a:tr>
              <a:tr h="135642">
                <a:tc>
                  <a:txBody>
                    <a:bodyPr/>
                    <a:lstStyle/>
                    <a:p>
                      <a:pPr marL="0" indent="0">
                        <a:lnSpc>
                          <a:spcPts val="600"/>
                        </a:lnSpc>
                        <a:buClrTx/>
                        <a:buFontTx/>
                        <a:buNone/>
                      </a:pPr>
                      <a:r>
                        <a:rPr lang="en-US" sz="700" b="0" dirty="0">
                          <a:solidFill>
                            <a:schemeClr val="accent1"/>
                          </a:solidFill>
                          <a:latin typeface="Calibri "/>
                          <a:cs typeface="Times New Roman" panose="02020603050405020304" pitchFamily="18" charset="0"/>
                        </a:rPr>
                        <a:t>28. Ghana follow-up (Phase 1)</a:t>
                      </a:r>
                      <a:endParaRPr lang="en-GB" sz="700" b="0" dirty="0">
                        <a:solidFill>
                          <a:schemeClr val="accent1"/>
                        </a:solidFill>
                        <a:latin typeface="Calibri "/>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lang="en-US" sz="700" b="0" dirty="0">
                          <a:solidFill>
                            <a:srgbClr val="000000"/>
                          </a:solidFill>
                          <a:latin typeface="Calibri "/>
                          <a:cs typeface="Times New Roman" panose="02020603050405020304" pitchFamily="18" charset="0"/>
                        </a:rPr>
                        <a:t>2019</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7506983"/>
                  </a:ext>
                </a:extLst>
              </a:tr>
              <a:tr h="135642">
                <a:tc>
                  <a:txBody>
                    <a:bodyPr/>
                    <a:lstStyle/>
                    <a:p>
                      <a:pPr marL="0" indent="0">
                        <a:lnSpc>
                          <a:spcPts val="600"/>
                        </a:lnSpc>
                        <a:buClrTx/>
                        <a:buFontTx/>
                        <a:buNone/>
                      </a:pPr>
                      <a:r>
                        <a:rPr lang="en-US" sz="700" b="0" dirty="0">
                          <a:solidFill>
                            <a:srgbClr val="000000"/>
                          </a:solidFill>
                          <a:latin typeface="Calibri "/>
                          <a:cs typeface="Times New Roman" panose="02020603050405020304" pitchFamily="18" charset="0"/>
                        </a:rPr>
                        <a:t>29. Egypt (Phase 2)</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lang="en-US" sz="700" b="0" dirty="0">
                          <a:solidFill>
                            <a:srgbClr val="000000"/>
                          </a:solidFill>
                          <a:latin typeface="Calibri "/>
                          <a:cs typeface="Times New Roman" panose="02020603050405020304" pitchFamily="18" charset="0"/>
                        </a:rPr>
                        <a:t>2019</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7305216"/>
                  </a:ext>
                </a:extLst>
              </a:tr>
              <a:tr h="135642">
                <a:tc>
                  <a:txBody>
                    <a:bodyPr/>
                    <a:lstStyle/>
                    <a:p>
                      <a:pPr marL="0" indent="0">
                        <a:lnSpc>
                          <a:spcPts val="600"/>
                        </a:lnSpc>
                        <a:buClrTx/>
                        <a:buFontTx/>
                        <a:buNone/>
                      </a:pPr>
                      <a:r>
                        <a:rPr lang="en-US" sz="700" b="0" dirty="0">
                          <a:solidFill>
                            <a:srgbClr val="000000"/>
                          </a:solidFill>
                          <a:latin typeface="Calibri "/>
                          <a:cs typeface="Times New Roman" panose="02020603050405020304" pitchFamily="18" charset="0"/>
                        </a:rPr>
                        <a:t>30. Belarus (Phase 3)</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lang="en-US" sz="700" b="0" dirty="0">
                          <a:solidFill>
                            <a:srgbClr val="000000"/>
                          </a:solidFill>
                          <a:latin typeface="Calibri "/>
                          <a:cs typeface="Times New Roman" panose="02020603050405020304" pitchFamily="18" charset="0"/>
                        </a:rPr>
                        <a:t>2020</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2185343"/>
                  </a:ext>
                </a:extLst>
              </a:tr>
            </a:tbl>
          </a:graphicData>
        </a:graphic>
      </p:graphicFrame>
      <p:sp>
        <p:nvSpPr>
          <p:cNvPr id="2" name="TextBox 1">
            <a:extLst>
              <a:ext uri="{FF2B5EF4-FFF2-40B4-BE49-F238E27FC236}">
                <a16:creationId xmlns:a16="http://schemas.microsoft.com/office/drawing/2014/main" id="{616881D5-7ECF-6ABE-693C-80CFE13B9F1D}"/>
              </a:ext>
            </a:extLst>
          </p:cNvPr>
          <p:cNvSpPr txBox="1"/>
          <p:nvPr/>
        </p:nvSpPr>
        <p:spPr>
          <a:xfrm>
            <a:off x="5419370" y="3891749"/>
            <a:ext cx="3024336" cy="987450"/>
          </a:xfrm>
          <a:prstGeom prst="rect">
            <a:avLst/>
          </a:prstGeom>
          <a:noFill/>
        </p:spPr>
        <p:txBody>
          <a:bodyPr wrap="square" rtlCol="0">
            <a:spAutoFit/>
          </a:bodyPr>
          <a:lstStyle/>
          <a:p>
            <a:pPr algn="ctr">
              <a:spcAft>
                <a:spcPts val="450"/>
              </a:spcAft>
            </a:pPr>
            <a:r>
              <a:rPr lang="en-US" sz="1200" b="1" dirty="0">
                <a:solidFill>
                  <a:srgbClr val="C00000"/>
                </a:solidFill>
              </a:rPr>
              <a:t>Planned INIR Missions</a:t>
            </a:r>
          </a:p>
          <a:p>
            <a:pPr marL="557213" lvl="1" indent="-214313">
              <a:buFont typeface="Arial" panose="020B0604020202020204" pitchFamily="34" charset="0"/>
              <a:buChar char="•"/>
            </a:pPr>
            <a:r>
              <a:rPr lang="en-US" sz="1050" dirty="0"/>
              <a:t>Philippines (Phase 1 Follow Up) </a:t>
            </a:r>
          </a:p>
          <a:p>
            <a:pPr marL="557213" lvl="1" indent="-214313">
              <a:buFont typeface="Arial" panose="020B0604020202020204" pitchFamily="34" charset="0"/>
              <a:buChar char="•"/>
            </a:pPr>
            <a:r>
              <a:rPr lang="en-US" sz="1050" dirty="0"/>
              <a:t>Bangladesh (Phase 3)</a:t>
            </a:r>
          </a:p>
          <a:p>
            <a:pPr marL="557213" lvl="1" indent="-214313">
              <a:buFont typeface="Arial" panose="020B0604020202020204" pitchFamily="34" charset="0"/>
              <a:buChar char="•"/>
            </a:pPr>
            <a:r>
              <a:rPr lang="en-US" sz="1050" dirty="0"/>
              <a:t>Türkiye (Phase 3)</a:t>
            </a:r>
          </a:p>
          <a:p>
            <a:pPr marL="557213" lvl="1" indent="-214313">
              <a:buFont typeface="Arial" panose="020B0604020202020204" pitchFamily="34" charset="0"/>
              <a:buChar char="•"/>
            </a:pPr>
            <a:r>
              <a:rPr lang="en-US" sz="1050" dirty="0"/>
              <a:t>Zambia (Phase 1)</a:t>
            </a:r>
          </a:p>
        </p:txBody>
      </p:sp>
      <p:graphicFrame>
        <p:nvGraphicFramePr>
          <p:cNvPr id="5" name="Table 4">
            <a:extLst>
              <a:ext uri="{FF2B5EF4-FFF2-40B4-BE49-F238E27FC236}">
                <a16:creationId xmlns:a16="http://schemas.microsoft.com/office/drawing/2014/main" id="{3E2E7F93-4AEF-4EE4-D140-409E0E447047}"/>
              </a:ext>
            </a:extLst>
          </p:cNvPr>
          <p:cNvGraphicFramePr>
            <a:graphicFrameLocks noGrp="1"/>
          </p:cNvGraphicFramePr>
          <p:nvPr>
            <p:extLst>
              <p:ext uri="{D42A27DB-BD31-4B8C-83A1-F6EECF244321}">
                <p14:modId xmlns:p14="http://schemas.microsoft.com/office/powerpoint/2010/main" val="1024041516"/>
              </p:ext>
            </p:extLst>
          </p:nvPr>
        </p:nvGraphicFramePr>
        <p:xfrm>
          <a:off x="1949014" y="3887332"/>
          <a:ext cx="1896061" cy="1044575"/>
        </p:xfrm>
        <a:graphic>
          <a:graphicData uri="http://schemas.openxmlformats.org/drawingml/2006/table">
            <a:tbl>
              <a:tblPr firstRow="1" bandRow="1"/>
              <a:tblGrid>
                <a:gridCol w="1518019">
                  <a:extLst>
                    <a:ext uri="{9D8B030D-6E8A-4147-A177-3AD203B41FA5}">
                      <a16:colId xmlns:a16="http://schemas.microsoft.com/office/drawing/2014/main" val="3330742346"/>
                    </a:ext>
                  </a:extLst>
                </a:gridCol>
                <a:gridCol w="378042">
                  <a:extLst>
                    <a:ext uri="{9D8B030D-6E8A-4147-A177-3AD203B41FA5}">
                      <a16:colId xmlns:a16="http://schemas.microsoft.com/office/drawing/2014/main" val="2908786681"/>
                    </a:ext>
                  </a:extLst>
                </a:gridCol>
              </a:tblGrid>
              <a:tr h="135642">
                <a:tc>
                  <a:txBody>
                    <a:bodyPr/>
                    <a:lstStyle/>
                    <a:p>
                      <a:pPr marL="0" indent="0">
                        <a:lnSpc>
                          <a:spcPts val="600"/>
                        </a:lnSpc>
                        <a:buClrTx/>
                        <a:buFontTx/>
                        <a:buNone/>
                      </a:pPr>
                      <a:r>
                        <a:rPr lang="en-US" sz="700" b="0" dirty="0">
                          <a:solidFill>
                            <a:schemeClr val="tx1"/>
                          </a:solidFill>
                          <a:latin typeface="Calibri "/>
                          <a:cs typeface="Times New Roman" panose="02020603050405020304" pitchFamily="18" charset="0"/>
                        </a:rPr>
                        <a:t>31. Uzbekistan (Phase 2)</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lang="en-US" sz="700" b="0" dirty="0">
                          <a:solidFill>
                            <a:schemeClr val="tx1"/>
                          </a:solidFill>
                          <a:latin typeface="Calibri "/>
                          <a:cs typeface="Times New Roman" panose="02020603050405020304" pitchFamily="18" charset="0"/>
                        </a:rPr>
                        <a:t>2021</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5983196"/>
                  </a:ext>
                </a:extLst>
              </a:tr>
              <a:tr h="135642">
                <a:tc>
                  <a:txBody>
                    <a:bodyPr/>
                    <a:lstStyle/>
                    <a:p>
                      <a:pPr marL="0" indent="0">
                        <a:lnSpc>
                          <a:spcPts val="600"/>
                        </a:lnSpc>
                        <a:buClrTx/>
                        <a:buFontTx/>
                        <a:buNone/>
                      </a:pPr>
                      <a:r>
                        <a:rPr lang="en-US" sz="700" b="0" dirty="0">
                          <a:solidFill>
                            <a:schemeClr val="accent1"/>
                          </a:solidFill>
                          <a:latin typeface="Calibri "/>
                          <a:cs typeface="Times New Roman" panose="02020603050405020304" pitchFamily="18" charset="0"/>
                        </a:rPr>
                        <a:t>32. Kenya Follow-up (Phase 1)</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lang="en-US" sz="700" b="0" dirty="0">
                          <a:solidFill>
                            <a:schemeClr val="tx1"/>
                          </a:solidFill>
                          <a:latin typeface="Calibri "/>
                          <a:cs typeface="Times New Roman" panose="02020603050405020304" pitchFamily="18" charset="0"/>
                        </a:rPr>
                        <a:t>2021</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4587163"/>
                  </a:ext>
                </a:extLst>
              </a:tr>
              <a:tr h="135642">
                <a:tc>
                  <a:txBody>
                    <a:bodyPr/>
                    <a:lstStyle/>
                    <a:p>
                      <a:pPr marL="0" indent="0">
                        <a:lnSpc>
                          <a:spcPts val="600"/>
                        </a:lnSpc>
                        <a:buClrTx/>
                        <a:buFontTx/>
                        <a:buNone/>
                      </a:pPr>
                      <a:r>
                        <a:rPr lang="en-US" sz="700" b="0" dirty="0">
                          <a:solidFill>
                            <a:schemeClr val="tx1"/>
                          </a:solidFill>
                          <a:latin typeface="Calibri "/>
                          <a:cs typeface="Times New Roman" panose="02020603050405020304" pitchFamily="18" charset="0"/>
                        </a:rPr>
                        <a:t>33. Uganda (Phase 1)</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lang="en-US" sz="700" b="0" dirty="0">
                          <a:solidFill>
                            <a:schemeClr val="tx1"/>
                          </a:solidFill>
                          <a:latin typeface="Calibri "/>
                          <a:cs typeface="Times New Roman" panose="02020603050405020304" pitchFamily="18" charset="0"/>
                        </a:rPr>
                        <a:t>2021</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2022070"/>
                  </a:ext>
                </a:extLst>
              </a:tr>
              <a:tr h="135642">
                <a:tc>
                  <a:txBody>
                    <a:bodyPr/>
                    <a:lstStyle/>
                    <a:p>
                      <a:pPr marL="0" indent="0">
                        <a:lnSpc>
                          <a:spcPts val="600"/>
                        </a:lnSpc>
                        <a:buClrTx/>
                        <a:buFontTx/>
                        <a:buNone/>
                      </a:pPr>
                      <a:r>
                        <a:rPr lang="en-US" sz="700" b="0" dirty="0">
                          <a:solidFill>
                            <a:schemeClr val="tx1"/>
                          </a:solidFill>
                          <a:latin typeface="Calibri "/>
                          <a:cs typeface="Times New Roman" panose="02020603050405020304" pitchFamily="18" charset="0"/>
                        </a:rPr>
                        <a:t>34. Sri Lanka (Phase 1)</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lang="en-US" sz="700" b="0" dirty="0">
                          <a:solidFill>
                            <a:schemeClr val="tx1"/>
                          </a:solidFill>
                          <a:latin typeface="Calibri "/>
                          <a:cs typeface="Times New Roman" panose="02020603050405020304" pitchFamily="18" charset="0"/>
                        </a:rPr>
                        <a:t>2022</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8986373"/>
                  </a:ext>
                </a:extLst>
              </a:tr>
              <a:tr h="135642">
                <a:tc>
                  <a:txBody>
                    <a:bodyPr/>
                    <a:lstStyle/>
                    <a:p>
                      <a:pPr marL="0" indent="0">
                        <a:lnSpc>
                          <a:spcPts val="600"/>
                        </a:lnSpc>
                        <a:buClrTx/>
                        <a:buFontTx/>
                        <a:buNone/>
                      </a:pPr>
                      <a:r>
                        <a:rPr lang="en-US" sz="700" b="0" dirty="0">
                          <a:solidFill>
                            <a:schemeClr val="accent1"/>
                          </a:solidFill>
                          <a:latin typeface="Calibri "/>
                          <a:cs typeface="Times New Roman" panose="02020603050405020304" pitchFamily="18" charset="0"/>
                        </a:rPr>
                        <a:t>35. Kazakhstan Follow-up (Phase 1)</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lang="en-US" sz="700" b="0" dirty="0">
                          <a:solidFill>
                            <a:schemeClr val="tx1"/>
                          </a:solidFill>
                          <a:latin typeface="Calibri "/>
                          <a:cs typeface="Times New Roman" panose="02020603050405020304" pitchFamily="18" charset="0"/>
                        </a:rPr>
                        <a:t>2023</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4582225"/>
                  </a:ext>
                </a:extLst>
              </a:tr>
              <a:tr h="135642">
                <a:tc>
                  <a:txBody>
                    <a:bodyPr/>
                    <a:lstStyle/>
                    <a:p>
                      <a:pPr marL="0" indent="0">
                        <a:lnSpc>
                          <a:spcPts val="600"/>
                        </a:lnSpc>
                        <a:buClrTx/>
                        <a:buFontTx/>
                        <a:buNone/>
                      </a:pPr>
                      <a:r>
                        <a:rPr lang="en-US" sz="700" b="0" dirty="0">
                          <a:solidFill>
                            <a:schemeClr val="tx1"/>
                          </a:solidFill>
                          <a:latin typeface="Calibri "/>
                          <a:cs typeface="Times New Roman" panose="02020603050405020304" pitchFamily="18" charset="0"/>
                        </a:rPr>
                        <a:t>36. Estonia (Phase1 / SMR)</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lang="en-US" sz="700" b="0" dirty="0">
                          <a:solidFill>
                            <a:schemeClr val="tx1"/>
                          </a:solidFill>
                          <a:latin typeface="Calibri "/>
                          <a:cs typeface="Times New Roman" panose="02020603050405020304" pitchFamily="18" charset="0"/>
                        </a:rPr>
                        <a:t>2023</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9788023"/>
                  </a:ext>
                </a:extLst>
              </a:tr>
              <a:tr h="135642">
                <a:tc>
                  <a:txBody>
                    <a:bodyPr/>
                    <a:lstStyle/>
                    <a:p>
                      <a:pPr marL="0" indent="0">
                        <a:lnSpc>
                          <a:spcPts val="600"/>
                        </a:lnSpc>
                        <a:buClrTx/>
                        <a:buFontTx/>
                        <a:buNone/>
                      </a:pPr>
                      <a:r>
                        <a:rPr lang="en-US" sz="700" b="0" dirty="0">
                          <a:solidFill>
                            <a:schemeClr val="tx1"/>
                          </a:solidFill>
                          <a:latin typeface="Calibri "/>
                          <a:cs typeface="Times New Roman" panose="02020603050405020304" pitchFamily="18" charset="0"/>
                        </a:rPr>
                        <a:t>37. Poland (Phase 2)</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lang="en-US" sz="700" b="0" dirty="0">
                          <a:solidFill>
                            <a:schemeClr val="tx1"/>
                          </a:solidFill>
                          <a:latin typeface="Calibri "/>
                          <a:cs typeface="Times New Roman" panose="02020603050405020304" pitchFamily="18" charset="0"/>
                        </a:rPr>
                        <a:t>2024</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6159597"/>
                  </a:ext>
                </a:extLst>
              </a:tr>
            </a:tbl>
          </a:graphicData>
        </a:graphic>
      </p:graphicFrame>
      <p:sp>
        <p:nvSpPr>
          <p:cNvPr id="8" name="Slide Number Placeholder 7">
            <a:extLst>
              <a:ext uri="{FF2B5EF4-FFF2-40B4-BE49-F238E27FC236}">
                <a16:creationId xmlns:a16="http://schemas.microsoft.com/office/drawing/2014/main" id="{F0CE86CA-5D68-FDFA-82D4-6DE72EB9EFC4}"/>
              </a:ext>
            </a:extLst>
          </p:cNvPr>
          <p:cNvSpPr>
            <a:spLocks noGrp="1"/>
          </p:cNvSpPr>
          <p:nvPr>
            <p:ph type="sldNum" sz="quarter" idx="12"/>
          </p:nvPr>
        </p:nvSpPr>
        <p:spPr/>
        <p:txBody>
          <a:bodyPr/>
          <a:lstStyle/>
          <a:p>
            <a:fld id="{F99BA72C-2EC5-43EC-915D-96178322628D}" type="slidenum">
              <a:rPr lang="en-GB" smtClean="0"/>
              <a:pPr/>
              <a:t>9</a:t>
            </a:fld>
            <a:endParaRPr lang="en-GB" dirty="0"/>
          </a:p>
        </p:txBody>
      </p:sp>
    </p:spTree>
    <p:extLst>
      <p:ext uri="{BB962C8B-B14F-4D97-AF65-F5344CB8AC3E}">
        <p14:creationId xmlns:p14="http://schemas.microsoft.com/office/powerpoint/2010/main" val="589131016"/>
      </p:ext>
    </p:extLst>
  </p:cSld>
  <p:clrMapOvr>
    <a:masterClrMapping/>
  </p:clrMapOvr>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wide_templ_2.pptx" id="{26840F5B-48F0-491A-B6A4-FE28040B37BB}" vid="{E7FD59DE-BDB7-4D29-AE44-6224962244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6E9174A6FB5541B9F4C16DADEEFA7D" ma:contentTypeVersion="0" ma:contentTypeDescription="Create a new document." ma:contentTypeScope="" ma:versionID="d431a890546a9eda3c8058849977f646">
  <xsd:schema xmlns:xsd="http://www.w3.org/2001/XMLSchema" xmlns:xs="http://www.w3.org/2001/XMLSchema" xmlns:p="http://schemas.microsoft.com/office/2006/metadata/properties" targetNamespace="http://schemas.microsoft.com/office/2006/metadata/properties" ma:root="true" ma:fieldsID="690f01c4aab139a1e851fe8c08e3303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73990E-9C18-46BB-87F9-0D4F838917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7B73C77-6558-45A5-B0DA-EF8CCE690FA0}">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s>
</ds:datastoreItem>
</file>

<file path=customXml/itemProps3.xml><?xml version="1.0" encoding="utf-8"?>
<ds:datastoreItem xmlns:ds="http://schemas.openxmlformats.org/officeDocument/2006/customXml" ds:itemID="{1C5B54D2-0176-4EB6-9D27-802620B6E5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IAEA_Logo_&amp;_Slogan_wide</Template>
  <TotalTime>1745</TotalTime>
  <Words>1006</Words>
  <Application>Microsoft Office PowerPoint</Application>
  <PresentationFormat>On-screen Show (16:9)</PresentationFormat>
  <Paragraphs>221</Paragraphs>
  <Slides>12</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Arial</vt:lpstr>
      <vt:lpstr>Arial </vt:lpstr>
      <vt:lpstr>Calibri</vt:lpstr>
      <vt:lpstr>Calibri </vt:lpstr>
      <vt:lpstr>ElsevierGulliver</vt:lpstr>
      <vt:lpstr>Lato</vt:lpstr>
      <vt:lpstr>League Spartan</vt:lpstr>
      <vt:lpstr>Open Sans</vt:lpstr>
      <vt:lpstr>Segoe UI Light</vt:lpstr>
      <vt:lpstr>Segoe UI Semibold</vt:lpstr>
      <vt:lpstr>Times</vt:lpstr>
      <vt:lpstr>Times New Roman</vt:lpstr>
      <vt:lpstr>Titillium</vt:lpstr>
      <vt:lpstr>Office Theme</vt:lpstr>
      <vt:lpstr>Young professionals, managing radioactive waste, and the role of IAEA</vt:lpstr>
      <vt:lpstr>IAEA at a glance</vt:lpstr>
      <vt:lpstr>Supporting the future of young professionals in the nuclear field</vt:lpstr>
      <vt:lpstr>Attracting and supporting women students to pursue advanced studies and career in the nuclear field </vt:lpstr>
      <vt:lpstr>PowerPoint Presentation</vt:lpstr>
      <vt:lpstr>Science and engineering solutions for managing radioactive waste </vt:lpstr>
      <vt:lpstr>PowerPoint Presentation</vt:lpstr>
      <vt:lpstr>New challenges and future work</vt:lpstr>
      <vt:lpstr>PowerPoint Presentation</vt:lpstr>
      <vt:lpstr>Overview of Back End of the Fuel Cycle Implications for SMR Technologies</vt:lpstr>
      <vt:lpstr>Conclusions</vt:lpstr>
      <vt:lpstr>Thank you!    And Stay Connected !</vt:lpstr>
    </vt:vector>
  </TitlesOfParts>
  <Company>IAEA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Radioactive Waste and Spent Fuel Management: A National Responsibility at a global scale</dc:title>
  <dc:creator>CHATZIS, Irena</dc:creator>
  <cp:lastModifiedBy>LANGE, Karina</cp:lastModifiedBy>
  <cp:revision>383</cp:revision>
  <cp:lastPrinted>2022-01-18T16:25:23Z</cp:lastPrinted>
  <dcterms:created xsi:type="dcterms:W3CDTF">2018-10-11T14:43:06Z</dcterms:created>
  <dcterms:modified xsi:type="dcterms:W3CDTF">2024-05-23T15:20:29Z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0x010100796E9174A6FB5541B9F4C16DADEEFA7D</vt:lpwstr>
  </property>
</Properties>
</file>