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1AD0DC-AEAC-4D1A-B769-D9743E83B84E}" v="30" dt="2024-05-14T18:32:07.5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AB7F4-A8A1-4167-B00F-ECE244AB5ADB}" type="datetimeFigureOut">
              <a:rPr kumimoji="1" lang="ja-JP" altLang="en-US" smtClean="0"/>
              <a:t>2024/5/20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FD1DC-24C7-46D4-A884-FA42C405AF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997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ACA1E-ED51-8EF4-FAE7-710A21D05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096A05-2C78-4309-15C2-B164D8F8A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FDB09-8FEF-0919-700B-E8689A7A5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AA7DF-5A8A-0126-EEDD-684E924C9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81DAB-55AE-4801-8520-D09A90AF6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74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531D2-5CEB-84F5-95EF-2E1EEA779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05A9E6-EE40-6BA8-2BA3-82D23BD44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C72CCE-0013-541A-F4DD-522DE8FAA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0EC78-6A72-9002-1C3F-F02370CF4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E9C8B-2490-B466-5A08-4A8B8A5E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28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3C1CD9-0A21-81F3-00F0-C31F1F23CA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6B3C61-1D24-BEF8-6D8C-52F828F95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9581E-61F2-CB12-8615-E4C35EB93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A160D-A1D0-F605-4CFE-2FD8068FD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49B9C-D0DE-548E-EF45-C443922E9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607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9442D-BA23-1919-4BC4-731EAE13C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4B743-F898-42D7-DB10-2AC9E03A2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3BD6C-79F1-7A79-8F6E-4C214AE6B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4D978D-6F82-A63B-5DF6-C8AC781C6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40554-80FC-D5F2-BCE9-CE27BF747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462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2BB17-B7CA-89A3-A276-2F1997135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5E8D5-597B-324A-8D6A-0C7EA89E0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BD3A9-DD77-FF00-7B87-236BA56AB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41979-C1F5-6165-7D93-818CEE96E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62879-0C63-C836-E91F-A011A86C3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7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29F14-1DAA-7080-2373-171AB0848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4D241-FCA7-F303-1D63-B9A51C69DB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9A9678-D0BC-905F-7692-7277723C2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9418FA-0BA3-CEB2-E238-9273CB5A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B65B7E-EAF7-5BE7-62A9-04DAFA33E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16EFAF-CF8A-9586-0023-5AB50E700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318E4-AE25-6220-05D9-860990656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09231-9187-437F-A889-8F30C2672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F1FFED-852B-ED31-85A2-8C229982E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2EC460-D7FE-A02E-6C2B-DF995E617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F7B146-83BA-0481-543C-73585ED336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81EE9A-EB41-55A9-17C3-17FF7D518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73A7E9-EF7A-0E3F-3C7F-4C4E5D1D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1F977C-EEC5-48D4-DACE-D465E8BB0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23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C6E75-EF94-062F-9FCB-578DF6EF0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47356A-295B-0583-441D-DCD32E9CF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DDD969-D40A-4685-8C42-4ABB26340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70FCDD-988C-EA70-8CDF-627E1ED89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95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0695F8-13B0-0CFA-12C1-A248D1A98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009302-A017-150F-A048-96529D51B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4AD4-F885-BD05-A3DA-ED309DC61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47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36D20-E0A1-85DB-31B2-C034C89C5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3A60F-8714-66BD-5018-7449A1BB0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98D659-1A70-E7A7-2055-9D8A0B3BB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154DA-C5E2-A5CC-BCF3-A9D973280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9B930-14DB-3C2D-D860-4B24DDD2A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29882-3EEC-B215-8999-20AD68D46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36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390A2-DD2E-D6B8-699F-1E10F8438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93A8A5-8259-3AB9-92A1-CEDD6A6CFB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253-9D2F-C628-B37B-1FE9B3723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64693-7E3E-97B3-D215-ABB2C51C2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B5D63-7680-80C5-6129-AC67D7BD4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8B3F4-6B81-EB91-F51D-D6A738FA9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498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6BAFBD-59ED-92AD-E2B8-EDBB5145E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164BD-6F2A-2716-8F73-6AEEFD8CC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C070D-7848-5A59-8BE6-FE4751519E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25239-1B5D-4E0D-8737-C240F9F5E6C7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87829-9D91-8D86-6167-A854B8A61F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29DA8-4AA0-1FD3-ED60-039D6D0CB5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DADAB-8749-412D-852A-BA8B13FADA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110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CCC4E-ACCA-BB7E-0A38-F419CAA98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 descr="Meeting with solid fill">
            <a:extLst>
              <a:ext uri="{FF2B5EF4-FFF2-40B4-BE49-F238E27FC236}">
                <a16:creationId xmlns:a16="http://schemas.microsoft.com/office/drawing/2014/main" id="{13E65484-096D-A578-83EE-037E308FE2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64343" y="1444529"/>
            <a:ext cx="737890" cy="737890"/>
          </a:xfrm>
          <a:prstGeom prst="rect">
            <a:avLst/>
          </a:prstGeom>
        </p:spPr>
      </p:pic>
      <p:pic>
        <p:nvPicPr>
          <p:cNvPr id="16" name="Graphic 15" descr="Open book with solid fill">
            <a:extLst>
              <a:ext uri="{FF2B5EF4-FFF2-40B4-BE49-F238E27FC236}">
                <a16:creationId xmlns:a16="http://schemas.microsoft.com/office/drawing/2014/main" id="{BF0EF561-D328-B159-24BB-9B8FB95156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59480" y="1444529"/>
            <a:ext cx="737890" cy="737890"/>
          </a:xfrm>
          <a:prstGeom prst="rect">
            <a:avLst/>
          </a:prstGeom>
        </p:spPr>
      </p:pic>
      <p:pic>
        <p:nvPicPr>
          <p:cNvPr id="18" name="Graphic 17" descr="Crane outline">
            <a:extLst>
              <a:ext uri="{FF2B5EF4-FFF2-40B4-BE49-F238E27FC236}">
                <a16:creationId xmlns:a16="http://schemas.microsoft.com/office/drawing/2014/main" id="{A54C5F09-CAAB-6CE0-0318-833CD037DE6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65332" y="1444529"/>
            <a:ext cx="737890" cy="737890"/>
          </a:xfrm>
          <a:prstGeom prst="rect">
            <a:avLst/>
          </a:prstGeom>
        </p:spPr>
      </p:pic>
      <p:pic>
        <p:nvPicPr>
          <p:cNvPr id="20" name="Graphic 19" descr="Construction worker female with solid fill">
            <a:extLst>
              <a:ext uri="{FF2B5EF4-FFF2-40B4-BE49-F238E27FC236}">
                <a16:creationId xmlns:a16="http://schemas.microsoft.com/office/drawing/2014/main" id="{DD8C111D-5EAC-A964-E055-9828DE7E1B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503190" y="1444529"/>
            <a:ext cx="737890" cy="737890"/>
          </a:xfrm>
          <a:prstGeom prst="rect">
            <a:avLst/>
          </a:prstGeom>
        </p:spPr>
      </p:pic>
      <p:pic>
        <p:nvPicPr>
          <p:cNvPr id="22" name="Graphic 21" descr="Box with solid fill">
            <a:extLst>
              <a:ext uri="{FF2B5EF4-FFF2-40B4-BE49-F238E27FC236}">
                <a16:creationId xmlns:a16="http://schemas.microsoft.com/office/drawing/2014/main" id="{05F96C40-BC99-F002-52B3-6C75303F8AF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104604" y="1444529"/>
            <a:ext cx="737890" cy="737890"/>
          </a:xfrm>
          <a:prstGeom prst="rect">
            <a:avLst/>
          </a:prstGeom>
        </p:spPr>
      </p:pic>
      <p:pic>
        <p:nvPicPr>
          <p:cNvPr id="24" name="Graphic 23" descr="Lock with solid fill">
            <a:extLst>
              <a:ext uri="{FF2B5EF4-FFF2-40B4-BE49-F238E27FC236}">
                <a16:creationId xmlns:a16="http://schemas.microsoft.com/office/drawing/2014/main" id="{FE078306-E30F-4E8A-1952-003BAD798F3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163364" y="1444529"/>
            <a:ext cx="737890" cy="73789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2C3CB73B-B5F2-DD45-88CA-C31AE54EA9DA}"/>
              </a:ext>
            </a:extLst>
          </p:cNvPr>
          <p:cNvSpPr txBox="1"/>
          <p:nvPr/>
        </p:nvSpPr>
        <p:spPr>
          <a:xfrm>
            <a:off x="11154295" y="1065406"/>
            <a:ext cx="8515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Closure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3E6C699-7A81-06D2-1CC1-56F433F848F2}"/>
              </a:ext>
            </a:extLst>
          </p:cNvPr>
          <p:cNvSpPr txBox="1"/>
          <p:nvPr/>
        </p:nvSpPr>
        <p:spPr>
          <a:xfrm>
            <a:off x="9205022" y="1065406"/>
            <a:ext cx="11288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0A6730C-9581-A04A-FFCE-75FBE4DA8CDB}"/>
              </a:ext>
            </a:extLst>
          </p:cNvPr>
          <p:cNvSpPr txBox="1"/>
          <p:nvPr/>
        </p:nvSpPr>
        <p:spPr>
          <a:xfrm>
            <a:off x="7597288" y="957684"/>
            <a:ext cx="1385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Licensing and</a:t>
            </a:r>
          </a:p>
          <a:p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909CCDC-7AC5-066A-89CE-91EBA3CA4CE0}"/>
              </a:ext>
            </a:extLst>
          </p:cNvPr>
          <p:cNvSpPr txBox="1"/>
          <p:nvPr/>
        </p:nvSpPr>
        <p:spPr>
          <a:xfrm>
            <a:off x="6228343" y="957684"/>
            <a:ext cx="1285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Subsurface</a:t>
            </a:r>
          </a:p>
          <a:p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B0E867-CBD2-C78D-EC14-D96A40D774D3}"/>
              </a:ext>
            </a:extLst>
          </p:cNvPr>
          <p:cNvSpPr txBox="1"/>
          <p:nvPr/>
        </p:nvSpPr>
        <p:spPr>
          <a:xfrm>
            <a:off x="4716857" y="1065406"/>
            <a:ext cx="13372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 selection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9FDEA61-6DEB-7D32-32A1-EE90187D410F}"/>
              </a:ext>
            </a:extLst>
          </p:cNvPr>
          <p:cNvSpPr txBox="1"/>
          <p:nvPr/>
        </p:nvSpPr>
        <p:spPr>
          <a:xfrm>
            <a:off x="3568201" y="957684"/>
            <a:ext cx="1467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established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BB03761-C7FC-EB3B-FB5B-D11FDCFAC1AA}"/>
              </a:ext>
            </a:extLst>
          </p:cNvPr>
          <p:cNvGrpSpPr/>
          <p:nvPr/>
        </p:nvGrpSpPr>
        <p:grpSpPr>
          <a:xfrm>
            <a:off x="93853" y="2041428"/>
            <a:ext cx="11802953" cy="912555"/>
            <a:chOff x="100074" y="2041428"/>
            <a:chExt cx="11802953" cy="912555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23E20512-EA2F-7029-9DF4-F306B68D7F62}"/>
                </a:ext>
              </a:extLst>
            </p:cNvPr>
            <p:cNvGrpSpPr/>
            <p:nvPr/>
          </p:nvGrpSpPr>
          <p:grpSpPr>
            <a:xfrm>
              <a:off x="160123" y="2145267"/>
              <a:ext cx="3609447" cy="738664"/>
              <a:chOff x="94806" y="2145267"/>
              <a:chExt cx="3609447" cy="738664"/>
            </a:xfrm>
          </p:grpSpPr>
          <p:pic>
            <p:nvPicPr>
              <p:cNvPr id="78" name="Picture 77">
                <a:extLst>
                  <a:ext uri="{FF2B5EF4-FFF2-40B4-BE49-F238E27FC236}">
                    <a16:creationId xmlns:a16="http://schemas.microsoft.com/office/drawing/2014/main" id="{27531230-224D-DD91-C665-367FCE6C61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94806" y="2264873"/>
                <a:ext cx="579593" cy="592762"/>
              </a:xfrm>
              <a:prstGeom prst="ellipse">
                <a:avLst/>
              </a:prstGeom>
            </p:spPr>
          </p:pic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AC72FAF2-A853-C30D-8B4F-DDEAB276877B}"/>
                  </a:ext>
                </a:extLst>
              </p:cNvPr>
              <p:cNvSpPr txBox="1"/>
              <p:nvPr/>
            </p:nvSpPr>
            <p:spPr>
              <a:xfrm>
                <a:off x="646406" y="2145267"/>
                <a:ext cx="3057847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HLW &amp; ILW: 773,000m</a:t>
                </a:r>
                <a:r>
                  <a:rPr lang="en-GB" sz="14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3 communities (open to more)</a:t>
                </a:r>
              </a:p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Clay and mudstone geology</a:t>
                </a:r>
              </a:p>
            </p:txBody>
          </p:sp>
        </p:grp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78DD9E77-A610-E50C-F4EF-BE283A745286}"/>
                </a:ext>
              </a:extLst>
            </p:cNvPr>
            <p:cNvCxnSpPr>
              <a:cxnSpLocks/>
            </p:cNvCxnSpPr>
            <p:nvPr/>
          </p:nvCxnSpPr>
          <p:spPr>
            <a:xfrm>
              <a:off x="3875637" y="2683917"/>
              <a:ext cx="7763386" cy="0"/>
            </a:xfrm>
            <a:prstGeom prst="straightConnector1">
              <a:avLst/>
            </a:prstGeom>
            <a:ln w="76200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9684540D-2B9B-144D-2803-E49F3859C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3753713" y="2559224"/>
              <a:ext cx="243847" cy="249387"/>
            </a:xfrm>
            <a:prstGeom prst="ellipse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434CB948-42F9-4120-16EE-9EB2300DF3DF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4799191" y="2559224"/>
              <a:ext cx="243847" cy="249387"/>
            </a:xfrm>
            <a:prstGeom prst="ellipse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2390503C-F622-4D22-E699-F708D69643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6417746" y="2559224"/>
              <a:ext cx="243847" cy="249387"/>
            </a:xfrm>
            <a:prstGeom prst="ellipse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75829862-A946-8BC0-C293-735AA758FC77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7699119" y="2559224"/>
              <a:ext cx="243847" cy="249387"/>
            </a:xfrm>
            <a:prstGeom prst="ellipse">
              <a:avLst/>
            </a:prstGeom>
          </p:spPr>
        </p:pic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7BE882BE-F2BD-60BD-E3B1-8EA91A9D5F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9296184" y="2559224"/>
              <a:ext cx="243847" cy="249387"/>
            </a:xfrm>
            <a:prstGeom prst="ellipse">
              <a:avLst/>
            </a:prstGeom>
          </p:spPr>
        </p:pic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06BC27A-92C7-6FBD-95EC-1D7733222E33}"/>
                </a:ext>
              </a:extLst>
            </p:cNvPr>
            <p:cNvSpPr txBox="1"/>
            <p:nvPr/>
          </p:nvSpPr>
          <p:spPr>
            <a:xfrm>
              <a:off x="3722703" y="2191922"/>
              <a:ext cx="6399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2018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7190888-5673-D1B4-0562-D2A8455F5FCA}"/>
                </a:ext>
              </a:extLst>
            </p:cNvPr>
            <p:cNvSpPr txBox="1"/>
            <p:nvPr/>
          </p:nvSpPr>
          <p:spPr>
            <a:xfrm>
              <a:off x="4723078" y="2187673"/>
              <a:ext cx="6399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2019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0DB5770-A14D-9A76-2BEE-708D9A8E713F}"/>
                </a:ext>
              </a:extLst>
            </p:cNvPr>
            <p:cNvSpPr txBox="1"/>
            <p:nvPr/>
          </p:nvSpPr>
          <p:spPr>
            <a:xfrm>
              <a:off x="6345901" y="2226742"/>
              <a:ext cx="6399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2029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E3D87ED-B2D1-9D99-D2CD-A9060C24C62F}"/>
                </a:ext>
              </a:extLst>
            </p:cNvPr>
            <p:cNvSpPr txBox="1"/>
            <p:nvPr/>
          </p:nvSpPr>
          <p:spPr>
            <a:xfrm>
              <a:off x="7666219" y="2238434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2040s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309A647-98C8-6DD0-1851-84D359196DDC}"/>
                </a:ext>
              </a:extLst>
            </p:cNvPr>
            <p:cNvSpPr txBox="1"/>
            <p:nvPr/>
          </p:nvSpPr>
          <p:spPr>
            <a:xfrm>
              <a:off x="9270189" y="2254629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2050s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0A8B42A-1364-0265-8BBD-4A64BAE3A96A}"/>
                </a:ext>
              </a:extLst>
            </p:cNvPr>
            <p:cNvSpPr txBox="1"/>
            <p:nvPr/>
          </p:nvSpPr>
          <p:spPr>
            <a:xfrm>
              <a:off x="11160516" y="2251847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2200s</a:t>
              </a:r>
            </a:p>
          </p:txBody>
        </p:sp>
        <p:sp>
          <p:nvSpPr>
            <p:cNvPr id="63" name="Arrow: Pentagon 62">
              <a:extLst>
                <a:ext uri="{FF2B5EF4-FFF2-40B4-BE49-F238E27FC236}">
                  <a16:creationId xmlns:a16="http://schemas.microsoft.com/office/drawing/2014/main" id="{952A9EAD-5D3D-BD15-63C6-9F4DCE194A58}"/>
                </a:ext>
              </a:extLst>
            </p:cNvPr>
            <p:cNvSpPr/>
            <p:nvPr/>
          </p:nvSpPr>
          <p:spPr>
            <a:xfrm>
              <a:off x="100074" y="2041428"/>
              <a:ext cx="3559357" cy="912555"/>
            </a:xfrm>
            <a:prstGeom prst="homePlate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D1A6EA7D-FE0B-5F3D-3E50-211904706B24}"/>
              </a:ext>
            </a:extLst>
          </p:cNvPr>
          <p:cNvGrpSpPr/>
          <p:nvPr/>
        </p:nvGrpSpPr>
        <p:grpSpPr>
          <a:xfrm>
            <a:off x="93853" y="3014923"/>
            <a:ext cx="11653874" cy="912555"/>
            <a:chOff x="93853" y="3014923"/>
            <a:chExt cx="11653874" cy="912555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92E56422-1E71-D0FF-7F08-5E54DFDCA257}"/>
                </a:ext>
              </a:extLst>
            </p:cNvPr>
            <p:cNvGrpSpPr/>
            <p:nvPr/>
          </p:nvGrpSpPr>
          <p:grpSpPr>
            <a:xfrm>
              <a:off x="93853" y="3014923"/>
              <a:ext cx="11653874" cy="912555"/>
              <a:chOff x="100074" y="2041428"/>
              <a:chExt cx="11653874" cy="912555"/>
            </a:xfrm>
          </p:grpSpPr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4A8A6E1F-440F-1670-0C1A-415A1420AE29}"/>
                  </a:ext>
                </a:extLst>
              </p:cNvPr>
              <p:cNvSpPr txBox="1"/>
              <p:nvPr/>
            </p:nvSpPr>
            <p:spPr>
              <a:xfrm>
                <a:off x="711723" y="2145267"/>
                <a:ext cx="3057847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HLW &amp; ILW: ≥26,800m</a:t>
                </a:r>
                <a:r>
                  <a:rPr lang="en-GB" sz="14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2 communities (open to more)</a:t>
                </a:r>
              </a:p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Granite or sedimentary geology</a:t>
                </a:r>
              </a:p>
            </p:txBody>
          </p:sp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6895953A-CDAD-DCF4-BA20-2D32283AB1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75637" y="2683917"/>
                <a:ext cx="7763386" cy="0"/>
              </a:xfrm>
              <a:prstGeom prst="straightConnector1">
                <a:avLst/>
              </a:prstGeom>
              <a:ln w="76200">
                <a:solidFill>
                  <a:schemeClr val="bg1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68" name="Picture 67">
                <a:extLst>
                  <a:ext uri="{FF2B5EF4-FFF2-40B4-BE49-F238E27FC236}">
                    <a16:creationId xmlns:a16="http://schemas.microsoft.com/office/drawing/2014/main" id="{583C2D8D-1EFF-DA42-B2B1-613D1791CD2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249" r="17249"/>
              <a:stretch/>
            </p:blipFill>
            <p:spPr>
              <a:xfrm>
                <a:off x="3753713" y="2559224"/>
                <a:ext cx="243847" cy="249387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69" name="Picture 68">
                <a:extLst>
                  <a:ext uri="{FF2B5EF4-FFF2-40B4-BE49-F238E27FC236}">
                    <a16:creationId xmlns:a16="http://schemas.microsoft.com/office/drawing/2014/main" id="{DC8313F0-1636-F573-2048-3BE100C047F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249" r="17249"/>
              <a:stretch/>
            </p:blipFill>
            <p:spPr>
              <a:xfrm>
                <a:off x="4799191" y="2559224"/>
                <a:ext cx="243847" cy="249387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70" name="Picture 69">
                <a:extLst>
                  <a:ext uri="{FF2B5EF4-FFF2-40B4-BE49-F238E27FC236}">
                    <a16:creationId xmlns:a16="http://schemas.microsoft.com/office/drawing/2014/main" id="{13CC29B3-2E01-FA87-5496-D871B6F78D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249" r="17249"/>
              <a:stretch/>
            </p:blipFill>
            <p:spPr>
              <a:xfrm>
                <a:off x="6417746" y="2559224"/>
                <a:ext cx="243847" cy="249387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71" name="Picture 70">
                <a:extLst>
                  <a:ext uri="{FF2B5EF4-FFF2-40B4-BE49-F238E27FC236}">
                    <a16:creationId xmlns:a16="http://schemas.microsoft.com/office/drawing/2014/main" id="{1782BB48-1770-B27C-FD98-9A2B58D3E0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249" r="17249"/>
              <a:stretch/>
            </p:blipFill>
            <p:spPr>
              <a:xfrm>
                <a:off x="7699119" y="2559224"/>
                <a:ext cx="243847" cy="249387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79" name="Picture 78">
                <a:extLst>
                  <a:ext uri="{FF2B5EF4-FFF2-40B4-BE49-F238E27FC236}">
                    <a16:creationId xmlns:a16="http://schemas.microsoft.com/office/drawing/2014/main" id="{732249CF-B087-3C51-EFD0-4BFEF4B4BD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249" r="17249"/>
              <a:stretch/>
            </p:blipFill>
            <p:spPr>
              <a:xfrm>
                <a:off x="9296184" y="2559224"/>
                <a:ext cx="243847" cy="249387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</p:pic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40E9C6D3-54AE-0291-3337-F9E734D270F4}"/>
                  </a:ext>
                </a:extLst>
              </p:cNvPr>
              <p:cNvSpPr txBox="1"/>
              <p:nvPr/>
            </p:nvSpPr>
            <p:spPr>
              <a:xfrm>
                <a:off x="3722703" y="2191922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2000</a:t>
                </a: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2B05A37D-7078-1FE4-7A10-27049EEF29CD}"/>
                  </a:ext>
                </a:extLst>
              </p:cNvPr>
              <p:cNvSpPr txBox="1"/>
              <p:nvPr/>
            </p:nvSpPr>
            <p:spPr>
              <a:xfrm>
                <a:off x="4723078" y="2187673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2002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07121231-57A0-C720-1875-EDF0F89D2AD7}"/>
                  </a:ext>
                </a:extLst>
              </p:cNvPr>
              <p:cNvSpPr txBox="1"/>
              <p:nvPr/>
            </p:nvSpPr>
            <p:spPr>
              <a:xfrm>
                <a:off x="6345901" y="2226742"/>
                <a:ext cx="7537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2025?</a:t>
                </a: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E757852A-F5F7-B861-0A97-D1180BA21097}"/>
                  </a:ext>
                </a:extLst>
              </p:cNvPr>
              <p:cNvSpPr txBox="1"/>
              <p:nvPr/>
            </p:nvSpPr>
            <p:spPr>
              <a:xfrm>
                <a:off x="7666219" y="2238434"/>
                <a:ext cx="74251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2040s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A92D05A7-5A66-5B2B-69B5-D667B987E529}"/>
                  </a:ext>
                </a:extLst>
              </p:cNvPr>
              <p:cNvSpPr txBox="1"/>
              <p:nvPr/>
            </p:nvSpPr>
            <p:spPr>
              <a:xfrm>
                <a:off x="9270189" y="2254629"/>
                <a:ext cx="74251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2050s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EF889168-B11A-5F7D-0E34-3DFDB7EA4046}"/>
                  </a:ext>
                </a:extLst>
              </p:cNvPr>
              <p:cNvSpPr txBox="1"/>
              <p:nvPr/>
            </p:nvSpPr>
            <p:spPr>
              <a:xfrm>
                <a:off x="11160516" y="2251847"/>
                <a:ext cx="5934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TBC</a:t>
                </a:r>
              </a:p>
            </p:txBody>
          </p:sp>
          <p:sp>
            <p:nvSpPr>
              <p:cNvPr id="87" name="Arrow: Pentagon 86">
                <a:extLst>
                  <a:ext uri="{FF2B5EF4-FFF2-40B4-BE49-F238E27FC236}">
                    <a16:creationId xmlns:a16="http://schemas.microsoft.com/office/drawing/2014/main" id="{CB2A5166-8532-5232-10FF-A43682985FA5}"/>
                  </a:ext>
                </a:extLst>
              </p:cNvPr>
              <p:cNvSpPr/>
              <p:nvPr/>
            </p:nvSpPr>
            <p:spPr>
              <a:xfrm>
                <a:off x="100074" y="2041428"/>
                <a:ext cx="3559357" cy="912555"/>
              </a:xfrm>
              <a:prstGeom prst="homePlate">
                <a:avLst/>
              </a:prstGeom>
              <a:noFill/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pic>
          <p:nvPicPr>
            <p:cNvPr id="94" name="Picture 93">
              <a:extLst>
                <a:ext uri="{FF2B5EF4-FFF2-40B4-BE49-F238E27FC236}">
                  <a16:creationId xmlns:a16="http://schemas.microsoft.com/office/drawing/2014/main" id="{5AEEE23A-B4F4-06E9-E408-F1D41290E69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49" r="17249"/>
            <a:stretch/>
          </p:blipFill>
          <p:spPr>
            <a:xfrm>
              <a:off x="173945" y="3188814"/>
              <a:ext cx="579593" cy="592762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</p:pic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975120C1-D4DF-F0FC-CFB1-B4FE7AA5EA2B}"/>
              </a:ext>
            </a:extLst>
          </p:cNvPr>
          <p:cNvGrpSpPr/>
          <p:nvPr/>
        </p:nvGrpSpPr>
        <p:grpSpPr>
          <a:xfrm>
            <a:off x="93853" y="3971649"/>
            <a:ext cx="11653874" cy="912555"/>
            <a:chOff x="93853" y="3971649"/>
            <a:chExt cx="11653874" cy="912555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380D30D3-4A8B-44FA-C3C1-BD0B535D65CD}"/>
                </a:ext>
              </a:extLst>
            </p:cNvPr>
            <p:cNvGrpSpPr/>
            <p:nvPr/>
          </p:nvGrpSpPr>
          <p:grpSpPr>
            <a:xfrm>
              <a:off x="93853" y="3971649"/>
              <a:ext cx="11653874" cy="912555"/>
              <a:chOff x="100074" y="2041428"/>
              <a:chExt cx="11653874" cy="912555"/>
            </a:xfrm>
          </p:grpSpPr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DD11CA06-F6E0-7134-F789-C3C062326CD4}"/>
                  </a:ext>
                </a:extLst>
              </p:cNvPr>
              <p:cNvSpPr txBox="1"/>
              <p:nvPr/>
            </p:nvSpPr>
            <p:spPr>
              <a:xfrm>
                <a:off x="711723" y="2145267"/>
                <a:ext cx="3057847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Spent fuel: ≥20,000m</a:t>
                </a:r>
                <a:r>
                  <a:rPr lang="en-GB" sz="14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1 community (selected)</a:t>
                </a:r>
              </a:p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Granite geology</a:t>
                </a:r>
              </a:p>
            </p:txBody>
          </p: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76D5CF50-3DEA-B7C1-3FB8-ACE832D791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75637" y="2683917"/>
                <a:ext cx="7763386" cy="0"/>
              </a:xfrm>
              <a:prstGeom prst="straightConnector1">
                <a:avLst/>
              </a:prstGeom>
              <a:ln w="76200">
                <a:solidFill>
                  <a:schemeClr val="bg1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99" name="Picture 98">
                <a:extLst>
                  <a:ext uri="{FF2B5EF4-FFF2-40B4-BE49-F238E27FC236}">
                    <a16:creationId xmlns:a16="http://schemas.microsoft.com/office/drawing/2014/main" id="{6145358F-03CE-2D47-4298-FDFDF72460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481" r="19481"/>
              <a:stretch/>
            </p:blipFill>
            <p:spPr>
              <a:xfrm>
                <a:off x="3753713" y="2559224"/>
                <a:ext cx="243847" cy="249387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100" name="Picture 99">
                <a:extLst>
                  <a:ext uri="{FF2B5EF4-FFF2-40B4-BE49-F238E27FC236}">
                    <a16:creationId xmlns:a16="http://schemas.microsoft.com/office/drawing/2014/main" id="{C24F38D4-CF42-559E-C898-4D3841B41B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481" r="19481"/>
              <a:stretch/>
            </p:blipFill>
            <p:spPr>
              <a:xfrm>
                <a:off x="4799191" y="2559224"/>
                <a:ext cx="243847" cy="249387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101" name="Picture 100">
                <a:extLst>
                  <a:ext uri="{FF2B5EF4-FFF2-40B4-BE49-F238E27FC236}">
                    <a16:creationId xmlns:a16="http://schemas.microsoft.com/office/drawing/2014/main" id="{6523401F-59E5-C57E-AFD3-F32F9C3A76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481" r="19481"/>
              <a:stretch/>
            </p:blipFill>
            <p:spPr>
              <a:xfrm>
                <a:off x="6417746" y="2559224"/>
                <a:ext cx="243847" cy="249387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102" name="Picture 101">
                <a:extLst>
                  <a:ext uri="{FF2B5EF4-FFF2-40B4-BE49-F238E27FC236}">
                    <a16:creationId xmlns:a16="http://schemas.microsoft.com/office/drawing/2014/main" id="{1ECBF653-BE01-0DBA-12AB-08B58A04F7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481" r="19481"/>
              <a:stretch/>
            </p:blipFill>
            <p:spPr>
              <a:xfrm>
                <a:off x="7699119" y="2559224"/>
                <a:ext cx="243847" cy="249387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</p:pic>
          <p:pic>
            <p:nvPicPr>
              <p:cNvPr id="103" name="Picture 102">
                <a:extLst>
                  <a:ext uri="{FF2B5EF4-FFF2-40B4-BE49-F238E27FC236}">
                    <a16:creationId xmlns:a16="http://schemas.microsoft.com/office/drawing/2014/main" id="{4630C962-F35C-8E70-E0AA-6C171D0FAE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481" r="19481"/>
              <a:stretch/>
            </p:blipFill>
            <p:spPr>
              <a:xfrm>
                <a:off x="9296184" y="2559224"/>
                <a:ext cx="243847" cy="249387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</p:pic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05486C4D-6FDC-EDF7-5522-4693559577AD}"/>
                  </a:ext>
                </a:extLst>
              </p:cNvPr>
              <p:cNvSpPr txBox="1"/>
              <p:nvPr/>
            </p:nvSpPr>
            <p:spPr>
              <a:xfrm>
                <a:off x="3722703" y="2191922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1984</a:t>
                </a:r>
              </a:p>
            </p:txBody>
          </p:sp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E8F2C451-42F3-C797-E573-0A9F3E16656C}"/>
                  </a:ext>
                </a:extLst>
              </p:cNvPr>
              <p:cNvSpPr txBox="1"/>
              <p:nvPr/>
            </p:nvSpPr>
            <p:spPr>
              <a:xfrm>
                <a:off x="4723078" y="2187673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1992</a:t>
                </a:r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661A6D29-4FB9-6A8F-0187-305C230557F0}"/>
                  </a:ext>
                </a:extLst>
              </p:cNvPr>
              <p:cNvSpPr txBox="1"/>
              <p:nvPr/>
            </p:nvSpPr>
            <p:spPr>
              <a:xfrm>
                <a:off x="6345901" y="2226742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2002</a:t>
                </a:r>
              </a:p>
            </p:txBody>
          </p: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B649A255-D8F6-E72B-B052-7EE79B6D1529}"/>
                  </a:ext>
                </a:extLst>
              </p:cNvPr>
              <p:cNvSpPr txBox="1"/>
              <p:nvPr/>
            </p:nvSpPr>
            <p:spPr>
              <a:xfrm>
                <a:off x="7666219" y="2238434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2027</a:t>
                </a: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756CD017-1935-1939-B1BB-1FB44A19CEED}"/>
                  </a:ext>
                </a:extLst>
              </p:cNvPr>
              <p:cNvSpPr txBox="1"/>
              <p:nvPr/>
            </p:nvSpPr>
            <p:spPr>
              <a:xfrm>
                <a:off x="9270189" y="2254629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2036</a:t>
                </a:r>
              </a:p>
            </p:txBody>
          </p: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72541EAB-9BEB-F195-A5C3-5095C1BBF77D}"/>
                  </a:ext>
                </a:extLst>
              </p:cNvPr>
              <p:cNvSpPr txBox="1"/>
              <p:nvPr/>
            </p:nvSpPr>
            <p:spPr>
              <a:xfrm>
                <a:off x="11160516" y="2251847"/>
                <a:ext cx="5934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TBC</a:t>
                </a:r>
              </a:p>
            </p:txBody>
          </p:sp>
          <p:sp>
            <p:nvSpPr>
              <p:cNvPr id="110" name="Arrow: Pentagon 109">
                <a:extLst>
                  <a:ext uri="{FF2B5EF4-FFF2-40B4-BE49-F238E27FC236}">
                    <a16:creationId xmlns:a16="http://schemas.microsoft.com/office/drawing/2014/main" id="{D18A3124-5CE5-A2CB-087A-DA2B1229A624}"/>
                  </a:ext>
                </a:extLst>
              </p:cNvPr>
              <p:cNvSpPr/>
              <p:nvPr/>
            </p:nvSpPr>
            <p:spPr>
              <a:xfrm>
                <a:off x="100074" y="2041428"/>
                <a:ext cx="3559357" cy="912555"/>
              </a:xfrm>
              <a:prstGeom prst="homePlate">
                <a:avLst/>
              </a:prstGeom>
              <a:noFill/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pic>
          <p:nvPicPr>
            <p:cNvPr id="111" name="Picture 110">
              <a:extLst>
                <a:ext uri="{FF2B5EF4-FFF2-40B4-BE49-F238E27FC236}">
                  <a16:creationId xmlns:a16="http://schemas.microsoft.com/office/drawing/2014/main" id="{31FCABE4-6718-0F58-83B6-08D78240ABD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91615" y="4145540"/>
              <a:ext cx="579593" cy="592762"/>
            </a:xfrm>
            <a:prstGeom prst="ellipse">
              <a:avLst/>
            </a:prstGeom>
            <a:ln>
              <a:noFill/>
            </a:ln>
          </p:spPr>
        </p:pic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3743B301-B3E4-EA18-7B4F-BB50793AB810}"/>
              </a:ext>
            </a:extLst>
          </p:cNvPr>
          <p:cNvSpPr txBox="1"/>
          <p:nvPr/>
        </p:nvSpPr>
        <p:spPr>
          <a:xfrm>
            <a:off x="84469" y="91803"/>
            <a:ext cx="113656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Illustrative comparison of international DGR programmes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F7F9CBC-5EEA-FCBE-E51F-2997B265FB40}"/>
              </a:ext>
            </a:extLst>
          </p:cNvPr>
          <p:cNvGrpSpPr/>
          <p:nvPr/>
        </p:nvGrpSpPr>
        <p:grpSpPr>
          <a:xfrm>
            <a:off x="93853" y="5906939"/>
            <a:ext cx="11653874" cy="912555"/>
            <a:chOff x="93853" y="2041428"/>
            <a:chExt cx="11653874" cy="912555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D2952C6-86F1-B33E-7890-EA111CC92FFB}"/>
                </a:ext>
              </a:extLst>
            </p:cNvPr>
            <p:cNvGrpSpPr/>
            <p:nvPr/>
          </p:nvGrpSpPr>
          <p:grpSpPr>
            <a:xfrm>
              <a:off x="153902" y="2145267"/>
              <a:ext cx="3609447" cy="738664"/>
              <a:chOff x="94806" y="2145267"/>
              <a:chExt cx="3609447" cy="738664"/>
            </a:xfrm>
          </p:grpSpPr>
          <p:pic>
            <p:nvPicPr>
              <p:cNvPr id="73" name="Picture 72">
                <a:extLst>
                  <a:ext uri="{FF2B5EF4-FFF2-40B4-BE49-F238E27FC236}">
                    <a16:creationId xmlns:a16="http://schemas.microsoft.com/office/drawing/2014/main" id="{80F825BC-189E-237D-D263-3A8F7639D38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145" r="24145"/>
              <a:stretch/>
            </p:blipFill>
            <p:spPr>
              <a:xfrm>
                <a:off x="94806" y="2210443"/>
                <a:ext cx="579593" cy="592762"/>
              </a:xfrm>
              <a:prstGeom prst="ellipse">
                <a:avLst/>
              </a:prstGeom>
            </p:spPr>
          </p:pic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E2BDBD8-6A04-66B4-BC1B-3A51D1BC7813}"/>
                  </a:ext>
                </a:extLst>
              </p:cNvPr>
              <p:cNvSpPr txBox="1"/>
              <p:nvPr/>
            </p:nvSpPr>
            <p:spPr>
              <a:xfrm>
                <a:off x="646406" y="2145267"/>
                <a:ext cx="3057847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Spent fuel: 635,329 assemblies</a:t>
                </a:r>
                <a:endParaRPr lang="en-GB" sz="1400" baseline="30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No community yet engaged</a:t>
                </a:r>
              </a:p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Geology to be determined</a:t>
                </a:r>
              </a:p>
            </p:txBody>
          </p:sp>
        </p:grp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D9FD41D7-5A72-9D6F-8740-7CF965386BA4}"/>
                </a:ext>
              </a:extLst>
            </p:cNvPr>
            <p:cNvCxnSpPr>
              <a:cxnSpLocks/>
            </p:cNvCxnSpPr>
            <p:nvPr/>
          </p:nvCxnSpPr>
          <p:spPr>
            <a:xfrm>
              <a:off x="3869416" y="2658810"/>
              <a:ext cx="7763386" cy="0"/>
            </a:xfrm>
            <a:prstGeom prst="straightConnector1">
              <a:avLst/>
            </a:prstGeom>
            <a:ln w="76200"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59FBC7E9-0150-5177-F7DF-B42B679022BA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145" r="24145"/>
            <a:stretch/>
          </p:blipFill>
          <p:spPr>
            <a:xfrm>
              <a:off x="3747492" y="2534117"/>
              <a:ext cx="243847" cy="249387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E98EB508-F08A-B5C4-F885-8EAEB463E9C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145" r="24145"/>
            <a:stretch/>
          </p:blipFill>
          <p:spPr>
            <a:xfrm>
              <a:off x="4695404" y="2534117"/>
              <a:ext cx="243847" cy="249387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E05BBC5F-8A2D-246D-5002-189274A91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145" r="24145"/>
            <a:stretch/>
          </p:blipFill>
          <p:spPr>
            <a:xfrm>
              <a:off x="6411525" y="2534117"/>
              <a:ext cx="243847" cy="249387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3295C615-83DB-A944-6C5D-2E5CC03C9FDD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145" r="24145"/>
            <a:stretch/>
          </p:blipFill>
          <p:spPr>
            <a:xfrm>
              <a:off x="7692898" y="2534117"/>
              <a:ext cx="243847" cy="249387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3137890C-0AE1-4F10-4EE3-27865E3634BE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145" r="24145"/>
            <a:stretch/>
          </p:blipFill>
          <p:spPr>
            <a:xfrm>
              <a:off x="9289963" y="2534117"/>
              <a:ext cx="243847" cy="249387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8E9E36C-4DA0-3CE4-34EF-243D7DDA421A}"/>
                </a:ext>
              </a:extLst>
            </p:cNvPr>
            <p:cNvSpPr txBox="1"/>
            <p:nvPr/>
          </p:nvSpPr>
          <p:spPr>
            <a:xfrm>
              <a:off x="3716482" y="2191922"/>
              <a:ext cx="6399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2021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90486A0-4DEB-0D29-FFBF-FF920CA306B5}"/>
                </a:ext>
              </a:extLst>
            </p:cNvPr>
            <p:cNvSpPr txBox="1"/>
            <p:nvPr/>
          </p:nvSpPr>
          <p:spPr>
            <a:xfrm>
              <a:off x="4716857" y="2187673"/>
              <a:ext cx="6399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20??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E5B1FEFA-C304-DE32-0296-6351BF527B60}"/>
                </a:ext>
              </a:extLst>
            </p:cNvPr>
            <p:cNvSpPr txBox="1"/>
            <p:nvPr/>
          </p:nvSpPr>
          <p:spPr>
            <a:xfrm>
              <a:off x="6339680" y="2226742"/>
              <a:ext cx="9765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20??+8y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CE032A3-20D4-DB4D-5847-7D600DB7E2D0}"/>
                </a:ext>
              </a:extLst>
            </p:cNvPr>
            <p:cNvSpPr txBox="1"/>
            <p:nvPr/>
          </p:nvSpPr>
          <p:spPr>
            <a:xfrm>
              <a:off x="7659998" y="2238434"/>
              <a:ext cx="10903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20??+14y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A5F5C3A-C069-E308-286B-8E5BB5EA6930}"/>
                </a:ext>
              </a:extLst>
            </p:cNvPr>
            <p:cNvSpPr txBox="1"/>
            <p:nvPr/>
          </p:nvSpPr>
          <p:spPr>
            <a:xfrm>
              <a:off x="9263968" y="2254629"/>
              <a:ext cx="109036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20??+37y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1D65711-14F7-7A8B-F5BC-F72111307757}"/>
                </a:ext>
              </a:extLst>
            </p:cNvPr>
            <p:cNvSpPr txBox="1"/>
            <p:nvPr/>
          </p:nvSpPr>
          <p:spPr>
            <a:xfrm>
              <a:off x="11154295" y="2251847"/>
              <a:ext cx="5934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Arial" panose="020B0604020202020204" pitchFamily="34" charset="0"/>
                  <a:cs typeface="Arial" panose="020B0604020202020204" pitchFamily="34" charset="0"/>
                </a:rPr>
                <a:t>TBC</a:t>
              </a:r>
            </a:p>
          </p:txBody>
        </p:sp>
        <p:sp>
          <p:nvSpPr>
            <p:cNvPr id="66" name="Arrow: Pentagon 65">
              <a:extLst>
                <a:ext uri="{FF2B5EF4-FFF2-40B4-BE49-F238E27FC236}">
                  <a16:creationId xmlns:a16="http://schemas.microsoft.com/office/drawing/2014/main" id="{252A531B-3A9B-78CB-FA1F-B6CA66672C14}"/>
                </a:ext>
              </a:extLst>
            </p:cNvPr>
            <p:cNvSpPr/>
            <p:nvPr/>
          </p:nvSpPr>
          <p:spPr>
            <a:xfrm>
              <a:off x="93853" y="2041428"/>
              <a:ext cx="3559357" cy="912555"/>
            </a:xfrm>
            <a:prstGeom prst="homePlate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70B0D65E-70DF-183F-DD6D-2FEF460CFB9E}"/>
                </a:ext>
              </a:extLst>
            </p:cNvPr>
            <p:cNvSpPr txBox="1"/>
            <p:nvPr/>
          </p:nvSpPr>
          <p:spPr>
            <a:xfrm>
              <a:off x="8101676" y="2422337"/>
              <a:ext cx="64203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Earliest</a:t>
              </a:r>
            </a:p>
          </p:txBody>
        </p: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6106C208-EC6E-69AC-9726-50A127F9D880}"/>
              </a:ext>
            </a:extLst>
          </p:cNvPr>
          <p:cNvSpPr txBox="1"/>
          <p:nvPr/>
        </p:nvSpPr>
        <p:spPr>
          <a:xfrm>
            <a:off x="114157" y="597705"/>
            <a:ext cx="45175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en-GB" sz="1400" b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details </a:t>
            </a:r>
            <a:r>
              <a:rPr lang="en-GB" sz="1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been simplified for comparison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7DB760A-F311-7345-5A71-B31362F81250}"/>
              </a:ext>
            </a:extLst>
          </p:cNvPr>
          <p:cNvGrpSpPr/>
          <p:nvPr/>
        </p:nvGrpSpPr>
        <p:grpSpPr>
          <a:xfrm>
            <a:off x="93853" y="4945060"/>
            <a:ext cx="11653874" cy="912555"/>
            <a:chOff x="93853" y="4945060"/>
            <a:chExt cx="11653874" cy="912555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024F6A0-0396-D279-71E4-6E4C473DB67B}"/>
                </a:ext>
              </a:extLst>
            </p:cNvPr>
            <p:cNvGrpSpPr/>
            <p:nvPr/>
          </p:nvGrpSpPr>
          <p:grpSpPr>
            <a:xfrm>
              <a:off x="93853" y="4945060"/>
              <a:ext cx="11653874" cy="912555"/>
              <a:chOff x="93853" y="2041428"/>
              <a:chExt cx="11653874" cy="912555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ABA84FA6-9F8B-419A-D291-18FEE0A42354}"/>
                  </a:ext>
                </a:extLst>
              </p:cNvPr>
              <p:cNvGrpSpPr/>
              <p:nvPr/>
            </p:nvGrpSpPr>
            <p:grpSpPr>
              <a:xfrm>
                <a:off x="153902" y="2161595"/>
                <a:ext cx="3609447" cy="674268"/>
                <a:chOff x="94806" y="2183367"/>
                <a:chExt cx="3609447" cy="674268"/>
              </a:xfrm>
            </p:grpSpPr>
            <p:pic>
              <p:nvPicPr>
                <p:cNvPr id="31" name="Picture 30">
                  <a:extLst>
                    <a:ext uri="{FF2B5EF4-FFF2-40B4-BE49-F238E27FC236}">
                      <a16:creationId xmlns:a16="http://schemas.microsoft.com/office/drawing/2014/main" id="{1B2F8174-FB06-317B-3E19-BF2E837B941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0697" r="20697"/>
                <a:stretch/>
              </p:blipFill>
              <p:spPr>
                <a:xfrm>
                  <a:off x="94806" y="2264873"/>
                  <a:ext cx="579593" cy="592762"/>
                </a:xfrm>
                <a:prstGeom prst="ellipse">
                  <a:avLst/>
                </a:prstGeom>
              </p:spPr>
            </p:pic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F7D8EA92-969E-D73A-BCFD-B0E426FDF320}"/>
                    </a:ext>
                  </a:extLst>
                </p:cNvPr>
                <p:cNvSpPr txBox="1"/>
                <p:nvPr/>
              </p:nvSpPr>
              <p:spPr>
                <a:xfrm>
                  <a:off x="646406" y="2183367"/>
                  <a:ext cx="3057847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GB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HLW ~27,000m</a:t>
                  </a:r>
                  <a:r>
                    <a:rPr lang="en-GB" sz="1200" baseline="30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3</a:t>
                  </a:r>
                  <a:r>
                    <a:rPr lang="en-GB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; LILW 660,000m</a:t>
                  </a:r>
                  <a:r>
                    <a:rPr lang="en-GB" sz="1200" baseline="30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3</a:t>
                  </a:r>
                </a:p>
                <a:p>
                  <a:r>
                    <a:rPr lang="en-GB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Communities: LILW Konrad; HLW TBC</a:t>
                  </a:r>
                  <a:br>
                    <a:rPr lang="en-GB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GB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ILW: halite; HLW TBC</a:t>
                  </a:r>
                </a:p>
              </p:txBody>
            </p:sp>
          </p:grpSp>
          <p:cxnSp>
            <p:nvCxnSpPr>
              <p:cNvPr id="4" name="Straight Arrow Connector 3">
                <a:extLst>
                  <a:ext uri="{FF2B5EF4-FFF2-40B4-BE49-F238E27FC236}">
                    <a16:creationId xmlns:a16="http://schemas.microsoft.com/office/drawing/2014/main" id="{C45E4CF2-BD36-1A8B-5017-2255FA48F0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869416" y="2683917"/>
                <a:ext cx="7763386" cy="0"/>
              </a:xfrm>
              <a:prstGeom prst="straightConnector1">
                <a:avLst/>
              </a:prstGeom>
              <a:ln w="76200">
                <a:solidFill>
                  <a:schemeClr val="bg1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1F793F8B-00B3-101E-9545-2F3C7362219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697" r="20697"/>
              <a:stretch/>
            </p:blipFill>
            <p:spPr>
              <a:xfrm>
                <a:off x="3747492" y="2559224"/>
                <a:ext cx="243847" cy="249387"/>
              </a:xfrm>
              <a:prstGeom prst="ellipse">
                <a:avLst/>
              </a:prstGeom>
            </p:spPr>
          </p:pic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7D0462FB-FEBB-09C1-0046-3A05D224D4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697" r="20697"/>
              <a:stretch/>
            </p:blipFill>
            <p:spPr>
              <a:xfrm>
                <a:off x="4792970" y="2559224"/>
                <a:ext cx="243847" cy="249387"/>
              </a:xfrm>
              <a:prstGeom prst="ellipse">
                <a:avLst/>
              </a:prstGeom>
            </p:spPr>
          </p:pic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8CAACFA1-1448-3AC7-8894-7C39F91560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697" r="20697"/>
              <a:stretch/>
            </p:blipFill>
            <p:spPr>
              <a:xfrm>
                <a:off x="6411525" y="2559224"/>
                <a:ext cx="243847" cy="249387"/>
              </a:xfrm>
              <a:prstGeom prst="ellipse">
                <a:avLst/>
              </a:prstGeom>
            </p:spPr>
          </p:pic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073F9DC2-DF31-4A8A-96ED-C8AF5739B0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697" r="20697"/>
              <a:stretch/>
            </p:blipFill>
            <p:spPr>
              <a:xfrm>
                <a:off x="7692898" y="2559224"/>
                <a:ext cx="243847" cy="249387"/>
              </a:xfrm>
              <a:prstGeom prst="ellipse">
                <a:avLst/>
              </a:prstGeom>
            </p:spPr>
          </p:pic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6B94B662-4F46-2950-D212-1A292B89C1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697" r="20697"/>
              <a:stretch/>
            </p:blipFill>
            <p:spPr>
              <a:xfrm>
                <a:off x="9289963" y="2559224"/>
                <a:ext cx="243847" cy="249387"/>
              </a:xfrm>
              <a:prstGeom prst="ellipse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FF9F53C-325C-5F6B-085C-2DDA7B6FCD54}"/>
                  </a:ext>
                </a:extLst>
              </p:cNvPr>
              <p:cNvSpPr txBox="1"/>
              <p:nvPr/>
            </p:nvSpPr>
            <p:spPr>
              <a:xfrm>
                <a:off x="3716482" y="2156852"/>
                <a:ext cx="6399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2017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C0304FF-9BB7-A807-DDF9-D0E2503AB9C4}"/>
                  </a:ext>
                </a:extLst>
              </p:cNvPr>
              <p:cNvSpPr txBox="1"/>
              <p:nvPr/>
            </p:nvSpPr>
            <p:spPr>
              <a:xfrm>
                <a:off x="4716857" y="2187630"/>
                <a:ext cx="127015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HLW: 2027 plan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26F9DBB-EF7F-6BD0-7647-E0A630328403}"/>
                  </a:ext>
                </a:extLst>
              </p:cNvPr>
              <p:cNvSpPr txBox="1"/>
              <p:nvPr/>
            </p:nvSpPr>
            <p:spPr>
              <a:xfrm>
                <a:off x="11154295" y="2156852"/>
                <a:ext cx="5934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TBC</a:t>
                </a:r>
              </a:p>
            </p:txBody>
          </p:sp>
          <p:sp>
            <p:nvSpPr>
              <p:cNvPr id="15" name="Arrow: Pentagon 14">
                <a:extLst>
                  <a:ext uri="{FF2B5EF4-FFF2-40B4-BE49-F238E27FC236}">
                    <a16:creationId xmlns:a16="http://schemas.microsoft.com/office/drawing/2014/main" id="{469D65ED-752F-9D9E-9700-ECBD6EE7A1D9}"/>
                  </a:ext>
                </a:extLst>
              </p:cNvPr>
              <p:cNvSpPr/>
              <p:nvPr/>
            </p:nvSpPr>
            <p:spPr>
              <a:xfrm>
                <a:off x="93853" y="2041428"/>
                <a:ext cx="3559357" cy="912555"/>
              </a:xfrm>
              <a:prstGeom prst="homePlate">
                <a:avLst/>
              </a:prstGeom>
              <a:noFill/>
              <a:ln w="285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58C8916-F2C3-119F-FEEE-686509C578B1}"/>
                  </a:ext>
                </a:extLst>
              </p:cNvPr>
              <p:cNvSpPr txBox="1"/>
              <p:nvPr/>
            </p:nvSpPr>
            <p:spPr>
              <a:xfrm>
                <a:off x="7692898" y="2095297"/>
                <a:ext cx="14929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HLW: TBC</a:t>
                </a:r>
              </a:p>
              <a:p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LILW: Konrad 2002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1B8EB0D-5952-4607-A5F3-ED93BCE4885D}"/>
                  </a:ext>
                </a:extLst>
              </p:cNvPr>
              <p:cNvSpPr txBox="1"/>
              <p:nvPr/>
            </p:nvSpPr>
            <p:spPr>
              <a:xfrm>
                <a:off x="6325280" y="2187630"/>
                <a:ext cx="90351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HLW: TBC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0675095-D96E-FB3C-6456-C938A63C4A7C}"/>
                  </a:ext>
                </a:extLst>
              </p:cNvPr>
              <p:cNvSpPr txBox="1"/>
              <p:nvPr/>
            </p:nvSpPr>
            <p:spPr>
              <a:xfrm>
                <a:off x="9267847" y="2095297"/>
                <a:ext cx="14929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HLW: TBC</a:t>
                </a:r>
              </a:p>
              <a:p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LILW: Konrad 2029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CCC5255-E613-F103-9C46-FA0C142A23F4}"/>
                  </a:ext>
                </a:extLst>
              </p:cNvPr>
              <p:cNvSpPr txBox="1"/>
              <p:nvPr/>
            </p:nvSpPr>
            <p:spPr>
              <a:xfrm>
                <a:off x="8386017" y="2466211"/>
                <a:ext cx="777777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For 303,000m</a:t>
                </a:r>
                <a:r>
                  <a:rPr lang="en-GB" sz="7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p:grp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791691A-F2D9-B114-845E-0A5D0FCF9B3C}"/>
                </a:ext>
              </a:extLst>
            </p:cNvPr>
            <p:cNvSpPr txBox="1"/>
            <p:nvPr/>
          </p:nvSpPr>
          <p:spPr>
            <a:xfrm>
              <a:off x="4952202" y="5283157"/>
              <a:ext cx="1634256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7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</a:t>
              </a:r>
              <a:r>
                <a:rPr lang="en-GB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election of a number of possible sites for further investigation </a:t>
              </a:r>
              <a:endParaRPr lang="en-GB" sz="7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9202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171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Hyatt, Neil (NWS)</dc:creator>
  <cp:lastModifiedBy>Hyatt, Neil (NWS)</cp:lastModifiedBy>
  <cp:revision>23</cp:revision>
  <cp:lastPrinted>2024-04-19T07:25:19Z</cp:lastPrinted>
  <dcterms:created xsi:type="dcterms:W3CDTF">2024-04-12T10:13:41Z</dcterms:created>
  <dcterms:modified xsi:type="dcterms:W3CDTF">2024-05-20T18:24:27Z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30c0ab6-a5d1-409a-be46-926fb63016fe_Enabled">
    <vt:lpwstr>true</vt:lpwstr>
  </property>
  <property fmtid="{D5CDD505-2E9C-101B-9397-08002B2CF9AE}" pid="3" name="MSIP_Label_630c0ab6-a5d1-409a-be46-926fb63016fe_SetDate">
    <vt:lpwstr>2024-04-12T11:00:32Z</vt:lpwstr>
  </property>
  <property fmtid="{D5CDD505-2E9C-101B-9397-08002B2CF9AE}" pid="4" name="MSIP_Label_630c0ab6-a5d1-409a-be46-926fb63016fe_Method">
    <vt:lpwstr>Privileged</vt:lpwstr>
  </property>
  <property fmtid="{D5CDD505-2E9C-101B-9397-08002B2CF9AE}" pid="5" name="MSIP_Label_630c0ab6-a5d1-409a-be46-926fb63016fe_Name">
    <vt:lpwstr>OFFICIAL-No-Marking</vt:lpwstr>
  </property>
  <property fmtid="{D5CDD505-2E9C-101B-9397-08002B2CF9AE}" pid="6" name="MSIP_Label_630c0ab6-a5d1-409a-be46-926fb63016fe_SiteId">
    <vt:lpwstr>1929b5b6-230e-4b2e-837a-b96f0a9b1b56</vt:lpwstr>
  </property>
  <property fmtid="{D5CDD505-2E9C-101B-9397-08002B2CF9AE}" pid="7" name="MSIP_Label_630c0ab6-a5d1-409a-be46-926fb63016fe_ActionId">
    <vt:lpwstr>493a05ae-067c-4c27-98bc-d3c5d2ff0ec3</vt:lpwstr>
  </property>
  <property fmtid="{D5CDD505-2E9C-101B-9397-08002B2CF9AE}" pid="8" name="MSIP_Label_630c0ab6-a5d1-409a-be46-926fb63016fe_ContentBits">
    <vt:lpwstr>0</vt:lpwstr>
  </property>
</Properties>
</file>