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8" r:id="rId4"/>
    <p:sldMasterId id="2147484239" r:id="rId5"/>
    <p:sldMasterId id="2147484243" r:id="rId6"/>
    <p:sldMasterId id="2147484267" r:id="rId7"/>
  </p:sldMasterIdLst>
  <p:notesMasterIdLst>
    <p:notesMasterId r:id="rId30"/>
  </p:notesMasterIdLst>
  <p:handoutMasterIdLst>
    <p:handoutMasterId r:id="rId31"/>
  </p:handoutMasterIdLst>
  <p:sldIdLst>
    <p:sldId id="279" r:id="rId8"/>
    <p:sldId id="1004" r:id="rId9"/>
    <p:sldId id="970" r:id="rId10"/>
    <p:sldId id="1005" r:id="rId11"/>
    <p:sldId id="1006" r:id="rId12"/>
    <p:sldId id="998" r:id="rId13"/>
    <p:sldId id="997" r:id="rId14"/>
    <p:sldId id="1000" r:id="rId15"/>
    <p:sldId id="995" r:id="rId16"/>
    <p:sldId id="421" r:id="rId17"/>
    <p:sldId id="423" r:id="rId18"/>
    <p:sldId id="407" r:id="rId19"/>
    <p:sldId id="408" r:id="rId20"/>
    <p:sldId id="999" r:id="rId21"/>
    <p:sldId id="339" r:id="rId22"/>
    <p:sldId id="416" r:id="rId23"/>
    <p:sldId id="1001" r:id="rId24"/>
    <p:sldId id="996" r:id="rId25"/>
    <p:sldId id="1007" r:id="rId26"/>
    <p:sldId id="1002" r:id="rId27"/>
    <p:sldId id="1003" r:id="rId28"/>
    <p:sldId id="278" r:id="rId29"/>
  </p:sldIdLst>
  <p:sldSz cx="12192000" cy="6858000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 Laurie, NEA/POL/CEN" initials="MLN" lastIdx="1" clrIdx="0">
    <p:extLst>
      <p:ext uri="{19B8F6BF-5375-455C-9EA6-DF929625EA0E}">
        <p15:presenceInfo xmlns:p15="http://schemas.microsoft.com/office/powerpoint/2012/main" userId="S-1-5-21-3605887142-3043520036-899046653-3816" providerId="AD"/>
      </p:ext>
    </p:extLst>
  </p:cmAuthor>
  <p:cmAuthor id="2" name="YILMA Haimanot, NEA/RWMD" initials="YHN" lastIdx="2" clrIdx="1">
    <p:extLst>
      <p:ext uri="{19B8F6BF-5375-455C-9EA6-DF929625EA0E}">
        <p15:presenceInfo xmlns:p15="http://schemas.microsoft.com/office/powerpoint/2012/main" userId="S-1-5-21-3605887142-3043520036-899046653-4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6699"/>
    <a:srgbClr val="F2F2F2"/>
    <a:srgbClr val="CBD3DE"/>
    <a:srgbClr val="FFFEFC"/>
    <a:srgbClr val="F29100"/>
    <a:srgbClr val="55A0D3"/>
    <a:srgbClr val="1279C0"/>
    <a:srgbClr val="0067B8"/>
    <a:srgbClr val="39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6342"/>
    </p:cViewPr>
  </p:sorterViewPr>
  <p:notesViewPr>
    <p:cSldViewPr>
      <p:cViewPr varScale="1">
        <p:scale>
          <a:sx n="77" d="100"/>
          <a:sy n="77" d="100"/>
        </p:scale>
        <p:origin x="2772" y="90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0895-6F62-48CA-B5FA-431603F5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C51EB-D780-42FF-88B0-29B39F1DD053}">
      <dgm:prSet phldrT="[Text]"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/>
            <a:t>34 </a:t>
          </a:r>
          <a:r>
            <a:rPr lang="en-GB" sz="2800" b="0" dirty="0"/>
            <a:t>member countries + partners </a:t>
          </a:r>
          <a:br>
            <a:rPr lang="en-GB" sz="2800" b="0" dirty="0"/>
          </a:br>
          <a:r>
            <a:rPr lang="en-GB" sz="2800" b="0" dirty="0"/>
            <a:t>(e.g. China, India, Brazil, etc.)</a:t>
          </a:r>
          <a:endParaRPr lang="en-US" sz="2800" b="0" dirty="0"/>
        </a:p>
      </dgm:t>
    </dgm:pt>
    <dgm:pt modelId="{D851F320-DD70-4F22-A6DA-9AFC7CA5F32F}" type="parTrans" cxnId="{DC66D4EC-A63C-425F-A7BC-5287C9AD8FE8}">
      <dgm:prSet/>
      <dgm:spPr/>
      <dgm:t>
        <a:bodyPr/>
        <a:lstStyle/>
        <a:p>
          <a:endParaRPr lang="en-US" sz="2800"/>
        </a:p>
      </dgm:t>
    </dgm:pt>
    <dgm:pt modelId="{45D747A5-9435-4BD1-896B-F4EB748DE151}" type="sibTrans" cxnId="{DC66D4EC-A63C-425F-A7BC-5287C9AD8FE8}">
      <dgm:prSet/>
      <dgm:spPr/>
      <dgm:t>
        <a:bodyPr/>
        <a:lstStyle/>
        <a:p>
          <a:endParaRPr lang="en-US" sz="2800"/>
        </a:p>
      </dgm:t>
    </dgm:pt>
    <dgm:pt modelId="{C58993F5-D670-4D83-8263-E650E6B78A0B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8 </a:t>
          </a:r>
          <a:r>
            <a:rPr lang="en-GB" sz="2800" b="0" dirty="0">
              <a:solidFill>
                <a:schemeClr val="bg1"/>
              </a:solidFill>
            </a:rPr>
            <a:t>standing technical committees 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altLang="en-US" sz="2800" b="1" dirty="0"/>
            <a:t>1 </a:t>
          </a:r>
          <a:r>
            <a:rPr lang="en-GB" altLang="en-US" sz="2800" b="0" dirty="0"/>
            <a:t>management board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sz="2800" b="1" dirty="0">
              <a:solidFill>
                <a:schemeClr val="bg1"/>
              </a:solidFill>
            </a:rPr>
            <a:t>74 </a:t>
          </a:r>
          <a:r>
            <a:rPr lang="en-GB" sz="2800" b="0" dirty="0">
              <a:solidFill>
                <a:schemeClr val="bg1"/>
              </a:solidFill>
            </a:rPr>
            <a:t>working parties and expert groups</a:t>
          </a:r>
        </a:p>
      </dgm:t>
    </dgm:pt>
    <dgm:pt modelId="{C76E00A1-2F23-46AD-8A39-8E546B87F577}" type="parTrans" cxnId="{AE12D0F7-80BC-4393-931F-4466B581F306}">
      <dgm:prSet/>
      <dgm:spPr/>
      <dgm:t>
        <a:bodyPr/>
        <a:lstStyle/>
        <a:p>
          <a:endParaRPr lang="en-US" sz="2800"/>
        </a:p>
      </dgm:t>
    </dgm:pt>
    <dgm:pt modelId="{3DEAEE45-FB6F-4990-9BFE-2A84E62FD206}" type="sibTrans" cxnId="{AE12D0F7-80BC-4393-931F-4466B581F306}">
      <dgm:prSet/>
      <dgm:spPr/>
      <dgm:t>
        <a:bodyPr/>
        <a:lstStyle/>
        <a:p>
          <a:endParaRPr lang="en-US" sz="2800"/>
        </a:p>
      </dgm:t>
    </dgm:pt>
    <dgm:pt modelId="{3AA419B1-F251-48BE-AACC-1C18220AC73C}">
      <dgm:prSet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26 </a:t>
          </a:r>
          <a:r>
            <a:rPr lang="en-US" sz="2800" b="0" dirty="0">
              <a:solidFill>
                <a:schemeClr val="bg1"/>
              </a:solidFill>
            </a:rPr>
            <a:t>international joint projects</a:t>
          </a:r>
        </a:p>
      </dgm:t>
    </dgm:pt>
    <dgm:pt modelId="{14766793-9662-4179-98B8-C35E08D54459}" type="parTrans" cxnId="{3F9E1C6A-9B5A-47B9-B7C2-AE841740842E}">
      <dgm:prSet/>
      <dgm:spPr/>
      <dgm:t>
        <a:bodyPr/>
        <a:lstStyle/>
        <a:p>
          <a:endParaRPr lang="en-US" sz="2800"/>
        </a:p>
      </dgm:t>
    </dgm:pt>
    <dgm:pt modelId="{1A2944E5-2A83-4B7B-B7A3-66A9DD1E0BDC}" type="sibTrans" cxnId="{3F9E1C6A-9B5A-47B9-B7C2-AE841740842E}">
      <dgm:prSet/>
      <dgm:spPr/>
      <dgm:t>
        <a:bodyPr/>
        <a:lstStyle/>
        <a:p>
          <a:endParaRPr lang="en-US" sz="2800"/>
        </a:p>
      </dgm:t>
    </dgm:pt>
    <dgm:pt modelId="{E49070D5-4DFA-4B18-A550-C0447525ADF9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The NEA Data Bank – </a:t>
          </a:r>
          <a:r>
            <a:rPr lang="en-US" sz="2800" b="0" dirty="0">
              <a:solidFill>
                <a:schemeClr val="bg1"/>
              </a:solidFill>
            </a:rPr>
            <a:t>a major international resource</a:t>
          </a:r>
          <a:endParaRPr lang="en-US" sz="2800" b="0" dirty="0">
            <a:solidFill>
              <a:prstClr val="black"/>
            </a:solidFill>
          </a:endParaRPr>
        </a:p>
      </dgm:t>
    </dgm:pt>
    <dgm:pt modelId="{07AAD471-F206-4B64-8C2F-0408EF4495AB}" type="parTrans" cxnId="{25845961-BE0C-413C-9906-5D51630A0BC7}">
      <dgm:prSet/>
      <dgm:spPr/>
      <dgm:t>
        <a:bodyPr/>
        <a:lstStyle/>
        <a:p>
          <a:endParaRPr lang="en-US" sz="2800"/>
        </a:p>
      </dgm:t>
    </dgm:pt>
    <dgm:pt modelId="{BD531C15-8E51-43ED-8BA8-019F62B2705E}" type="sibTrans" cxnId="{25845961-BE0C-413C-9906-5D51630A0BC7}">
      <dgm:prSet/>
      <dgm:spPr/>
      <dgm:t>
        <a:bodyPr/>
        <a:lstStyle/>
        <a:p>
          <a:endParaRPr lang="en-US" sz="2800"/>
        </a:p>
      </dgm:t>
    </dgm:pt>
    <dgm:pt modelId="{B87427A2-9D5E-4520-96E5-BCC30CFFB010}" type="pres">
      <dgm:prSet presAssocID="{B0420895-6F62-48CA-B5FA-431603F5D2D3}" presName="linear" presStyleCnt="0">
        <dgm:presLayoutVars>
          <dgm:animLvl val="lvl"/>
          <dgm:resizeHandles val="exact"/>
        </dgm:presLayoutVars>
      </dgm:prSet>
      <dgm:spPr/>
    </dgm:pt>
    <dgm:pt modelId="{A85121A9-643F-41C5-8BC6-D1554DFAD959}" type="pres">
      <dgm:prSet presAssocID="{EFCC51EB-D780-42FF-88B0-29B39F1DD053}" presName="parentText" presStyleLbl="node1" presStyleIdx="0" presStyleCnt="4" custScaleY="82415" custLinFactNeighborY="36734">
        <dgm:presLayoutVars>
          <dgm:chMax val="0"/>
          <dgm:bulletEnabled val="1"/>
        </dgm:presLayoutVars>
      </dgm:prSet>
      <dgm:spPr/>
    </dgm:pt>
    <dgm:pt modelId="{16E6F404-9D70-4988-AFB0-563D4098EE94}" type="pres">
      <dgm:prSet presAssocID="{45D747A5-9435-4BD1-896B-F4EB748DE151}" presName="spacer" presStyleCnt="0"/>
      <dgm:spPr/>
    </dgm:pt>
    <dgm:pt modelId="{108676AB-0BFB-4AC2-9E93-6B569ED7CCF7}" type="pres">
      <dgm:prSet presAssocID="{C58993F5-D670-4D83-8263-E650E6B78A0B}" presName="parentText" presStyleLbl="node1" presStyleIdx="1" presStyleCnt="4" custScaleY="112696" custLinFactNeighborY="-25">
        <dgm:presLayoutVars>
          <dgm:chMax val="0"/>
          <dgm:bulletEnabled val="1"/>
        </dgm:presLayoutVars>
      </dgm:prSet>
      <dgm:spPr/>
    </dgm:pt>
    <dgm:pt modelId="{2015D630-9BBD-47B7-8B4B-C06EF5CE128D}" type="pres">
      <dgm:prSet presAssocID="{3DEAEE45-FB6F-4990-9BFE-2A84E62FD206}" presName="spacer" presStyleCnt="0"/>
      <dgm:spPr/>
    </dgm:pt>
    <dgm:pt modelId="{8400DD9A-B325-4908-A12C-0FD6A8D27895}" type="pres">
      <dgm:prSet presAssocID="{3AA419B1-F251-48BE-AACC-1C18220AC73C}" presName="parentText" presStyleLbl="node1" presStyleIdx="2" presStyleCnt="4" custScaleY="63905" custLinFactNeighborY="-58684">
        <dgm:presLayoutVars>
          <dgm:chMax val="0"/>
          <dgm:bulletEnabled val="1"/>
        </dgm:presLayoutVars>
      </dgm:prSet>
      <dgm:spPr/>
    </dgm:pt>
    <dgm:pt modelId="{0E7BE7E5-6949-46D5-8B45-58977431A7AE}" type="pres">
      <dgm:prSet presAssocID="{1A2944E5-2A83-4B7B-B7A3-66A9DD1E0BDC}" presName="spacer" presStyleCnt="0"/>
      <dgm:spPr/>
    </dgm:pt>
    <dgm:pt modelId="{BD88F744-892F-48D0-A0EB-946C3D00BE1A}" type="pres">
      <dgm:prSet presAssocID="{E49070D5-4DFA-4B18-A550-C0447525ADF9}" presName="parentText" presStyleLbl="node1" presStyleIdx="3" presStyleCnt="4" custScaleY="57555" custLinFactY="-109" custLinFactNeighborY="-100000">
        <dgm:presLayoutVars>
          <dgm:chMax val="0"/>
          <dgm:bulletEnabled val="1"/>
        </dgm:presLayoutVars>
      </dgm:prSet>
      <dgm:spPr/>
    </dgm:pt>
  </dgm:ptLst>
  <dgm:cxnLst>
    <dgm:cxn modelId="{B0FD9B21-3D4D-4AB4-B95A-5138BA158F01}" type="presOf" srcId="{B0420895-6F62-48CA-B5FA-431603F5D2D3}" destId="{B87427A2-9D5E-4520-96E5-BCC30CFFB010}" srcOrd="0" destOrd="0" presId="urn:microsoft.com/office/officeart/2005/8/layout/vList2"/>
    <dgm:cxn modelId="{25845961-BE0C-413C-9906-5D51630A0BC7}" srcId="{B0420895-6F62-48CA-B5FA-431603F5D2D3}" destId="{E49070D5-4DFA-4B18-A550-C0447525ADF9}" srcOrd="3" destOrd="0" parTransId="{07AAD471-F206-4B64-8C2F-0408EF4495AB}" sibTransId="{BD531C15-8E51-43ED-8BA8-019F62B2705E}"/>
    <dgm:cxn modelId="{3F9E1C6A-9B5A-47B9-B7C2-AE841740842E}" srcId="{B0420895-6F62-48CA-B5FA-431603F5D2D3}" destId="{3AA419B1-F251-48BE-AACC-1C18220AC73C}" srcOrd="2" destOrd="0" parTransId="{14766793-9662-4179-98B8-C35E08D54459}" sibTransId="{1A2944E5-2A83-4B7B-B7A3-66A9DD1E0BDC}"/>
    <dgm:cxn modelId="{04EEDA4C-4072-4525-8212-F800F880124D}" type="presOf" srcId="{3AA419B1-F251-48BE-AACC-1C18220AC73C}" destId="{8400DD9A-B325-4908-A12C-0FD6A8D27895}" srcOrd="0" destOrd="0" presId="urn:microsoft.com/office/officeart/2005/8/layout/vList2"/>
    <dgm:cxn modelId="{BA5D0B8E-AFE3-43EE-8905-8DC3780FB9DE}" type="presOf" srcId="{EFCC51EB-D780-42FF-88B0-29B39F1DD053}" destId="{A85121A9-643F-41C5-8BC6-D1554DFAD959}" srcOrd="0" destOrd="0" presId="urn:microsoft.com/office/officeart/2005/8/layout/vList2"/>
    <dgm:cxn modelId="{427C1591-42DD-4FC7-86F5-093B2B18980B}" type="presOf" srcId="{E49070D5-4DFA-4B18-A550-C0447525ADF9}" destId="{BD88F744-892F-48D0-A0EB-946C3D00BE1A}" srcOrd="0" destOrd="0" presId="urn:microsoft.com/office/officeart/2005/8/layout/vList2"/>
    <dgm:cxn modelId="{861867A5-6930-4AB1-9FB6-6695E4D849F8}" type="presOf" srcId="{C58993F5-D670-4D83-8263-E650E6B78A0B}" destId="{108676AB-0BFB-4AC2-9E93-6B569ED7CCF7}" srcOrd="0" destOrd="0" presId="urn:microsoft.com/office/officeart/2005/8/layout/vList2"/>
    <dgm:cxn modelId="{DC66D4EC-A63C-425F-A7BC-5287C9AD8FE8}" srcId="{B0420895-6F62-48CA-B5FA-431603F5D2D3}" destId="{EFCC51EB-D780-42FF-88B0-29B39F1DD053}" srcOrd="0" destOrd="0" parTransId="{D851F320-DD70-4F22-A6DA-9AFC7CA5F32F}" sibTransId="{45D747A5-9435-4BD1-896B-F4EB748DE151}"/>
    <dgm:cxn modelId="{AE12D0F7-80BC-4393-931F-4466B581F306}" srcId="{B0420895-6F62-48CA-B5FA-431603F5D2D3}" destId="{C58993F5-D670-4D83-8263-E650E6B78A0B}" srcOrd="1" destOrd="0" parTransId="{C76E00A1-2F23-46AD-8A39-8E546B87F577}" sibTransId="{3DEAEE45-FB6F-4990-9BFE-2A84E62FD206}"/>
    <dgm:cxn modelId="{E5028787-A8F6-4087-9F22-85CC4C4D2112}" type="presParOf" srcId="{B87427A2-9D5E-4520-96E5-BCC30CFFB010}" destId="{A85121A9-643F-41C5-8BC6-D1554DFAD959}" srcOrd="0" destOrd="0" presId="urn:microsoft.com/office/officeart/2005/8/layout/vList2"/>
    <dgm:cxn modelId="{5A66884B-ADA5-438E-BFA3-348249F2BAC8}" type="presParOf" srcId="{B87427A2-9D5E-4520-96E5-BCC30CFFB010}" destId="{16E6F404-9D70-4988-AFB0-563D4098EE94}" srcOrd="1" destOrd="0" presId="urn:microsoft.com/office/officeart/2005/8/layout/vList2"/>
    <dgm:cxn modelId="{CC64EE52-D218-4D5B-B42E-16D43147F510}" type="presParOf" srcId="{B87427A2-9D5E-4520-96E5-BCC30CFFB010}" destId="{108676AB-0BFB-4AC2-9E93-6B569ED7CCF7}" srcOrd="2" destOrd="0" presId="urn:microsoft.com/office/officeart/2005/8/layout/vList2"/>
    <dgm:cxn modelId="{C9D660E3-E90C-4B4D-AE87-7D639FE0CD54}" type="presParOf" srcId="{B87427A2-9D5E-4520-96E5-BCC30CFFB010}" destId="{2015D630-9BBD-47B7-8B4B-C06EF5CE128D}" srcOrd="3" destOrd="0" presId="urn:microsoft.com/office/officeart/2005/8/layout/vList2"/>
    <dgm:cxn modelId="{0096787E-E4CE-430B-8490-926B4A534DF1}" type="presParOf" srcId="{B87427A2-9D5E-4520-96E5-BCC30CFFB010}" destId="{8400DD9A-B325-4908-A12C-0FD6A8D27895}" srcOrd="4" destOrd="0" presId="urn:microsoft.com/office/officeart/2005/8/layout/vList2"/>
    <dgm:cxn modelId="{2A4C5570-D1FA-489D-856F-B1B380783AB8}" type="presParOf" srcId="{B87427A2-9D5E-4520-96E5-BCC30CFFB010}" destId="{0E7BE7E5-6949-46D5-8B45-58977431A7AE}" srcOrd="5" destOrd="0" presId="urn:microsoft.com/office/officeart/2005/8/layout/vList2"/>
    <dgm:cxn modelId="{FC09BE7D-0CE4-409C-8C3B-E7CD9A740797}" type="presParOf" srcId="{B87427A2-9D5E-4520-96E5-BCC30CFFB010}" destId="{BD88F744-892F-48D0-A0EB-946C3D00B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CC089-CBF7-4A65-AD63-567203FC23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8215B6-292C-4DC8-BADE-A0F8411154D2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assist its member countries in maintaining and further developing, through </a:t>
          </a:r>
          <a:r>
            <a:rPr lang="en-US" altLang="en-US" sz="2800" b="1" dirty="0"/>
            <a:t>international co-operation, the scientific, technological and legal bases</a:t>
          </a:r>
          <a:r>
            <a:rPr lang="en-US" altLang="en-US" sz="2800" dirty="0"/>
            <a:t> required for a safe, environmentally sound and economical use of nuclear energy for peaceful purposes.</a:t>
          </a:r>
          <a:endParaRPr lang="en-US" sz="2800" dirty="0"/>
        </a:p>
      </dgm:t>
    </dgm:pt>
    <dgm:pt modelId="{A240AB26-F061-4DA1-B13F-6D328672B992}" type="parTrans" cxnId="{D19D17D9-DEFD-4754-B077-65F8C7C4ABFB}">
      <dgm:prSet/>
      <dgm:spPr/>
      <dgm:t>
        <a:bodyPr/>
        <a:lstStyle/>
        <a:p>
          <a:endParaRPr lang="en-US" sz="2600"/>
        </a:p>
      </dgm:t>
    </dgm:pt>
    <dgm:pt modelId="{AE818722-75E0-4F54-9B3A-56E9D33DCAAD}" type="sibTrans" cxnId="{D19D17D9-DEFD-4754-B077-65F8C7C4ABFB}">
      <dgm:prSet/>
      <dgm:spPr/>
      <dgm:t>
        <a:bodyPr/>
        <a:lstStyle/>
        <a:p>
          <a:endParaRPr lang="en-US" sz="2600"/>
        </a:p>
      </dgm:t>
    </dgm:pt>
    <dgm:pt modelId="{9C640E6B-D619-4B5B-82B3-9FC0577F9363}">
      <dgm:prSet phldrT="[Text]" custT="1"/>
      <dgm:spPr>
        <a:solidFill>
          <a:schemeClr val="accent2">
            <a:lumMod val="75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provide authoritative assessments and to forge </a:t>
          </a:r>
          <a:r>
            <a:rPr lang="en-US" altLang="en-US" sz="2800" b="1" dirty="0"/>
            <a:t>common understandings </a:t>
          </a:r>
          <a:r>
            <a:rPr lang="en-US" altLang="en-US" sz="2800" dirty="0"/>
            <a:t>on key issues as </a:t>
          </a:r>
          <a:r>
            <a:rPr lang="en-US" altLang="en-US" sz="2800" b="1" dirty="0"/>
            <a:t>input to government decisions on nuclear energy policy</a:t>
          </a:r>
          <a:r>
            <a:rPr lang="en-US" altLang="en-US" sz="2800" dirty="0"/>
            <a:t> and to broader OECD policy analyses in areas such as energy and the sustainable development of low-carbon economies. </a:t>
          </a:r>
          <a:endParaRPr lang="en-US" sz="2800" dirty="0"/>
        </a:p>
      </dgm:t>
    </dgm:pt>
    <dgm:pt modelId="{94EB7F12-5A90-48A7-B396-88906065AA3E}" type="parTrans" cxnId="{B9B4F671-A63B-4F94-B49C-35057B0FB6D5}">
      <dgm:prSet/>
      <dgm:spPr/>
      <dgm:t>
        <a:bodyPr/>
        <a:lstStyle/>
        <a:p>
          <a:endParaRPr lang="en-US" sz="2600"/>
        </a:p>
      </dgm:t>
    </dgm:pt>
    <dgm:pt modelId="{2AB8B355-5834-4F2E-991E-09EB1EF9C2D0}" type="sibTrans" cxnId="{B9B4F671-A63B-4F94-B49C-35057B0FB6D5}">
      <dgm:prSet/>
      <dgm:spPr/>
      <dgm:t>
        <a:bodyPr/>
        <a:lstStyle/>
        <a:p>
          <a:endParaRPr lang="en-US" sz="2600"/>
        </a:p>
      </dgm:t>
    </dgm:pt>
    <dgm:pt modelId="{8798F9A7-27AA-472F-BA70-C43686A6C59A}" type="pres">
      <dgm:prSet presAssocID="{7B3CC089-CBF7-4A65-AD63-567203FC2301}" presName="linear" presStyleCnt="0">
        <dgm:presLayoutVars>
          <dgm:animLvl val="lvl"/>
          <dgm:resizeHandles val="exact"/>
        </dgm:presLayoutVars>
      </dgm:prSet>
      <dgm:spPr/>
    </dgm:pt>
    <dgm:pt modelId="{69343FD5-F155-466E-B862-978DD051D63E}" type="pres">
      <dgm:prSet presAssocID="{EF8215B6-292C-4DC8-BADE-A0F8411154D2}" presName="parentText" presStyleLbl="node1" presStyleIdx="0" presStyleCnt="2" custScaleY="107074" custLinFactNeighborX="386" custLinFactNeighborY="-32897">
        <dgm:presLayoutVars>
          <dgm:chMax val="0"/>
          <dgm:bulletEnabled val="1"/>
        </dgm:presLayoutVars>
      </dgm:prSet>
      <dgm:spPr/>
    </dgm:pt>
    <dgm:pt modelId="{8678BBEF-2685-467B-AD6A-3023DC974D29}" type="pres">
      <dgm:prSet presAssocID="{AE818722-75E0-4F54-9B3A-56E9D33DCAAD}" presName="spacer" presStyleCnt="0"/>
      <dgm:spPr/>
    </dgm:pt>
    <dgm:pt modelId="{4310FA0F-B5AB-4101-BD66-7A6A4F32F290}" type="pres">
      <dgm:prSet presAssocID="{9C640E6B-D619-4B5B-82B3-9FC0577F9363}" presName="parentText" presStyleLbl="node1" presStyleIdx="1" presStyleCnt="2" custScaleY="111550" custLinFactY="5944" custLinFactNeighborY="100000">
        <dgm:presLayoutVars>
          <dgm:chMax val="0"/>
          <dgm:bulletEnabled val="1"/>
        </dgm:presLayoutVars>
      </dgm:prSet>
      <dgm:spPr/>
    </dgm:pt>
  </dgm:ptLst>
  <dgm:cxnLst>
    <dgm:cxn modelId="{1C71C41D-A205-46BA-B0C7-5DCEDB07E5E8}" type="presOf" srcId="{EF8215B6-292C-4DC8-BADE-A0F8411154D2}" destId="{69343FD5-F155-466E-B862-978DD051D63E}" srcOrd="0" destOrd="0" presId="urn:microsoft.com/office/officeart/2005/8/layout/vList2"/>
    <dgm:cxn modelId="{B9B4F671-A63B-4F94-B49C-35057B0FB6D5}" srcId="{7B3CC089-CBF7-4A65-AD63-567203FC2301}" destId="{9C640E6B-D619-4B5B-82B3-9FC0577F9363}" srcOrd="1" destOrd="0" parTransId="{94EB7F12-5A90-48A7-B396-88906065AA3E}" sibTransId="{2AB8B355-5834-4F2E-991E-09EB1EF9C2D0}"/>
    <dgm:cxn modelId="{F7EBCF99-B3F1-4865-948A-066C9E33E778}" type="presOf" srcId="{7B3CC089-CBF7-4A65-AD63-567203FC2301}" destId="{8798F9A7-27AA-472F-BA70-C43686A6C59A}" srcOrd="0" destOrd="0" presId="urn:microsoft.com/office/officeart/2005/8/layout/vList2"/>
    <dgm:cxn modelId="{4B3E7BC8-5A30-4302-84B8-F7B101FF6219}" type="presOf" srcId="{9C640E6B-D619-4B5B-82B3-9FC0577F9363}" destId="{4310FA0F-B5AB-4101-BD66-7A6A4F32F290}" srcOrd="0" destOrd="0" presId="urn:microsoft.com/office/officeart/2005/8/layout/vList2"/>
    <dgm:cxn modelId="{D19D17D9-DEFD-4754-B077-65F8C7C4ABFB}" srcId="{7B3CC089-CBF7-4A65-AD63-567203FC2301}" destId="{EF8215B6-292C-4DC8-BADE-A0F8411154D2}" srcOrd="0" destOrd="0" parTransId="{A240AB26-F061-4DA1-B13F-6D328672B992}" sibTransId="{AE818722-75E0-4F54-9B3A-56E9D33DCAAD}"/>
    <dgm:cxn modelId="{B44A3A44-C6B4-4D34-B00C-43C125EC7796}" type="presParOf" srcId="{8798F9A7-27AA-472F-BA70-C43686A6C59A}" destId="{69343FD5-F155-466E-B862-978DD051D63E}" srcOrd="0" destOrd="0" presId="urn:microsoft.com/office/officeart/2005/8/layout/vList2"/>
    <dgm:cxn modelId="{2BF7D196-AB67-4700-8B05-32CAF7D723C1}" type="presParOf" srcId="{8798F9A7-27AA-472F-BA70-C43686A6C59A}" destId="{8678BBEF-2685-467B-AD6A-3023DC974D29}" srcOrd="1" destOrd="0" presId="urn:microsoft.com/office/officeart/2005/8/layout/vList2"/>
    <dgm:cxn modelId="{6C18BDE1-52C2-40A4-9A0B-6F8728B42B6E}" type="presParOf" srcId="{8798F9A7-27AA-472F-BA70-C43686A6C59A}" destId="{4310FA0F-B5AB-4101-BD66-7A6A4F32F29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D63F1-99C9-4F3D-B35A-53953A2836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BBBB0-84D6-4AEB-BA4B-E993BE10522D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sz="1000" b="1" u="none" noProof="0" dirty="0">
              <a:solidFill>
                <a:schemeClr val="bg1"/>
              </a:solidFill>
            </a:rPr>
            <a:t> </a:t>
          </a:r>
          <a:br>
            <a:rPr lang="en-GB" sz="2400" b="1" u="none" noProof="0" dirty="0">
              <a:solidFill>
                <a:schemeClr val="bg1"/>
              </a:solidFill>
            </a:rPr>
          </a:br>
          <a:r>
            <a:rPr lang="en-GB" sz="2400" b="1" u="none" noProof="0" dirty="0">
              <a:solidFill>
                <a:schemeClr val="bg1"/>
              </a:solidFill>
            </a:rPr>
            <a:t>NEA serviced bodies </a:t>
          </a:r>
          <a:br>
            <a:rPr lang="en-GB" sz="1800" b="1" u="sng" noProof="0" dirty="0">
              <a:solidFill>
                <a:schemeClr val="bg1"/>
              </a:solidFill>
            </a:rPr>
          </a:br>
          <a:r>
            <a:rPr lang="en-GB" sz="1000" b="1" u="sng" noProof="0" dirty="0">
              <a:solidFill>
                <a:schemeClr val="bg1"/>
              </a:solidFill>
            </a:rPr>
            <a:t> </a:t>
          </a:r>
        </a:p>
        <a:p>
          <a:pPr algn="l"/>
          <a:r>
            <a:rPr lang="en-GB" sz="1800" b="1" noProof="0" dirty="0"/>
            <a:t>Generation IV International Forum (GIF) </a:t>
          </a:r>
          <a:br>
            <a:rPr lang="en-GB" sz="1800" b="1" noProof="0" dirty="0"/>
          </a:br>
          <a:r>
            <a:rPr lang="en-GB" sz="18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algn="l"/>
          <a:r>
            <a:rPr lang="en-GB" sz="1800" b="1" spc="-10" baseline="0" noProof="0" dirty="0"/>
            <a:t>Multinational Design Evaluation Programme (MDEP) – </a:t>
          </a:r>
          <a:r>
            <a:rPr lang="en-GB" sz="18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algn="l"/>
          <a:r>
            <a:rPr lang="en-GB" sz="1800" b="1" noProof="0" dirty="0"/>
            <a:t>International Framework for Nuclear Energy Cooperation (IFNEC) – </a:t>
          </a:r>
          <a:r>
            <a:rPr lang="en-GB" sz="1800" noProof="0" dirty="0"/>
            <a:t>65-country forum for international discussion on wide array of nuclear topics involving both developed and emerging economies.</a:t>
          </a:r>
        </a:p>
      </dgm:t>
    </dgm:pt>
    <dgm:pt modelId="{58CA35E0-E170-42D7-9CCD-A340AEF6E519}" type="par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BDD49762-A846-4D30-B1CC-CE01222E81CB}" type="sib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A5ABF74B-A461-4A77-BD68-19CE36E87A3B}">
      <dgm:prSet phldrT="[Text]" custT="1"/>
      <dgm:spPr>
        <a:solidFill>
          <a:schemeClr val="accent1"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altLang="en-US" sz="1000" b="1" u="none" noProof="0" dirty="0">
              <a:solidFill>
                <a:schemeClr val="bg1"/>
              </a:solidFill>
            </a:rPr>
            <a:t> </a:t>
          </a:r>
          <a:br>
            <a:rPr lang="en-GB" altLang="en-US" sz="2400" b="1" u="none" noProof="0" dirty="0">
              <a:solidFill>
                <a:schemeClr val="bg1"/>
              </a:solidFill>
            </a:rPr>
          </a:br>
          <a:r>
            <a:rPr lang="en-GB" altLang="en-US" sz="2400" b="1" u="none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noProof="0" dirty="0">
              <a:solidFill>
                <a:schemeClr val="bg1"/>
              </a:solidFill>
            </a:rPr>
          </a:br>
          <a:endParaRPr lang="en-GB" altLang="en-US" sz="1000" b="1" u="sng" noProof="0" dirty="0">
            <a:solidFill>
              <a:schemeClr val="bg1"/>
            </a:solidFill>
          </a:endParaRPr>
        </a:p>
        <a:p>
          <a:pPr algn="l"/>
          <a:r>
            <a:rPr lang="en-GB" altLang="en-US" sz="1800" b="1" noProof="0" dirty="0"/>
            <a:t>Nuclear safety </a:t>
          </a:r>
          <a:r>
            <a:rPr lang="en-GB" altLang="en-US" sz="1800" b="0" noProof="0" dirty="0"/>
            <a:t>research and experimental data </a:t>
          </a:r>
          <a:r>
            <a:rPr lang="en-GB" altLang="en-US" sz="1800" noProof="0" dirty="0"/>
            <a:t>(e.g. thermal-hydraulics, fuel behaviour, severe accidents).</a:t>
          </a:r>
        </a:p>
        <a:p>
          <a:pPr algn="l"/>
          <a:r>
            <a:rPr lang="en-GB" altLang="en-US" sz="1800" b="1" noProof="0" dirty="0"/>
            <a:t>Nuclear safety databases </a:t>
          </a:r>
          <a:br>
            <a:rPr lang="en-GB" altLang="en-US" sz="1800" b="1" noProof="0" dirty="0"/>
          </a:br>
          <a:r>
            <a:rPr lang="en-GB" altLang="en-US" sz="1800" noProof="0" dirty="0"/>
            <a:t>(e.g. fire, common-cause failures).</a:t>
          </a:r>
        </a:p>
        <a:p>
          <a:pPr algn="l"/>
          <a:r>
            <a:rPr lang="en-GB" altLang="en-US" sz="1800" b="1" noProof="0" dirty="0"/>
            <a:t>Nuclear science </a:t>
          </a:r>
          <a:br>
            <a:rPr lang="en-GB" altLang="en-US" sz="1800" b="1" noProof="0" dirty="0"/>
          </a:br>
          <a:r>
            <a:rPr lang="en-GB" altLang="en-US" sz="1800" noProof="0" dirty="0"/>
            <a:t>(e.g. thermodynamics of advanced fuels).</a:t>
          </a:r>
        </a:p>
        <a:p>
          <a:pPr algn="l"/>
          <a:r>
            <a:rPr lang="en-GB" altLang="en-US" sz="1800" b="1" noProof="0" dirty="0"/>
            <a:t>Radioactive waste management </a:t>
          </a:r>
          <a:br>
            <a:rPr lang="en-GB" altLang="en-US" sz="1800" b="1" noProof="0" dirty="0"/>
          </a:br>
          <a:r>
            <a:rPr lang="en-GB" altLang="en-US" sz="1800" noProof="0" dirty="0"/>
            <a:t>(e.g. thermochemical database).</a:t>
          </a:r>
        </a:p>
        <a:p>
          <a:pPr algn="l"/>
          <a:r>
            <a:rPr lang="en-GB" altLang="en-US" sz="1800" b="1" noProof="0" dirty="0"/>
            <a:t>Radiological protection </a:t>
          </a:r>
          <a:br>
            <a:rPr lang="en-GB" altLang="en-US" sz="1800" b="1" noProof="0" dirty="0"/>
          </a:br>
          <a:r>
            <a:rPr lang="en-GB" altLang="en-US" sz="1800" noProof="0" dirty="0"/>
            <a:t>(e.g. occupational exposure).</a:t>
          </a:r>
        </a:p>
        <a:p>
          <a:pPr algn="l"/>
          <a:r>
            <a:rPr lang="en-GB" altLang="en-US" sz="1800" b="1" noProof="0" dirty="0"/>
            <a:t>Nuclear Education Skills and Technology Framework (NEST)</a:t>
          </a:r>
          <a:endParaRPr lang="en-GB" sz="1800" noProof="0" dirty="0"/>
        </a:p>
      </dgm:t>
    </dgm:pt>
    <dgm:pt modelId="{00841200-C9BF-453D-9D57-8A02536F9FBC}" type="par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566F9346-739B-4F6D-BE17-3CFF5A10D9EF}" type="sib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875CF333-B056-48B5-8E32-89EBC5DBEAD5}" type="pres">
      <dgm:prSet presAssocID="{AE3D63F1-99C9-4F3D-B35A-53953A2836EC}" presName="diagram" presStyleCnt="0">
        <dgm:presLayoutVars>
          <dgm:dir/>
          <dgm:resizeHandles val="exact"/>
        </dgm:presLayoutVars>
      </dgm:prSet>
      <dgm:spPr/>
    </dgm:pt>
    <dgm:pt modelId="{C5DC0D7C-2308-4E2E-BBC4-030E00687158}" type="pres">
      <dgm:prSet presAssocID="{977BBBB0-84D6-4AEB-BA4B-E993BE10522D}" presName="node" presStyleLbl="node1" presStyleIdx="0" presStyleCnt="2" custScaleX="104000" custScaleY="148183">
        <dgm:presLayoutVars>
          <dgm:bulletEnabled val="1"/>
        </dgm:presLayoutVars>
      </dgm:prSet>
      <dgm:spPr/>
    </dgm:pt>
    <dgm:pt modelId="{0E9DC2F5-EF7B-409E-80C8-E2F326F29C27}" type="pres">
      <dgm:prSet presAssocID="{BDD49762-A846-4D30-B1CC-CE01222E81CB}" presName="sibTrans" presStyleCnt="0"/>
      <dgm:spPr/>
    </dgm:pt>
    <dgm:pt modelId="{92BE2764-474F-401A-807F-9F51C3BCCC49}" type="pres">
      <dgm:prSet presAssocID="{A5ABF74B-A461-4A77-BD68-19CE36E87A3B}" presName="node" presStyleLbl="node1" presStyleIdx="1" presStyleCnt="2" custScaleX="91951" custScaleY="148183" custLinFactNeighborX="-4765">
        <dgm:presLayoutVars>
          <dgm:bulletEnabled val="1"/>
        </dgm:presLayoutVars>
      </dgm:prSet>
      <dgm:spPr/>
    </dgm:pt>
  </dgm:ptLst>
  <dgm:cxnLst>
    <dgm:cxn modelId="{F7E4DC19-7EE1-4619-83F3-1EB0555FF5EE}" type="presOf" srcId="{977BBBB0-84D6-4AEB-BA4B-E993BE10522D}" destId="{C5DC0D7C-2308-4E2E-BBC4-030E00687158}" srcOrd="0" destOrd="0" presId="urn:microsoft.com/office/officeart/2005/8/layout/default"/>
    <dgm:cxn modelId="{E884585A-A937-4C3D-ADDD-C58C651B1074}" type="presOf" srcId="{AE3D63F1-99C9-4F3D-B35A-53953A2836EC}" destId="{875CF333-B056-48B5-8E32-89EBC5DBEAD5}" srcOrd="0" destOrd="0" presId="urn:microsoft.com/office/officeart/2005/8/layout/default"/>
    <dgm:cxn modelId="{6846A58F-78AF-4E6D-BC4A-4C187C680DEB}" srcId="{AE3D63F1-99C9-4F3D-B35A-53953A2836EC}" destId="{977BBBB0-84D6-4AEB-BA4B-E993BE10522D}" srcOrd="0" destOrd="0" parTransId="{58CA35E0-E170-42D7-9CCD-A340AEF6E519}" sibTransId="{BDD49762-A846-4D30-B1CC-CE01222E81CB}"/>
    <dgm:cxn modelId="{C90EB6C8-FB7A-4718-94DE-C513822B6962}" type="presOf" srcId="{A5ABF74B-A461-4A77-BD68-19CE36E87A3B}" destId="{92BE2764-474F-401A-807F-9F51C3BCCC49}" srcOrd="0" destOrd="0" presId="urn:microsoft.com/office/officeart/2005/8/layout/default"/>
    <dgm:cxn modelId="{FDAAC8F5-8C70-4A49-B305-77B200B2E3C3}" srcId="{AE3D63F1-99C9-4F3D-B35A-53953A2836EC}" destId="{A5ABF74B-A461-4A77-BD68-19CE36E87A3B}" srcOrd="1" destOrd="0" parTransId="{00841200-C9BF-453D-9D57-8A02536F9FBC}" sibTransId="{566F9346-739B-4F6D-BE17-3CFF5A10D9EF}"/>
    <dgm:cxn modelId="{72FF43A7-5CB3-4949-A1E3-9A9FBD914426}" type="presParOf" srcId="{875CF333-B056-48B5-8E32-89EBC5DBEAD5}" destId="{C5DC0D7C-2308-4E2E-BBC4-030E00687158}" srcOrd="0" destOrd="0" presId="urn:microsoft.com/office/officeart/2005/8/layout/default"/>
    <dgm:cxn modelId="{1332082B-C14E-480E-8BA5-595932DAD6FE}" type="presParOf" srcId="{875CF333-B056-48B5-8E32-89EBC5DBEAD5}" destId="{0E9DC2F5-EF7B-409E-80C8-E2F326F29C27}" srcOrd="1" destOrd="0" presId="urn:microsoft.com/office/officeart/2005/8/layout/default"/>
    <dgm:cxn modelId="{09A1386B-6405-4E10-AE2B-3A7EBBCF0602}" type="presParOf" srcId="{875CF333-B056-48B5-8E32-89EBC5DBEAD5}" destId="{92BE2764-474F-401A-807F-9F51C3BCCC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20895-6F62-48CA-B5FA-431603F5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C51EB-D780-42FF-88B0-29B39F1DD053}">
      <dgm:prSet phldrT="[Text]"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/>
            <a:t>34 </a:t>
          </a:r>
          <a:r>
            <a:rPr lang="en-GB" sz="2800" b="0" dirty="0"/>
            <a:t>member countries + partners </a:t>
          </a:r>
          <a:br>
            <a:rPr lang="en-GB" sz="2800" b="0" dirty="0"/>
          </a:br>
          <a:r>
            <a:rPr lang="en-GB" sz="2800" b="0" dirty="0"/>
            <a:t>(e.g. China, India, Brazil, etc.)</a:t>
          </a:r>
          <a:endParaRPr lang="en-US" sz="2800" b="0" dirty="0"/>
        </a:p>
      </dgm:t>
    </dgm:pt>
    <dgm:pt modelId="{D851F320-DD70-4F22-A6DA-9AFC7CA5F32F}" type="parTrans" cxnId="{DC66D4EC-A63C-425F-A7BC-5287C9AD8FE8}">
      <dgm:prSet/>
      <dgm:spPr/>
      <dgm:t>
        <a:bodyPr/>
        <a:lstStyle/>
        <a:p>
          <a:endParaRPr lang="en-US" sz="2800"/>
        </a:p>
      </dgm:t>
    </dgm:pt>
    <dgm:pt modelId="{45D747A5-9435-4BD1-896B-F4EB748DE151}" type="sibTrans" cxnId="{DC66D4EC-A63C-425F-A7BC-5287C9AD8FE8}">
      <dgm:prSet/>
      <dgm:spPr/>
      <dgm:t>
        <a:bodyPr/>
        <a:lstStyle/>
        <a:p>
          <a:endParaRPr lang="en-US" sz="2800"/>
        </a:p>
      </dgm:t>
    </dgm:pt>
    <dgm:pt modelId="{C58993F5-D670-4D83-8263-E650E6B78A0B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8 </a:t>
          </a:r>
          <a:r>
            <a:rPr lang="en-GB" sz="2800" b="0" dirty="0">
              <a:solidFill>
                <a:schemeClr val="bg1"/>
              </a:solidFill>
            </a:rPr>
            <a:t>standing technical committees 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altLang="en-US" sz="2800" b="1" dirty="0"/>
            <a:t>1 </a:t>
          </a:r>
          <a:r>
            <a:rPr lang="en-GB" altLang="en-US" sz="2800" b="0" dirty="0"/>
            <a:t>management board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sz="2800" b="1" dirty="0">
              <a:solidFill>
                <a:schemeClr val="bg1"/>
              </a:solidFill>
            </a:rPr>
            <a:t>74 </a:t>
          </a:r>
          <a:r>
            <a:rPr lang="en-GB" sz="2800" b="0" dirty="0">
              <a:solidFill>
                <a:schemeClr val="bg1"/>
              </a:solidFill>
            </a:rPr>
            <a:t>working parties and expert groups</a:t>
          </a:r>
        </a:p>
      </dgm:t>
    </dgm:pt>
    <dgm:pt modelId="{C76E00A1-2F23-46AD-8A39-8E546B87F577}" type="parTrans" cxnId="{AE12D0F7-80BC-4393-931F-4466B581F306}">
      <dgm:prSet/>
      <dgm:spPr/>
      <dgm:t>
        <a:bodyPr/>
        <a:lstStyle/>
        <a:p>
          <a:endParaRPr lang="en-US" sz="2800"/>
        </a:p>
      </dgm:t>
    </dgm:pt>
    <dgm:pt modelId="{3DEAEE45-FB6F-4990-9BFE-2A84E62FD206}" type="sibTrans" cxnId="{AE12D0F7-80BC-4393-931F-4466B581F306}">
      <dgm:prSet/>
      <dgm:spPr/>
      <dgm:t>
        <a:bodyPr/>
        <a:lstStyle/>
        <a:p>
          <a:endParaRPr lang="en-US" sz="2800"/>
        </a:p>
      </dgm:t>
    </dgm:pt>
    <dgm:pt modelId="{3AA419B1-F251-48BE-AACC-1C18220AC73C}">
      <dgm:prSet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26 </a:t>
          </a:r>
          <a:r>
            <a:rPr lang="en-US" sz="2800" b="0" dirty="0">
              <a:solidFill>
                <a:schemeClr val="bg1"/>
              </a:solidFill>
            </a:rPr>
            <a:t>international joint projects</a:t>
          </a:r>
        </a:p>
      </dgm:t>
    </dgm:pt>
    <dgm:pt modelId="{14766793-9662-4179-98B8-C35E08D54459}" type="parTrans" cxnId="{3F9E1C6A-9B5A-47B9-B7C2-AE841740842E}">
      <dgm:prSet/>
      <dgm:spPr/>
      <dgm:t>
        <a:bodyPr/>
        <a:lstStyle/>
        <a:p>
          <a:endParaRPr lang="en-US" sz="2800"/>
        </a:p>
      </dgm:t>
    </dgm:pt>
    <dgm:pt modelId="{1A2944E5-2A83-4B7B-B7A3-66A9DD1E0BDC}" type="sibTrans" cxnId="{3F9E1C6A-9B5A-47B9-B7C2-AE841740842E}">
      <dgm:prSet/>
      <dgm:spPr/>
      <dgm:t>
        <a:bodyPr/>
        <a:lstStyle/>
        <a:p>
          <a:endParaRPr lang="en-US" sz="2800"/>
        </a:p>
      </dgm:t>
    </dgm:pt>
    <dgm:pt modelId="{E49070D5-4DFA-4B18-A550-C0447525ADF9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The NEA Data Bank – </a:t>
          </a:r>
          <a:r>
            <a:rPr lang="en-US" sz="2800" b="0" dirty="0">
              <a:solidFill>
                <a:schemeClr val="bg1"/>
              </a:solidFill>
            </a:rPr>
            <a:t>a major international resource</a:t>
          </a:r>
          <a:endParaRPr lang="en-US" sz="2800" b="0" dirty="0">
            <a:solidFill>
              <a:prstClr val="black"/>
            </a:solidFill>
          </a:endParaRPr>
        </a:p>
      </dgm:t>
    </dgm:pt>
    <dgm:pt modelId="{07AAD471-F206-4B64-8C2F-0408EF4495AB}" type="parTrans" cxnId="{25845961-BE0C-413C-9906-5D51630A0BC7}">
      <dgm:prSet/>
      <dgm:spPr/>
      <dgm:t>
        <a:bodyPr/>
        <a:lstStyle/>
        <a:p>
          <a:endParaRPr lang="en-US" sz="2800"/>
        </a:p>
      </dgm:t>
    </dgm:pt>
    <dgm:pt modelId="{BD531C15-8E51-43ED-8BA8-019F62B2705E}" type="sibTrans" cxnId="{25845961-BE0C-413C-9906-5D51630A0BC7}">
      <dgm:prSet/>
      <dgm:spPr/>
      <dgm:t>
        <a:bodyPr/>
        <a:lstStyle/>
        <a:p>
          <a:endParaRPr lang="en-US" sz="2800"/>
        </a:p>
      </dgm:t>
    </dgm:pt>
    <dgm:pt modelId="{B87427A2-9D5E-4520-96E5-BCC30CFFB010}" type="pres">
      <dgm:prSet presAssocID="{B0420895-6F62-48CA-B5FA-431603F5D2D3}" presName="linear" presStyleCnt="0">
        <dgm:presLayoutVars>
          <dgm:animLvl val="lvl"/>
          <dgm:resizeHandles val="exact"/>
        </dgm:presLayoutVars>
      </dgm:prSet>
      <dgm:spPr/>
    </dgm:pt>
    <dgm:pt modelId="{A85121A9-643F-41C5-8BC6-D1554DFAD959}" type="pres">
      <dgm:prSet presAssocID="{EFCC51EB-D780-42FF-88B0-29B39F1DD053}" presName="parentText" presStyleLbl="node1" presStyleIdx="0" presStyleCnt="4" custScaleY="82415" custLinFactNeighborY="36734">
        <dgm:presLayoutVars>
          <dgm:chMax val="0"/>
          <dgm:bulletEnabled val="1"/>
        </dgm:presLayoutVars>
      </dgm:prSet>
      <dgm:spPr/>
    </dgm:pt>
    <dgm:pt modelId="{16E6F404-9D70-4988-AFB0-563D4098EE94}" type="pres">
      <dgm:prSet presAssocID="{45D747A5-9435-4BD1-896B-F4EB748DE151}" presName="spacer" presStyleCnt="0"/>
      <dgm:spPr/>
    </dgm:pt>
    <dgm:pt modelId="{108676AB-0BFB-4AC2-9E93-6B569ED7CCF7}" type="pres">
      <dgm:prSet presAssocID="{C58993F5-D670-4D83-8263-E650E6B78A0B}" presName="parentText" presStyleLbl="node1" presStyleIdx="1" presStyleCnt="4" custScaleY="112696" custLinFactNeighborY="-25">
        <dgm:presLayoutVars>
          <dgm:chMax val="0"/>
          <dgm:bulletEnabled val="1"/>
        </dgm:presLayoutVars>
      </dgm:prSet>
      <dgm:spPr/>
    </dgm:pt>
    <dgm:pt modelId="{2015D630-9BBD-47B7-8B4B-C06EF5CE128D}" type="pres">
      <dgm:prSet presAssocID="{3DEAEE45-FB6F-4990-9BFE-2A84E62FD206}" presName="spacer" presStyleCnt="0"/>
      <dgm:spPr/>
    </dgm:pt>
    <dgm:pt modelId="{8400DD9A-B325-4908-A12C-0FD6A8D27895}" type="pres">
      <dgm:prSet presAssocID="{3AA419B1-F251-48BE-AACC-1C18220AC73C}" presName="parentText" presStyleLbl="node1" presStyleIdx="2" presStyleCnt="4" custScaleY="63905" custLinFactNeighborY="-58684">
        <dgm:presLayoutVars>
          <dgm:chMax val="0"/>
          <dgm:bulletEnabled val="1"/>
        </dgm:presLayoutVars>
      </dgm:prSet>
      <dgm:spPr/>
    </dgm:pt>
    <dgm:pt modelId="{0E7BE7E5-6949-46D5-8B45-58977431A7AE}" type="pres">
      <dgm:prSet presAssocID="{1A2944E5-2A83-4B7B-B7A3-66A9DD1E0BDC}" presName="spacer" presStyleCnt="0"/>
      <dgm:spPr/>
    </dgm:pt>
    <dgm:pt modelId="{BD88F744-892F-48D0-A0EB-946C3D00BE1A}" type="pres">
      <dgm:prSet presAssocID="{E49070D5-4DFA-4B18-A550-C0447525ADF9}" presName="parentText" presStyleLbl="node1" presStyleIdx="3" presStyleCnt="4" custScaleY="57555" custLinFactY="-109" custLinFactNeighborY="-100000">
        <dgm:presLayoutVars>
          <dgm:chMax val="0"/>
          <dgm:bulletEnabled val="1"/>
        </dgm:presLayoutVars>
      </dgm:prSet>
      <dgm:spPr/>
    </dgm:pt>
  </dgm:ptLst>
  <dgm:cxnLst>
    <dgm:cxn modelId="{B0FD9B21-3D4D-4AB4-B95A-5138BA158F01}" type="presOf" srcId="{B0420895-6F62-48CA-B5FA-431603F5D2D3}" destId="{B87427A2-9D5E-4520-96E5-BCC30CFFB010}" srcOrd="0" destOrd="0" presId="urn:microsoft.com/office/officeart/2005/8/layout/vList2"/>
    <dgm:cxn modelId="{25845961-BE0C-413C-9906-5D51630A0BC7}" srcId="{B0420895-6F62-48CA-B5FA-431603F5D2D3}" destId="{E49070D5-4DFA-4B18-A550-C0447525ADF9}" srcOrd="3" destOrd="0" parTransId="{07AAD471-F206-4B64-8C2F-0408EF4495AB}" sibTransId="{BD531C15-8E51-43ED-8BA8-019F62B2705E}"/>
    <dgm:cxn modelId="{3F9E1C6A-9B5A-47B9-B7C2-AE841740842E}" srcId="{B0420895-6F62-48CA-B5FA-431603F5D2D3}" destId="{3AA419B1-F251-48BE-AACC-1C18220AC73C}" srcOrd="2" destOrd="0" parTransId="{14766793-9662-4179-98B8-C35E08D54459}" sibTransId="{1A2944E5-2A83-4B7B-B7A3-66A9DD1E0BDC}"/>
    <dgm:cxn modelId="{04EEDA4C-4072-4525-8212-F800F880124D}" type="presOf" srcId="{3AA419B1-F251-48BE-AACC-1C18220AC73C}" destId="{8400DD9A-B325-4908-A12C-0FD6A8D27895}" srcOrd="0" destOrd="0" presId="urn:microsoft.com/office/officeart/2005/8/layout/vList2"/>
    <dgm:cxn modelId="{BA5D0B8E-AFE3-43EE-8905-8DC3780FB9DE}" type="presOf" srcId="{EFCC51EB-D780-42FF-88B0-29B39F1DD053}" destId="{A85121A9-643F-41C5-8BC6-D1554DFAD959}" srcOrd="0" destOrd="0" presId="urn:microsoft.com/office/officeart/2005/8/layout/vList2"/>
    <dgm:cxn modelId="{427C1591-42DD-4FC7-86F5-093B2B18980B}" type="presOf" srcId="{E49070D5-4DFA-4B18-A550-C0447525ADF9}" destId="{BD88F744-892F-48D0-A0EB-946C3D00BE1A}" srcOrd="0" destOrd="0" presId="urn:microsoft.com/office/officeart/2005/8/layout/vList2"/>
    <dgm:cxn modelId="{861867A5-6930-4AB1-9FB6-6695E4D849F8}" type="presOf" srcId="{C58993F5-D670-4D83-8263-E650E6B78A0B}" destId="{108676AB-0BFB-4AC2-9E93-6B569ED7CCF7}" srcOrd="0" destOrd="0" presId="urn:microsoft.com/office/officeart/2005/8/layout/vList2"/>
    <dgm:cxn modelId="{DC66D4EC-A63C-425F-A7BC-5287C9AD8FE8}" srcId="{B0420895-6F62-48CA-B5FA-431603F5D2D3}" destId="{EFCC51EB-D780-42FF-88B0-29B39F1DD053}" srcOrd="0" destOrd="0" parTransId="{D851F320-DD70-4F22-A6DA-9AFC7CA5F32F}" sibTransId="{45D747A5-9435-4BD1-896B-F4EB748DE151}"/>
    <dgm:cxn modelId="{AE12D0F7-80BC-4393-931F-4466B581F306}" srcId="{B0420895-6F62-48CA-B5FA-431603F5D2D3}" destId="{C58993F5-D670-4D83-8263-E650E6B78A0B}" srcOrd="1" destOrd="0" parTransId="{C76E00A1-2F23-46AD-8A39-8E546B87F577}" sibTransId="{3DEAEE45-FB6F-4990-9BFE-2A84E62FD206}"/>
    <dgm:cxn modelId="{E5028787-A8F6-4087-9F22-85CC4C4D2112}" type="presParOf" srcId="{B87427A2-9D5E-4520-96E5-BCC30CFFB010}" destId="{A85121A9-643F-41C5-8BC6-D1554DFAD959}" srcOrd="0" destOrd="0" presId="urn:microsoft.com/office/officeart/2005/8/layout/vList2"/>
    <dgm:cxn modelId="{5A66884B-ADA5-438E-BFA3-348249F2BAC8}" type="presParOf" srcId="{B87427A2-9D5E-4520-96E5-BCC30CFFB010}" destId="{16E6F404-9D70-4988-AFB0-563D4098EE94}" srcOrd="1" destOrd="0" presId="urn:microsoft.com/office/officeart/2005/8/layout/vList2"/>
    <dgm:cxn modelId="{CC64EE52-D218-4D5B-B42E-16D43147F510}" type="presParOf" srcId="{B87427A2-9D5E-4520-96E5-BCC30CFFB010}" destId="{108676AB-0BFB-4AC2-9E93-6B569ED7CCF7}" srcOrd="2" destOrd="0" presId="urn:microsoft.com/office/officeart/2005/8/layout/vList2"/>
    <dgm:cxn modelId="{C9D660E3-E90C-4B4D-AE87-7D639FE0CD54}" type="presParOf" srcId="{B87427A2-9D5E-4520-96E5-BCC30CFFB010}" destId="{2015D630-9BBD-47B7-8B4B-C06EF5CE128D}" srcOrd="3" destOrd="0" presId="urn:microsoft.com/office/officeart/2005/8/layout/vList2"/>
    <dgm:cxn modelId="{0096787E-E4CE-430B-8490-926B4A534DF1}" type="presParOf" srcId="{B87427A2-9D5E-4520-96E5-BCC30CFFB010}" destId="{8400DD9A-B325-4908-A12C-0FD6A8D27895}" srcOrd="4" destOrd="0" presId="urn:microsoft.com/office/officeart/2005/8/layout/vList2"/>
    <dgm:cxn modelId="{2A4C5570-D1FA-489D-856F-B1B380783AB8}" type="presParOf" srcId="{B87427A2-9D5E-4520-96E5-BCC30CFFB010}" destId="{0E7BE7E5-6949-46D5-8B45-58977431A7AE}" srcOrd="5" destOrd="0" presId="urn:microsoft.com/office/officeart/2005/8/layout/vList2"/>
    <dgm:cxn modelId="{FC09BE7D-0CE4-409C-8C3B-E7CD9A740797}" type="presParOf" srcId="{B87427A2-9D5E-4520-96E5-BCC30CFFB010}" destId="{BD88F744-892F-48D0-A0EB-946C3D00B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3CC089-CBF7-4A65-AD63-567203FC23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8215B6-292C-4DC8-BADE-A0F8411154D2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assist its member countries in maintaining and further developing, through </a:t>
          </a:r>
          <a:r>
            <a:rPr lang="en-US" altLang="en-US" sz="2800" b="1" dirty="0"/>
            <a:t>international co-operation, the scientific, technological and legal bases</a:t>
          </a:r>
          <a:r>
            <a:rPr lang="en-US" altLang="en-US" sz="2800" dirty="0"/>
            <a:t> required for a safe, environmentally sound and economical use of nuclear energy for peaceful purposes.</a:t>
          </a:r>
          <a:endParaRPr lang="en-US" sz="2800" dirty="0"/>
        </a:p>
      </dgm:t>
    </dgm:pt>
    <dgm:pt modelId="{A240AB26-F061-4DA1-B13F-6D328672B992}" type="parTrans" cxnId="{D19D17D9-DEFD-4754-B077-65F8C7C4ABFB}">
      <dgm:prSet/>
      <dgm:spPr/>
      <dgm:t>
        <a:bodyPr/>
        <a:lstStyle/>
        <a:p>
          <a:endParaRPr lang="en-US" sz="2600"/>
        </a:p>
      </dgm:t>
    </dgm:pt>
    <dgm:pt modelId="{AE818722-75E0-4F54-9B3A-56E9D33DCAAD}" type="sibTrans" cxnId="{D19D17D9-DEFD-4754-B077-65F8C7C4ABFB}">
      <dgm:prSet/>
      <dgm:spPr/>
      <dgm:t>
        <a:bodyPr/>
        <a:lstStyle/>
        <a:p>
          <a:endParaRPr lang="en-US" sz="2600"/>
        </a:p>
      </dgm:t>
    </dgm:pt>
    <dgm:pt modelId="{9C640E6B-D619-4B5B-82B3-9FC0577F9363}">
      <dgm:prSet phldrT="[Text]" custT="1"/>
      <dgm:spPr>
        <a:solidFill>
          <a:schemeClr val="accent2">
            <a:lumMod val="75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provide authoritative assessments and to forge </a:t>
          </a:r>
          <a:r>
            <a:rPr lang="en-US" altLang="en-US" sz="2800" b="1" dirty="0"/>
            <a:t>common understandings </a:t>
          </a:r>
          <a:r>
            <a:rPr lang="en-US" altLang="en-US" sz="2800" dirty="0"/>
            <a:t>on key issues as </a:t>
          </a:r>
          <a:r>
            <a:rPr lang="en-US" altLang="en-US" sz="2800" b="1" dirty="0"/>
            <a:t>input to government decisions on nuclear energy policy</a:t>
          </a:r>
          <a:r>
            <a:rPr lang="en-US" altLang="en-US" sz="2800" dirty="0"/>
            <a:t> and to broader OECD policy analyses in areas such as energy and the sustainable development of low-carbon economies. </a:t>
          </a:r>
          <a:endParaRPr lang="en-US" sz="2800" dirty="0"/>
        </a:p>
      </dgm:t>
    </dgm:pt>
    <dgm:pt modelId="{94EB7F12-5A90-48A7-B396-88906065AA3E}" type="parTrans" cxnId="{B9B4F671-A63B-4F94-B49C-35057B0FB6D5}">
      <dgm:prSet/>
      <dgm:spPr/>
      <dgm:t>
        <a:bodyPr/>
        <a:lstStyle/>
        <a:p>
          <a:endParaRPr lang="en-US" sz="2600"/>
        </a:p>
      </dgm:t>
    </dgm:pt>
    <dgm:pt modelId="{2AB8B355-5834-4F2E-991E-09EB1EF9C2D0}" type="sibTrans" cxnId="{B9B4F671-A63B-4F94-B49C-35057B0FB6D5}">
      <dgm:prSet/>
      <dgm:spPr/>
      <dgm:t>
        <a:bodyPr/>
        <a:lstStyle/>
        <a:p>
          <a:endParaRPr lang="en-US" sz="2600"/>
        </a:p>
      </dgm:t>
    </dgm:pt>
    <dgm:pt modelId="{8798F9A7-27AA-472F-BA70-C43686A6C59A}" type="pres">
      <dgm:prSet presAssocID="{7B3CC089-CBF7-4A65-AD63-567203FC2301}" presName="linear" presStyleCnt="0">
        <dgm:presLayoutVars>
          <dgm:animLvl val="lvl"/>
          <dgm:resizeHandles val="exact"/>
        </dgm:presLayoutVars>
      </dgm:prSet>
      <dgm:spPr/>
    </dgm:pt>
    <dgm:pt modelId="{69343FD5-F155-466E-B862-978DD051D63E}" type="pres">
      <dgm:prSet presAssocID="{EF8215B6-292C-4DC8-BADE-A0F8411154D2}" presName="parentText" presStyleLbl="node1" presStyleIdx="0" presStyleCnt="2" custScaleY="107074" custLinFactNeighborX="386" custLinFactNeighborY="-32897">
        <dgm:presLayoutVars>
          <dgm:chMax val="0"/>
          <dgm:bulletEnabled val="1"/>
        </dgm:presLayoutVars>
      </dgm:prSet>
      <dgm:spPr/>
    </dgm:pt>
    <dgm:pt modelId="{8678BBEF-2685-467B-AD6A-3023DC974D29}" type="pres">
      <dgm:prSet presAssocID="{AE818722-75E0-4F54-9B3A-56E9D33DCAAD}" presName="spacer" presStyleCnt="0"/>
      <dgm:spPr/>
    </dgm:pt>
    <dgm:pt modelId="{4310FA0F-B5AB-4101-BD66-7A6A4F32F290}" type="pres">
      <dgm:prSet presAssocID="{9C640E6B-D619-4B5B-82B3-9FC0577F9363}" presName="parentText" presStyleLbl="node1" presStyleIdx="1" presStyleCnt="2" custScaleY="111550" custLinFactY="5944" custLinFactNeighborY="100000">
        <dgm:presLayoutVars>
          <dgm:chMax val="0"/>
          <dgm:bulletEnabled val="1"/>
        </dgm:presLayoutVars>
      </dgm:prSet>
      <dgm:spPr/>
    </dgm:pt>
  </dgm:ptLst>
  <dgm:cxnLst>
    <dgm:cxn modelId="{1C71C41D-A205-46BA-B0C7-5DCEDB07E5E8}" type="presOf" srcId="{EF8215B6-292C-4DC8-BADE-A0F8411154D2}" destId="{69343FD5-F155-466E-B862-978DD051D63E}" srcOrd="0" destOrd="0" presId="urn:microsoft.com/office/officeart/2005/8/layout/vList2"/>
    <dgm:cxn modelId="{B9B4F671-A63B-4F94-B49C-35057B0FB6D5}" srcId="{7B3CC089-CBF7-4A65-AD63-567203FC2301}" destId="{9C640E6B-D619-4B5B-82B3-9FC0577F9363}" srcOrd="1" destOrd="0" parTransId="{94EB7F12-5A90-48A7-B396-88906065AA3E}" sibTransId="{2AB8B355-5834-4F2E-991E-09EB1EF9C2D0}"/>
    <dgm:cxn modelId="{F7EBCF99-B3F1-4865-948A-066C9E33E778}" type="presOf" srcId="{7B3CC089-CBF7-4A65-AD63-567203FC2301}" destId="{8798F9A7-27AA-472F-BA70-C43686A6C59A}" srcOrd="0" destOrd="0" presId="urn:microsoft.com/office/officeart/2005/8/layout/vList2"/>
    <dgm:cxn modelId="{4B3E7BC8-5A30-4302-84B8-F7B101FF6219}" type="presOf" srcId="{9C640E6B-D619-4B5B-82B3-9FC0577F9363}" destId="{4310FA0F-B5AB-4101-BD66-7A6A4F32F290}" srcOrd="0" destOrd="0" presId="urn:microsoft.com/office/officeart/2005/8/layout/vList2"/>
    <dgm:cxn modelId="{D19D17D9-DEFD-4754-B077-65F8C7C4ABFB}" srcId="{7B3CC089-CBF7-4A65-AD63-567203FC2301}" destId="{EF8215B6-292C-4DC8-BADE-A0F8411154D2}" srcOrd="0" destOrd="0" parTransId="{A240AB26-F061-4DA1-B13F-6D328672B992}" sibTransId="{AE818722-75E0-4F54-9B3A-56E9D33DCAAD}"/>
    <dgm:cxn modelId="{B44A3A44-C6B4-4D34-B00C-43C125EC7796}" type="presParOf" srcId="{8798F9A7-27AA-472F-BA70-C43686A6C59A}" destId="{69343FD5-F155-466E-B862-978DD051D63E}" srcOrd="0" destOrd="0" presId="urn:microsoft.com/office/officeart/2005/8/layout/vList2"/>
    <dgm:cxn modelId="{2BF7D196-AB67-4700-8B05-32CAF7D723C1}" type="presParOf" srcId="{8798F9A7-27AA-472F-BA70-C43686A6C59A}" destId="{8678BBEF-2685-467B-AD6A-3023DC974D29}" srcOrd="1" destOrd="0" presId="urn:microsoft.com/office/officeart/2005/8/layout/vList2"/>
    <dgm:cxn modelId="{6C18BDE1-52C2-40A4-9A0B-6F8728B42B6E}" type="presParOf" srcId="{8798F9A7-27AA-472F-BA70-C43686A6C59A}" destId="{4310FA0F-B5AB-4101-BD66-7A6A4F32F29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3D63F1-99C9-4F3D-B35A-53953A2836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BBBB0-84D6-4AEB-BA4B-E993BE10522D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sz="1000" b="1" u="none" noProof="0" dirty="0">
              <a:solidFill>
                <a:schemeClr val="bg1"/>
              </a:solidFill>
            </a:rPr>
            <a:t> </a:t>
          </a:r>
          <a:br>
            <a:rPr lang="en-GB" sz="2400" b="1" u="none" noProof="0" dirty="0">
              <a:solidFill>
                <a:schemeClr val="bg1"/>
              </a:solidFill>
            </a:rPr>
          </a:br>
          <a:r>
            <a:rPr lang="en-GB" sz="2400" b="1" u="none" noProof="0" dirty="0">
              <a:solidFill>
                <a:schemeClr val="bg1"/>
              </a:solidFill>
            </a:rPr>
            <a:t>NEA serviced bodies </a:t>
          </a:r>
          <a:br>
            <a:rPr lang="en-GB" sz="1800" b="1" u="sng" noProof="0" dirty="0">
              <a:solidFill>
                <a:schemeClr val="bg1"/>
              </a:solidFill>
            </a:rPr>
          </a:br>
          <a:r>
            <a:rPr lang="en-GB" sz="1000" b="1" u="sng" noProof="0" dirty="0">
              <a:solidFill>
                <a:schemeClr val="bg1"/>
              </a:solidFill>
            </a:rPr>
            <a:t> </a:t>
          </a:r>
        </a:p>
        <a:p>
          <a:pPr algn="l"/>
          <a:r>
            <a:rPr lang="en-GB" sz="1800" b="1" noProof="0" dirty="0"/>
            <a:t>Generation IV International Forum (GIF) </a:t>
          </a:r>
          <a:br>
            <a:rPr lang="en-GB" sz="1800" b="1" noProof="0" dirty="0"/>
          </a:br>
          <a:r>
            <a:rPr lang="en-GB" sz="18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algn="l"/>
          <a:r>
            <a:rPr lang="en-GB" sz="1800" b="1" spc="-10" baseline="0" noProof="0" dirty="0"/>
            <a:t>Multinational Design Evaluation Programme (MDEP) – </a:t>
          </a:r>
          <a:r>
            <a:rPr lang="en-GB" sz="18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algn="l"/>
          <a:r>
            <a:rPr lang="en-GB" sz="1800" b="1" noProof="0" dirty="0"/>
            <a:t>International Framework for Nuclear Energy Cooperation (IFNEC) – </a:t>
          </a:r>
          <a:r>
            <a:rPr lang="en-GB" sz="1800" noProof="0" dirty="0"/>
            <a:t>65-country forum for international discussion on wide array of nuclear topics involving both developed and emerging economies.</a:t>
          </a:r>
        </a:p>
      </dgm:t>
    </dgm:pt>
    <dgm:pt modelId="{58CA35E0-E170-42D7-9CCD-A340AEF6E519}" type="par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BDD49762-A846-4D30-B1CC-CE01222E81CB}" type="sib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A5ABF74B-A461-4A77-BD68-19CE36E87A3B}">
      <dgm:prSet phldrT="[Text]" custT="1"/>
      <dgm:spPr>
        <a:solidFill>
          <a:schemeClr val="accent1"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altLang="en-US" sz="1000" b="1" u="none" noProof="0" dirty="0">
              <a:solidFill>
                <a:schemeClr val="bg1"/>
              </a:solidFill>
            </a:rPr>
            <a:t> </a:t>
          </a:r>
          <a:br>
            <a:rPr lang="en-GB" altLang="en-US" sz="2400" b="1" u="none" noProof="0" dirty="0">
              <a:solidFill>
                <a:schemeClr val="bg1"/>
              </a:solidFill>
            </a:rPr>
          </a:br>
          <a:r>
            <a:rPr lang="en-GB" altLang="en-US" sz="2400" b="1" u="none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noProof="0" dirty="0">
              <a:solidFill>
                <a:schemeClr val="bg1"/>
              </a:solidFill>
            </a:rPr>
          </a:br>
          <a:endParaRPr lang="en-GB" altLang="en-US" sz="1000" b="1" u="sng" noProof="0" dirty="0">
            <a:solidFill>
              <a:schemeClr val="bg1"/>
            </a:solidFill>
          </a:endParaRPr>
        </a:p>
        <a:p>
          <a:pPr algn="l"/>
          <a:r>
            <a:rPr lang="en-GB" altLang="en-US" sz="1800" b="1" noProof="0" dirty="0"/>
            <a:t>Nuclear safety </a:t>
          </a:r>
          <a:r>
            <a:rPr lang="en-GB" altLang="en-US" sz="1800" b="0" noProof="0" dirty="0"/>
            <a:t>research and experimental data </a:t>
          </a:r>
          <a:r>
            <a:rPr lang="en-GB" altLang="en-US" sz="1800" noProof="0" dirty="0"/>
            <a:t>(e.g. thermal-hydraulics, fuel behaviour, severe accidents).</a:t>
          </a:r>
        </a:p>
        <a:p>
          <a:pPr algn="l"/>
          <a:r>
            <a:rPr lang="en-GB" altLang="en-US" sz="1800" b="1" noProof="0" dirty="0"/>
            <a:t>Nuclear safety databases </a:t>
          </a:r>
          <a:br>
            <a:rPr lang="en-GB" altLang="en-US" sz="1800" b="1" noProof="0" dirty="0"/>
          </a:br>
          <a:r>
            <a:rPr lang="en-GB" altLang="en-US" sz="1800" noProof="0" dirty="0"/>
            <a:t>(e.g. fire, common-cause failures).</a:t>
          </a:r>
        </a:p>
        <a:p>
          <a:pPr algn="l"/>
          <a:r>
            <a:rPr lang="en-GB" altLang="en-US" sz="1800" b="1" noProof="0" dirty="0"/>
            <a:t>Nuclear science </a:t>
          </a:r>
          <a:br>
            <a:rPr lang="en-GB" altLang="en-US" sz="1800" b="1" noProof="0" dirty="0"/>
          </a:br>
          <a:r>
            <a:rPr lang="en-GB" altLang="en-US" sz="1800" noProof="0" dirty="0"/>
            <a:t>(e.g. thermodynamics of advanced fuels).</a:t>
          </a:r>
        </a:p>
        <a:p>
          <a:pPr algn="l"/>
          <a:r>
            <a:rPr lang="en-GB" altLang="en-US" sz="1800" b="1" noProof="0" dirty="0"/>
            <a:t>Radioactive waste management </a:t>
          </a:r>
          <a:br>
            <a:rPr lang="en-GB" altLang="en-US" sz="1800" b="1" noProof="0" dirty="0"/>
          </a:br>
          <a:r>
            <a:rPr lang="en-GB" altLang="en-US" sz="1800" noProof="0" dirty="0"/>
            <a:t>(e.g. thermochemical database).</a:t>
          </a:r>
        </a:p>
        <a:p>
          <a:pPr algn="l"/>
          <a:r>
            <a:rPr lang="en-GB" altLang="en-US" sz="1800" b="1" noProof="0" dirty="0"/>
            <a:t>Radiological protection </a:t>
          </a:r>
          <a:br>
            <a:rPr lang="en-GB" altLang="en-US" sz="1800" b="1" noProof="0" dirty="0"/>
          </a:br>
          <a:r>
            <a:rPr lang="en-GB" altLang="en-US" sz="1800" noProof="0" dirty="0"/>
            <a:t>(e.g. occupational exposure).</a:t>
          </a:r>
        </a:p>
        <a:p>
          <a:pPr algn="l"/>
          <a:r>
            <a:rPr lang="en-GB" altLang="en-US" sz="1800" b="1" noProof="0" dirty="0"/>
            <a:t>Nuclear Education Skills and Technology Framework (NEST)</a:t>
          </a:r>
          <a:endParaRPr lang="en-GB" sz="1800" noProof="0" dirty="0"/>
        </a:p>
      </dgm:t>
    </dgm:pt>
    <dgm:pt modelId="{00841200-C9BF-453D-9D57-8A02536F9FBC}" type="par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566F9346-739B-4F6D-BE17-3CFF5A10D9EF}" type="sib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875CF333-B056-48B5-8E32-89EBC5DBEAD5}" type="pres">
      <dgm:prSet presAssocID="{AE3D63F1-99C9-4F3D-B35A-53953A2836EC}" presName="diagram" presStyleCnt="0">
        <dgm:presLayoutVars>
          <dgm:dir/>
          <dgm:resizeHandles val="exact"/>
        </dgm:presLayoutVars>
      </dgm:prSet>
      <dgm:spPr/>
    </dgm:pt>
    <dgm:pt modelId="{C5DC0D7C-2308-4E2E-BBC4-030E00687158}" type="pres">
      <dgm:prSet presAssocID="{977BBBB0-84D6-4AEB-BA4B-E993BE10522D}" presName="node" presStyleLbl="node1" presStyleIdx="0" presStyleCnt="2" custScaleX="104000" custScaleY="148183">
        <dgm:presLayoutVars>
          <dgm:bulletEnabled val="1"/>
        </dgm:presLayoutVars>
      </dgm:prSet>
      <dgm:spPr/>
    </dgm:pt>
    <dgm:pt modelId="{0E9DC2F5-EF7B-409E-80C8-E2F326F29C27}" type="pres">
      <dgm:prSet presAssocID="{BDD49762-A846-4D30-B1CC-CE01222E81CB}" presName="sibTrans" presStyleCnt="0"/>
      <dgm:spPr/>
    </dgm:pt>
    <dgm:pt modelId="{92BE2764-474F-401A-807F-9F51C3BCCC49}" type="pres">
      <dgm:prSet presAssocID="{A5ABF74B-A461-4A77-BD68-19CE36E87A3B}" presName="node" presStyleLbl="node1" presStyleIdx="1" presStyleCnt="2" custScaleX="91951" custScaleY="148183" custLinFactNeighborX="-4765">
        <dgm:presLayoutVars>
          <dgm:bulletEnabled val="1"/>
        </dgm:presLayoutVars>
      </dgm:prSet>
      <dgm:spPr/>
    </dgm:pt>
  </dgm:ptLst>
  <dgm:cxnLst>
    <dgm:cxn modelId="{F7E4DC19-7EE1-4619-83F3-1EB0555FF5EE}" type="presOf" srcId="{977BBBB0-84D6-4AEB-BA4B-E993BE10522D}" destId="{C5DC0D7C-2308-4E2E-BBC4-030E00687158}" srcOrd="0" destOrd="0" presId="urn:microsoft.com/office/officeart/2005/8/layout/default"/>
    <dgm:cxn modelId="{E884585A-A937-4C3D-ADDD-C58C651B1074}" type="presOf" srcId="{AE3D63F1-99C9-4F3D-B35A-53953A2836EC}" destId="{875CF333-B056-48B5-8E32-89EBC5DBEAD5}" srcOrd="0" destOrd="0" presId="urn:microsoft.com/office/officeart/2005/8/layout/default"/>
    <dgm:cxn modelId="{6846A58F-78AF-4E6D-BC4A-4C187C680DEB}" srcId="{AE3D63F1-99C9-4F3D-B35A-53953A2836EC}" destId="{977BBBB0-84D6-4AEB-BA4B-E993BE10522D}" srcOrd="0" destOrd="0" parTransId="{58CA35E0-E170-42D7-9CCD-A340AEF6E519}" sibTransId="{BDD49762-A846-4D30-B1CC-CE01222E81CB}"/>
    <dgm:cxn modelId="{C90EB6C8-FB7A-4718-94DE-C513822B6962}" type="presOf" srcId="{A5ABF74B-A461-4A77-BD68-19CE36E87A3B}" destId="{92BE2764-474F-401A-807F-9F51C3BCCC49}" srcOrd="0" destOrd="0" presId="urn:microsoft.com/office/officeart/2005/8/layout/default"/>
    <dgm:cxn modelId="{FDAAC8F5-8C70-4A49-B305-77B200B2E3C3}" srcId="{AE3D63F1-99C9-4F3D-B35A-53953A2836EC}" destId="{A5ABF74B-A461-4A77-BD68-19CE36E87A3B}" srcOrd="1" destOrd="0" parTransId="{00841200-C9BF-453D-9D57-8A02536F9FBC}" sibTransId="{566F9346-739B-4F6D-BE17-3CFF5A10D9EF}"/>
    <dgm:cxn modelId="{72FF43A7-5CB3-4949-A1E3-9A9FBD914426}" type="presParOf" srcId="{875CF333-B056-48B5-8E32-89EBC5DBEAD5}" destId="{C5DC0D7C-2308-4E2E-BBC4-030E00687158}" srcOrd="0" destOrd="0" presId="urn:microsoft.com/office/officeart/2005/8/layout/default"/>
    <dgm:cxn modelId="{1332082B-C14E-480E-8BA5-595932DAD6FE}" type="presParOf" srcId="{875CF333-B056-48B5-8E32-89EBC5DBEAD5}" destId="{0E9DC2F5-EF7B-409E-80C8-E2F326F29C27}" srcOrd="1" destOrd="0" presId="urn:microsoft.com/office/officeart/2005/8/layout/default"/>
    <dgm:cxn modelId="{09A1386B-6405-4E10-AE2B-3A7EBBCF0602}" type="presParOf" srcId="{875CF333-B056-48B5-8E32-89EBC5DBEAD5}" destId="{92BE2764-474F-401A-807F-9F51C3BCCC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420895-6F62-48CA-B5FA-431603F5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C51EB-D780-42FF-88B0-29B39F1DD053}">
      <dgm:prSet phldrT="[Text]"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/>
            <a:t>34 </a:t>
          </a:r>
          <a:r>
            <a:rPr lang="en-GB" sz="2800" b="0" dirty="0"/>
            <a:t>member countries + partners </a:t>
          </a:r>
          <a:br>
            <a:rPr lang="en-GB" sz="2800" b="0" dirty="0"/>
          </a:br>
          <a:r>
            <a:rPr lang="en-GB" sz="2800" b="0" dirty="0"/>
            <a:t>(e.g. China, India, Brazil, etc.)</a:t>
          </a:r>
          <a:endParaRPr lang="en-US" sz="2800" b="0" dirty="0"/>
        </a:p>
      </dgm:t>
    </dgm:pt>
    <dgm:pt modelId="{D851F320-DD70-4F22-A6DA-9AFC7CA5F32F}" type="parTrans" cxnId="{DC66D4EC-A63C-425F-A7BC-5287C9AD8FE8}">
      <dgm:prSet/>
      <dgm:spPr/>
      <dgm:t>
        <a:bodyPr/>
        <a:lstStyle/>
        <a:p>
          <a:endParaRPr lang="en-US" sz="2800"/>
        </a:p>
      </dgm:t>
    </dgm:pt>
    <dgm:pt modelId="{45D747A5-9435-4BD1-896B-F4EB748DE151}" type="sibTrans" cxnId="{DC66D4EC-A63C-425F-A7BC-5287C9AD8FE8}">
      <dgm:prSet/>
      <dgm:spPr/>
      <dgm:t>
        <a:bodyPr/>
        <a:lstStyle/>
        <a:p>
          <a:endParaRPr lang="en-US" sz="2800"/>
        </a:p>
      </dgm:t>
    </dgm:pt>
    <dgm:pt modelId="{C58993F5-D670-4D83-8263-E650E6B78A0B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8 </a:t>
          </a:r>
          <a:r>
            <a:rPr lang="en-GB" sz="2800" b="0" dirty="0">
              <a:solidFill>
                <a:schemeClr val="bg1"/>
              </a:solidFill>
            </a:rPr>
            <a:t>standing technical committees 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altLang="en-US" sz="2800" b="1" dirty="0"/>
            <a:t>1 </a:t>
          </a:r>
          <a:r>
            <a:rPr lang="en-GB" altLang="en-US" sz="2800" b="0" dirty="0"/>
            <a:t>management board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sz="2800" b="1" dirty="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dirty="0">
              <a:solidFill>
                <a:schemeClr val="bg1"/>
              </a:solidFill>
            </a:rPr>
            <a:t>74 </a:t>
          </a:r>
          <a:r>
            <a:rPr lang="en-GB" sz="2800" b="0" dirty="0">
              <a:solidFill>
                <a:schemeClr val="bg1"/>
              </a:solidFill>
            </a:rPr>
            <a:t>working parties and expert groups</a:t>
          </a:r>
        </a:p>
      </dgm:t>
    </dgm:pt>
    <dgm:pt modelId="{C76E00A1-2F23-46AD-8A39-8E546B87F577}" type="parTrans" cxnId="{AE12D0F7-80BC-4393-931F-4466B581F306}">
      <dgm:prSet/>
      <dgm:spPr/>
      <dgm:t>
        <a:bodyPr/>
        <a:lstStyle/>
        <a:p>
          <a:endParaRPr lang="en-US" sz="2800"/>
        </a:p>
      </dgm:t>
    </dgm:pt>
    <dgm:pt modelId="{3DEAEE45-FB6F-4990-9BFE-2A84E62FD206}" type="sibTrans" cxnId="{AE12D0F7-80BC-4393-931F-4466B581F306}">
      <dgm:prSet/>
      <dgm:spPr/>
      <dgm:t>
        <a:bodyPr/>
        <a:lstStyle/>
        <a:p>
          <a:endParaRPr lang="en-US" sz="2800"/>
        </a:p>
      </dgm:t>
    </dgm:pt>
    <dgm:pt modelId="{3AA419B1-F251-48BE-AACC-1C18220AC73C}">
      <dgm:prSet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>
              <a:solidFill>
                <a:schemeClr val="bg1"/>
              </a:solidFill>
            </a:rPr>
            <a:t>26 </a:t>
          </a:r>
          <a:r>
            <a:rPr lang="en-US" sz="2800" b="0" dirty="0">
              <a:solidFill>
                <a:schemeClr val="bg1"/>
              </a:solidFill>
            </a:rPr>
            <a:t>international joint projects</a:t>
          </a:r>
        </a:p>
      </dgm:t>
    </dgm:pt>
    <dgm:pt modelId="{14766793-9662-4179-98B8-C35E08D54459}" type="parTrans" cxnId="{3F9E1C6A-9B5A-47B9-B7C2-AE841740842E}">
      <dgm:prSet/>
      <dgm:spPr/>
      <dgm:t>
        <a:bodyPr/>
        <a:lstStyle/>
        <a:p>
          <a:endParaRPr lang="en-US" sz="2800"/>
        </a:p>
      </dgm:t>
    </dgm:pt>
    <dgm:pt modelId="{1A2944E5-2A83-4B7B-B7A3-66A9DD1E0BDC}" type="sibTrans" cxnId="{3F9E1C6A-9B5A-47B9-B7C2-AE841740842E}">
      <dgm:prSet/>
      <dgm:spPr/>
      <dgm:t>
        <a:bodyPr/>
        <a:lstStyle/>
        <a:p>
          <a:endParaRPr lang="en-US" sz="2800"/>
        </a:p>
      </dgm:t>
    </dgm:pt>
    <dgm:pt modelId="{E49070D5-4DFA-4B18-A550-C0447525ADF9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The NEA Data Bank – </a:t>
          </a:r>
          <a:r>
            <a:rPr lang="en-US" sz="2800" b="0" dirty="0">
              <a:solidFill>
                <a:schemeClr val="bg1"/>
              </a:solidFill>
            </a:rPr>
            <a:t>a major international resource</a:t>
          </a:r>
          <a:endParaRPr lang="en-US" sz="2800" b="0" dirty="0">
            <a:solidFill>
              <a:prstClr val="black"/>
            </a:solidFill>
          </a:endParaRPr>
        </a:p>
      </dgm:t>
    </dgm:pt>
    <dgm:pt modelId="{07AAD471-F206-4B64-8C2F-0408EF4495AB}" type="parTrans" cxnId="{25845961-BE0C-413C-9906-5D51630A0BC7}">
      <dgm:prSet/>
      <dgm:spPr/>
      <dgm:t>
        <a:bodyPr/>
        <a:lstStyle/>
        <a:p>
          <a:endParaRPr lang="en-US" sz="2800"/>
        </a:p>
      </dgm:t>
    </dgm:pt>
    <dgm:pt modelId="{BD531C15-8E51-43ED-8BA8-019F62B2705E}" type="sibTrans" cxnId="{25845961-BE0C-413C-9906-5D51630A0BC7}">
      <dgm:prSet/>
      <dgm:spPr/>
      <dgm:t>
        <a:bodyPr/>
        <a:lstStyle/>
        <a:p>
          <a:endParaRPr lang="en-US" sz="2800"/>
        </a:p>
      </dgm:t>
    </dgm:pt>
    <dgm:pt modelId="{B87427A2-9D5E-4520-96E5-BCC30CFFB010}" type="pres">
      <dgm:prSet presAssocID="{B0420895-6F62-48CA-B5FA-431603F5D2D3}" presName="linear" presStyleCnt="0">
        <dgm:presLayoutVars>
          <dgm:animLvl val="lvl"/>
          <dgm:resizeHandles val="exact"/>
        </dgm:presLayoutVars>
      </dgm:prSet>
      <dgm:spPr/>
    </dgm:pt>
    <dgm:pt modelId="{A85121A9-643F-41C5-8BC6-D1554DFAD959}" type="pres">
      <dgm:prSet presAssocID="{EFCC51EB-D780-42FF-88B0-29B39F1DD053}" presName="parentText" presStyleLbl="node1" presStyleIdx="0" presStyleCnt="4" custScaleY="82415" custLinFactNeighborY="36734">
        <dgm:presLayoutVars>
          <dgm:chMax val="0"/>
          <dgm:bulletEnabled val="1"/>
        </dgm:presLayoutVars>
      </dgm:prSet>
      <dgm:spPr/>
    </dgm:pt>
    <dgm:pt modelId="{16E6F404-9D70-4988-AFB0-563D4098EE94}" type="pres">
      <dgm:prSet presAssocID="{45D747A5-9435-4BD1-896B-F4EB748DE151}" presName="spacer" presStyleCnt="0"/>
      <dgm:spPr/>
    </dgm:pt>
    <dgm:pt modelId="{108676AB-0BFB-4AC2-9E93-6B569ED7CCF7}" type="pres">
      <dgm:prSet presAssocID="{C58993F5-D670-4D83-8263-E650E6B78A0B}" presName="parentText" presStyleLbl="node1" presStyleIdx="1" presStyleCnt="4" custScaleY="112696" custLinFactNeighborY="-25">
        <dgm:presLayoutVars>
          <dgm:chMax val="0"/>
          <dgm:bulletEnabled val="1"/>
        </dgm:presLayoutVars>
      </dgm:prSet>
      <dgm:spPr/>
    </dgm:pt>
    <dgm:pt modelId="{2015D630-9BBD-47B7-8B4B-C06EF5CE128D}" type="pres">
      <dgm:prSet presAssocID="{3DEAEE45-FB6F-4990-9BFE-2A84E62FD206}" presName="spacer" presStyleCnt="0"/>
      <dgm:spPr/>
    </dgm:pt>
    <dgm:pt modelId="{8400DD9A-B325-4908-A12C-0FD6A8D27895}" type="pres">
      <dgm:prSet presAssocID="{3AA419B1-F251-48BE-AACC-1C18220AC73C}" presName="parentText" presStyleLbl="node1" presStyleIdx="2" presStyleCnt="4" custScaleY="63905" custLinFactNeighborY="-58684">
        <dgm:presLayoutVars>
          <dgm:chMax val="0"/>
          <dgm:bulletEnabled val="1"/>
        </dgm:presLayoutVars>
      </dgm:prSet>
      <dgm:spPr/>
    </dgm:pt>
    <dgm:pt modelId="{0E7BE7E5-6949-46D5-8B45-58977431A7AE}" type="pres">
      <dgm:prSet presAssocID="{1A2944E5-2A83-4B7B-B7A3-66A9DD1E0BDC}" presName="spacer" presStyleCnt="0"/>
      <dgm:spPr/>
    </dgm:pt>
    <dgm:pt modelId="{BD88F744-892F-48D0-A0EB-946C3D00BE1A}" type="pres">
      <dgm:prSet presAssocID="{E49070D5-4DFA-4B18-A550-C0447525ADF9}" presName="parentText" presStyleLbl="node1" presStyleIdx="3" presStyleCnt="4" custScaleY="57555" custLinFactY="-109" custLinFactNeighborY="-100000">
        <dgm:presLayoutVars>
          <dgm:chMax val="0"/>
          <dgm:bulletEnabled val="1"/>
        </dgm:presLayoutVars>
      </dgm:prSet>
      <dgm:spPr/>
    </dgm:pt>
  </dgm:ptLst>
  <dgm:cxnLst>
    <dgm:cxn modelId="{B0FD9B21-3D4D-4AB4-B95A-5138BA158F01}" type="presOf" srcId="{B0420895-6F62-48CA-B5FA-431603F5D2D3}" destId="{B87427A2-9D5E-4520-96E5-BCC30CFFB010}" srcOrd="0" destOrd="0" presId="urn:microsoft.com/office/officeart/2005/8/layout/vList2"/>
    <dgm:cxn modelId="{25845961-BE0C-413C-9906-5D51630A0BC7}" srcId="{B0420895-6F62-48CA-B5FA-431603F5D2D3}" destId="{E49070D5-4DFA-4B18-A550-C0447525ADF9}" srcOrd="3" destOrd="0" parTransId="{07AAD471-F206-4B64-8C2F-0408EF4495AB}" sibTransId="{BD531C15-8E51-43ED-8BA8-019F62B2705E}"/>
    <dgm:cxn modelId="{3F9E1C6A-9B5A-47B9-B7C2-AE841740842E}" srcId="{B0420895-6F62-48CA-B5FA-431603F5D2D3}" destId="{3AA419B1-F251-48BE-AACC-1C18220AC73C}" srcOrd="2" destOrd="0" parTransId="{14766793-9662-4179-98B8-C35E08D54459}" sibTransId="{1A2944E5-2A83-4B7B-B7A3-66A9DD1E0BDC}"/>
    <dgm:cxn modelId="{04EEDA4C-4072-4525-8212-F800F880124D}" type="presOf" srcId="{3AA419B1-F251-48BE-AACC-1C18220AC73C}" destId="{8400DD9A-B325-4908-A12C-0FD6A8D27895}" srcOrd="0" destOrd="0" presId="urn:microsoft.com/office/officeart/2005/8/layout/vList2"/>
    <dgm:cxn modelId="{BA5D0B8E-AFE3-43EE-8905-8DC3780FB9DE}" type="presOf" srcId="{EFCC51EB-D780-42FF-88B0-29B39F1DD053}" destId="{A85121A9-643F-41C5-8BC6-D1554DFAD959}" srcOrd="0" destOrd="0" presId="urn:microsoft.com/office/officeart/2005/8/layout/vList2"/>
    <dgm:cxn modelId="{427C1591-42DD-4FC7-86F5-093B2B18980B}" type="presOf" srcId="{E49070D5-4DFA-4B18-A550-C0447525ADF9}" destId="{BD88F744-892F-48D0-A0EB-946C3D00BE1A}" srcOrd="0" destOrd="0" presId="urn:microsoft.com/office/officeart/2005/8/layout/vList2"/>
    <dgm:cxn modelId="{861867A5-6930-4AB1-9FB6-6695E4D849F8}" type="presOf" srcId="{C58993F5-D670-4D83-8263-E650E6B78A0B}" destId="{108676AB-0BFB-4AC2-9E93-6B569ED7CCF7}" srcOrd="0" destOrd="0" presId="urn:microsoft.com/office/officeart/2005/8/layout/vList2"/>
    <dgm:cxn modelId="{DC66D4EC-A63C-425F-A7BC-5287C9AD8FE8}" srcId="{B0420895-6F62-48CA-B5FA-431603F5D2D3}" destId="{EFCC51EB-D780-42FF-88B0-29B39F1DD053}" srcOrd="0" destOrd="0" parTransId="{D851F320-DD70-4F22-A6DA-9AFC7CA5F32F}" sibTransId="{45D747A5-9435-4BD1-896B-F4EB748DE151}"/>
    <dgm:cxn modelId="{AE12D0F7-80BC-4393-931F-4466B581F306}" srcId="{B0420895-6F62-48CA-B5FA-431603F5D2D3}" destId="{C58993F5-D670-4D83-8263-E650E6B78A0B}" srcOrd="1" destOrd="0" parTransId="{C76E00A1-2F23-46AD-8A39-8E546B87F577}" sibTransId="{3DEAEE45-FB6F-4990-9BFE-2A84E62FD206}"/>
    <dgm:cxn modelId="{E5028787-A8F6-4087-9F22-85CC4C4D2112}" type="presParOf" srcId="{B87427A2-9D5E-4520-96E5-BCC30CFFB010}" destId="{A85121A9-643F-41C5-8BC6-D1554DFAD959}" srcOrd="0" destOrd="0" presId="urn:microsoft.com/office/officeart/2005/8/layout/vList2"/>
    <dgm:cxn modelId="{5A66884B-ADA5-438E-BFA3-348249F2BAC8}" type="presParOf" srcId="{B87427A2-9D5E-4520-96E5-BCC30CFFB010}" destId="{16E6F404-9D70-4988-AFB0-563D4098EE94}" srcOrd="1" destOrd="0" presId="urn:microsoft.com/office/officeart/2005/8/layout/vList2"/>
    <dgm:cxn modelId="{CC64EE52-D218-4D5B-B42E-16D43147F510}" type="presParOf" srcId="{B87427A2-9D5E-4520-96E5-BCC30CFFB010}" destId="{108676AB-0BFB-4AC2-9E93-6B569ED7CCF7}" srcOrd="2" destOrd="0" presId="urn:microsoft.com/office/officeart/2005/8/layout/vList2"/>
    <dgm:cxn modelId="{C9D660E3-E90C-4B4D-AE87-7D639FE0CD54}" type="presParOf" srcId="{B87427A2-9D5E-4520-96E5-BCC30CFFB010}" destId="{2015D630-9BBD-47B7-8B4B-C06EF5CE128D}" srcOrd="3" destOrd="0" presId="urn:microsoft.com/office/officeart/2005/8/layout/vList2"/>
    <dgm:cxn modelId="{0096787E-E4CE-430B-8490-926B4A534DF1}" type="presParOf" srcId="{B87427A2-9D5E-4520-96E5-BCC30CFFB010}" destId="{8400DD9A-B325-4908-A12C-0FD6A8D27895}" srcOrd="4" destOrd="0" presId="urn:microsoft.com/office/officeart/2005/8/layout/vList2"/>
    <dgm:cxn modelId="{2A4C5570-D1FA-489D-856F-B1B380783AB8}" type="presParOf" srcId="{B87427A2-9D5E-4520-96E5-BCC30CFFB010}" destId="{0E7BE7E5-6949-46D5-8B45-58977431A7AE}" srcOrd="5" destOrd="0" presId="urn:microsoft.com/office/officeart/2005/8/layout/vList2"/>
    <dgm:cxn modelId="{FC09BE7D-0CE4-409C-8C3B-E7CD9A740797}" type="presParOf" srcId="{B87427A2-9D5E-4520-96E5-BCC30CFFB010}" destId="{BD88F744-892F-48D0-A0EB-946C3D00B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3CC089-CBF7-4A65-AD63-567203FC23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8215B6-292C-4DC8-BADE-A0F8411154D2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assist its member countries in maintaining and further developing, through </a:t>
          </a:r>
          <a:r>
            <a:rPr lang="en-US" altLang="en-US" sz="2800" b="1" dirty="0"/>
            <a:t>international co-operation, the scientific, technological and legal bases</a:t>
          </a:r>
          <a:r>
            <a:rPr lang="en-US" altLang="en-US" sz="2800" dirty="0"/>
            <a:t> required for a safe, environmentally sound and economical use of nuclear energy for peaceful purposes.</a:t>
          </a:r>
          <a:endParaRPr lang="en-US" sz="2800" dirty="0"/>
        </a:p>
      </dgm:t>
    </dgm:pt>
    <dgm:pt modelId="{A240AB26-F061-4DA1-B13F-6D328672B992}" type="parTrans" cxnId="{D19D17D9-DEFD-4754-B077-65F8C7C4ABFB}">
      <dgm:prSet/>
      <dgm:spPr/>
      <dgm:t>
        <a:bodyPr/>
        <a:lstStyle/>
        <a:p>
          <a:endParaRPr lang="en-US" sz="2600"/>
        </a:p>
      </dgm:t>
    </dgm:pt>
    <dgm:pt modelId="{AE818722-75E0-4F54-9B3A-56E9D33DCAAD}" type="sibTrans" cxnId="{D19D17D9-DEFD-4754-B077-65F8C7C4ABFB}">
      <dgm:prSet/>
      <dgm:spPr/>
      <dgm:t>
        <a:bodyPr/>
        <a:lstStyle/>
        <a:p>
          <a:endParaRPr lang="en-US" sz="2600"/>
        </a:p>
      </dgm:t>
    </dgm:pt>
    <dgm:pt modelId="{9C640E6B-D619-4B5B-82B3-9FC0577F9363}">
      <dgm:prSet phldrT="[Text]" custT="1"/>
      <dgm:spPr>
        <a:solidFill>
          <a:schemeClr val="accent2">
            <a:lumMod val="75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provide authoritative assessments and to forge </a:t>
          </a:r>
          <a:r>
            <a:rPr lang="en-US" altLang="en-US" sz="2800" b="1" dirty="0"/>
            <a:t>common understandings </a:t>
          </a:r>
          <a:r>
            <a:rPr lang="en-US" altLang="en-US" sz="2800" dirty="0"/>
            <a:t>on key issues as </a:t>
          </a:r>
          <a:r>
            <a:rPr lang="en-US" altLang="en-US" sz="2800" b="1" dirty="0"/>
            <a:t>input to government decisions on nuclear energy policy</a:t>
          </a:r>
          <a:r>
            <a:rPr lang="en-US" altLang="en-US" sz="2800" dirty="0"/>
            <a:t> and to broader OECD policy analyses in areas such as energy and the sustainable development of low-carbon economies. </a:t>
          </a:r>
          <a:endParaRPr lang="en-US" sz="2800" dirty="0"/>
        </a:p>
      </dgm:t>
    </dgm:pt>
    <dgm:pt modelId="{94EB7F12-5A90-48A7-B396-88906065AA3E}" type="parTrans" cxnId="{B9B4F671-A63B-4F94-B49C-35057B0FB6D5}">
      <dgm:prSet/>
      <dgm:spPr/>
      <dgm:t>
        <a:bodyPr/>
        <a:lstStyle/>
        <a:p>
          <a:endParaRPr lang="en-US" sz="2600"/>
        </a:p>
      </dgm:t>
    </dgm:pt>
    <dgm:pt modelId="{2AB8B355-5834-4F2E-991E-09EB1EF9C2D0}" type="sibTrans" cxnId="{B9B4F671-A63B-4F94-B49C-35057B0FB6D5}">
      <dgm:prSet/>
      <dgm:spPr/>
      <dgm:t>
        <a:bodyPr/>
        <a:lstStyle/>
        <a:p>
          <a:endParaRPr lang="en-US" sz="2600"/>
        </a:p>
      </dgm:t>
    </dgm:pt>
    <dgm:pt modelId="{8798F9A7-27AA-472F-BA70-C43686A6C59A}" type="pres">
      <dgm:prSet presAssocID="{7B3CC089-CBF7-4A65-AD63-567203FC2301}" presName="linear" presStyleCnt="0">
        <dgm:presLayoutVars>
          <dgm:animLvl val="lvl"/>
          <dgm:resizeHandles val="exact"/>
        </dgm:presLayoutVars>
      </dgm:prSet>
      <dgm:spPr/>
    </dgm:pt>
    <dgm:pt modelId="{69343FD5-F155-466E-B862-978DD051D63E}" type="pres">
      <dgm:prSet presAssocID="{EF8215B6-292C-4DC8-BADE-A0F8411154D2}" presName="parentText" presStyleLbl="node1" presStyleIdx="0" presStyleCnt="2" custScaleY="107074" custLinFactNeighborX="386" custLinFactNeighborY="-32897">
        <dgm:presLayoutVars>
          <dgm:chMax val="0"/>
          <dgm:bulletEnabled val="1"/>
        </dgm:presLayoutVars>
      </dgm:prSet>
      <dgm:spPr/>
    </dgm:pt>
    <dgm:pt modelId="{8678BBEF-2685-467B-AD6A-3023DC974D29}" type="pres">
      <dgm:prSet presAssocID="{AE818722-75E0-4F54-9B3A-56E9D33DCAAD}" presName="spacer" presStyleCnt="0"/>
      <dgm:spPr/>
    </dgm:pt>
    <dgm:pt modelId="{4310FA0F-B5AB-4101-BD66-7A6A4F32F290}" type="pres">
      <dgm:prSet presAssocID="{9C640E6B-D619-4B5B-82B3-9FC0577F9363}" presName="parentText" presStyleLbl="node1" presStyleIdx="1" presStyleCnt="2" custScaleY="111550" custLinFactY="5944" custLinFactNeighborY="100000">
        <dgm:presLayoutVars>
          <dgm:chMax val="0"/>
          <dgm:bulletEnabled val="1"/>
        </dgm:presLayoutVars>
      </dgm:prSet>
      <dgm:spPr/>
    </dgm:pt>
  </dgm:ptLst>
  <dgm:cxnLst>
    <dgm:cxn modelId="{1C71C41D-A205-46BA-B0C7-5DCEDB07E5E8}" type="presOf" srcId="{EF8215B6-292C-4DC8-BADE-A0F8411154D2}" destId="{69343FD5-F155-466E-B862-978DD051D63E}" srcOrd="0" destOrd="0" presId="urn:microsoft.com/office/officeart/2005/8/layout/vList2"/>
    <dgm:cxn modelId="{B9B4F671-A63B-4F94-B49C-35057B0FB6D5}" srcId="{7B3CC089-CBF7-4A65-AD63-567203FC2301}" destId="{9C640E6B-D619-4B5B-82B3-9FC0577F9363}" srcOrd="1" destOrd="0" parTransId="{94EB7F12-5A90-48A7-B396-88906065AA3E}" sibTransId="{2AB8B355-5834-4F2E-991E-09EB1EF9C2D0}"/>
    <dgm:cxn modelId="{F7EBCF99-B3F1-4865-948A-066C9E33E778}" type="presOf" srcId="{7B3CC089-CBF7-4A65-AD63-567203FC2301}" destId="{8798F9A7-27AA-472F-BA70-C43686A6C59A}" srcOrd="0" destOrd="0" presId="urn:microsoft.com/office/officeart/2005/8/layout/vList2"/>
    <dgm:cxn modelId="{4B3E7BC8-5A30-4302-84B8-F7B101FF6219}" type="presOf" srcId="{9C640E6B-D619-4B5B-82B3-9FC0577F9363}" destId="{4310FA0F-B5AB-4101-BD66-7A6A4F32F290}" srcOrd="0" destOrd="0" presId="urn:microsoft.com/office/officeart/2005/8/layout/vList2"/>
    <dgm:cxn modelId="{D19D17D9-DEFD-4754-B077-65F8C7C4ABFB}" srcId="{7B3CC089-CBF7-4A65-AD63-567203FC2301}" destId="{EF8215B6-292C-4DC8-BADE-A0F8411154D2}" srcOrd="0" destOrd="0" parTransId="{A240AB26-F061-4DA1-B13F-6D328672B992}" sibTransId="{AE818722-75E0-4F54-9B3A-56E9D33DCAAD}"/>
    <dgm:cxn modelId="{B44A3A44-C6B4-4D34-B00C-43C125EC7796}" type="presParOf" srcId="{8798F9A7-27AA-472F-BA70-C43686A6C59A}" destId="{69343FD5-F155-466E-B862-978DD051D63E}" srcOrd="0" destOrd="0" presId="urn:microsoft.com/office/officeart/2005/8/layout/vList2"/>
    <dgm:cxn modelId="{2BF7D196-AB67-4700-8B05-32CAF7D723C1}" type="presParOf" srcId="{8798F9A7-27AA-472F-BA70-C43686A6C59A}" destId="{8678BBEF-2685-467B-AD6A-3023DC974D29}" srcOrd="1" destOrd="0" presId="urn:microsoft.com/office/officeart/2005/8/layout/vList2"/>
    <dgm:cxn modelId="{6C18BDE1-52C2-40A4-9A0B-6F8728B42B6E}" type="presParOf" srcId="{8798F9A7-27AA-472F-BA70-C43686A6C59A}" destId="{4310FA0F-B5AB-4101-BD66-7A6A4F32F29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3D63F1-99C9-4F3D-B35A-53953A2836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BBBB0-84D6-4AEB-BA4B-E993BE10522D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sz="1000" b="1" u="none" noProof="0" dirty="0">
              <a:solidFill>
                <a:schemeClr val="bg1"/>
              </a:solidFill>
            </a:rPr>
            <a:t> </a:t>
          </a:r>
          <a:br>
            <a:rPr lang="en-GB" sz="2400" b="1" u="none" noProof="0" dirty="0">
              <a:solidFill>
                <a:schemeClr val="bg1"/>
              </a:solidFill>
            </a:rPr>
          </a:br>
          <a:r>
            <a:rPr lang="en-GB" sz="2400" b="1" u="none" noProof="0" dirty="0">
              <a:solidFill>
                <a:schemeClr val="bg1"/>
              </a:solidFill>
            </a:rPr>
            <a:t>NEA serviced bodies </a:t>
          </a:r>
          <a:br>
            <a:rPr lang="en-GB" sz="1800" b="1" u="sng" noProof="0" dirty="0">
              <a:solidFill>
                <a:schemeClr val="bg1"/>
              </a:solidFill>
            </a:rPr>
          </a:br>
          <a:r>
            <a:rPr lang="en-GB" sz="1000" b="1" u="sng" noProof="0" dirty="0">
              <a:solidFill>
                <a:schemeClr val="bg1"/>
              </a:solidFill>
            </a:rPr>
            <a:t> </a:t>
          </a:r>
        </a:p>
        <a:p>
          <a:pPr algn="l"/>
          <a:r>
            <a:rPr lang="en-GB" sz="1800" b="1" noProof="0" dirty="0"/>
            <a:t>Generation IV International Forum (GIF) </a:t>
          </a:r>
          <a:br>
            <a:rPr lang="en-GB" sz="1800" b="1" noProof="0" dirty="0"/>
          </a:br>
          <a:r>
            <a:rPr lang="en-GB" sz="18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algn="l"/>
          <a:r>
            <a:rPr lang="en-GB" sz="1800" b="1" spc="-10" baseline="0" noProof="0" dirty="0"/>
            <a:t>Multinational Design Evaluation Programme (MDEP) – </a:t>
          </a:r>
          <a:r>
            <a:rPr lang="en-GB" sz="18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algn="l"/>
          <a:r>
            <a:rPr lang="en-GB" sz="1800" b="1" noProof="0" dirty="0"/>
            <a:t>International Framework for Nuclear Energy Cooperation (IFNEC) – </a:t>
          </a:r>
          <a:r>
            <a:rPr lang="en-GB" sz="1800" noProof="0" dirty="0"/>
            <a:t>65-country forum for international discussion on wide array of nuclear topics involving both developed and emerging economies.</a:t>
          </a:r>
        </a:p>
      </dgm:t>
    </dgm:pt>
    <dgm:pt modelId="{58CA35E0-E170-42D7-9CCD-A340AEF6E519}" type="par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BDD49762-A846-4D30-B1CC-CE01222E81CB}" type="sib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A5ABF74B-A461-4A77-BD68-19CE36E87A3B}">
      <dgm:prSet phldrT="[Text]" custT="1"/>
      <dgm:spPr>
        <a:solidFill>
          <a:schemeClr val="accent1"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altLang="en-US" sz="1000" b="1" u="none" noProof="0" dirty="0">
              <a:solidFill>
                <a:schemeClr val="bg1"/>
              </a:solidFill>
            </a:rPr>
            <a:t> </a:t>
          </a:r>
          <a:br>
            <a:rPr lang="en-GB" altLang="en-US" sz="2400" b="1" u="none" noProof="0" dirty="0">
              <a:solidFill>
                <a:schemeClr val="bg1"/>
              </a:solidFill>
            </a:rPr>
          </a:br>
          <a:r>
            <a:rPr lang="en-GB" altLang="en-US" sz="2400" b="1" u="none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noProof="0" dirty="0">
              <a:solidFill>
                <a:schemeClr val="bg1"/>
              </a:solidFill>
            </a:rPr>
          </a:br>
          <a:endParaRPr lang="en-GB" altLang="en-US" sz="1000" b="1" u="sng" noProof="0" dirty="0">
            <a:solidFill>
              <a:schemeClr val="bg1"/>
            </a:solidFill>
          </a:endParaRPr>
        </a:p>
        <a:p>
          <a:pPr algn="l"/>
          <a:r>
            <a:rPr lang="en-GB" altLang="en-US" sz="1800" b="1" noProof="0" dirty="0"/>
            <a:t>Nuclear safety </a:t>
          </a:r>
          <a:r>
            <a:rPr lang="en-GB" altLang="en-US" sz="1800" b="0" noProof="0" dirty="0"/>
            <a:t>research and experimental data </a:t>
          </a:r>
          <a:r>
            <a:rPr lang="en-GB" altLang="en-US" sz="1800" noProof="0" dirty="0"/>
            <a:t>(e.g. thermal-hydraulics, fuel behaviour, severe accidents).</a:t>
          </a:r>
        </a:p>
        <a:p>
          <a:pPr algn="l"/>
          <a:r>
            <a:rPr lang="en-GB" altLang="en-US" sz="1800" b="1" noProof="0" dirty="0"/>
            <a:t>Nuclear safety databases </a:t>
          </a:r>
          <a:br>
            <a:rPr lang="en-GB" altLang="en-US" sz="1800" b="1" noProof="0" dirty="0"/>
          </a:br>
          <a:r>
            <a:rPr lang="en-GB" altLang="en-US" sz="1800" noProof="0" dirty="0"/>
            <a:t>(e.g. fire, common-cause failures).</a:t>
          </a:r>
        </a:p>
        <a:p>
          <a:pPr algn="l"/>
          <a:r>
            <a:rPr lang="en-GB" altLang="en-US" sz="1800" b="1" noProof="0" dirty="0"/>
            <a:t>Nuclear science </a:t>
          </a:r>
          <a:br>
            <a:rPr lang="en-GB" altLang="en-US" sz="1800" b="1" noProof="0" dirty="0"/>
          </a:br>
          <a:r>
            <a:rPr lang="en-GB" altLang="en-US" sz="1800" noProof="0" dirty="0"/>
            <a:t>(e.g. thermodynamics of advanced fuels).</a:t>
          </a:r>
        </a:p>
        <a:p>
          <a:pPr algn="l"/>
          <a:r>
            <a:rPr lang="en-GB" altLang="en-US" sz="1800" b="1" noProof="0" dirty="0"/>
            <a:t>Radioactive waste management </a:t>
          </a:r>
          <a:br>
            <a:rPr lang="en-GB" altLang="en-US" sz="1800" b="1" noProof="0" dirty="0"/>
          </a:br>
          <a:r>
            <a:rPr lang="en-GB" altLang="en-US" sz="1800" noProof="0" dirty="0"/>
            <a:t>(e.g. thermochemical database).</a:t>
          </a:r>
        </a:p>
        <a:p>
          <a:pPr algn="l"/>
          <a:r>
            <a:rPr lang="en-GB" altLang="en-US" sz="1800" b="1" noProof="0" dirty="0"/>
            <a:t>Radiological protection </a:t>
          </a:r>
          <a:br>
            <a:rPr lang="en-GB" altLang="en-US" sz="1800" b="1" noProof="0" dirty="0"/>
          </a:br>
          <a:r>
            <a:rPr lang="en-GB" altLang="en-US" sz="1800" noProof="0" dirty="0"/>
            <a:t>(e.g. occupational exposure).</a:t>
          </a:r>
        </a:p>
        <a:p>
          <a:pPr algn="l"/>
          <a:r>
            <a:rPr lang="en-GB" altLang="en-US" sz="1800" b="1" noProof="0" dirty="0"/>
            <a:t>Nuclear Education Skills and Technology Framework (NEST)</a:t>
          </a:r>
          <a:endParaRPr lang="en-GB" sz="1800" noProof="0" dirty="0"/>
        </a:p>
      </dgm:t>
    </dgm:pt>
    <dgm:pt modelId="{00841200-C9BF-453D-9D57-8A02536F9FBC}" type="par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566F9346-739B-4F6D-BE17-3CFF5A10D9EF}" type="sib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875CF333-B056-48B5-8E32-89EBC5DBEAD5}" type="pres">
      <dgm:prSet presAssocID="{AE3D63F1-99C9-4F3D-B35A-53953A2836EC}" presName="diagram" presStyleCnt="0">
        <dgm:presLayoutVars>
          <dgm:dir/>
          <dgm:resizeHandles val="exact"/>
        </dgm:presLayoutVars>
      </dgm:prSet>
      <dgm:spPr/>
    </dgm:pt>
    <dgm:pt modelId="{C5DC0D7C-2308-4E2E-BBC4-030E00687158}" type="pres">
      <dgm:prSet presAssocID="{977BBBB0-84D6-4AEB-BA4B-E993BE10522D}" presName="node" presStyleLbl="node1" presStyleIdx="0" presStyleCnt="2" custScaleX="104000" custScaleY="148183">
        <dgm:presLayoutVars>
          <dgm:bulletEnabled val="1"/>
        </dgm:presLayoutVars>
      </dgm:prSet>
      <dgm:spPr/>
    </dgm:pt>
    <dgm:pt modelId="{0E9DC2F5-EF7B-409E-80C8-E2F326F29C27}" type="pres">
      <dgm:prSet presAssocID="{BDD49762-A846-4D30-B1CC-CE01222E81CB}" presName="sibTrans" presStyleCnt="0"/>
      <dgm:spPr/>
    </dgm:pt>
    <dgm:pt modelId="{92BE2764-474F-401A-807F-9F51C3BCCC49}" type="pres">
      <dgm:prSet presAssocID="{A5ABF74B-A461-4A77-BD68-19CE36E87A3B}" presName="node" presStyleLbl="node1" presStyleIdx="1" presStyleCnt="2" custScaleX="91951" custScaleY="148183" custLinFactNeighborX="-4765">
        <dgm:presLayoutVars>
          <dgm:bulletEnabled val="1"/>
        </dgm:presLayoutVars>
      </dgm:prSet>
      <dgm:spPr/>
    </dgm:pt>
  </dgm:ptLst>
  <dgm:cxnLst>
    <dgm:cxn modelId="{F7E4DC19-7EE1-4619-83F3-1EB0555FF5EE}" type="presOf" srcId="{977BBBB0-84D6-4AEB-BA4B-E993BE10522D}" destId="{C5DC0D7C-2308-4E2E-BBC4-030E00687158}" srcOrd="0" destOrd="0" presId="urn:microsoft.com/office/officeart/2005/8/layout/default"/>
    <dgm:cxn modelId="{E884585A-A937-4C3D-ADDD-C58C651B1074}" type="presOf" srcId="{AE3D63F1-99C9-4F3D-B35A-53953A2836EC}" destId="{875CF333-B056-48B5-8E32-89EBC5DBEAD5}" srcOrd="0" destOrd="0" presId="urn:microsoft.com/office/officeart/2005/8/layout/default"/>
    <dgm:cxn modelId="{6846A58F-78AF-4E6D-BC4A-4C187C680DEB}" srcId="{AE3D63F1-99C9-4F3D-B35A-53953A2836EC}" destId="{977BBBB0-84D6-4AEB-BA4B-E993BE10522D}" srcOrd="0" destOrd="0" parTransId="{58CA35E0-E170-42D7-9CCD-A340AEF6E519}" sibTransId="{BDD49762-A846-4D30-B1CC-CE01222E81CB}"/>
    <dgm:cxn modelId="{C90EB6C8-FB7A-4718-94DE-C513822B6962}" type="presOf" srcId="{A5ABF74B-A461-4A77-BD68-19CE36E87A3B}" destId="{92BE2764-474F-401A-807F-9F51C3BCCC49}" srcOrd="0" destOrd="0" presId="urn:microsoft.com/office/officeart/2005/8/layout/default"/>
    <dgm:cxn modelId="{FDAAC8F5-8C70-4A49-B305-77B200B2E3C3}" srcId="{AE3D63F1-99C9-4F3D-B35A-53953A2836EC}" destId="{A5ABF74B-A461-4A77-BD68-19CE36E87A3B}" srcOrd="1" destOrd="0" parTransId="{00841200-C9BF-453D-9D57-8A02536F9FBC}" sibTransId="{566F9346-739B-4F6D-BE17-3CFF5A10D9EF}"/>
    <dgm:cxn modelId="{72FF43A7-5CB3-4949-A1E3-9A9FBD914426}" type="presParOf" srcId="{875CF333-B056-48B5-8E32-89EBC5DBEAD5}" destId="{C5DC0D7C-2308-4E2E-BBC4-030E00687158}" srcOrd="0" destOrd="0" presId="urn:microsoft.com/office/officeart/2005/8/layout/default"/>
    <dgm:cxn modelId="{1332082B-C14E-480E-8BA5-595932DAD6FE}" type="presParOf" srcId="{875CF333-B056-48B5-8E32-89EBC5DBEAD5}" destId="{0E9DC2F5-EF7B-409E-80C8-E2F326F29C27}" srcOrd="1" destOrd="0" presId="urn:microsoft.com/office/officeart/2005/8/layout/default"/>
    <dgm:cxn modelId="{09A1386B-6405-4E10-AE2B-3A7EBBCF0602}" type="presParOf" srcId="{875CF333-B056-48B5-8E32-89EBC5DBEAD5}" destId="{92BE2764-474F-401A-807F-9F51C3BCCC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21A9-643F-41C5-8BC6-D1554DFAD959}">
      <dsp:nvSpPr>
        <dsp:cNvPr id="0" name=""/>
        <dsp:cNvSpPr/>
      </dsp:nvSpPr>
      <dsp:spPr>
        <a:xfrm>
          <a:off x="0" y="142933"/>
          <a:ext cx="10668000" cy="126510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/>
            <a:t>34 </a:t>
          </a:r>
          <a:r>
            <a:rPr lang="en-GB" sz="2800" b="0" kern="1200" dirty="0"/>
            <a:t>member countries + partners </a:t>
          </a:r>
          <a:br>
            <a:rPr lang="en-GB" sz="2800" b="0" kern="1200" dirty="0"/>
          </a:br>
          <a:r>
            <a:rPr lang="en-GB" sz="2800" b="0" kern="1200" dirty="0"/>
            <a:t>(e.g. China, India, Brazil, etc.)</a:t>
          </a:r>
          <a:endParaRPr lang="en-US" sz="2800" b="0" kern="1200" dirty="0"/>
        </a:p>
      </dsp:txBody>
      <dsp:txXfrm>
        <a:off x="61757" y="204690"/>
        <a:ext cx="10544486" cy="1141589"/>
      </dsp:txXfrm>
    </dsp:sp>
    <dsp:sp modelId="{108676AB-0BFB-4AC2-9E93-6B569ED7CCF7}">
      <dsp:nvSpPr>
        <dsp:cNvPr id="0" name=""/>
        <dsp:cNvSpPr/>
      </dsp:nvSpPr>
      <dsp:spPr>
        <a:xfrm>
          <a:off x="0" y="1524602"/>
          <a:ext cx="10668000" cy="1729928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8 </a:t>
          </a:r>
          <a:r>
            <a:rPr lang="en-GB" sz="2800" b="0" kern="1200" dirty="0">
              <a:solidFill>
                <a:schemeClr val="bg1"/>
              </a:solidFill>
            </a:rPr>
            <a:t>standing technical committees 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altLang="en-US" sz="2800" b="1" kern="1200" dirty="0"/>
            <a:t>1 </a:t>
          </a:r>
          <a:r>
            <a:rPr lang="en-GB" altLang="en-US" sz="2800" b="0" kern="1200" dirty="0"/>
            <a:t>management board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sz="2800" b="1" kern="1200" dirty="0">
              <a:solidFill>
                <a:schemeClr val="bg1"/>
              </a:solidFill>
            </a:rPr>
            <a:t>74 </a:t>
          </a:r>
          <a:r>
            <a:rPr lang="en-GB" sz="2800" b="0" kern="1200" dirty="0">
              <a:solidFill>
                <a:schemeClr val="bg1"/>
              </a:solidFill>
            </a:rPr>
            <a:t>working parties and expert groups</a:t>
          </a:r>
        </a:p>
      </dsp:txBody>
      <dsp:txXfrm>
        <a:off x="84448" y="1609050"/>
        <a:ext cx="10499104" cy="1561032"/>
      </dsp:txXfrm>
    </dsp:sp>
    <dsp:sp modelId="{8400DD9A-B325-4908-A12C-0FD6A8D27895}">
      <dsp:nvSpPr>
        <dsp:cNvPr id="0" name=""/>
        <dsp:cNvSpPr/>
      </dsp:nvSpPr>
      <dsp:spPr>
        <a:xfrm>
          <a:off x="0" y="3330730"/>
          <a:ext cx="10668000" cy="980967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26 </a:t>
          </a:r>
          <a:r>
            <a:rPr lang="en-US" sz="2800" b="0" kern="1200" dirty="0">
              <a:solidFill>
                <a:schemeClr val="bg1"/>
              </a:solidFill>
            </a:rPr>
            <a:t>international joint projects</a:t>
          </a:r>
        </a:p>
      </dsp:txBody>
      <dsp:txXfrm>
        <a:off x="47887" y="3378617"/>
        <a:ext cx="10572226" cy="885193"/>
      </dsp:txXfrm>
    </dsp:sp>
    <dsp:sp modelId="{BD88F744-892F-48D0-A0EB-946C3D00BE1A}">
      <dsp:nvSpPr>
        <dsp:cNvPr id="0" name=""/>
        <dsp:cNvSpPr/>
      </dsp:nvSpPr>
      <dsp:spPr>
        <a:xfrm>
          <a:off x="0" y="4418191"/>
          <a:ext cx="10668000" cy="883492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The NEA Data Bank – </a:t>
          </a:r>
          <a:r>
            <a:rPr lang="en-US" sz="2800" b="0" kern="1200" dirty="0">
              <a:solidFill>
                <a:schemeClr val="bg1"/>
              </a:solidFill>
            </a:rPr>
            <a:t>a major international resource</a:t>
          </a:r>
          <a:endParaRPr lang="en-US" sz="2800" b="0" kern="1200" dirty="0">
            <a:solidFill>
              <a:prstClr val="black"/>
            </a:solidFill>
          </a:endParaRPr>
        </a:p>
      </dsp:txBody>
      <dsp:txXfrm>
        <a:off x="43129" y="4461320"/>
        <a:ext cx="10581742" cy="79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3FD5-F155-466E-B862-978DD051D63E}">
      <dsp:nvSpPr>
        <dsp:cNvPr id="0" name=""/>
        <dsp:cNvSpPr/>
      </dsp:nvSpPr>
      <dsp:spPr>
        <a:xfrm>
          <a:off x="0" y="248278"/>
          <a:ext cx="11582400" cy="213292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assist its member countries in maintaining and further developing, through </a:t>
          </a:r>
          <a:r>
            <a:rPr lang="en-US" altLang="en-US" sz="2800" b="1" kern="1200" dirty="0"/>
            <a:t>international co-operation, the scientific, technological and legal bases</a:t>
          </a:r>
          <a:r>
            <a:rPr lang="en-US" altLang="en-US" sz="2800" kern="1200" dirty="0"/>
            <a:t> required for a safe, environmentally sound and economical use of nuclear energy for peaceful purposes.</a:t>
          </a:r>
          <a:endParaRPr lang="en-US" sz="2800" kern="1200" dirty="0"/>
        </a:p>
      </dsp:txBody>
      <dsp:txXfrm>
        <a:off x="104121" y="352399"/>
        <a:ext cx="11374158" cy="1924681"/>
      </dsp:txXfrm>
    </dsp:sp>
    <dsp:sp modelId="{4310FA0F-B5AB-4101-BD66-7A6A4F32F290}">
      <dsp:nvSpPr>
        <dsp:cNvPr id="0" name=""/>
        <dsp:cNvSpPr/>
      </dsp:nvSpPr>
      <dsp:spPr>
        <a:xfrm>
          <a:off x="0" y="2530229"/>
          <a:ext cx="11582400" cy="2222085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provide authoritative assessments and to forge </a:t>
          </a:r>
          <a:r>
            <a:rPr lang="en-US" altLang="en-US" sz="2800" b="1" kern="1200" dirty="0"/>
            <a:t>common understandings </a:t>
          </a:r>
          <a:r>
            <a:rPr lang="en-US" altLang="en-US" sz="2800" kern="1200" dirty="0"/>
            <a:t>on key issues as </a:t>
          </a:r>
          <a:r>
            <a:rPr lang="en-US" altLang="en-US" sz="2800" b="1" kern="1200" dirty="0"/>
            <a:t>input to government decisions on nuclear energy policy</a:t>
          </a:r>
          <a:r>
            <a:rPr lang="en-US" altLang="en-US" sz="2800" kern="1200" dirty="0"/>
            <a:t> and to broader OECD policy analyses in areas such as energy and the sustainable development of low-carbon economies. </a:t>
          </a:r>
          <a:endParaRPr lang="en-US" sz="2800" kern="1200" dirty="0"/>
        </a:p>
      </dsp:txBody>
      <dsp:txXfrm>
        <a:off x="108473" y="2638702"/>
        <a:ext cx="11365454" cy="200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0D7C-2308-4E2E-BBC4-030E00687158}">
      <dsp:nvSpPr>
        <dsp:cNvPr id="0" name=""/>
        <dsp:cNvSpPr/>
      </dsp:nvSpPr>
      <dsp:spPr>
        <a:xfrm>
          <a:off x="170588" y="414"/>
          <a:ext cx="6077812" cy="5195933"/>
        </a:xfrm>
        <a:prstGeom prst="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none" kern="1200" noProof="0" dirty="0">
              <a:solidFill>
                <a:schemeClr val="bg1"/>
              </a:solidFill>
            </a:rPr>
            <a:t> </a:t>
          </a:r>
          <a:br>
            <a:rPr lang="en-GB" sz="2400" b="1" u="none" kern="1200" noProof="0" dirty="0">
              <a:solidFill>
                <a:schemeClr val="bg1"/>
              </a:solidFill>
            </a:rPr>
          </a:br>
          <a:r>
            <a:rPr lang="en-GB" sz="2400" b="1" u="none" kern="1200" noProof="0" dirty="0">
              <a:solidFill>
                <a:schemeClr val="bg1"/>
              </a:solidFill>
            </a:rPr>
            <a:t>NEA serviced bodies </a:t>
          </a:r>
          <a:br>
            <a:rPr lang="en-GB" sz="1800" b="1" u="sng" kern="1200" noProof="0" dirty="0">
              <a:solidFill>
                <a:schemeClr val="bg1"/>
              </a:solidFill>
            </a:rPr>
          </a:br>
          <a:r>
            <a:rPr lang="en-GB" sz="1000" b="1" u="sng" kern="1200" noProof="0" dirty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Generation IV International Forum (GIF) </a:t>
          </a:r>
          <a:br>
            <a:rPr lang="en-GB" sz="1800" b="1" kern="1200" noProof="0" dirty="0"/>
          </a:br>
          <a:r>
            <a:rPr lang="en-GB" sz="1800" kern="12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" baseline="0" noProof="0" dirty="0"/>
            <a:t>Multinational Design Evaluation Programme (MDEP) – </a:t>
          </a:r>
          <a:r>
            <a:rPr lang="en-GB" sz="1800" kern="12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International Framework for Nuclear Energy Cooperation (IFNEC) – </a:t>
          </a:r>
          <a:r>
            <a:rPr lang="en-GB" sz="1800" kern="1200" noProof="0" dirty="0"/>
            <a:t>65-country forum for international discussion on wide array of nuclear topics involving both developed and emerging economies.</a:t>
          </a:r>
        </a:p>
      </dsp:txBody>
      <dsp:txXfrm>
        <a:off x="170588" y="414"/>
        <a:ext cx="6077812" cy="5195933"/>
      </dsp:txXfrm>
    </dsp:sp>
    <dsp:sp modelId="{92BE2764-474F-401A-807F-9F51C3BCCC49}">
      <dsp:nvSpPr>
        <dsp:cNvPr id="0" name=""/>
        <dsp:cNvSpPr/>
      </dsp:nvSpPr>
      <dsp:spPr>
        <a:xfrm>
          <a:off x="6554337" y="414"/>
          <a:ext cx="5373662" cy="5195933"/>
        </a:xfrm>
        <a:prstGeom prst="rect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000" b="1" u="none" kern="1200" noProof="0" dirty="0">
              <a:solidFill>
                <a:schemeClr val="bg1"/>
              </a:solidFill>
            </a:rPr>
            <a:t> </a:t>
          </a:r>
          <a:br>
            <a:rPr lang="en-GB" altLang="en-US" sz="2400" b="1" u="none" kern="1200" noProof="0" dirty="0">
              <a:solidFill>
                <a:schemeClr val="bg1"/>
              </a:solidFill>
            </a:rPr>
          </a:br>
          <a:r>
            <a:rPr lang="en-GB" altLang="en-US" sz="2400" b="1" u="none" kern="1200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kern="1200" noProof="0" dirty="0">
              <a:solidFill>
                <a:schemeClr val="bg1"/>
              </a:solidFill>
            </a:rPr>
          </a:br>
          <a:endParaRPr lang="en-GB" altLang="en-US" sz="1000" b="1" u="sng" kern="1200" noProof="0" dirty="0">
            <a:solidFill>
              <a:schemeClr val="bg1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</a:t>
          </a:r>
          <a:r>
            <a:rPr lang="en-GB" altLang="en-US" sz="1800" b="0" kern="1200" noProof="0" dirty="0"/>
            <a:t>research and experimental data </a:t>
          </a:r>
          <a:r>
            <a:rPr lang="en-GB" altLang="en-US" sz="1800" kern="1200" noProof="0" dirty="0"/>
            <a:t>(e.g. thermal-hydraulics, fuel behaviour, severe accidents).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databases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fire, common-cause failures).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science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thermodynamics of advanced fuels).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Radioactive waste management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thermochemical database).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Radiological protection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occupational exposure).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Education Skills and Technology Framework (NEST)</a:t>
          </a:r>
          <a:endParaRPr lang="en-GB" sz="1800" kern="1200" noProof="0" dirty="0"/>
        </a:p>
      </dsp:txBody>
      <dsp:txXfrm>
        <a:off x="6554337" y="414"/>
        <a:ext cx="5373662" cy="5195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21A9-643F-41C5-8BC6-D1554DFAD959}">
      <dsp:nvSpPr>
        <dsp:cNvPr id="0" name=""/>
        <dsp:cNvSpPr/>
      </dsp:nvSpPr>
      <dsp:spPr>
        <a:xfrm>
          <a:off x="0" y="142933"/>
          <a:ext cx="10668000" cy="126510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/>
            <a:t>34 </a:t>
          </a:r>
          <a:r>
            <a:rPr lang="en-GB" sz="2800" b="0" kern="1200" dirty="0"/>
            <a:t>member countries + partners </a:t>
          </a:r>
          <a:br>
            <a:rPr lang="en-GB" sz="2800" b="0" kern="1200" dirty="0"/>
          </a:br>
          <a:r>
            <a:rPr lang="en-GB" sz="2800" b="0" kern="1200" dirty="0"/>
            <a:t>(e.g. China, India, Brazil, etc.)</a:t>
          </a:r>
          <a:endParaRPr lang="en-US" sz="2800" b="0" kern="1200" dirty="0"/>
        </a:p>
      </dsp:txBody>
      <dsp:txXfrm>
        <a:off x="61757" y="204690"/>
        <a:ext cx="10544486" cy="1141589"/>
      </dsp:txXfrm>
    </dsp:sp>
    <dsp:sp modelId="{108676AB-0BFB-4AC2-9E93-6B569ED7CCF7}">
      <dsp:nvSpPr>
        <dsp:cNvPr id="0" name=""/>
        <dsp:cNvSpPr/>
      </dsp:nvSpPr>
      <dsp:spPr>
        <a:xfrm>
          <a:off x="0" y="1524602"/>
          <a:ext cx="10668000" cy="1729928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8 </a:t>
          </a:r>
          <a:r>
            <a:rPr lang="en-GB" sz="2800" b="0" kern="1200" dirty="0">
              <a:solidFill>
                <a:schemeClr val="bg1"/>
              </a:solidFill>
            </a:rPr>
            <a:t>standing technical committees 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altLang="en-US" sz="2800" b="1" kern="1200" dirty="0"/>
            <a:t>1 </a:t>
          </a:r>
          <a:r>
            <a:rPr lang="en-GB" altLang="en-US" sz="2800" b="0" kern="1200" dirty="0"/>
            <a:t>management board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sz="2800" b="1" kern="1200" dirty="0">
              <a:solidFill>
                <a:schemeClr val="bg1"/>
              </a:solidFill>
            </a:rPr>
            <a:t>74 </a:t>
          </a:r>
          <a:r>
            <a:rPr lang="en-GB" sz="2800" b="0" kern="1200" dirty="0">
              <a:solidFill>
                <a:schemeClr val="bg1"/>
              </a:solidFill>
            </a:rPr>
            <a:t>working parties and expert groups</a:t>
          </a:r>
        </a:p>
      </dsp:txBody>
      <dsp:txXfrm>
        <a:off x="84448" y="1609050"/>
        <a:ext cx="10499104" cy="1561032"/>
      </dsp:txXfrm>
    </dsp:sp>
    <dsp:sp modelId="{8400DD9A-B325-4908-A12C-0FD6A8D27895}">
      <dsp:nvSpPr>
        <dsp:cNvPr id="0" name=""/>
        <dsp:cNvSpPr/>
      </dsp:nvSpPr>
      <dsp:spPr>
        <a:xfrm>
          <a:off x="0" y="3330730"/>
          <a:ext cx="10668000" cy="980967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26 </a:t>
          </a:r>
          <a:r>
            <a:rPr lang="en-US" sz="2800" b="0" kern="1200" dirty="0">
              <a:solidFill>
                <a:schemeClr val="bg1"/>
              </a:solidFill>
            </a:rPr>
            <a:t>international joint projects</a:t>
          </a:r>
        </a:p>
      </dsp:txBody>
      <dsp:txXfrm>
        <a:off x="47887" y="3378617"/>
        <a:ext cx="10572226" cy="885193"/>
      </dsp:txXfrm>
    </dsp:sp>
    <dsp:sp modelId="{BD88F744-892F-48D0-A0EB-946C3D00BE1A}">
      <dsp:nvSpPr>
        <dsp:cNvPr id="0" name=""/>
        <dsp:cNvSpPr/>
      </dsp:nvSpPr>
      <dsp:spPr>
        <a:xfrm>
          <a:off x="0" y="4418191"/>
          <a:ext cx="10668000" cy="883492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The NEA Data Bank – </a:t>
          </a:r>
          <a:r>
            <a:rPr lang="en-US" sz="2800" b="0" kern="1200" dirty="0">
              <a:solidFill>
                <a:schemeClr val="bg1"/>
              </a:solidFill>
            </a:rPr>
            <a:t>a major international resource</a:t>
          </a:r>
          <a:endParaRPr lang="en-US" sz="2800" b="0" kern="1200" dirty="0">
            <a:solidFill>
              <a:prstClr val="black"/>
            </a:solidFill>
          </a:endParaRPr>
        </a:p>
      </dsp:txBody>
      <dsp:txXfrm>
        <a:off x="43129" y="4461320"/>
        <a:ext cx="10581742" cy="797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3FD5-F155-466E-B862-978DD051D63E}">
      <dsp:nvSpPr>
        <dsp:cNvPr id="0" name=""/>
        <dsp:cNvSpPr/>
      </dsp:nvSpPr>
      <dsp:spPr>
        <a:xfrm>
          <a:off x="0" y="248278"/>
          <a:ext cx="11582400" cy="213292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assist its member countries in maintaining and further developing, through </a:t>
          </a:r>
          <a:r>
            <a:rPr lang="en-US" altLang="en-US" sz="2800" b="1" kern="1200" dirty="0"/>
            <a:t>international co-operation, the scientific, technological and legal bases</a:t>
          </a:r>
          <a:r>
            <a:rPr lang="en-US" altLang="en-US" sz="2800" kern="1200" dirty="0"/>
            <a:t> required for a safe, environmentally sound and economical use of nuclear energy for peaceful purposes.</a:t>
          </a:r>
          <a:endParaRPr lang="en-US" sz="2800" kern="1200" dirty="0"/>
        </a:p>
      </dsp:txBody>
      <dsp:txXfrm>
        <a:off x="104121" y="352399"/>
        <a:ext cx="11374158" cy="1924681"/>
      </dsp:txXfrm>
    </dsp:sp>
    <dsp:sp modelId="{4310FA0F-B5AB-4101-BD66-7A6A4F32F290}">
      <dsp:nvSpPr>
        <dsp:cNvPr id="0" name=""/>
        <dsp:cNvSpPr/>
      </dsp:nvSpPr>
      <dsp:spPr>
        <a:xfrm>
          <a:off x="0" y="2530229"/>
          <a:ext cx="11582400" cy="2222085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provide authoritative assessments and to forge </a:t>
          </a:r>
          <a:r>
            <a:rPr lang="en-US" altLang="en-US" sz="2800" b="1" kern="1200" dirty="0"/>
            <a:t>common understandings </a:t>
          </a:r>
          <a:r>
            <a:rPr lang="en-US" altLang="en-US" sz="2800" kern="1200" dirty="0"/>
            <a:t>on key issues as </a:t>
          </a:r>
          <a:r>
            <a:rPr lang="en-US" altLang="en-US" sz="2800" b="1" kern="1200" dirty="0"/>
            <a:t>input to government decisions on nuclear energy policy</a:t>
          </a:r>
          <a:r>
            <a:rPr lang="en-US" altLang="en-US" sz="2800" kern="1200" dirty="0"/>
            <a:t> and to broader OECD policy analyses in areas such as energy and the sustainable development of low-carbon economies. </a:t>
          </a:r>
          <a:endParaRPr lang="en-US" sz="2800" kern="1200" dirty="0"/>
        </a:p>
      </dsp:txBody>
      <dsp:txXfrm>
        <a:off x="108473" y="2638702"/>
        <a:ext cx="11365454" cy="2005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0D7C-2308-4E2E-BBC4-030E00687158}">
      <dsp:nvSpPr>
        <dsp:cNvPr id="0" name=""/>
        <dsp:cNvSpPr/>
      </dsp:nvSpPr>
      <dsp:spPr>
        <a:xfrm>
          <a:off x="170588" y="414"/>
          <a:ext cx="6077812" cy="5195933"/>
        </a:xfrm>
        <a:prstGeom prst="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none" kern="1200" noProof="0" dirty="0">
              <a:solidFill>
                <a:schemeClr val="bg1"/>
              </a:solidFill>
            </a:rPr>
            <a:t> </a:t>
          </a:r>
          <a:br>
            <a:rPr lang="en-GB" sz="2400" b="1" u="none" kern="1200" noProof="0" dirty="0">
              <a:solidFill>
                <a:schemeClr val="bg1"/>
              </a:solidFill>
            </a:rPr>
          </a:br>
          <a:r>
            <a:rPr lang="en-GB" sz="2400" b="1" u="none" kern="1200" noProof="0" dirty="0">
              <a:solidFill>
                <a:schemeClr val="bg1"/>
              </a:solidFill>
            </a:rPr>
            <a:t>NEA serviced bodies </a:t>
          </a:r>
          <a:br>
            <a:rPr lang="en-GB" sz="1800" b="1" u="sng" kern="1200" noProof="0" dirty="0">
              <a:solidFill>
                <a:schemeClr val="bg1"/>
              </a:solidFill>
            </a:rPr>
          </a:br>
          <a:r>
            <a:rPr lang="en-GB" sz="1000" b="1" u="sng" kern="1200" noProof="0" dirty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Generation IV International Forum (GIF) </a:t>
          </a:r>
          <a:br>
            <a:rPr lang="en-GB" sz="1800" b="1" kern="1200" noProof="0" dirty="0"/>
          </a:br>
          <a:r>
            <a:rPr lang="en-GB" sz="1800" kern="12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" baseline="0" noProof="0" dirty="0"/>
            <a:t>Multinational Design Evaluation Programme (MDEP) – </a:t>
          </a:r>
          <a:r>
            <a:rPr lang="en-GB" sz="1800" kern="12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International Framework for Nuclear Energy Cooperation (IFNEC) – </a:t>
          </a:r>
          <a:r>
            <a:rPr lang="en-GB" sz="1800" kern="1200" noProof="0" dirty="0"/>
            <a:t>65-country forum for international discussion on wide array of nuclear topics involving both developed and emerging economies.</a:t>
          </a:r>
        </a:p>
      </dsp:txBody>
      <dsp:txXfrm>
        <a:off x="170588" y="414"/>
        <a:ext cx="6077812" cy="5195933"/>
      </dsp:txXfrm>
    </dsp:sp>
    <dsp:sp modelId="{92BE2764-474F-401A-807F-9F51C3BCCC49}">
      <dsp:nvSpPr>
        <dsp:cNvPr id="0" name=""/>
        <dsp:cNvSpPr/>
      </dsp:nvSpPr>
      <dsp:spPr>
        <a:xfrm>
          <a:off x="6554337" y="414"/>
          <a:ext cx="5373662" cy="5195933"/>
        </a:xfrm>
        <a:prstGeom prst="rect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000" b="1" u="none" kern="1200" noProof="0" dirty="0">
              <a:solidFill>
                <a:schemeClr val="bg1"/>
              </a:solidFill>
            </a:rPr>
            <a:t> </a:t>
          </a:r>
          <a:br>
            <a:rPr lang="en-GB" altLang="en-US" sz="2400" b="1" u="none" kern="1200" noProof="0" dirty="0">
              <a:solidFill>
                <a:schemeClr val="bg1"/>
              </a:solidFill>
            </a:rPr>
          </a:br>
          <a:r>
            <a:rPr lang="en-GB" altLang="en-US" sz="2400" b="1" u="none" kern="1200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kern="1200" noProof="0" dirty="0">
              <a:solidFill>
                <a:schemeClr val="bg1"/>
              </a:solidFill>
            </a:rPr>
          </a:br>
          <a:endParaRPr lang="en-GB" altLang="en-US" sz="1000" b="1" u="sng" kern="1200" noProof="0" dirty="0">
            <a:solidFill>
              <a:schemeClr val="bg1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</a:t>
          </a:r>
          <a:r>
            <a:rPr lang="en-GB" altLang="en-US" sz="1800" b="0" kern="1200" noProof="0" dirty="0"/>
            <a:t>research and experimental data </a:t>
          </a:r>
          <a:r>
            <a:rPr lang="en-GB" altLang="en-US" sz="1800" kern="1200" noProof="0" dirty="0"/>
            <a:t>(e.g. thermal-hydraulics, fuel behaviour, severe accidents).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databases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fire, common-cause failures).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science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thermodynamics of advanced fuels).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Radioactive waste management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thermochemical database).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Radiological protection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occupational exposure).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Education Skills and Technology Framework (NEST)</a:t>
          </a:r>
          <a:endParaRPr lang="en-GB" sz="1800" kern="1200" noProof="0" dirty="0"/>
        </a:p>
      </dsp:txBody>
      <dsp:txXfrm>
        <a:off x="6554337" y="414"/>
        <a:ext cx="5373662" cy="5195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21A9-643F-41C5-8BC6-D1554DFAD959}">
      <dsp:nvSpPr>
        <dsp:cNvPr id="0" name=""/>
        <dsp:cNvSpPr/>
      </dsp:nvSpPr>
      <dsp:spPr>
        <a:xfrm>
          <a:off x="0" y="101644"/>
          <a:ext cx="10668000" cy="1298490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/>
            <a:t>34 </a:t>
          </a:r>
          <a:r>
            <a:rPr lang="en-GB" sz="2800" b="0" kern="1200" dirty="0"/>
            <a:t>member countries + partners </a:t>
          </a:r>
          <a:br>
            <a:rPr lang="en-GB" sz="2800" b="0" kern="1200" dirty="0"/>
          </a:br>
          <a:r>
            <a:rPr lang="en-GB" sz="2800" b="0" kern="1200" dirty="0"/>
            <a:t>(e.g. China, India, Brazil, etc.)</a:t>
          </a:r>
          <a:endParaRPr lang="en-US" sz="2800" b="0" kern="1200" dirty="0"/>
        </a:p>
      </dsp:txBody>
      <dsp:txXfrm>
        <a:off x="63387" y="165031"/>
        <a:ext cx="10541226" cy="1171716"/>
      </dsp:txXfrm>
    </dsp:sp>
    <dsp:sp modelId="{108676AB-0BFB-4AC2-9E93-6B569ED7CCF7}">
      <dsp:nvSpPr>
        <dsp:cNvPr id="0" name=""/>
        <dsp:cNvSpPr/>
      </dsp:nvSpPr>
      <dsp:spPr>
        <a:xfrm>
          <a:off x="0" y="1503951"/>
          <a:ext cx="10668000" cy="1775583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8 </a:t>
          </a:r>
          <a:r>
            <a:rPr lang="en-GB" sz="2800" b="0" kern="1200" dirty="0">
              <a:solidFill>
                <a:schemeClr val="bg1"/>
              </a:solidFill>
            </a:rPr>
            <a:t>standing technical committees 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altLang="en-US" sz="2800" b="1" kern="1200" dirty="0"/>
            <a:t>1 </a:t>
          </a:r>
          <a:r>
            <a:rPr lang="en-GB" altLang="en-US" sz="2800" b="0" kern="1200" dirty="0"/>
            <a:t>management board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sz="2800" b="1" kern="1200" dirty="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kern="1200" dirty="0">
              <a:solidFill>
                <a:schemeClr val="bg1"/>
              </a:solidFill>
            </a:rPr>
            <a:t>74 </a:t>
          </a:r>
          <a:r>
            <a:rPr lang="en-GB" sz="2800" b="0" kern="1200" dirty="0">
              <a:solidFill>
                <a:schemeClr val="bg1"/>
              </a:solidFill>
            </a:rPr>
            <a:t>working parties and expert groups</a:t>
          </a:r>
        </a:p>
      </dsp:txBody>
      <dsp:txXfrm>
        <a:off x="86677" y="1590628"/>
        <a:ext cx="10494646" cy="1602229"/>
      </dsp:txXfrm>
    </dsp:sp>
    <dsp:sp modelId="{8400DD9A-B325-4908-A12C-0FD6A8D27895}">
      <dsp:nvSpPr>
        <dsp:cNvPr id="0" name=""/>
        <dsp:cNvSpPr/>
      </dsp:nvSpPr>
      <dsp:spPr>
        <a:xfrm>
          <a:off x="0" y="3347399"/>
          <a:ext cx="10668000" cy="1006856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kern="1200">
              <a:solidFill>
                <a:schemeClr val="bg1"/>
              </a:solidFill>
            </a:rPr>
            <a:t>26 </a:t>
          </a:r>
          <a:r>
            <a:rPr lang="en-US" sz="2800" b="0" kern="1200" dirty="0">
              <a:solidFill>
                <a:schemeClr val="bg1"/>
              </a:solidFill>
            </a:rPr>
            <a:t>international joint projects</a:t>
          </a:r>
        </a:p>
      </dsp:txBody>
      <dsp:txXfrm>
        <a:off x="49151" y="3396550"/>
        <a:ext cx="10569698" cy="908554"/>
      </dsp:txXfrm>
    </dsp:sp>
    <dsp:sp modelId="{BD88F744-892F-48D0-A0EB-946C3D00BE1A}">
      <dsp:nvSpPr>
        <dsp:cNvPr id="0" name=""/>
        <dsp:cNvSpPr/>
      </dsp:nvSpPr>
      <dsp:spPr>
        <a:xfrm>
          <a:off x="0" y="4448874"/>
          <a:ext cx="10668000" cy="906808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The NEA Data Bank – </a:t>
          </a:r>
          <a:r>
            <a:rPr lang="en-US" sz="2800" b="0" kern="1200" dirty="0">
              <a:solidFill>
                <a:schemeClr val="bg1"/>
              </a:solidFill>
            </a:rPr>
            <a:t>a major international resource</a:t>
          </a:r>
          <a:endParaRPr lang="en-US" sz="2800" b="0" kern="1200" dirty="0">
            <a:solidFill>
              <a:prstClr val="black"/>
            </a:solidFill>
          </a:endParaRPr>
        </a:p>
      </dsp:txBody>
      <dsp:txXfrm>
        <a:off x="44267" y="4493141"/>
        <a:ext cx="10579466" cy="81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3FD5-F155-466E-B862-978DD051D63E}">
      <dsp:nvSpPr>
        <dsp:cNvPr id="0" name=""/>
        <dsp:cNvSpPr/>
      </dsp:nvSpPr>
      <dsp:spPr>
        <a:xfrm>
          <a:off x="0" y="248278"/>
          <a:ext cx="11582400" cy="213292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assist its member countries in maintaining and further developing, through </a:t>
          </a:r>
          <a:r>
            <a:rPr lang="en-US" altLang="en-US" sz="2800" b="1" kern="1200" dirty="0"/>
            <a:t>international co-operation, the scientific, technological and legal bases</a:t>
          </a:r>
          <a:r>
            <a:rPr lang="en-US" altLang="en-US" sz="2800" kern="1200" dirty="0"/>
            <a:t> required for a safe, environmentally sound and economical use of nuclear energy for peaceful purposes.</a:t>
          </a:r>
          <a:endParaRPr lang="en-US" sz="2800" kern="1200" dirty="0"/>
        </a:p>
      </dsp:txBody>
      <dsp:txXfrm>
        <a:off x="104121" y="352399"/>
        <a:ext cx="11374158" cy="1924681"/>
      </dsp:txXfrm>
    </dsp:sp>
    <dsp:sp modelId="{4310FA0F-B5AB-4101-BD66-7A6A4F32F290}">
      <dsp:nvSpPr>
        <dsp:cNvPr id="0" name=""/>
        <dsp:cNvSpPr/>
      </dsp:nvSpPr>
      <dsp:spPr>
        <a:xfrm>
          <a:off x="0" y="2530229"/>
          <a:ext cx="11582400" cy="2222085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provide authoritative assessments and to forge </a:t>
          </a:r>
          <a:r>
            <a:rPr lang="en-US" altLang="en-US" sz="2800" b="1" kern="1200" dirty="0"/>
            <a:t>common understandings </a:t>
          </a:r>
          <a:r>
            <a:rPr lang="en-US" altLang="en-US" sz="2800" kern="1200" dirty="0"/>
            <a:t>on key issues as </a:t>
          </a:r>
          <a:r>
            <a:rPr lang="en-US" altLang="en-US" sz="2800" b="1" kern="1200" dirty="0"/>
            <a:t>input to government decisions on nuclear energy policy</a:t>
          </a:r>
          <a:r>
            <a:rPr lang="en-US" altLang="en-US" sz="2800" kern="1200" dirty="0"/>
            <a:t> and to broader OECD policy analyses in areas such as energy and the sustainable development of low-carbon economies. </a:t>
          </a:r>
          <a:endParaRPr lang="en-US" sz="2800" kern="1200" dirty="0"/>
        </a:p>
      </dsp:txBody>
      <dsp:txXfrm>
        <a:off x="108473" y="2638702"/>
        <a:ext cx="11365454" cy="2005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0D7C-2308-4E2E-BBC4-030E00687158}">
      <dsp:nvSpPr>
        <dsp:cNvPr id="0" name=""/>
        <dsp:cNvSpPr/>
      </dsp:nvSpPr>
      <dsp:spPr>
        <a:xfrm>
          <a:off x="170588" y="414"/>
          <a:ext cx="6077812" cy="5195933"/>
        </a:xfrm>
        <a:prstGeom prst="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none" kern="1200" noProof="0" dirty="0">
              <a:solidFill>
                <a:schemeClr val="bg1"/>
              </a:solidFill>
            </a:rPr>
            <a:t> </a:t>
          </a:r>
          <a:br>
            <a:rPr lang="en-GB" sz="2400" b="1" u="none" kern="1200" noProof="0" dirty="0">
              <a:solidFill>
                <a:schemeClr val="bg1"/>
              </a:solidFill>
            </a:rPr>
          </a:br>
          <a:r>
            <a:rPr lang="en-GB" sz="2400" b="1" u="none" kern="1200" noProof="0" dirty="0">
              <a:solidFill>
                <a:schemeClr val="bg1"/>
              </a:solidFill>
            </a:rPr>
            <a:t>NEA serviced bodies </a:t>
          </a:r>
          <a:br>
            <a:rPr lang="en-GB" sz="1800" b="1" u="sng" kern="1200" noProof="0" dirty="0">
              <a:solidFill>
                <a:schemeClr val="bg1"/>
              </a:solidFill>
            </a:rPr>
          </a:br>
          <a:r>
            <a:rPr lang="en-GB" sz="1000" b="1" u="sng" kern="1200" noProof="0" dirty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Generation IV International Forum (GIF) </a:t>
          </a:r>
          <a:br>
            <a:rPr lang="en-GB" sz="1800" b="1" kern="1200" noProof="0" dirty="0"/>
          </a:br>
          <a:r>
            <a:rPr lang="en-GB" sz="1800" kern="12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" baseline="0" noProof="0" dirty="0"/>
            <a:t>Multinational Design Evaluation Programme (MDEP) – </a:t>
          </a:r>
          <a:r>
            <a:rPr lang="en-GB" sz="1800" kern="12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International Framework for Nuclear Energy Cooperation (IFNEC) – </a:t>
          </a:r>
          <a:r>
            <a:rPr lang="en-GB" sz="1800" kern="1200" noProof="0" dirty="0"/>
            <a:t>65-country forum for international discussion on wide array of nuclear topics involving both developed and emerging economies.</a:t>
          </a:r>
        </a:p>
      </dsp:txBody>
      <dsp:txXfrm>
        <a:off x="170588" y="414"/>
        <a:ext cx="6077812" cy="5195933"/>
      </dsp:txXfrm>
    </dsp:sp>
    <dsp:sp modelId="{92BE2764-474F-401A-807F-9F51C3BCCC49}">
      <dsp:nvSpPr>
        <dsp:cNvPr id="0" name=""/>
        <dsp:cNvSpPr/>
      </dsp:nvSpPr>
      <dsp:spPr>
        <a:xfrm>
          <a:off x="6554337" y="414"/>
          <a:ext cx="5373662" cy="5195933"/>
        </a:xfrm>
        <a:prstGeom prst="rect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000" b="1" u="none" kern="1200" noProof="0" dirty="0">
              <a:solidFill>
                <a:schemeClr val="bg1"/>
              </a:solidFill>
            </a:rPr>
            <a:t> </a:t>
          </a:r>
          <a:br>
            <a:rPr lang="en-GB" altLang="en-US" sz="2400" b="1" u="none" kern="1200" noProof="0" dirty="0">
              <a:solidFill>
                <a:schemeClr val="bg1"/>
              </a:solidFill>
            </a:rPr>
          </a:br>
          <a:r>
            <a:rPr lang="en-GB" altLang="en-US" sz="2400" b="1" u="none" kern="1200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kern="1200" noProof="0" dirty="0">
              <a:solidFill>
                <a:schemeClr val="bg1"/>
              </a:solidFill>
            </a:rPr>
          </a:br>
          <a:endParaRPr lang="en-GB" altLang="en-US" sz="1000" b="1" u="sng" kern="1200" noProof="0" dirty="0">
            <a:solidFill>
              <a:schemeClr val="bg1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</a:t>
          </a:r>
          <a:r>
            <a:rPr lang="en-GB" altLang="en-US" sz="1800" b="0" kern="1200" noProof="0" dirty="0"/>
            <a:t>research and experimental data </a:t>
          </a:r>
          <a:r>
            <a:rPr lang="en-GB" altLang="en-US" sz="1800" kern="1200" noProof="0" dirty="0"/>
            <a:t>(e.g. thermal-hydraulics, fuel behaviour, severe accidents).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databases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fire, common-cause failures).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science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thermodynamics of advanced fuels).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Radioactive waste management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thermochemical database).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Radiological protection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occupational exposure).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Education Skills and Technology Framework (NEST)</a:t>
          </a:r>
          <a:endParaRPr lang="en-GB" sz="1800" kern="1200" noProof="0" dirty="0"/>
        </a:p>
      </dsp:txBody>
      <dsp:txXfrm>
        <a:off x="6554337" y="414"/>
        <a:ext cx="5373662" cy="519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DB679FF-2913-452A-888C-C5B047A6B243}" type="datetimeFigureOut">
              <a:rPr lang="en-US" altLang="en-US"/>
              <a:pPr>
                <a:defRPr/>
              </a:pPr>
              <a:t>7/8/2024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F1D3C7-1FFC-4AB7-81FF-4059A670C6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32F0E2-BF5B-4258-9201-FE6FC3EDADAB}" type="datetimeFigureOut">
              <a:rPr lang="en-US" altLang="en-US"/>
              <a:pPr>
                <a:defRPr/>
              </a:pPr>
              <a:t>7/8/2024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24400"/>
            <a:ext cx="54467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D56A91-34BD-43C9-B2BD-B13CA2DB8B3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37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06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F4099-41DB-42CD-BC1E-3D48A681BC05}" type="slidenum">
              <a:rPr lang="en-GB" altLang="ja-JP" smtClean="0"/>
              <a:pPr>
                <a:defRPr/>
              </a:pPr>
              <a:t>12</a:t>
            </a:fld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0841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48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84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1200"/>
              </a:spcAft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48684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SmartArt</a:t>
            </a:r>
            <a:br>
              <a:rPr lang="en-GB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58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SmartArt title</a:t>
            </a:r>
            <a:endParaRPr lang="en-GB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600200"/>
            <a:ext cx="5756275" cy="426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to add SmartArt</a:t>
            </a:r>
            <a:br>
              <a:rPr lang="fr-FR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fr-FR" dirty="0"/>
            </a:b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1453970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554"/>
          <a:stretch/>
        </p:blipFill>
        <p:spPr>
          <a:xfrm>
            <a:off x="0" y="990599"/>
            <a:ext cx="12192000" cy="54864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6058" y="225292"/>
            <a:ext cx="1165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Seeking excellence in nuclear safety, technology and policy</a:t>
            </a: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1855096364"/>
              </p:ext>
            </p:extLst>
          </p:nvPr>
        </p:nvGraphicFramePr>
        <p:xfrm>
          <a:off x="762000" y="997200"/>
          <a:ext cx="10668000" cy="55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2752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6666"/>
          <a:stretch/>
        </p:blipFill>
        <p:spPr>
          <a:xfrm>
            <a:off x="0" y="990599"/>
            <a:ext cx="12192000" cy="55153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 mission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85565736"/>
              </p:ext>
            </p:extLst>
          </p:nvPr>
        </p:nvGraphicFramePr>
        <p:xfrm>
          <a:off x="381000" y="1211764"/>
          <a:ext cx="11582400" cy="487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989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nuclear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5551"/>
          <a:stretch/>
        </p:blipFill>
        <p:spPr>
          <a:xfrm>
            <a:off x="0" y="990600"/>
            <a:ext cx="121920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369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Major multinational nuclear activities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020923526"/>
              </p:ext>
            </p:extLst>
          </p:nvPr>
        </p:nvGraphicFramePr>
        <p:xfrm>
          <a:off x="0" y="1127837"/>
          <a:ext cx="12377058" cy="51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6100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ember countr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6470"/>
          <a:stretch/>
        </p:blipFill>
        <p:spPr>
          <a:xfrm>
            <a:off x="533400" y="990600"/>
            <a:ext cx="1112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member countries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5634601"/>
            <a:ext cx="1143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NEA's current membership consists of 34 countries in Europe, North America and the Asia-Pacific region. Together they account for approximately 82% of the world's installed nuclear capacity.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5618"/>
            <a:ext cx="11980293" cy="42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5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committe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0" y="4724400"/>
            <a:ext cx="6096000" cy="14478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committees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744" r="2022" b="47081"/>
          <a:stretch/>
        </p:blipFill>
        <p:spPr>
          <a:xfrm>
            <a:off x="32084" y="1073400"/>
            <a:ext cx="12115800" cy="3944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228600" y="4828738"/>
            <a:ext cx="548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  <a:tabLst>
                <a:tab pos="622300" algn="l"/>
              </a:tabLst>
            </a:pP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8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standing technical committees 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 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1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 board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74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working parties and expert groups</a:t>
            </a:r>
          </a:p>
        </p:txBody>
      </p:sp>
    </p:spTree>
    <p:extLst>
      <p:ext uri="{BB962C8B-B14F-4D97-AF65-F5344CB8AC3E}">
        <p14:creationId xmlns:p14="http://schemas.microsoft.com/office/powerpoint/2010/main" val="23424663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16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69419" y="2760021"/>
            <a:ext cx="11253163" cy="1337959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spcAft>
                <a:spcPts val="600"/>
              </a:spcAft>
              <a:defRPr sz="4000" b="1" spc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Click to add 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" y="533400"/>
            <a:ext cx="2894773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481637" y="1752600"/>
            <a:ext cx="1117696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77000"/>
            <a:ext cx="6172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2024 OECD/NEA</a:t>
            </a:r>
          </a:p>
        </p:txBody>
      </p:sp>
    </p:spTree>
    <p:extLst>
      <p:ext uri="{BB962C8B-B14F-4D97-AF65-F5344CB8AC3E}">
        <p14:creationId xmlns:p14="http://schemas.microsoft.com/office/powerpoint/2010/main" val="124921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64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Organisation for Economic Co-operation and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11569701" y="6616700"/>
            <a:ext cx="6223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fld id="{C48FB7BB-D21A-46E3-B65F-14EE3B00EB47}" type="slidenum">
              <a:rPr lang="en-GB" altLang="fr-FR" sz="1000" smtClean="0">
                <a:solidFill>
                  <a:srgbClr val="FFFFFF"/>
                </a:solidFill>
                <a:latin typeface="Arial" pitchFamily="34" charset="0"/>
              </a:rPr>
              <a:pPr algn="ctr">
                <a:defRPr/>
              </a:pPr>
              <a:t>‹#›</a:t>
            </a:fld>
            <a:endParaRPr lang="en-GB" altLang="fr-FR" sz="1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3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676400"/>
            <a:ext cx="5755800" cy="4191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1225800"/>
            <a:ext cx="5603400" cy="464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 “keep Text Only”.</a:t>
            </a:r>
            <a:br>
              <a:rPr lang="en-GB" noProof="0" dirty="0"/>
            </a:br>
            <a:r>
              <a:rPr lang="en-GB" noProof="0" dirty="0"/>
              <a:t>Font is automatically set as Verdana.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353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8965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1569703" y="6616704"/>
            <a:ext cx="622300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283063C-828C-447D-B1F4-8DC7320DF3B9}" type="slidenum">
              <a:rPr lang="en-GB" altLang="fr-FR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794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627CC71-2AB7-1662-FB53-E15E94E3B1B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259152" y="6625087"/>
            <a:ext cx="932848" cy="23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0283063C-828C-447D-B1F4-8DC7320DF3B9}" type="slidenum">
              <a:rPr lang="en-GB" altLang="fr-FR" sz="1000" smtClean="0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GB" alt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9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No Photo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69419" y="2760021"/>
            <a:ext cx="11253163" cy="1337959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0"/>
              </a:spcBef>
              <a:spcAft>
                <a:spcPts val="600"/>
              </a:spcAft>
              <a:defRPr sz="4000" b="1" spc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Click to add 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" y="533400"/>
            <a:ext cx="2894773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481637" y="1752600"/>
            <a:ext cx="1117696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2024 OECD/NEA</a:t>
            </a:r>
          </a:p>
        </p:txBody>
      </p:sp>
    </p:spTree>
    <p:extLst>
      <p:ext uri="{BB962C8B-B14F-4D97-AF65-F5344CB8AC3E}">
        <p14:creationId xmlns:p14="http://schemas.microsoft.com/office/powerpoint/2010/main" val="891727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2024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  <a:solidFill>
            <a:srgbClr val="00669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3036" y="1322614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zffoto</a:t>
            </a:r>
            <a:r>
              <a:rPr lang="en-GB" noProof="0" dirty="0"/>
              <a:t>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964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b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5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mareksaroch.cz,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725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 b="2710"/>
          <a:stretch/>
        </p:blipFill>
        <p:spPr>
          <a:xfrm>
            <a:off x="0" y="-1"/>
            <a:ext cx="12217401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2023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305800" y="152400"/>
            <a:ext cx="3810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Pand</a:t>
            </a:r>
            <a:r>
              <a:rPr lang="en-GB" noProof="0" dirty="0"/>
              <a:t> P Studio,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0657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678" r="-48" b="14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2022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2876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Ad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5098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© 2022 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233840"/>
            <a:ext cx="6452563" cy="1899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insert background picture:</a:t>
            </a:r>
            <a:br>
              <a:rPr lang="en-US" dirty="0"/>
            </a:br>
            <a:r>
              <a:rPr lang="en-US" dirty="0"/>
              <a:t>  - Go to the “Design” ribbon</a:t>
            </a:r>
            <a:br>
              <a:rPr lang="en-US" dirty="0"/>
            </a:br>
            <a:r>
              <a:rPr lang="en-US" dirty="0"/>
              <a:t>  - Click on “Format Background”</a:t>
            </a:r>
            <a:br>
              <a:rPr lang="en-US" dirty="0"/>
            </a:br>
            <a:r>
              <a:rPr lang="en-US" dirty="0"/>
              <a:t>  - Under “fill” select “Picture or texture fill”</a:t>
            </a:r>
            <a:br>
              <a:rPr lang="en-US" dirty="0"/>
            </a:br>
            <a:r>
              <a:rPr lang="en-US" dirty="0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836" y="2324100"/>
            <a:ext cx="6528764" cy="396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 dirty="0">
                <a:solidFill>
                  <a:srgbClr val="C5192D"/>
                </a:solidFill>
              </a:rPr>
            </a:br>
            <a:br>
              <a:rPr lang="en-GB" sz="2400" dirty="0">
                <a:solidFill>
                  <a:srgbClr val="C5192D"/>
                </a:solidFill>
              </a:rPr>
            </a:br>
            <a:r>
              <a:rPr lang="en-GB" noProof="0" dirty="0"/>
              <a:t>Add the any photo copyright information to the allocated box on the “Closing Slide”).</a:t>
            </a:r>
            <a:br>
              <a:rPr lang="en-GB" noProof="0" dirty="0"/>
            </a:br>
            <a:br>
              <a:rPr lang="en-GB" sz="2400" dirty="0">
                <a:solidFill>
                  <a:srgbClr val="C5192D"/>
                </a:solidFill>
              </a:rPr>
            </a:br>
            <a:r>
              <a:rPr lang="en-US" dirty="0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523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12190847" cy="68586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2024 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629400"/>
          </a:xfrm>
          <a:prstGeom prst="rect">
            <a:avLst/>
          </a:prstGeom>
          <a:solidFill>
            <a:srgbClr val="006699">
              <a:alpha val="8470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b="0" spc="0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zffoto</a:t>
            </a:r>
            <a:r>
              <a:rPr lang="en-GB" noProof="0" dirty="0"/>
              <a:t>, </a:t>
            </a:r>
            <a:r>
              <a:rPr lang="en-GB" noProof="0" dirty="0" err="1"/>
              <a:t>ShutterStock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8116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1200"/>
              </a:spcAft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05369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041089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 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041090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3029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676400"/>
            <a:ext cx="5755800" cy="4191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1225800"/>
            <a:ext cx="5603400" cy="464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 “keep Text Only”.</a:t>
            </a:r>
            <a:br>
              <a:rPr lang="en-GB" noProof="0" dirty="0"/>
            </a:br>
            <a:r>
              <a:rPr lang="en-GB" noProof="0" dirty="0"/>
              <a:t>Font is automatically set as Verdana.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353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6629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041089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 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041090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9030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7222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</a:t>
            </a:r>
            <a:br>
              <a:rPr lang="en-GB" noProof="0" dirty="0"/>
            </a:br>
            <a:r>
              <a:rPr lang="en-GB" noProof="0" dirty="0"/>
              <a:t>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5112066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586413"/>
            <a:ext cx="66343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319213"/>
            <a:ext cx="48414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350" y="1676401"/>
            <a:ext cx="6638034" cy="3821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319214"/>
            <a:ext cx="6638034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6000514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438400"/>
            <a:ext cx="5493554" cy="338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438400"/>
            <a:ext cx="5493554" cy="335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58350233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4427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067425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163270"/>
            <a:ext cx="4267032" cy="4827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38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67547"/>
            <a:ext cx="3469800" cy="193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2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169194426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</p:spTree>
    <p:extLst>
      <p:ext uri="{BB962C8B-B14F-4D97-AF65-F5344CB8AC3E}">
        <p14:creationId xmlns:p14="http://schemas.microsoft.com/office/powerpoint/2010/main" val="9485940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600200"/>
            <a:ext cx="5755800" cy="42672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6254831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SmartArt</a:t>
            </a:r>
            <a:br>
              <a:rPr lang="en-GB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37417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SmartArt title</a:t>
            </a:r>
            <a:endParaRPr lang="en-GB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600200"/>
            <a:ext cx="5756275" cy="426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to add SmartArt</a:t>
            </a:r>
            <a:br>
              <a:rPr lang="fr-FR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fr-FR" dirty="0"/>
            </a:b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42802047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7222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</a:t>
            </a:r>
            <a:br>
              <a:rPr lang="en-GB" noProof="0" dirty="0"/>
            </a:br>
            <a:r>
              <a:rPr lang="en-GB" noProof="0" dirty="0"/>
              <a:t>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7431024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554"/>
          <a:stretch/>
        </p:blipFill>
        <p:spPr>
          <a:xfrm>
            <a:off x="0" y="990599"/>
            <a:ext cx="12192000" cy="54864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6058" y="225292"/>
            <a:ext cx="1165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Seeking excellence in nuclear safety, technology and policy</a:t>
            </a: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1855096364"/>
              </p:ext>
            </p:extLst>
          </p:nvPr>
        </p:nvGraphicFramePr>
        <p:xfrm>
          <a:off x="762000" y="997200"/>
          <a:ext cx="10668000" cy="55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58379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6666"/>
          <a:stretch/>
        </p:blipFill>
        <p:spPr>
          <a:xfrm>
            <a:off x="0" y="990599"/>
            <a:ext cx="12192000" cy="55153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 mission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85565736"/>
              </p:ext>
            </p:extLst>
          </p:nvPr>
        </p:nvGraphicFramePr>
        <p:xfrm>
          <a:off x="381000" y="1211764"/>
          <a:ext cx="11582400" cy="487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90486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nuclear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5551"/>
          <a:stretch/>
        </p:blipFill>
        <p:spPr>
          <a:xfrm>
            <a:off x="0" y="990600"/>
            <a:ext cx="121920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369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Major multinational nuclear activities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020923526"/>
              </p:ext>
            </p:extLst>
          </p:nvPr>
        </p:nvGraphicFramePr>
        <p:xfrm>
          <a:off x="0" y="1127837"/>
          <a:ext cx="12377058" cy="51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9588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ember countr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6470"/>
          <a:stretch/>
        </p:blipFill>
        <p:spPr>
          <a:xfrm>
            <a:off x="533400" y="990600"/>
            <a:ext cx="1112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member countries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5634601"/>
            <a:ext cx="1143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NEA's current membership consists of 34 countries in Europe, North America and the Asia-Pacific region. Together they account for approximately 82% of the world's installed nuclear capacity.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5618"/>
            <a:ext cx="11980293" cy="42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0380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committe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0" y="4724400"/>
            <a:ext cx="6096000" cy="14478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committees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744" r="2022" b="47081"/>
          <a:stretch/>
        </p:blipFill>
        <p:spPr>
          <a:xfrm>
            <a:off x="32084" y="1073400"/>
            <a:ext cx="12115800" cy="3944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228600" y="4828738"/>
            <a:ext cx="548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 typeface="Arial" panose="020B0604020202020204" pitchFamily="34" charset="0"/>
              <a:buNone/>
              <a:tabLst>
                <a:tab pos="622300" algn="l"/>
              </a:tabLst>
            </a:pP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8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standing technical committees 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 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1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 board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74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	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working parties and expert groups</a:t>
            </a:r>
          </a:p>
        </p:txBody>
      </p:sp>
    </p:spTree>
    <p:extLst>
      <p:ext uri="{BB962C8B-B14F-4D97-AF65-F5344CB8AC3E}">
        <p14:creationId xmlns:p14="http://schemas.microsoft.com/office/powerpoint/2010/main" val="7220117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481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1200"/>
              </a:spcAft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983777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676400"/>
            <a:ext cx="5755800" cy="4191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1225800"/>
            <a:ext cx="5603400" cy="464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 “keep Text Only”.</a:t>
            </a:r>
            <a:br>
              <a:rPr lang="en-GB" noProof="0" dirty="0"/>
            </a:br>
            <a:r>
              <a:rPr lang="en-GB" noProof="0" dirty="0"/>
              <a:t>Font is automatically set as Verdana.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353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321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041089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 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041090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2241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7222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</a:t>
            </a:r>
            <a:br>
              <a:rPr lang="en-GB" noProof="0" dirty="0"/>
            </a:br>
            <a:r>
              <a:rPr lang="en-GB" noProof="0" dirty="0"/>
              <a:t>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4578452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586413"/>
            <a:ext cx="66343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319213"/>
            <a:ext cx="48414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350" y="1676401"/>
            <a:ext cx="6638034" cy="3821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319214"/>
            <a:ext cx="6638034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166851815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586413"/>
            <a:ext cx="66343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319213"/>
            <a:ext cx="48414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350" y="1676401"/>
            <a:ext cx="6638034" cy="3821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319214"/>
            <a:ext cx="6638034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9744397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438400"/>
            <a:ext cx="5493554" cy="338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438400"/>
            <a:ext cx="5493554" cy="335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21223879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4427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067425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163270"/>
            <a:ext cx="4267032" cy="4827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38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67547"/>
            <a:ext cx="3469800" cy="193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2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11856623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</p:spTree>
    <p:extLst>
      <p:ext uri="{BB962C8B-B14F-4D97-AF65-F5344CB8AC3E}">
        <p14:creationId xmlns:p14="http://schemas.microsoft.com/office/powerpoint/2010/main" val="369093352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600200"/>
            <a:ext cx="5755800" cy="42672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41845841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SmartArt</a:t>
            </a:r>
            <a:br>
              <a:rPr lang="en-GB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1957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SmartArt title</a:t>
            </a:r>
            <a:endParaRPr lang="en-GB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600200"/>
            <a:ext cx="5756275" cy="426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to add SmartArt</a:t>
            </a:r>
            <a:br>
              <a:rPr lang="fr-FR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fr-FR" dirty="0"/>
            </a:b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28853251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554"/>
          <a:stretch/>
        </p:blipFill>
        <p:spPr>
          <a:xfrm>
            <a:off x="0" y="990599"/>
            <a:ext cx="12192000" cy="54864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6058" y="225292"/>
            <a:ext cx="1165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Seeking excellence in nuclear safety, technology and policy</a:t>
            </a: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363410898"/>
              </p:ext>
            </p:extLst>
          </p:nvPr>
        </p:nvGraphicFramePr>
        <p:xfrm>
          <a:off x="762000" y="997200"/>
          <a:ext cx="10668000" cy="55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10819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6666"/>
          <a:stretch/>
        </p:blipFill>
        <p:spPr>
          <a:xfrm>
            <a:off x="0" y="990599"/>
            <a:ext cx="12192000" cy="55153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 mission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85565736"/>
              </p:ext>
            </p:extLst>
          </p:nvPr>
        </p:nvGraphicFramePr>
        <p:xfrm>
          <a:off x="381000" y="1211764"/>
          <a:ext cx="11582400" cy="487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93686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nuclear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5551"/>
          <a:stretch/>
        </p:blipFill>
        <p:spPr>
          <a:xfrm>
            <a:off x="0" y="990600"/>
            <a:ext cx="121920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369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Major multinational nuclear activities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020923526"/>
              </p:ext>
            </p:extLst>
          </p:nvPr>
        </p:nvGraphicFramePr>
        <p:xfrm>
          <a:off x="0" y="1127837"/>
          <a:ext cx="12377058" cy="51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01383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438400"/>
            <a:ext cx="5493554" cy="338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438400"/>
            <a:ext cx="5493554" cy="335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46606391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ember countr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6470"/>
          <a:stretch/>
        </p:blipFill>
        <p:spPr>
          <a:xfrm>
            <a:off x="533400" y="990600"/>
            <a:ext cx="1112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member countries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" y="5634601"/>
            <a:ext cx="1143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NEA's current membership consists of 34 countries in Europe, North America and the Asia-Pacific region. Together they account for approximately 82% of the world's installed nuclear capacity.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55618"/>
            <a:ext cx="11980293" cy="42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853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committe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0" y="4724400"/>
            <a:ext cx="6096000" cy="14478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committees (as of 1 January 2022)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744" r="2022" b="47081"/>
          <a:stretch/>
        </p:blipFill>
        <p:spPr>
          <a:xfrm>
            <a:off x="32084" y="1073400"/>
            <a:ext cx="12115800" cy="3944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228600" y="4828738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622300" algn="l"/>
              </a:tabLst>
              <a:defRPr/>
            </a:pP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0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8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	  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standing technical committees 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   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1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 board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≈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72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working parties and expert groups</a:t>
            </a:r>
          </a:p>
        </p:txBody>
      </p:sp>
    </p:spTree>
    <p:extLst>
      <p:ext uri="{BB962C8B-B14F-4D97-AF65-F5344CB8AC3E}">
        <p14:creationId xmlns:p14="http://schemas.microsoft.com/office/powerpoint/2010/main" val="418066601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352" y="1556795"/>
            <a:ext cx="11713301" cy="4897139"/>
          </a:xfrm>
        </p:spPr>
        <p:txBody>
          <a:bodyPr/>
          <a:lstStyle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28107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44300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53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724400"/>
          </a:xfrm>
        </p:spPr>
        <p:txBody>
          <a:bodyPr/>
          <a:lstStyle>
            <a:lvl1pPr>
              <a:defRPr sz="3200"/>
            </a:lvl1pPr>
            <a:lvl3pPr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847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4427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067425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163270"/>
            <a:ext cx="4267032" cy="4827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38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67547"/>
            <a:ext cx="3469800" cy="193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2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4013143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</p:spTree>
    <p:extLst>
      <p:ext uri="{BB962C8B-B14F-4D97-AF65-F5344CB8AC3E}">
        <p14:creationId xmlns:p14="http://schemas.microsoft.com/office/powerpoint/2010/main" val="1936965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600200"/>
            <a:ext cx="5755800" cy="42672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559230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2024 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pPr algn="r"/>
              <a:t>‹#›</a:t>
            </a:fld>
            <a:endParaRPr lang="en-GB" sz="1100" b="1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www.oecd-nea.org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73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734800" cy="44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23" r:id="rId2"/>
    <p:sldLayoutId id="2147484227" r:id="rId3"/>
    <p:sldLayoutId id="2147484225" r:id="rId4"/>
    <p:sldLayoutId id="2147484210" r:id="rId5"/>
    <p:sldLayoutId id="2147484226" r:id="rId6"/>
    <p:sldLayoutId id="2147484228" r:id="rId7"/>
    <p:sldLayoutId id="2147484231" r:id="rId8"/>
    <p:sldLayoutId id="2147484222" r:id="rId9"/>
    <p:sldLayoutId id="2147484230" r:id="rId10"/>
    <p:sldLayoutId id="2147484229" r:id="rId11"/>
    <p:sldLayoutId id="2147484236" r:id="rId12"/>
    <p:sldLayoutId id="2147484235" r:id="rId13"/>
    <p:sldLayoutId id="2147484237" r:id="rId14"/>
    <p:sldLayoutId id="2147484233" r:id="rId15"/>
    <p:sldLayoutId id="2147484234" r:id="rId16"/>
    <p:sldLayoutId id="2147484242" r:id="rId17"/>
    <p:sldLayoutId id="2147484266" r:id="rId18"/>
    <p:sldLayoutId id="2147484288" r:id="rId19"/>
    <p:sldLayoutId id="2147484289" r:id="rId20"/>
    <p:sldLayoutId id="2147484290" r:id="rId2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kern="1200" baseline="0">
          <a:solidFill>
            <a:schemeClr val="accent1"/>
          </a:solidFill>
          <a:latin typeface="+mj-lt"/>
          <a:ea typeface="+mn-ea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38" r:id="rId2"/>
    <p:sldLayoutId id="2147484215" r:id="rId3"/>
    <p:sldLayoutId id="2147484224" r:id="rId4"/>
    <p:sldLayoutId id="2147484213" r:id="rId5"/>
    <p:sldLayoutId id="2147484220" r:id="rId6"/>
    <p:sldLayoutId id="21474842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2024 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pPr algn="r"/>
              <a:t>‹#›</a:t>
            </a:fld>
            <a:endParaRPr lang="en-GB" sz="1100" b="1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www.oecd-nea.org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73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734800" cy="44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5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  <p:sldLayoutId id="2147484260" r:id="rId17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kern="1200" baseline="0">
          <a:solidFill>
            <a:schemeClr val="accent1"/>
          </a:solidFill>
          <a:latin typeface="+mj-lt"/>
          <a:ea typeface="+mn-ea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© 2023 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pPr algn="r"/>
              <a:t>‹#›</a:t>
            </a:fld>
            <a:endParaRPr lang="en-GB" sz="1100" b="1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www.oecd-nea.org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73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734800" cy="44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6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  <p:sldLayoutId id="2147484285" r:id="rId18"/>
    <p:sldLayoutId id="2147484286" r:id="rId19"/>
    <p:sldLayoutId id="2147484287" r:id="rId20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kern="1200" baseline="0">
          <a:solidFill>
            <a:schemeClr val="accent1"/>
          </a:solidFill>
          <a:latin typeface="+mj-lt"/>
          <a:ea typeface="+mn-ea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nea.org/NE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nea.org/jcms/pl_15203/international-nuclear-law-essentials-inle" TargetMode="External"/><Relationship Id="rId2" Type="http://schemas.openxmlformats.org/officeDocument/2006/relationships/hyperlink" Target="https://www.oecd-nea.org/jcms/pl_90466/international-radiological-protection-school-irps-at-stockholm-university-2024-edition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ecd-nea.org/jcms/pl_23822/international-school-of-nuclear-law-isn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.smartrecruiters.com/OECD/oecd---en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ICGR-7, 27 May 2024 – Busan, Korea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3036" y="4669972"/>
            <a:ext cx="4699963" cy="17308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Morgan Packer</a:t>
            </a:r>
          </a:p>
          <a:p>
            <a:r>
              <a:rPr lang="en-US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Specialist, Radioactive Waste Management</a:t>
            </a:r>
          </a:p>
          <a:p>
            <a:r>
              <a:rPr lang="en-US" b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Nuclear Energy Agency (NEA)</a:t>
            </a:r>
            <a:endParaRPr 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200" baseline="30000" dirty="0">
                <a:latin typeface="+mj-lt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International Conference on Geological Repositories</a:t>
            </a:r>
            <a:endParaRPr lang="en-US" sz="44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Overview of NEA &amp; Opportunities for Younger Generation </a:t>
            </a:r>
          </a:p>
        </p:txBody>
      </p:sp>
    </p:spTree>
    <p:extLst>
      <p:ext uri="{BB962C8B-B14F-4D97-AF65-F5344CB8AC3E}">
        <p14:creationId xmlns:p14="http://schemas.microsoft.com/office/powerpoint/2010/main" val="314540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" y="92382"/>
            <a:ext cx="12192000" cy="812800"/>
          </a:xfrm>
        </p:spPr>
        <p:txBody>
          <a:bodyPr>
            <a:normAutofit/>
          </a:bodyPr>
          <a:lstStyle/>
          <a:p>
            <a:pPr>
              <a:buSzPct val="25000"/>
              <a:defRPr/>
            </a:pPr>
            <a:r>
              <a:rPr lang="en-GB" sz="2700" dirty="0">
                <a:solidFill>
                  <a:srgbClr val="006699"/>
                </a:solidFill>
                <a:latin typeface="+mn-lt"/>
                <a:ea typeface="+mn-lt" panose="020B0604030504040204" pitchFamily="34" charset="0"/>
              </a:rPr>
              <a:t>Nuclear Education, Skills and Technology (NEST) 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4398" y="1104999"/>
            <a:ext cx="34842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Aft>
                <a:spcPts val="751"/>
              </a:spcAft>
              <a:buClr>
                <a:schemeClr val="tx1"/>
              </a:buClr>
            </a:pPr>
            <a:r>
              <a:rPr lang="en-GB" sz="1867" dirty="0">
                <a:solidFill>
                  <a:srgbClr val="006699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Launched in February 2019</a:t>
            </a:r>
            <a:endParaRPr lang="en-US" sz="1867" dirty="0">
              <a:solidFill>
                <a:srgbClr val="006699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6939" y="1650822"/>
            <a:ext cx="9347200" cy="1269440"/>
            <a:chOff x="427112" y="1540627"/>
            <a:chExt cx="6400800" cy="914400"/>
          </a:xfrm>
          <a:solidFill>
            <a:srgbClr val="0C68B0"/>
          </a:solidFill>
        </p:grpSpPr>
        <p:sp>
          <p:nvSpPr>
            <p:cNvPr id="7" name="Rounded Rectangle 6"/>
            <p:cNvSpPr/>
            <p:nvPr/>
          </p:nvSpPr>
          <p:spPr>
            <a:xfrm>
              <a:off x="427112" y="1540627"/>
              <a:ext cx="6400800" cy="914400"/>
            </a:xfrm>
            <a:prstGeom prst="roundRect">
              <a:avLst/>
            </a:prstGeom>
            <a:grpFill/>
            <a:ln>
              <a:solidFill>
                <a:srgbClr val="0C68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3224" y="1629848"/>
              <a:ext cx="6248400" cy="775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800"/>
                </a:spcAft>
                <a:buClr>
                  <a:schemeClr val="tx1"/>
                </a:buClr>
              </a:pPr>
              <a:r>
                <a:rPr lang="en-US" sz="2133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  <a:sym typeface="Cambria"/>
                </a:rPr>
                <a:t>A multinational framework designed to develop skills and nurture the next generation of nuclear subject matter experts through transfer of practical experience and knowledge.</a:t>
              </a:r>
              <a:endParaRPr lang="en-GB" sz="2133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25672" y="6096000"/>
            <a:ext cx="2769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000FF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www.oecd-nea.org/NEST</a:t>
            </a:r>
            <a:endParaRPr lang="en-GB" sz="16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433" y="3187928"/>
            <a:ext cx="9144000" cy="23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33"/>
              </a:spcAft>
            </a:pPr>
            <a:r>
              <a:rPr lang="en-US" sz="20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Added-values and benefits </a:t>
            </a:r>
          </a:p>
          <a:p>
            <a:pPr marL="243834" indent="-24383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Fast track to leadership.</a:t>
            </a:r>
          </a:p>
          <a:p>
            <a:pPr marL="243834" indent="-24383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Multidisciplinary skills and competencies through hands-on training.</a:t>
            </a:r>
          </a:p>
          <a:p>
            <a:pPr marL="243834" indent="-24383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Access to state-of-the-art facilities.</a:t>
            </a:r>
          </a:p>
          <a:p>
            <a:pPr marL="243834" indent="-24383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Opportunity to develop a network through multinational co-operation.</a:t>
            </a:r>
          </a:p>
          <a:p>
            <a:pPr marL="243834" indent="-24383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Participation in challenging and innovative activities.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1" y="1700238"/>
            <a:ext cx="1495060" cy="21209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637" y="2714724"/>
            <a:ext cx="1582992" cy="223516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149576" y="3832304"/>
            <a:ext cx="1636025" cy="233989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9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33C0B-A720-C594-1FCB-E99F2D9159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170637"/>
            <a:ext cx="1188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  <a:defRPr/>
            </a:pPr>
            <a:r>
              <a:rPr lang="en-GB" sz="2700" b="1" dirty="0">
                <a:solidFill>
                  <a:srgbClr val="006699"/>
                </a:solidFill>
                <a:latin typeface="+mn-lt"/>
                <a:ea typeface="+mn-lt" panose="020B0604030504040204" pitchFamily="34" charset="0"/>
                <a:cs typeface="Arial" pitchFamily="34" charset="0"/>
              </a:rPr>
              <a:t>Ongoing NEST Projects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255" y="1157665"/>
            <a:ext cx="64008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Hydrogen containment experiments for reactor safety 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(HYMERES).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Small modular reactors 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(SMRs).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Advanced remote technology and robotics for decommissioning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 (ARTERD).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Radioactive waste management of </a:t>
            </a:r>
            <a:r>
              <a:rPr lang="en-US" sz="1400" dirty="0" err="1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i</a:t>
            </a: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‑graphite 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(I-GRAPHITE).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Medical applications, nuclear technologies, radioprotection and safety 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(MANTRAS).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Building competence, expert knowledge, applied techniques, safe decommissioning, train fellows 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(BEAST).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Training Radiological and International Nuclear Security 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(TRAINS).</a:t>
            </a:r>
          </a:p>
          <a:p>
            <a:pPr marL="274320" indent="-27432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Improving Cross-disciplinary and Transversal Skills for the Severe Accidents Community</a:t>
            </a:r>
            <a:r>
              <a:rPr lang="en-US" sz="14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 (TCOFF-II</a:t>
            </a:r>
            <a:r>
              <a:rPr lang="en-US" sz="15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26283" y="1157665"/>
            <a:ext cx="5365717" cy="4570482"/>
            <a:chOff x="6597684" y="1557814"/>
            <a:chExt cx="5365717" cy="4570482"/>
          </a:xfrm>
        </p:grpSpPr>
        <p:sp>
          <p:nvSpPr>
            <p:cNvPr id="12" name="TextBox 11"/>
            <p:cNvSpPr txBox="1"/>
            <p:nvPr/>
          </p:nvSpPr>
          <p:spPr>
            <a:xfrm>
              <a:off x="6597684" y="1557814"/>
              <a:ext cx="5365717" cy="41703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000" b="1" dirty="0">
                  <a:solidFill>
                    <a:srgbClr val="0070C0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NEST Fellows speak:</a:t>
              </a:r>
            </a:p>
            <a:p>
              <a:pPr marL="0"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“The exposure to a wide-range of nuclear technologies and applications broadened my understanding of the complexity of the nuclear field...”.</a:t>
              </a:r>
            </a:p>
            <a:p>
              <a:pPr marL="0"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“I come from a social science background but the training increased my horizon regarding nuclear education, which I never thought I was ever going to have throughout my life...”.</a:t>
              </a:r>
            </a:p>
            <a:p>
              <a:pPr marL="0"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“This project has leaved a </a:t>
              </a:r>
              <a:br>
                <a:rPr lang="en-US" sz="1500" i="1" dirty="0">
                  <a:latin typeface="+mj-lt"/>
                  <a:ea typeface="Cambria" panose="02040503050406030204" pitchFamily="18" charset="0"/>
                </a:rPr>
              </a:b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prominent hallmark on my future </a:t>
              </a:r>
              <a:br>
                <a:rPr lang="en-US" sz="1500" i="1" dirty="0">
                  <a:latin typeface="+mj-lt"/>
                  <a:ea typeface="Cambria" panose="02040503050406030204" pitchFamily="18" charset="0"/>
                </a:rPr>
              </a:b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plans...”.</a:t>
              </a:r>
            </a:p>
            <a:p>
              <a:pPr marL="0" lvl="1">
                <a:spcBef>
                  <a:spcPts val="600"/>
                </a:spcBef>
                <a:spcAft>
                  <a:spcPts val="600"/>
                </a:spcAft>
              </a:pP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“I am really grateful to NEST to </a:t>
              </a:r>
              <a:br>
                <a:rPr lang="en-US" sz="1500" i="1" dirty="0">
                  <a:latin typeface="+mj-lt"/>
                  <a:ea typeface="Cambria" panose="02040503050406030204" pitchFamily="18" charset="0"/>
                </a:rPr>
              </a:b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make it fun, make it team, make </a:t>
              </a:r>
              <a:br>
                <a:rPr lang="en-US" sz="1500" i="1" dirty="0">
                  <a:latin typeface="+mj-lt"/>
                  <a:ea typeface="Cambria" panose="02040503050406030204" pitchFamily="18" charset="0"/>
                </a:rPr>
              </a:br>
              <a:r>
                <a:rPr lang="en-US" sz="1500" i="1" dirty="0">
                  <a:latin typeface="+mj-lt"/>
                  <a:ea typeface="Cambria" panose="02040503050406030204" pitchFamily="18" charset="0"/>
                </a:rPr>
                <a:t>it nuclear...”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32" y="4485510"/>
              <a:ext cx="1494369" cy="164278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1A0B7CF5-170F-F4E6-BE2D-972999EF7025}"/>
              </a:ext>
            </a:extLst>
          </p:cNvPr>
          <p:cNvSpPr/>
          <p:nvPr/>
        </p:nvSpPr>
        <p:spPr>
          <a:xfrm>
            <a:off x="39026" y="5193419"/>
            <a:ext cx="2094574" cy="1293971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NEST Fellows: Master and PhD students, postdocs, and young professionals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0BA0A7F-A898-C5C0-8FFA-993CF37CE491}"/>
              </a:ext>
            </a:extLst>
          </p:cNvPr>
          <p:cNvSpPr/>
          <p:nvPr/>
        </p:nvSpPr>
        <p:spPr>
          <a:xfrm>
            <a:off x="5742495" y="5193419"/>
            <a:ext cx="1267906" cy="128266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Fellowship  duration: </a:t>
            </a:r>
          </a:p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1-12 months</a:t>
            </a:r>
          </a:p>
          <a:p>
            <a:endParaRPr lang="en-GB" sz="14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C28953D0-260C-854C-4ECB-9C17FE898C57}"/>
              </a:ext>
            </a:extLst>
          </p:cNvPr>
          <p:cNvSpPr/>
          <p:nvPr/>
        </p:nvSpPr>
        <p:spPr>
          <a:xfrm>
            <a:off x="2161095" y="5194500"/>
            <a:ext cx="1909898" cy="1293971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200+ Fellows (30% women) in 2019-2023</a:t>
            </a:r>
          </a:p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50+participating organisations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B82F9E3A-DBA7-230B-0B2D-8A46994F2102}"/>
              </a:ext>
            </a:extLst>
          </p:cNvPr>
          <p:cNvSpPr/>
          <p:nvPr/>
        </p:nvSpPr>
        <p:spPr>
          <a:xfrm>
            <a:off x="4098488" y="5193419"/>
            <a:ext cx="1616512" cy="1293971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ea typeface="Cambria" panose="02040503050406030204" pitchFamily="18" charset="0"/>
              </a:rPr>
              <a:t>NEST Mentors: experts in hosting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85785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7A31852-0B49-6DF5-1905-C45BF1FAD8C2}"/>
              </a:ext>
            </a:extLst>
          </p:cNvPr>
          <p:cNvSpPr/>
          <p:nvPr/>
        </p:nvSpPr>
        <p:spPr>
          <a:xfrm>
            <a:off x="152400" y="97397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b="1" dirty="0">
                <a:solidFill>
                  <a:srgbClr val="006699"/>
                </a:solidFill>
                <a:latin typeface="+mn-lt"/>
                <a:ea typeface="+mn-lt" panose="020B0604030504040204" pitchFamily="34" charset="0"/>
                <a:cs typeface="Arial" pitchFamily="34" charset="0"/>
              </a:rPr>
              <a:t>The NEA Global Forum on Nuclear Education, Science, Technology and Policy</a:t>
            </a:r>
            <a:endParaRPr lang="en-US" sz="2500" b="1" dirty="0">
              <a:solidFill>
                <a:srgbClr val="006699"/>
              </a:solidFill>
              <a:latin typeface="+mn-lt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E7E37DB-3C3F-3ECB-7D36-A0915355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95" y="1694110"/>
            <a:ext cx="8233882" cy="4397677"/>
          </a:xfrm>
          <a:prstGeom prst="rect">
            <a:avLst/>
          </a:prstGeom>
          <a:solidFill>
            <a:srgbClr val="0C68B0">
              <a:alpha val="23000"/>
            </a:srgb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5588" indent="-255588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556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2000" lvl="1" indent="-2160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fr-FR" sz="1900" b="1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Engages with academic institutions </a:t>
            </a:r>
            <a:r>
              <a:rPr lang="en-GB" altLang="fr-FR" sz="19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which are responsible for developing the next generation of nuclear science and technology experts.</a:t>
            </a:r>
          </a:p>
          <a:p>
            <a:pPr marL="252000" lvl="1" indent="-2160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fr-FR" sz="19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Brings long-term, creative thinking to </a:t>
            </a:r>
            <a:r>
              <a:rPr lang="en-GB" altLang="fr-FR" sz="1900" b="1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address international policy challenges</a:t>
            </a:r>
            <a:r>
              <a:rPr lang="en-GB" altLang="fr-FR" sz="19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 that nuclear energy faces today as input to NEA processes.</a:t>
            </a:r>
          </a:p>
          <a:p>
            <a:pPr marL="252000" lvl="1" indent="-2160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fr-FR" sz="19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Provides academic institutions around the world with a </a:t>
            </a:r>
            <a:r>
              <a:rPr lang="en-GB" altLang="fr-FR" sz="1900" b="1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framework for interaction, co-operation, and collective action.</a:t>
            </a:r>
          </a:p>
          <a:p>
            <a:pPr marL="252000" lvl="1" indent="-2160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fr-FR" sz="1900" b="1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Holds occasional symposia to highlight the Forum’s work </a:t>
            </a:r>
            <a:r>
              <a:rPr lang="en-US" altLang="fr-FR" sz="19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and serve as a venue for academic experts, as well as other stakeholders, to identify emerging issues and creative solutions related to the strategic areas identified.</a:t>
            </a:r>
            <a:endParaRPr lang="en-GB" altLang="fr-FR" sz="1900" b="1" dirty="0">
              <a:solidFill>
                <a:srgbClr val="006699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48E300D-5292-84BE-15A3-665A7298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153" y="3382675"/>
            <a:ext cx="33031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None/>
            </a:pPr>
            <a:r>
              <a:rPr lang="en-GB" altLang="en-US" sz="1100" i="1" dirty="0">
                <a:latin typeface="Cambria" panose="02040503050406030204" pitchFamily="18" charset="0"/>
                <a:cs typeface="+mn-cs"/>
              </a:rPr>
              <a:t>1</a:t>
            </a:r>
            <a:r>
              <a:rPr lang="en-GB" altLang="en-US" sz="1100" i="1" baseline="30000" dirty="0">
                <a:latin typeface="Cambria" panose="02040503050406030204" pitchFamily="18" charset="0"/>
                <a:cs typeface="+mn-cs"/>
              </a:rPr>
              <a:t>st</a:t>
            </a:r>
            <a:r>
              <a:rPr lang="en-GB" altLang="en-US" sz="1100" i="1" dirty="0">
                <a:latin typeface="Cambria" panose="02040503050406030204" pitchFamily="18" charset="0"/>
                <a:cs typeface="+mn-cs"/>
              </a:rPr>
              <a:t> Rising Stars Workshop at MIT, USA, September 2023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46C90E-06D0-F383-9F6D-8AD7C4EE2D0F}"/>
              </a:ext>
            </a:extLst>
          </p:cNvPr>
          <p:cNvSpPr/>
          <p:nvPr/>
        </p:nvSpPr>
        <p:spPr>
          <a:xfrm>
            <a:off x="8718154" y="5847679"/>
            <a:ext cx="33031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900"/>
              </a:spcAft>
              <a:buClr>
                <a:schemeClr val="tx1"/>
              </a:buClr>
            </a:pPr>
            <a:r>
              <a:rPr lang="en-GB" altLang="en-US" sz="1100" i="1" dirty="0">
                <a:latin typeface="Cambria" panose="02040503050406030204" pitchFamily="18" charset="0"/>
              </a:rPr>
              <a:t>Country-specific workshop in Korea, October 2023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FDA15-F0FB-E697-9ADD-B21DC0B4AEF1}"/>
              </a:ext>
            </a:extLst>
          </p:cNvPr>
          <p:cNvSpPr txBox="1"/>
          <p:nvPr/>
        </p:nvSpPr>
        <p:spPr>
          <a:xfrm>
            <a:off x="2209800" y="6117145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0067B8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www.oecd-nea.org/globalforum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1184291"/>
            <a:ext cx="422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751"/>
              </a:spcAft>
              <a:buClr>
                <a:schemeClr val="tx1"/>
              </a:buClr>
            </a:pPr>
            <a:r>
              <a:rPr lang="en-GB" sz="18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Launched in January 2021</a:t>
            </a:r>
            <a:endParaRPr lang="en-US" sz="1800" dirty="0">
              <a:solidFill>
                <a:srgbClr val="006699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B4B88-91A5-F106-B71A-58B67A968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52471"/>
            <a:ext cx="3258335" cy="211547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9D20F-B931-1029-A915-E9E1B7F2D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29" y="3916806"/>
            <a:ext cx="3259906" cy="19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60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03608" y="1679509"/>
          <a:ext cx="7020050" cy="98859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20050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496263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Council of Advisors </a:t>
                      </a:r>
                      <a:br>
                        <a:rPr lang="en-GB" sz="15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5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(35 members from 20 academic institutions)</a:t>
                      </a:r>
                    </a:p>
                  </a:txBody>
                  <a:tcPr marL="0" marR="0" marT="36000" marB="34291" anchor="ctr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  <a:tr h="461102">
                <a:tc>
                  <a:txBody>
                    <a:bodyPr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15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Governs the Global Forum and defines its programme of work</a:t>
                      </a:r>
                    </a:p>
                  </a:txBody>
                  <a:tcPr marL="0" marR="0" marT="36000" marB="34291" anchor="ctr"/>
                </a:tc>
                <a:extLst>
                  <a:ext uri="{0D108BD9-81ED-4DB2-BD59-A6C34878D82A}">
                    <a16:rowId xmlns:a16="http://schemas.microsoft.com/office/drawing/2014/main" val="36708498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239880"/>
            <a:ext cx="115824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006699"/>
                </a:solidFill>
                <a:latin typeface="+mn-lt"/>
                <a:ea typeface="+mn-lt" panose="020B0604030504040204" pitchFamily="34" charset="0"/>
                <a:cs typeface="Arial" pitchFamily="34" charset="0"/>
              </a:rPr>
              <a:t>The NEA Global Forum: Areas of work  </a:t>
            </a:r>
            <a:endParaRPr lang="en-US" sz="2700" b="1" dirty="0">
              <a:solidFill>
                <a:srgbClr val="006699"/>
              </a:solidFill>
              <a:latin typeface="+mn-lt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44" y="1348930"/>
            <a:ext cx="1775508" cy="180181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ED9A92-D016-23B9-E1E0-1BADECAE5E26}"/>
              </a:ext>
            </a:extLst>
          </p:cNvPr>
          <p:cNvGraphicFramePr>
            <a:graphicFrameLocks noGrp="1"/>
          </p:cNvGraphicFramePr>
          <p:nvPr/>
        </p:nvGraphicFramePr>
        <p:xfrm>
          <a:off x="2766108" y="3106777"/>
          <a:ext cx="2284326" cy="10053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4326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100533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4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Working Group 1</a:t>
                      </a:r>
                    </a:p>
                    <a:p>
                      <a:pPr marL="0" indent="0" algn="ctr">
                        <a:spcAft>
                          <a:spcPts val="4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Gender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balance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in nuclear technology and academic workforces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4291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C5B390-274E-7D8C-FA54-4CAB497D6483}"/>
              </a:ext>
            </a:extLst>
          </p:cNvPr>
          <p:cNvGraphicFramePr>
            <a:graphicFrameLocks noGrp="1"/>
          </p:cNvGraphicFramePr>
          <p:nvPr/>
        </p:nvGraphicFramePr>
        <p:xfrm>
          <a:off x="8282892" y="3106777"/>
          <a:ext cx="2286000" cy="9982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304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Working Group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Relationship</a:t>
                      </a:r>
                      <a:b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between nuclear energy</a:t>
                      </a:r>
                      <a:b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and society 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21B3D21-5C91-3050-C341-7EB85AF22C59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4509151"/>
          <a:ext cx="2294954" cy="10302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4954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1030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Working Group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Innovations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in the nuclear sector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270" marR="71270" marT="35636" marB="35636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63718A-64E0-74CF-4D39-DEB56282BB46}"/>
              </a:ext>
            </a:extLst>
          </p:cNvPr>
          <p:cNvGraphicFramePr>
            <a:graphicFrameLocks noGrp="1"/>
          </p:cNvGraphicFramePr>
          <p:nvPr/>
        </p:nvGraphicFramePr>
        <p:xfrm>
          <a:off x="5498535" y="3098777"/>
          <a:ext cx="2336256" cy="9982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36256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7028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Working Group 2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Future of</a:t>
                      </a:r>
                      <a:b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Nuclear Engineering Education </a:t>
                      </a:r>
                      <a:endParaRPr lang="fr-FR"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1B3D21-5C91-3050-C341-7EB85AF22C59}"/>
              </a:ext>
            </a:extLst>
          </p:cNvPr>
          <p:cNvGraphicFramePr>
            <a:graphicFrameLocks noGrp="1"/>
          </p:cNvGraphicFramePr>
          <p:nvPr/>
        </p:nvGraphicFramePr>
        <p:xfrm>
          <a:off x="5519186" y="4527674"/>
          <a:ext cx="2294954" cy="10302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4954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1030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Working Group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Re-Establishing Nuclear Law Education </a:t>
                      </a:r>
                      <a:r>
                        <a:rPr lang="en-US" sz="14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Programme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1270" marR="71270" marT="35636" marB="35636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9546EA-6695-D0CE-2297-2ACEBDD67359}"/>
              </a:ext>
            </a:extLst>
          </p:cNvPr>
          <p:cNvGraphicFramePr>
            <a:graphicFrameLocks noGrp="1"/>
          </p:cNvGraphicFramePr>
          <p:nvPr/>
        </p:nvGraphicFramePr>
        <p:xfrm>
          <a:off x="8305800" y="4543674"/>
          <a:ext cx="2294954" cy="10302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4954">
                  <a:extLst>
                    <a:ext uri="{9D8B030D-6E8A-4147-A177-3AD203B41FA5}">
                      <a16:colId xmlns:a16="http://schemas.microsoft.com/office/drawing/2014/main" val="2391192812"/>
                    </a:ext>
                  </a:extLst>
                </a:gridCol>
              </a:tblGrid>
              <a:tr h="1030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Working Group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Building the pipeline of STEM professionals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8666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2930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4431-61C0-9C0E-B9E7-31EAB25E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 Global Forum – Country Specific Workshop, Korea October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6CCC5-7A45-8FD7-7D28-3F5D592C7F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1219200"/>
            <a:ext cx="116586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NEA held a </a:t>
            </a:r>
            <a:r>
              <a:rPr lang="en-US" sz="2400" b="1" dirty="0"/>
              <a:t>Global Forum – Country Specific Workshop at Seoul National University (SNU) last October 2023 </a:t>
            </a:r>
            <a:r>
              <a:rPr lang="en-US" sz="2400" dirty="0"/>
              <a:t>with some key takeaways and recommendations for policy makers:</a:t>
            </a:r>
          </a:p>
          <a:p>
            <a:pPr lvl="1" algn="just"/>
            <a:r>
              <a:rPr lang="en-US" sz="2400" dirty="0"/>
              <a:t>Encourage clear communication on energy policy and the role of the nuclear sector at the national level;</a:t>
            </a:r>
          </a:p>
          <a:p>
            <a:pPr marL="216000" lvl="1" indent="0" algn="just">
              <a:buNone/>
            </a:pPr>
            <a:endParaRPr lang="en-US" sz="2400" dirty="0"/>
          </a:p>
          <a:p>
            <a:pPr lvl="1" algn="just"/>
            <a:r>
              <a:rPr lang="en-US" sz="2400" dirty="0"/>
              <a:t>Continue joint efforts of government, nuclear stakeholders and academia to rebuild the attractiveness of nuclear education and careers to </a:t>
            </a:r>
            <a:r>
              <a:rPr lang="en-US" sz="2400" dirty="0" err="1"/>
              <a:t>mobilise</a:t>
            </a:r>
            <a:r>
              <a:rPr lang="en-US" sz="2400" dirty="0"/>
              <a:t> new talents through investments, innovation and inclusion in the nuclear sector;</a:t>
            </a:r>
          </a:p>
          <a:p>
            <a:pPr marL="216000" lvl="1" indent="0" algn="just">
              <a:buNone/>
            </a:pPr>
            <a:endParaRPr lang="en-US" sz="2400" dirty="0"/>
          </a:p>
          <a:p>
            <a:pPr lvl="1" algn="just"/>
            <a:r>
              <a:rPr lang="en-US" sz="2400" dirty="0"/>
              <a:t>Through these joint efforts with key stakeholders, establish a comprehensive and innovative multidisciplinary curriculum;</a:t>
            </a:r>
          </a:p>
          <a:p>
            <a:pPr marL="216000" lvl="1" indent="0" algn="just">
              <a:buNone/>
            </a:pPr>
            <a:endParaRPr lang="en-US" sz="2400" dirty="0"/>
          </a:p>
          <a:p>
            <a:pPr lvl="1" algn="just"/>
            <a:r>
              <a:rPr lang="en-US" sz="2400" dirty="0"/>
              <a:t>Expand training and education in an international context as a means of leveraging resources, including experimental infrastructure and supporting a connected workforce.</a:t>
            </a:r>
          </a:p>
        </p:txBody>
      </p:sp>
    </p:spTree>
    <p:extLst>
      <p:ext uri="{BB962C8B-B14F-4D97-AF65-F5344CB8AC3E}">
        <p14:creationId xmlns:p14="http://schemas.microsoft.com/office/powerpoint/2010/main" val="42364876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1</a:t>
            </a:r>
            <a:r>
              <a:rPr lang="en-US" sz="2700" baseline="30000" dirty="0">
                <a:solidFill>
                  <a:schemeClr val="accent1"/>
                </a:solidFill>
              </a:rPr>
              <a:t>st</a:t>
            </a:r>
            <a:r>
              <a:rPr lang="en-US" sz="2700" dirty="0">
                <a:solidFill>
                  <a:schemeClr val="accent1"/>
                </a:solidFill>
              </a:rPr>
              <a:t> Global Rising Stars Workshop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4000" y="1219199"/>
            <a:ext cx="5374800" cy="5226897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latin typeface="+mj-lt"/>
              </a:rPr>
              <a:t>Inaugural Annual Workshop at MIT:</a:t>
            </a:r>
          </a:p>
          <a:p>
            <a:pPr marL="80963" lvl="1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en-US" sz="800" dirty="0">
              <a:latin typeface="+mj-lt"/>
            </a:endParaRP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September 20–21, 2023 at MIT.</a:t>
            </a: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</a:endParaRP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40 Rising Stars: international graduate students and early career postdocs</a:t>
            </a: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+mj-lt"/>
            </a:endParaRP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0" i="0" u="none" strike="noStrike" dirty="0">
                <a:effectLst/>
                <a:latin typeface="+mj-lt"/>
              </a:rPr>
              <a:t>Participation of NEA Director General William D. </a:t>
            </a:r>
            <a:r>
              <a:rPr lang="en-US" sz="1800" b="0" i="0" u="none" strike="noStrike" dirty="0" err="1">
                <a:effectLst/>
                <a:latin typeface="+mj-lt"/>
              </a:rPr>
              <a:t>Magwood</a:t>
            </a:r>
            <a:r>
              <a:rPr lang="en-US" sz="1800" b="0" i="0" u="none" strike="noStrike">
                <a:effectLst/>
                <a:latin typeface="+mj-lt"/>
              </a:rPr>
              <a:t>, IV </a:t>
            </a:r>
            <a:endParaRPr lang="en-US" sz="1800" b="0" i="0" u="none" strike="noStrike" dirty="0">
              <a:effectLst/>
              <a:latin typeface="+mj-lt"/>
            </a:endParaRP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900" b="0" i="0" u="none" strike="noStrike" dirty="0">
              <a:effectLst/>
              <a:latin typeface="+mj-lt"/>
            </a:endParaRP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~</a:t>
            </a:r>
            <a:r>
              <a:rPr lang="en-US" sz="1800" b="0" i="0" u="none" strike="noStrike" dirty="0">
                <a:effectLst/>
                <a:latin typeface="+mj-lt"/>
              </a:rPr>
              <a:t>10 special guests, incl. NEA Global </a:t>
            </a:r>
            <a:r>
              <a:rPr lang="en-US" sz="1800" dirty="0">
                <a:latin typeface="+mj-lt"/>
              </a:rPr>
              <a:t>F</a:t>
            </a:r>
            <a:r>
              <a:rPr lang="en-US" sz="1800" b="0" i="0" u="none" strike="noStrike" dirty="0">
                <a:effectLst/>
                <a:latin typeface="+mj-lt"/>
              </a:rPr>
              <a:t>orum members, provided mentoring.</a:t>
            </a: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800" b="0" i="0" u="none" strike="noStrike" dirty="0">
              <a:effectLst/>
              <a:latin typeface="+mj-lt"/>
            </a:endParaRPr>
          </a:p>
          <a:p>
            <a:pPr marL="458788" lvl="1" indent="-377825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j-lt"/>
              </a:rPr>
              <a:t>Planning underway for special issue of </a:t>
            </a:r>
            <a:r>
              <a:rPr lang="en-US" sz="1800" i="1" dirty="0">
                <a:latin typeface="+mj-lt"/>
              </a:rPr>
              <a:t>Nuclear Technology</a:t>
            </a:r>
            <a:r>
              <a:rPr lang="en-US" sz="1800" dirty="0">
                <a:latin typeface="+mj-lt"/>
              </a:rPr>
              <a:t> in Q1 2025 featuring Rising Stars articles.</a:t>
            </a:r>
            <a:endParaRPr lang="en-US" sz="1800" b="0" i="0" u="none" strike="noStrike" dirty="0"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84" y="3709827"/>
            <a:ext cx="3492818" cy="232768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92" y="4343400"/>
            <a:ext cx="3155206" cy="210269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7" b="11832"/>
          <a:stretch/>
        </p:blipFill>
        <p:spPr>
          <a:xfrm>
            <a:off x="5686384" y="1268062"/>
            <a:ext cx="6241616" cy="248422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245954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1147618"/>
            <a:ext cx="8148782" cy="5256802"/>
          </a:xfrm>
          <a:prstGeom prst="rect">
            <a:avLst/>
          </a:prstGeom>
          <a:ln w="19050">
            <a:noFill/>
          </a:ln>
          <a:effectLst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3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rd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Annual Global Nuclear Science and Engineering Commencement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, theme “Nuclear technology in service  to Society”, virtual, 29 June 2022.</a:t>
            </a:r>
          </a:p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1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st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Country-specific Workshop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“Challenges of nuclear education”, co-organised with the University of Tokyo and </a:t>
            </a:r>
            <a:r>
              <a:rPr lang="en-US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Ministry of Education, Culture, Sports, Science and Technology (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MEXT), 19-20 July 2022, Tokyo, Japan. </a:t>
            </a:r>
          </a:p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1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st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Rising Star Workshop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, co-organised with </a:t>
            </a:r>
            <a:r>
              <a:rPr lang="en-US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Massachusetts Institute of Technology (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MIT), </a:t>
            </a:r>
            <a:b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</a:b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20-21 September 2023, Boston, US.  </a:t>
            </a:r>
          </a:p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2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nd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Rising Star Workshop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, being planned to take place in Fall 2024.</a:t>
            </a:r>
          </a:p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2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nd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Country-specific Workshop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“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Aligning high education and workforce needs in Romania”, co-organised with National University of Science and Technology </a:t>
            </a:r>
            <a:r>
              <a:rPr lang="en-GB" sz="1600" dirty="0" err="1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Politehnica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 Bucharest, 10-11 October 2023, Pitesti, Romania</a:t>
            </a:r>
            <a:endParaRPr lang="en-GB" sz="1600" dirty="0">
              <a:solidFill>
                <a:srgbClr val="006699"/>
              </a:solidFill>
              <a:latin typeface="+mn-lt"/>
              <a:ea typeface="Cambria" panose="02040503050406030204" pitchFamily="18" charset="0"/>
              <a:sym typeface="Cambria"/>
            </a:endParaRPr>
          </a:p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3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rd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Country-specific Workshop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“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Encouraging greater cohesion of social sciences and STEM to push the nuclear sector forward”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, 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co-organised with SNU and the Korea Radioactive Waste Agency (KORAD), 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16-17 October 2023, SNU, 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Korea.</a:t>
            </a:r>
          </a:p>
          <a:p>
            <a:pPr marL="182880" indent="-182880">
              <a:spcBef>
                <a:spcPts val="80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1</a:t>
            </a:r>
            <a:r>
              <a:rPr lang="en-GB" sz="1600" baseline="300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st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 </a:t>
            </a:r>
            <a:r>
              <a:rPr lang="en-GB" sz="1600" b="1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Global Forum Symposium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, </a:t>
            </a:r>
            <a:r>
              <a:rPr lang="en-US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  <a:sym typeface="Cambria"/>
              </a:rPr>
              <a:t>planned for 2025</a:t>
            </a:r>
            <a:r>
              <a:rPr lang="en-GB" sz="1600" dirty="0">
                <a:solidFill>
                  <a:srgbClr val="006699"/>
                </a:solidFill>
                <a:latin typeface="+mn-lt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152400"/>
            <a:ext cx="12192000" cy="7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25000"/>
              <a:defRPr/>
            </a:pPr>
            <a:r>
              <a:rPr lang="en-GB" sz="2700" dirty="0">
                <a:solidFill>
                  <a:srgbClr val="006699"/>
                </a:solidFill>
                <a:latin typeface="+mj-lt"/>
                <a:ea typeface="Cambria" panose="02040503050406030204" pitchFamily="18" charset="0"/>
              </a:rPr>
              <a:t>The NEA Global Forum: Recent and planned events </a:t>
            </a:r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0BB46CE-FA56-BF5B-DC45-857566DEA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97273"/>
            <a:ext cx="2764362" cy="1602529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B8FDD93-36F3-D0BC-17B8-C4C89BFE8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62" y="6389955"/>
            <a:ext cx="2754838" cy="21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Country-specific workshop in Romania, October 2023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1AC24B0-C4A6-6BD6-5BE3-48366AB8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8796" y="4413707"/>
            <a:ext cx="1953019" cy="261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900" i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9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Rising Stars Workshop at MIT, USA, September 2023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erson in a white shirt&#10;&#10;Description automatically generated">
            <a:extLst>
              <a:ext uri="{FF2B5EF4-FFF2-40B4-BE49-F238E27FC236}">
                <a16:creationId xmlns:a16="http://schemas.microsoft.com/office/drawing/2014/main" id="{E6ED8F82-F9A3-B97A-CC0E-3DD51A440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79" y="1092646"/>
            <a:ext cx="1889626" cy="19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32">
            <a:extLst>
              <a:ext uri="{FF2B5EF4-FFF2-40B4-BE49-F238E27FC236}">
                <a16:creationId xmlns:a16="http://schemas.microsoft.com/office/drawing/2014/main" id="{88B0FF7D-656E-990E-5185-89B2AA80F98E}"/>
              </a:ext>
            </a:extLst>
          </p:cNvPr>
          <p:cNvSpPr txBox="1"/>
          <p:nvPr/>
        </p:nvSpPr>
        <p:spPr>
          <a:xfrm>
            <a:off x="8229600" y="3021965"/>
            <a:ext cx="1936905" cy="4070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effectLst/>
                <a:latin typeface="Univers LT Std 45 Light"/>
                <a:ea typeface="Univers LT Std 45 Light"/>
                <a:cs typeface="Univers LT Std 45 Light"/>
              </a:rPr>
              <a:t>Bill Gates keynote speech at the Third Global Nuclear Science and Engineering Commencement, June 2022</a:t>
            </a:r>
            <a:endParaRPr lang="en-US" sz="1200" dirty="0">
              <a:effectLst/>
              <a:latin typeface="Univers LT Std 45 Light"/>
              <a:ea typeface="Univers LT Std 45 Light"/>
              <a:cs typeface="Univers LT Std 45 Light"/>
            </a:endParaRPr>
          </a:p>
        </p:txBody>
      </p:sp>
      <p:pic>
        <p:nvPicPr>
          <p:cNvPr id="12" name="Picture 11" descr="A person and person holding a certificate&#10;&#10;Description automatically generated">
            <a:extLst>
              <a:ext uri="{FF2B5EF4-FFF2-40B4-BE49-F238E27FC236}">
                <a16:creationId xmlns:a16="http://schemas.microsoft.com/office/drawing/2014/main" id="{3CAB2CB0-0B5C-D5BC-02DD-B2FD7E7CE8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5394" r="4313" b="5928"/>
          <a:stretch/>
        </p:blipFill>
        <p:spPr>
          <a:xfrm>
            <a:off x="10277527" y="2247494"/>
            <a:ext cx="1681255" cy="21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4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752F1D8-E29E-874B-595C-397DD55C3CA3}"/>
              </a:ext>
            </a:extLst>
          </p:cNvPr>
          <p:cNvSpPr/>
          <p:nvPr/>
        </p:nvSpPr>
        <p:spPr>
          <a:xfrm>
            <a:off x="1790700" y="1518791"/>
            <a:ext cx="8610600" cy="36576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A5CBC-DE81-DB05-67B8-93F1BBEACE05}"/>
              </a:ext>
            </a:extLst>
          </p:cNvPr>
          <p:cNvSpPr txBox="1"/>
          <p:nvPr/>
        </p:nvSpPr>
        <p:spPr>
          <a:xfrm>
            <a:off x="2209800" y="28089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How can you get involved with the NEA / OECD?</a:t>
            </a:r>
          </a:p>
        </p:txBody>
      </p:sp>
    </p:spTree>
    <p:extLst>
      <p:ext uri="{BB962C8B-B14F-4D97-AF65-F5344CB8AC3E}">
        <p14:creationId xmlns:p14="http://schemas.microsoft.com/office/powerpoint/2010/main" val="16147232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C0A-C1BE-BA0C-9938-B7765824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Courses &amp; networking opportunities offered by the NEA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C7D19-72C3-1190-6CDF-861F57B1F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1165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International School on Radiological Protection (IRPS)</a:t>
            </a:r>
          </a:p>
          <a:p>
            <a:pPr lvl="1"/>
            <a:r>
              <a:rPr lang="en-US" dirty="0"/>
              <a:t>12-16 August 2024 at Stockholm University in Sweden</a:t>
            </a:r>
          </a:p>
          <a:p>
            <a:pPr lvl="1"/>
            <a:r>
              <a:rPr lang="en-US" dirty="0"/>
              <a:t>Registration: </a:t>
            </a:r>
            <a:r>
              <a:rPr lang="en-US" dirty="0">
                <a:hlinkClick r:id="rId2"/>
              </a:rPr>
              <a:t>Nuclear Energy Agency (NEA) - International Radiological Protection School (IRPS) at Stockholm University – 2024 edition (oecd-nea.org)</a:t>
            </a:r>
            <a:endParaRPr lang="en-US" dirty="0"/>
          </a:p>
          <a:p>
            <a:pPr marL="216000" lvl="1" indent="0">
              <a:buNone/>
            </a:pPr>
            <a:endParaRPr lang="en-US" dirty="0"/>
          </a:p>
          <a:p>
            <a:r>
              <a:rPr lang="en-US" b="1" dirty="0"/>
              <a:t>International Nuclear Law Essentials (INLE)</a:t>
            </a:r>
          </a:p>
          <a:p>
            <a:pPr lvl="1"/>
            <a:r>
              <a:rPr lang="en-US" dirty="0"/>
              <a:t>3-7 March 2025 in Paris, France at the OECD</a:t>
            </a:r>
          </a:p>
          <a:p>
            <a:pPr lvl="1"/>
            <a:r>
              <a:rPr lang="en-US" dirty="0"/>
              <a:t>Applications will open September 2024: </a:t>
            </a:r>
            <a:r>
              <a:rPr lang="en-US" dirty="0">
                <a:hlinkClick r:id="rId3"/>
              </a:rPr>
              <a:t>Nuclear Energy Agency (NEA) - International Nuclear Law Essentials (INLE) (oecd-nea.org)</a:t>
            </a:r>
            <a:endParaRPr lang="en-US" dirty="0"/>
          </a:p>
          <a:p>
            <a:pPr marL="216000" lvl="1" indent="0">
              <a:buNone/>
            </a:pPr>
            <a:endParaRPr lang="en-US" dirty="0"/>
          </a:p>
          <a:p>
            <a:r>
              <a:rPr lang="en-US" b="1" dirty="0"/>
              <a:t>International Nuclear Law School (ISNL)</a:t>
            </a:r>
          </a:p>
          <a:p>
            <a:pPr lvl="1"/>
            <a:r>
              <a:rPr lang="en-US" dirty="0"/>
              <a:t>2024 application period is now closed (will be held from 26 August – 6 September), but will take place ~August 2025 in Montpellier, France</a:t>
            </a:r>
          </a:p>
          <a:p>
            <a:pPr lvl="1"/>
            <a:r>
              <a:rPr lang="en-US" dirty="0"/>
              <a:t>Information: </a:t>
            </a:r>
            <a:r>
              <a:rPr lang="en-US" dirty="0">
                <a:hlinkClick r:id="rId4"/>
              </a:rPr>
              <a:t>Nuclear Energy Agency (NEA) - International School of Nuclear Law (ISNL) (oecd-nea.org)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46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C0A-C1BE-BA0C-9938-B7765824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Participate in NEA Expert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C7D19-72C3-1190-6CDF-861F57B1F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n-US" dirty="0"/>
              <a:t>While the NEA Secretariat remains separate from the official nomination process to serve on an Expert Group in order to ensure independence, Member Country Delegations to the OECD nominate on a formal basis experts to participate in NEA Expert Groups.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If you are interested in representing your country / </a:t>
            </a:r>
            <a:r>
              <a:rPr lang="en-US" dirty="0" err="1"/>
              <a:t>organisation</a:t>
            </a:r>
            <a:r>
              <a:rPr lang="en-US" dirty="0"/>
              <a:t> in a specific NEA Expert Group, reach out to your OECD national delegation directly for more information on the nomination process. </a:t>
            </a:r>
          </a:p>
        </p:txBody>
      </p:sp>
    </p:spTree>
    <p:extLst>
      <p:ext uri="{BB962C8B-B14F-4D97-AF65-F5344CB8AC3E}">
        <p14:creationId xmlns:p14="http://schemas.microsoft.com/office/powerpoint/2010/main" val="15009534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752F1D8-E29E-874B-595C-397DD55C3CA3}"/>
              </a:ext>
            </a:extLst>
          </p:cNvPr>
          <p:cNvSpPr/>
          <p:nvPr/>
        </p:nvSpPr>
        <p:spPr>
          <a:xfrm>
            <a:off x="1790700" y="1518791"/>
            <a:ext cx="8610600" cy="36576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A5CBC-DE81-DB05-67B8-93F1BBEACE05}"/>
              </a:ext>
            </a:extLst>
          </p:cNvPr>
          <p:cNvSpPr txBox="1"/>
          <p:nvPr/>
        </p:nvSpPr>
        <p:spPr>
          <a:xfrm>
            <a:off x="2171700" y="3055203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What is the </a:t>
            </a:r>
            <a:r>
              <a:rPr lang="en-US" sz="32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Nuclear Energy Agency</a:t>
            </a:r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3571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C0A-C1BE-BA0C-9938-B7765824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to positions at the OECD / NEA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C7D19-72C3-1190-6CDF-861F57B1F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All vacancies and internships are through the OECD platform – Smart Recruiters</a:t>
            </a:r>
          </a:p>
          <a:p>
            <a:pPr lvl="1"/>
            <a:r>
              <a:rPr lang="en-US" dirty="0"/>
              <a:t>Apply here: </a:t>
            </a:r>
            <a:r>
              <a:rPr lang="en-US" dirty="0">
                <a:hlinkClick r:id="rId2"/>
              </a:rPr>
              <a:t>Careers at OECD (smartrecruiters.com)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Two modes of recruitment at the OECD/NEA:</a:t>
            </a:r>
          </a:p>
          <a:p>
            <a:pPr lvl="2"/>
            <a:r>
              <a:rPr lang="en-US" dirty="0"/>
              <a:t>Staff on loan – appointment by your current employer to the OECD</a:t>
            </a:r>
          </a:p>
          <a:p>
            <a:pPr lvl="2"/>
            <a:r>
              <a:rPr lang="en-US" dirty="0"/>
              <a:t>OECD official – formal interview process (video interviews, written exam and panel interview)</a:t>
            </a:r>
          </a:p>
          <a:p>
            <a:pPr marL="432000" lvl="2" indent="0">
              <a:buNone/>
            </a:pPr>
            <a:endParaRPr lang="en-US" dirty="0"/>
          </a:p>
          <a:p>
            <a:r>
              <a:rPr lang="en-US" b="1" dirty="0"/>
              <a:t>Internships</a:t>
            </a:r>
            <a:r>
              <a:rPr lang="en-US" dirty="0"/>
              <a:t> require a Memorandum of Understanding (MOU) and a valid certificate of current enrolment in a higher education institution. </a:t>
            </a:r>
          </a:p>
        </p:txBody>
      </p:sp>
    </p:spTree>
    <p:extLst>
      <p:ext uri="{BB962C8B-B14F-4D97-AF65-F5344CB8AC3E}">
        <p14:creationId xmlns:p14="http://schemas.microsoft.com/office/powerpoint/2010/main" val="26993158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752F1D8-E29E-874B-595C-397DD55C3CA3}"/>
              </a:ext>
            </a:extLst>
          </p:cNvPr>
          <p:cNvSpPr/>
          <p:nvPr/>
        </p:nvSpPr>
        <p:spPr>
          <a:xfrm>
            <a:off x="1790700" y="1518791"/>
            <a:ext cx="8610600" cy="36576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A5CBC-DE81-DB05-67B8-93F1BBEACE05}"/>
              </a:ext>
            </a:extLst>
          </p:cNvPr>
          <p:cNvSpPr txBox="1"/>
          <p:nvPr/>
        </p:nvSpPr>
        <p:spPr>
          <a:xfrm>
            <a:off x="2171700" y="2562761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What can you do </a:t>
            </a:r>
            <a:r>
              <a:rPr lang="en-US" sz="3200" b="1" u="sng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this week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at ICGR-7 to push forward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your career in the nuclear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sector / RWM?</a:t>
            </a:r>
          </a:p>
        </p:txBody>
      </p:sp>
    </p:spTree>
    <p:extLst>
      <p:ext uri="{BB962C8B-B14F-4D97-AF65-F5344CB8AC3E}">
        <p14:creationId xmlns:p14="http://schemas.microsoft.com/office/powerpoint/2010/main" val="14893115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8600" y="2667000"/>
            <a:ext cx="4152900" cy="2667000"/>
          </a:xfrm>
        </p:spPr>
        <p:txBody>
          <a:bodyPr/>
          <a:lstStyle/>
          <a:p>
            <a:r>
              <a:rPr lang="en-US" sz="2000" b="1" dirty="0"/>
              <a:t>Thank you!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Questions?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Please email:</a:t>
            </a:r>
            <a:br>
              <a:rPr lang="en-US" sz="2000" dirty="0"/>
            </a:br>
            <a:r>
              <a:rPr lang="en-US" sz="2000" dirty="0"/>
              <a:t>morgan.packer@oecd-nea.org</a:t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57800" y="6477000"/>
            <a:ext cx="6934200" cy="381000"/>
          </a:xfrm>
        </p:spPr>
        <p:txBody>
          <a:bodyPr/>
          <a:lstStyle/>
          <a:p>
            <a:r>
              <a:rPr lang="en-GB" dirty="0"/>
              <a:t>Title page photo: </a:t>
            </a:r>
            <a:r>
              <a:rPr lang="en-GB" dirty="0" err="1"/>
              <a:t>zffoto</a:t>
            </a:r>
            <a:r>
              <a:rPr lang="en-GB" dirty="0"/>
              <a:t>, </a:t>
            </a:r>
            <a:r>
              <a:rPr lang="en-GB" dirty="0" err="1"/>
              <a:t>ShutterStock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9162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8B24B43-6048-1414-16FA-CEAEAB3B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Nuclear Energy Agency (NEA)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DE7C8F-B562-3F12-D772-3BACFC9A3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942812"/>
            <a:ext cx="5048556" cy="31514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5468938" algn="l"/>
              </a:tabLst>
            </a:pPr>
            <a:r>
              <a:rPr lang="en-GB" sz="1800" b="1" dirty="0">
                <a:latin typeface="+mj-lt"/>
                <a:cs typeface="Arial" charset="0"/>
              </a:rPr>
              <a:t>8 </a:t>
            </a:r>
            <a:r>
              <a:rPr lang="en-GB" sz="1800" dirty="0">
                <a:latin typeface="+mj-lt"/>
                <a:cs typeface="Arial" charset="0"/>
              </a:rPr>
              <a:t>standing committees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938" algn="l"/>
              </a:tabLst>
            </a:pPr>
            <a:r>
              <a:rPr lang="en-GB" sz="1800" b="1" dirty="0">
                <a:latin typeface="+mj-lt"/>
                <a:cs typeface="Arial" charset="0"/>
              </a:rPr>
              <a:t>80 </a:t>
            </a:r>
            <a:r>
              <a:rPr lang="en-GB" sz="1800" dirty="0">
                <a:latin typeface="+mj-lt"/>
                <a:cs typeface="Arial" charset="0"/>
              </a:rPr>
              <a:t>working parties and expert groups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938" algn="l"/>
              </a:tabLst>
            </a:pPr>
            <a:r>
              <a:rPr lang="en-GB" sz="1800" b="1" dirty="0">
                <a:latin typeface="+mj-lt"/>
              </a:rPr>
              <a:t>NEA Data Bank </a:t>
            </a:r>
            <a:r>
              <a:rPr lang="en-GB" sz="1800" dirty="0">
                <a:latin typeface="+mj-lt"/>
              </a:rPr>
              <a:t>- providing nuclear data, code, and verification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938" algn="l"/>
              </a:tabLst>
            </a:pPr>
            <a:r>
              <a:rPr lang="en-GB" sz="1800" b="1" dirty="0">
                <a:latin typeface="+mj-lt"/>
              </a:rPr>
              <a:t>23 </a:t>
            </a:r>
            <a:r>
              <a:rPr lang="en-GB" sz="1800" dirty="0">
                <a:latin typeface="+mj-lt"/>
              </a:rPr>
              <a:t>international joint projects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5468938" algn="l"/>
              </a:tabLst>
            </a:pPr>
            <a:r>
              <a:rPr lang="en-US" sz="1800" dirty="0">
                <a:latin typeface="+mj-lt"/>
                <a:cs typeface="Arial" charset="0"/>
              </a:rPr>
              <a:t>Growing global relationships with </a:t>
            </a:r>
            <a:r>
              <a:rPr lang="en-US" sz="1800" b="1" dirty="0">
                <a:latin typeface="+mj-lt"/>
                <a:cs typeface="Arial" charset="0"/>
              </a:rPr>
              <a:t>industry</a:t>
            </a:r>
            <a:r>
              <a:rPr lang="en-US" sz="1800" dirty="0">
                <a:latin typeface="+mj-lt"/>
                <a:cs typeface="Arial" charset="0"/>
              </a:rPr>
              <a:t> and </a:t>
            </a:r>
            <a:r>
              <a:rPr lang="en-US" sz="1800" b="1" dirty="0">
                <a:latin typeface="+mj-lt"/>
                <a:cs typeface="Arial" charset="0"/>
              </a:rPr>
              <a:t>universities</a:t>
            </a:r>
            <a:endParaRPr lang="en-US" sz="16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92DF40-700B-5735-057B-67EB286DBC8B}"/>
              </a:ext>
            </a:extLst>
          </p:cNvPr>
          <p:cNvSpPr txBox="1"/>
          <p:nvPr/>
        </p:nvSpPr>
        <p:spPr>
          <a:xfrm>
            <a:off x="335454" y="5356174"/>
            <a:ext cx="1152109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Together these 34 countries account for 82%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 world's installed nuclear capacity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2E8CF-2D3F-C191-E829-A4615F5FC06F}"/>
              </a:ext>
            </a:extLst>
          </p:cNvPr>
          <p:cNvSpPr txBox="1"/>
          <p:nvPr/>
        </p:nvSpPr>
        <p:spPr>
          <a:xfrm>
            <a:off x="266700" y="1219200"/>
            <a:ext cx="1158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34 Member Countries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3F4B5-DEFB-3DDA-44CF-30BD4BB5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259" y="1948377"/>
            <a:ext cx="6491287" cy="29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167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0951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1259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913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C0A-C1BE-BA0C-9938-B7765824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NEA Radioactive Waste Management Division (RWMD)</a:t>
            </a:r>
            <a:br>
              <a:rPr lang="en-US" dirty="0"/>
            </a:br>
            <a:r>
              <a:rPr lang="en-US" dirty="0"/>
              <a:t>Young Generation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457EA9-FCC5-0A95-70F3-68457B6C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500">
            <a:off x="1003619" y="1394411"/>
            <a:ext cx="1682159" cy="21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C102F0-A0C5-8CD3-294B-E6365765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05" y="2861150"/>
            <a:ext cx="1366837" cy="17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0B8D947-0E92-07BF-E700-441F27C5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178593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23E7D99-36ED-AD4D-CF38-E38F1467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364">
            <a:off x="9797496" y="1132494"/>
            <a:ext cx="170021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5A337AA-7820-A391-BF3C-F8D7ECB0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562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8544E10-F9B2-5C6F-92EB-181068D8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92" y="4305803"/>
            <a:ext cx="1306620" cy="1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5E88DC5-20D9-28E9-B636-CE8B15024A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" y="4419600"/>
            <a:ext cx="1676400" cy="1676400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B07CCD2-4DBE-CF62-89C0-63C0F5056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839" y="4270577"/>
            <a:ext cx="1515101" cy="18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347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752F1D8-E29E-874B-595C-397DD55C3CA3}"/>
              </a:ext>
            </a:extLst>
          </p:cNvPr>
          <p:cNvSpPr/>
          <p:nvPr/>
        </p:nvSpPr>
        <p:spPr>
          <a:xfrm>
            <a:off x="1790700" y="1518791"/>
            <a:ext cx="8610600" cy="36576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A5CBC-DE81-DB05-67B8-93F1BBEACE05}"/>
              </a:ext>
            </a:extLst>
          </p:cNvPr>
          <p:cNvSpPr txBox="1"/>
          <p:nvPr/>
        </p:nvSpPr>
        <p:spPr>
          <a:xfrm>
            <a:off x="2171700" y="2397948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How does the NEA support the younger generation in the nuclear sector / radioactive waste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management?</a:t>
            </a:r>
          </a:p>
        </p:txBody>
      </p:sp>
    </p:spTree>
    <p:extLst>
      <p:ext uri="{BB962C8B-B14F-4D97-AF65-F5344CB8AC3E}">
        <p14:creationId xmlns:p14="http://schemas.microsoft.com/office/powerpoint/2010/main" val="12874484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CED8995-35E6-3BDC-9747-C7B46F1199CA}"/>
              </a:ext>
            </a:extLst>
          </p:cNvPr>
          <p:cNvSpPr txBox="1">
            <a:spLocks/>
          </p:cNvSpPr>
          <p:nvPr/>
        </p:nvSpPr>
        <p:spPr>
          <a:xfrm>
            <a:off x="187800" y="228600"/>
            <a:ext cx="1166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Human Capacity Building for New Nuclear </a:t>
            </a: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24AB9FD-925A-D7CA-855F-232D47F77312}"/>
              </a:ext>
            </a:extLst>
          </p:cNvPr>
          <p:cNvSpPr txBox="1">
            <a:spLocks/>
          </p:cNvSpPr>
          <p:nvPr/>
        </p:nvSpPr>
        <p:spPr>
          <a:xfrm>
            <a:off x="637867" y="1377783"/>
            <a:ext cx="11074400" cy="129751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The 2035 Project: Building a Diverse, Inclusive, and Gender-Balanced Nuclear Workforce</a:t>
            </a:r>
            <a:endParaRPr lang="en-US" sz="240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9D5508-3F7F-4122-48A3-571052868E14}"/>
              </a:ext>
            </a:extLst>
          </p:cNvPr>
          <p:cNvSpPr txBox="1">
            <a:spLocks/>
          </p:cNvSpPr>
          <p:nvPr/>
        </p:nvSpPr>
        <p:spPr>
          <a:xfrm>
            <a:off x="990600" y="3429000"/>
            <a:ext cx="10591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kern="120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defRPr/>
            </a:pPr>
            <a:r>
              <a:rPr lang="en-US" sz="2000" kern="100" dirty="0">
                <a:solidFill>
                  <a:srgbClr val="00669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Aligns with NEA’s strategic goal to build human capacity in the nuclear sector. 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000" kern="100" dirty="0">
                <a:solidFill>
                  <a:srgbClr val="00669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Designed to enhance, accelerate and build upon existing NEA initiatives.</a:t>
            </a:r>
          </a:p>
          <a:p>
            <a:pPr algn="just">
              <a:spcBef>
                <a:spcPts val="1200"/>
              </a:spcBef>
              <a:defRPr/>
            </a:pPr>
            <a:r>
              <a:rPr lang="en-GB" sz="2000" kern="100" dirty="0">
                <a:solidFill>
                  <a:srgbClr val="006699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Will apply innovative approaches and platforms to support members efforts to build the needed nuclear workforce by no later than 2035.</a:t>
            </a:r>
          </a:p>
        </p:txBody>
      </p:sp>
    </p:spTree>
    <p:extLst>
      <p:ext uri="{BB962C8B-B14F-4D97-AF65-F5344CB8AC3E}">
        <p14:creationId xmlns:p14="http://schemas.microsoft.com/office/powerpoint/2010/main" val="7156811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A Slides">
  <a:themeElements>
    <a:clrScheme name="Custom 1">
      <a:dk1>
        <a:sysClr val="windowText" lastClr="000000"/>
      </a:dk1>
      <a:lt1>
        <a:sysClr val="window" lastClr="FFFFFF"/>
      </a:lt1>
      <a:dk2>
        <a:srgbClr val="22567C"/>
      </a:dk2>
      <a:lt2>
        <a:srgbClr val="00B0F0"/>
      </a:lt2>
      <a:accent1>
        <a:srgbClr val="006699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90BEE0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+mn-lt" panose="020B0604030504040204" pitchFamily="34" charset="0"/>
            <a:ea typeface="+mn-lt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A cover and closing slides">
  <a:themeElements>
    <a:clrScheme name="NEA Slide colours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02889E"/>
      </a:accent1>
      <a:accent2>
        <a:srgbClr val="83CDE0"/>
      </a:accent2>
      <a:accent3>
        <a:srgbClr val="FBBC0E"/>
      </a:accent3>
      <a:accent4>
        <a:srgbClr val="EF7D00"/>
      </a:accent4>
      <a:accent5>
        <a:srgbClr val="D14648"/>
      </a:accent5>
      <a:accent6>
        <a:srgbClr val="48AF54"/>
      </a:accent6>
      <a:hlink>
        <a:srgbClr val="22567C"/>
      </a:hlink>
      <a:folHlink>
        <a:srgbClr val="599ED1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EA Slides">
  <a:themeElements>
    <a:clrScheme name="Custom 1">
      <a:dk1>
        <a:sysClr val="windowText" lastClr="000000"/>
      </a:dk1>
      <a:lt1>
        <a:sysClr val="window" lastClr="FFFFFF"/>
      </a:lt1>
      <a:dk2>
        <a:srgbClr val="22567C"/>
      </a:dk2>
      <a:lt2>
        <a:srgbClr val="00B0F0"/>
      </a:lt2>
      <a:accent1>
        <a:srgbClr val="006699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90BEE0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+mn-lt" panose="020B0604030504040204" pitchFamily="34" charset="0"/>
            <a:ea typeface="+mn-lt" panose="020B060403050404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NEA Slides">
  <a:themeElements>
    <a:clrScheme name="Custom 5">
      <a:dk1>
        <a:sysClr val="windowText" lastClr="000000"/>
      </a:dk1>
      <a:lt1>
        <a:sysClr val="window" lastClr="FFFFFF"/>
      </a:lt1>
      <a:dk2>
        <a:srgbClr val="22567C"/>
      </a:dk2>
      <a:lt2>
        <a:srgbClr val="00B0F0"/>
      </a:lt2>
      <a:accent1>
        <a:srgbClr val="006699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40AFFF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+mn-lt" panose="020B0604030504040204" pitchFamily="34" charset="0"/>
            <a:ea typeface="+mn-lt" panose="020B060403050404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19ca4d-c0d3-4a65-8b81-675873da6c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66340A19904418720AC1C9338BF08" ma:contentTypeVersion="16" ma:contentTypeDescription="Create a new document." ma:contentTypeScope="" ma:versionID="8ea5abeff232be1f93c5400f5760b4d6">
  <xsd:schema xmlns:xsd="http://www.w3.org/2001/XMLSchema" xmlns:xs="http://www.w3.org/2001/XMLSchema" xmlns:p="http://schemas.microsoft.com/office/2006/metadata/properties" xmlns:ns3="7719ca4d-c0d3-4a65-8b81-675873da6c17" xmlns:ns4="3fdbfb04-6da4-4261-9e03-c844d13912e3" targetNamespace="http://schemas.microsoft.com/office/2006/metadata/properties" ma:root="true" ma:fieldsID="d597b00d8653aeba0ffbc5f668c32b64" ns3:_="" ns4:_="">
    <xsd:import namespace="7719ca4d-c0d3-4a65-8b81-675873da6c17"/>
    <xsd:import namespace="3fdbfb04-6da4-4261-9e03-c844d13912e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9ca4d-c0d3-4a65-8b81-675873da6c1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bfb04-6da4-4261-9e03-c844d13912e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244DB7-C4E4-4627-AEA1-5E0C0D3E3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F29FE-5F36-48AE-86BE-4EB6D6D186FC}">
  <ds:schemaRefs>
    <ds:schemaRef ds:uri="http://schemas.microsoft.com/office/2006/metadata/properties"/>
    <ds:schemaRef ds:uri="http://purl.org/dc/elements/1.1/"/>
    <ds:schemaRef ds:uri="7719ca4d-c0d3-4a65-8b81-675873da6c17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fdbfb04-6da4-4261-9e03-c844d13912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68E59F-21F3-4349-BCC9-0C6B77AE2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19ca4d-c0d3-4a65-8b81-675873da6c17"/>
    <ds:schemaRef ds:uri="3fdbfb04-6da4-4261-9e03-c844d13912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19717</TotalTime>
  <Words>1535</Words>
  <Application>Microsoft Office PowerPoint</Application>
  <PresentationFormat>Widescreen</PresentationFormat>
  <Paragraphs>143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Myriad Pro</vt:lpstr>
      <vt:lpstr>Univers LT Std 45 Light</vt:lpstr>
      <vt:lpstr>Verdana</vt:lpstr>
      <vt:lpstr>NEA Slides</vt:lpstr>
      <vt:lpstr>NEA cover and closing slides</vt:lpstr>
      <vt:lpstr>1_NEA Slides</vt:lpstr>
      <vt:lpstr>2_NEA Slides</vt:lpstr>
      <vt:lpstr>7th International Conference on Geological Repositories</vt:lpstr>
      <vt:lpstr>PowerPoint Presentation</vt:lpstr>
      <vt:lpstr>Overview of the Nuclear Energy Agency (NEA)</vt:lpstr>
      <vt:lpstr>PowerPoint Presentation</vt:lpstr>
      <vt:lpstr>PowerPoint Presentation</vt:lpstr>
      <vt:lpstr>PowerPoint Presentation</vt:lpstr>
      <vt:lpstr>NEA Radioactive Waste Management Division (RWMD) Young Generation</vt:lpstr>
      <vt:lpstr>PowerPoint Presentation</vt:lpstr>
      <vt:lpstr>PowerPoint Presentation</vt:lpstr>
      <vt:lpstr>Nuclear Education, Skills and Technology (NEST) Framework</vt:lpstr>
      <vt:lpstr>PowerPoint Presentation</vt:lpstr>
      <vt:lpstr>PowerPoint Presentation</vt:lpstr>
      <vt:lpstr>PowerPoint Presentation</vt:lpstr>
      <vt:lpstr>NEA Global Forum – Country Specific Workshop, Korea October 2023</vt:lpstr>
      <vt:lpstr>1st Global Rising Stars Workshop </vt:lpstr>
      <vt:lpstr>PowerPoint Presentation</vt:lpstr>
      <vt:lpstr>PowerPoint Presentation</vt:lpstr>
      <vt:lpstr>Courses &amp; networking opportunities offered by the NEA</vt:lpstr>
      <vt:lpstr>Participate in NEA Expert Groups</vt:lpstr>
      <vt:lpstr>Applying to positions at the OECD / NEA</vt:lpstr>
      <vt:lpstr>PowerPoint Presentation</vt:lpstr>
      <vt:lpstr>Thank you!  Questions?  Please email: morgan.packer@oecd-nea.org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PACKER Morgan, NEA/RWMD</cp:lastModifiedBy>
  <cp:revision>1115</cp:revision>
  <cp:lastPrinted>2014-06-17T14:24:23Z</cp:lastPrinted>
  <dcterms:created xsi:type="dcterms:W3CDTF">2011-02-16T10:53:39Z</dcterms:created>
  <dcterms:modified xsi:type="dcterms:W3CDTF">2024-07-08T08:59:17Z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0x01010040D66340A19904418720AC1C9338BF08</vt:lpwstr>
  </property>
</Properties>
</file>