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2" r:id="rId2"/>
    <p:sldId id="261" r:id="rId3"/>
    <p:sldId id="262" r:id="rId4"/>
    <p:sldId id="263" r:id="rId5"/>
    <p:sldId id="260" r:id="rId6"/>
    <p:sldId id="264" r:id="rId7"/>
    <p:sldId id="265" r:id="rId8"/>
    <p:sldId id="271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DDA8E-1CA6-4261-8005-E102D4BE3A4C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45F3-EBFE-483E-BEA0-B80539DD0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547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4869C-E7E3-4568-848F-61A348E4EF92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16CA-498F-4EEB-868A-C4BE0C76E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90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D16CA-498F-4EEB-868A-C4BE0C76E59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81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ABF5-8565-4DF8-AC78-BF8D452FA669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54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DD8-B5D4-4C31-8781-45E5D45D0C91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1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BB5B6-1D35-46CD-BE4E-C6C69D3E27B5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569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BC39-8223-4378-BC15-311365353AA8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0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014158" y="4554747"/>
            <a:ext cx="4290204" cy="1282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74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44B1-69DE-4FAA-9937-498C2E74A097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72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A56A-9437-42DF-91CB-3F68919E9CB0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03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BC37-53BE-4216-B763-3E94687755C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0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E31D-78B5-410F-ABDC-129CA8D2015B}" type="datetime1">
              <a:rPr lang="fr-FR" smtClean="0"/>
              <a:t>18/07/2019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47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AF0B-11C0-44D2-A832-9C868E5E5CFD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82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9115-2F18-4337-93B2-A6D3C7468B2D}" type="datetime1">
              <a:rPr lang="fr-FR" smtClean="0"/>
              <a:t>18/07/2019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Citoyen 2019_Dossier de candidature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06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033E-75FE-4B97-82BB-2E2F45A96088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4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4B50-213E-4A1F-A446-B80940B1B1D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6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D3A1-0E0F-44D0-9B84-7A5DC43CED66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7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fo@afrc.or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090354"/>
            <a:ext cx="12192000" cy="1193962"/>
          </a:xfrm>
          <a:prstGeom prst="rect">
            <a:avLst/>
          </a:prstGeom>
          <a:solidFill>
            <a:srgbClr val="EA54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10466" y="5154913"/>
            <a:ext cx="8328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Dossier de Candidature</a:t>
            </a:r>
          </a:p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Palme Jeune Pousse</a:t>
            </a:r>
            <a:endParaRPr lang="fr-FR" sz="3200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10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20346"/>
            <a:ext cx="2076861" cy="20768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7892" y="456123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(1/2)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358900" y="1148375"/>
            <a:ext cx="94742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Dans les 2 slides suivantes (maximum), vous pouvez joindre des photos, illustrations, vidéos de votre choix illustrant votre concept, les points clef de l’expérience clients cibles et les premiers retours d’expérience.</a:t>
            </a:r>
            <a:endParaRPr lang="en-US" altLang="fr-FR" sz="1200" dirty="0">
              <a:latin typeface="HelveticaNeueLT Std Cn" pitchFamily="34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602753" y="1956515"/>
            <a:ext cx="9474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Cochez cette case si vous souhaitez que votre vidéo d’une minute (format pitch de votre initiative) soit diffusée sur les réseaux sociaux et différents supports web</a:t>
            </a:r>
            <a:endParaRPr lang="en-US" altLang="fr-FR" sz="1200" dirty="0">
              <a:latin typeface="HelveticaNeueLT Std Cn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31303" y="1996202"/>
            <a:ext cx="171450" cy="171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2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43793" y="360721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(2/2)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45058"/>
            <a:ext cx="2076861" cy="2076861"/>
          </a:xfrm>
          <a:prstGeom prst="rect">
            <a:avLst/>
          </a:prstGeom>
        </p:spPr>
      </p:pic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65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12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60767" y="2064524"/>
            <a:ext cx="11070465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impérativement être remis </a:t>
            </a:r>
            <a:r>
              <a:rPr lang="fr-FR" sz="2000" b="1" u="sng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avant le 20 juillet 2019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être envoyés </a:t>
            </a:r>
            <a:r>
              <a:rPr lang="fr-FR" sz="2000" b="1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par mail 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à l’adresse email suivante :</a:t>
            </a: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2000" u="sng" dirty="0" smtClean="0">
                <a:solidFill>
                  <a:srgbClr val="0000FF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info@afrc.org</a:t>
            </a:r>
            <a:endParaRPr lang="fr-FR" sz="2000" dirty="0" smtClean="0">
              <a:latin typeface="HelveticaNeueLT Std C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brochures et documents internes au format papier doivent être scannés et joints à l’envoi.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Si la taille du fichier excède 10 MO, les candidats doivent réaliser l’envoi en plusieurs envois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Aucune clé </a:t>
            </a:r>
            <a:r>
              <a:rPr lang="fr-FR" sz="2000" dirty="0" err="1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usb</a:t>
            </a: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ne sera acceptée.</a:t>
            </a:r>
            <a:endParaRPr lang="fr-F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11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13</a:t>
            </a:fld>
            <a:endParaRPr lang="fr-FR" dirty="0"/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143794" y="335075"/>
            <a:ext cx="9904412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Les partenaires </a:t>
            </a:r>
          </a:p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des Palmes de la Relation Client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2019 </a:t>
            </a:r>
            <a:endParaRPr lang="fr-FR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69772"/>
            <a:ext cx="2076861" cy="2076861"/>
          </a:xfrm>
          <a:prstGeom prst="rect">
            <a:avLst/>
          </a:prstGeom>
        </p:spPr>
      </p:pic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51" y="1481319"/>
            <a:ext cx="6030098" cy="461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2</a:t>
            </a:fld>
            <a:endParaRPr lang="fr-FR" dirty="0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143793" y="240135"/>
            <a:ext cx="9904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Présentation de la </a:t>
            </a:r>
            <a:r>
              <a:rPr lang="fr-FR" altLang="fr-FR" sz="2400" b="1" dirty="0" smtClean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Palme Jeune Pousse</a:t>
            </a:r>
            <a:endParaRPr lang="fr-FR" altLang="fr-FR" sz="2400" dirty="0">
              <a:solidFill>
                <a:srgbClr val="EA545D"/>
              </a:solidFill>
              <a:latin typeface="HelveticaNeueLT Std Cn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736" y="-161534"/>
            <a:ext cx="2076861" cy="2076861"/>
          </a:xfrm>
          <a:prstGeom prst="rect">
            <a:avLst/>
          </a:prstGeom>
        </p:spPr>
      </p:pic>
      <p:sp>
        <p:nvSpPr>
          <p:cNvPr id="16" name="Rectangle 1030"/>
          <p:cNvSpPr>
            <a:spLocks noChangeArrowheads="1"/>
          </p:cNvSpPr>
          <p:nvPr/>
        </p:nvSpPr>
        <p:spPr bwMode="auto">
          <a:xfrm>
            <a:off x="2144478" y="4431865"/>
            <a:ext cx="88138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72000" tIns="72000" rIns="36000" bIns="0"/>
          <a:lstStyle/>
          <a:p>
            <a:pPr marL="223838" indent="-223838">
              <a:spcBef>
                <a:spcPct val="20000"/>
              </a:spcBef>
              <a:buSzPct val="115000"/>
              <a:defRPr/>
            </a:pPr>
            <a:endParaRPr lang="fr-FR">
              <a:solidFill>
                <a:schemeClr val="tx2"/>
              </a:solidFill>
              <a:latin typeface="HelveticaNeueLT Std Cn" pitchFamily="34" charset="0"/>
            </a:endParaRPr>
          </a:p>
        </p:txBody>
      </p:sp>
      <p:sp>
        <p:nvSpPr>
          <p:cNvPr id="1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 bwMode="auto">
          <a:xfrm>
            <a:off x="1260474" y="1273310"/>
            <a:ext cx="96710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9875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100" dirty="0">
                <a:latin typeface="HelveticaNeueLT Std Cn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Cette Palme vise à récompenser les initiatives exemplaires en matière d’innovation dans l’expérience client :</a:t>
            </a:r>
          </a:p>
          <a:p>
            <a:pPr eaLnBrk="1" hangingPunct="1">
              <a:buFontTx/>
              <a:buChar char="-"/>
            </a:pPr>
            <a:r>
              <a:rPr lang="fr-FR" altLang="fr-FR" sz="1100" dirty="0">
                <a:solidFill>
                  <a:srgbClr val="0D3264"/>
                </a:solidFill>
                <a:latin typeface="HelveticaNeueLT Std Cn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Création de valeur pour le client/ les collaborateurs : simplification du parcours, …</a:t>
            </a:r>
          </a:p>
          <a:p>
            <a:pPr eaLnBrk="1" hangingPunct="1">
              <a:buFontTx/>
              <a:buChar char="-"/>
            </a:pPr>
            <a:r>
              <a:rPr lang="fr-FR" altLang="fr-FR" sz="1100" dirty="0">
                <a:solidFill>
                  <a:srgbClr val="0D3264"/>
                </a:solidFill>
                <a:latin typeface="HelveticaNeueLT Std Cn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Exemplarité pour les jeunes entreprises innovantes</a:t>
            </a:r>
          </a:p>
          <a:p>
            <a:pPr eaLnBrk="1" hangingPunct="1">
              <a:buFontTx/>
              <a:buChar char="-"/>
            </a:pPr>
            <a:r>
              <a:rPr lang="fr-FR" altLang="fr-FR" sz="1100" dirty="0">
                <a:solidFill>
                  <a:srgbClr val="0D3264"/>
                </a:solidFill>
                <a:latin typeface="HelveticaNeueLT Std Cn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Dépassement des attentes clients et/ou collaborateurs, création d’émotion, innovation expérientielle</a:t>
            </a:r>
          </a:p>
        </p:txBody>
      </p:sp>
      <p:grpSp>
        <p:nvGrpSpPr>
          <p:cNvPr id="26" name="Groupe 25"/>
          <p:cNvGrpSpPr/>
          <p:nvPr/>
        </p:nvGrpSpPr>
        <p:grpSpPr>
          <a:xfrm>
            <a:off x="1260474" y="2416041"/>
            <a:ext cx="9215438" cy="2401887"/>
            <a:chOff x="1424782" y="3284539"/>
            <a:chExt cx="9215438" cy="2401887"/>
          </a:xfrm>
        </p:grpSpPr>
        <p:sp>
          <p:nvSpPr>
            <p:cNvPr id="27" name="Espace réservé du contenu 2"/>
            <p:cNvSpPr txBox="1">
              <a:spLocks/>
            </p:cNvSpPr>
            <p:nvPr/>
          </p:nvSpPr>
          <p:spPr bwMode="auto">
            <a:xfrm>
              <a:off x="3575845" y="3284539"/>
              <a:ext cx="7064375" cy="1341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230188" indent="-192088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lvl="1">
                <a:lnSpc>
                  <a:spcPct val="95000"/>
                </a:lnSpc>
                <a:spcBef>
                  <a:spcPct val="0"/>
                </a:spcBef>
                <a:buClr>
                  <a:srgbClr val="259EAB"/>
                </a:buClr>
                <a:buSzPct val="80000"/>
                <a:buNone/>
              </a:pPr>
              <a:r>
                <a:rPr lang="fr-FR" altLang="fr-FR" sz="1100" b="1" dirty="0">
                  <a:latin typeface="HelveticaNeueLT Std Cn" pitchFamily="34" charset="0"/>
                </a:rPr>
                <a:t>Elle s’adresse aux jeunes acteurs (moins de 3 ans d’existence</a:t>
              </a:r>
              <a:r>
                <a:rPr lang="fr-FR" altLang="fr-FR" sz="1100" b="1" dirty="0" smtClean="0">
                  <a:latin typeface="HelveticaNeueLT Std Cn" pitchFamily="34" charset="0"/>
                </a:rPr>
                <a:t>) :</a:t>
              </a:r>
              <a:endParaRPr lang="fr-FR" altLang="fr-FR" sz="1100" b="1" dirty="0">
                <a:latin typeface="HelveticaNeueLT Std Cn" pitchFamily="34" charset="0"/>
              </a:endParaRPr>
            </a:p>
            <a:p>
              <a:pPr lvl="1">
                <a:lnSpc>
                  <a:spcPct val="95000"/>
                </a:lnSpc>
                <a:spcBef>
                  <a:spcPct val="0"/>
                </a:spcBef>
                <a:buClr>
                  <a:srgbClr val="259EAB"/>
                </a:buClr>
                <a:buSzPct val="80000"/>
                <a:buFont typeface="Wingdings" panose="05000000000000000000" pitchFamily="2" charset="2"/>
                <a:buChar char="§"/>
              </a:pPr>
              <a:r>
                <a:rPr lang="fr-FR" altLang="fr-FR" sz="1100" b="1" dirty="0" smtClean="0">
                  <a:latin typeface="HelveticaNeueLT Std Cn" pitchFamily="34" charset="0"/>
                </a:rPr>
                <a:t>Start-ups </a:t>
              </a:r>
            </a:p>
            <a:p>
              <a:pPr lvl="1">
                <a:lnSpc>
                  <a:spcPct val="95000"/>
                </a:lnSpc>
                <a:spcBef>
                  <a:spcPct val="0"/>
                </a:spcBef>
                <a:buClr>
                  <a:srgbClr val="259EAB"/>
                </a:buClr>
                <a:buSzPct val="80000"/>
                <a:buFont typeface="Wingdings" panose="05000000000000000000" pitchFamily="2" charset="2"/>
                <a:buChar char="§"/>
              </a:pPr>
              <a:r>
                <a:rPr lang="fr-FR" altLang="fr-FR" sz="1100" b="1" dirty="0" smtClean="0">
                  <a:latin typeface="HelveticaNeueLT Std Cn" pitchFamily="34" charset="0"/>
                </a:rPr>
                <a:t>Jeunes </a:t>
              </a:r>
              <a:r>
                <a:rPr lang="fr-FR" altLang="fr-FR" sz="1100" b="1" dirty="0">
                  <a:latin typeface="HelveticaNeueLT Std Cn" pitchFamily="34" charset="0"/>
                </a:rPr>
                <a:t>Entreprises Innovantes</a:t>
              </a:r>
            </a:p>
          </p:txBody>
        </p:sp>
        <p:sp>
          <p:nvSpPr>
            <p:cNvPr id="28" name="Pentagon 14"/>
            <p:cNvSpPr>
              <a:spLocks noChangeArrowheads="1"/>
            </p:cNvSpPr>
            <p:nvPr/>
          </p:nvSpPr>
          <p:spPr bwMode="auto">
            <a:xfrm>
              <a:off x="1424782" y="3500439"/>
              <a:ext cx="1739900" cy="1131887"/>
            </a:xfrm>
            <a:prstGeom prst="homePlate">
              <a:avLst>
                <a:gd name="adj" fmla="val 22101"/>
              </a:avLst>
            </a:prstGeom>
            <a:solidFill>
              <a:schemeClr val="bg1"/>
            </a:solidFill>
            <a:ln w="9525">
              <a:solidFill>
                <a:srgbClr val="336699"/>
              </a:solidFill>
              <a:round/>
              <a:headEnd/>
              <a:tailEnd/>
            </a:ln>
            <a:effectLst>
              <a:outerShdw blurRad="63500" sy="23000" kx="1199993" algn="br" rotWithShape="0">
                <a:srgbClr val="000000">
                  <a:alpha val="20000"/>
                </a:srgbClr>
              </a:outerShdw>
            </a:effectLst>
          </p:spPr>
          <p:txBody>
            <a:bodyPr lIns="36000" rIns="36000" anchor="ctr" anchorCtr="1"/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6699"/>
                  </a:solidFill>
                  <a:latin typeface="HelveticaNeueLT Std Cn" pitchFamily="34" charset="0"/>
                  <a:cs typeface="Calibri" pitchFamily="34" charset="0"/>
                </a:rPr>
                <a:t>A qui s’adresse </a:t>
              </a:r>
            </a:p>
            <a:p>
              <a:pPr algn="ctr">
                <a:defRPr/>
              </a:pPr>
              <a:r>
                <a:rPr lang="fr-FR" sz="1200" b="1" dirty="0">
                  <a:solidFill>
                    <a:srgbClr val="336699"/>
                  </a:solidFill>
                  <a:latin typeface="HelveticaNeueLT Std Cn" pitchFamily="34" charset="0"/>
                  <a:cs typeface="Calibri" pitchFamily="34" charset="0"/>
                </a:rPr>
                <a:t>cette Palme? </a:t>
              </a:r>
            </a:p>
          </p:txBody>
        </p:sp>
        <p:sp>
          <p:nvSpPr>
            <p:cNvPr id="29" name="Pentagon 15"/>
            <p:cNvSpPr>
              <a:spLocks noChangeArrowheads="1"/>
            </p:cNvSpPr>
            <p:nvPr/>
          </p:nvSpPr>
          <p:spPr bwMode="auto">
            <a:xfrm>
              <a:off x="1424782" y="4795839"/>
              <a:ext cx="1739900" cy="890587"/>
            </a:xfrm>
            <a:prstGeom prst="homePlate">
              <a:avLst>
                <a:gd name="adj" fmla="val 30759"/>
              </a:avLst>
            </a:prstGeom>
            <a:solidFill>
              <a:schemeClr val="bg1"/>
            </a:solidFill>
            <a:ln w="9525">
              <a:solidFill>
                <a:srgbClr val="336699"/>
              </a:solidFill>
              <a:round/>
              <a:headEnd/>
              <a:tailEnd/>
            </a:ln>
            <a:effectLst>
              <a:outerShdw blurRad="63500" sy="23000" kx="1199993" algn="br" rotWithShape="0">
                <a:srgbClr val="000000">
                  <a:alpha val="20000"/>
                </a:srgbClr>
              </a:outerShdw>
            </a:effectLst>
          </p:spPr>
          <p:txBody>
            <a:bodyPr lIns="36000" rIns="36000" anchor="ctr" anchorCtr="1"/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6699"/>
                  </a:solidFill>
                  <a:latin typeface="HelveticaNeueLT Std Cn" pitchFamily="34" charset="0"/>
                  <a:cs typeface="Calibri" pitchFamily="34" charset="0"/>
                </a:rPr>
                <a:t>Pourquoi cette Palme? </a:t>
              </a:r>
            </a:p>
          </p:txBody>
        </p:sp>
        <p:sp>
          <p:nvSpPr>
            <p:cNvPr id="30" name="Espace réservé du contenu 2"/>
            <p:cNvSpPr txBox="1">
              <a:spLocks/>
            </p:cNvSpPr>
            <p:nvPr/>
          </p:nvSpPr>
          <p:spPr bwMode="auto">
            <a:xfrm>
              <a:off x="3575845" y="4764089"/>
              <a:ext cx="7064375" cy="922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100" b="1" dirty="0">
                  <a:latin typeface="HelveticaNeueLT Std Cn" pitchFamily="34" charset="0"/>
                </a:rPr>
                <a:t>l’AFRC décerne une Palme Jeune Pousse aux jeunes entreprises engagées dans une </a:t>
              </a:r>
              <a:r>
                <a:rPr lang="fr-FR" altLang="fr-FR" sz="1100" b="1" dirty="0" smtClean="0">
                  <a:latin typeface="HelveticaNeueLT Std Cn" pitchFamily="34" charset="0"/>
                </a:rPr>
                <a:t>initiative </a:t>
              </a:r>
              <a:r>
                <a:rPr lang="fr-FR" altLang="fr-FR" sz="1100" b="1" dirty="0">
                  <a:latin typeface="HelveticaNeueLT Std Cn" pitchFamily="34" charset="0"/>
                </a:rPr>
                <a:t>d’innovation en matière d’expérience </a:t>
              </a:r>
              <a:r>
                <a:rPr lang="fr-FR" altLang="fr-FR" sz="1100" b="1" dirty="0" smtClean="0">
                  <a:latin typeface="HelveticaNeueLT Std Cn" pitchFamily="34" charset="0"/>
                </a:rPr>
                <a:t>client (ou collaborateur) </a:t>
              </a:r>
              <a:r>
                <a:rPr lang="fr-FR" altLang="fr-FR" sz="1100" b="1" dirty="0">
                  <a:latin typeface="HelveticaNeueLT Std Cn" pitchFamily="34" charset="0"/>
                </a:rPr>
                <a:t>pour mettre en avant les ruptures en germe et contribuer à leur donner un écho auprès des professionnels de la relation et de l’expérience client.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724113" y="5091211"/>
            <a:ext cx="5391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>
                <a:schemeClr val="bg1"/>
              </a:buClr>
              <a:buSzPct val="25000"/>
            </a:pPr>
            <a:r>
              <a:rPr lang="fr-FR" altLang="fr-FR" b="1" i="1" dirty="0">
                <a:solidFill>
                  <a:srgbClr val="336699"/>
                </a:solidFill>
                <a:latin typeface="HelveticaNeueLT Std Cn" pitchFamily="34" charset="0"/>
              </a:rPr>
              <a:t>Les valeurs portées par la Palme Jeune Pousse</a:t>
            </a:r>
          </a:p>
        </p:txBody>
      </p:sp>
      <p:sp>
        <p:nvSpPr>
          <p:cNvPr id="33" name="Rounded Rectangle 5"/>
          <p:cNvSpPr/>
          <p:nvPr/>
        </p:nvSpPr>
        <p:spPr bwMode="auto">
          <a:xfrm>
            <a:off x="4579777" y="5572246"/>
            <a:ext cx="1679889" cy="452976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txBody>
          <a:bodyPr lIns="36000" rIns="36000" anchor="ctr"/>
          <a:lstStyle/>
          <a:p>
            <a:pPr algn="ctr">
              <a:defRPr/>
            </a:pPr>
            <a:r>
              <a:rPr lang="fr-FR" sz="1200" dirty="0" smtClean="0">
                <a:solidFill>
                  <a:schemeClr val="bg1"/>
                </a:solidFill>
                <a:latin typeface="HelveticaNeueLT Std Cn" pitchFamily="34" charset="0"/>
              </a:rPr>
              <a:t>Innovante</a:t>
            </a:r>
            <a:endParaRPr lang="fr-FR" sz="1200" dirty="0">
              <a:solidFill>
                <a:schemeClr val="bg1"/>
              </a:solidFill>
              <a:latin typeface="HelveticaNeueLT Std Cn" pitchFamily="34" charset="0"/>
            </a:endParaRPr>
          </a:p>
        </p:txBody>
      </p:sp>
      <p:sp>
        <p:nvSpPr>
          <p:cNvPr id="34" name="Rounded Rectangle 5"/>
          <p:cNvSpPr/>
          <p:nvPr/>
        </p:nvSpPr>
        <p:spPr bwMode="auto">
          <a:xfrm>
            <a:off x="2522184" y="5812151"/>
            <a:ext cx="1679889" cy="452976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txBody>
          <a:bodyPr lIns="36000" rIns="36000" anchor="ctr"/>
          <a:lstStyle/>
          <a:p>
            <a:pPr algn="ctr">
              <a:defRPr/>
            </a:pPr>
            <a:r>
              <a:rPr lang="fr-FR" sz="1200" dirty="0" err="1" smtClean="0">
                <a:solidFill>
                  <a:schemeClr val="bg1"/>
                </a:solidFill>
                <a:latin typeface="HelveticaNeueLT Std Cn" pitchFamily="34" charset="0"/>
              </a:rPr>
              <a:t>Différentiante</a:t>
            </a:r>
            <a:endParaRPr lang="fr-FR" sz="1200" dirty="0">
              <a:solidFill>
                <a:schemeClr val="bg1"/>
              </a:solidFill>
              <a:latin typeface="HelveticaNeueLT Std Cn" pitchFamily="34" charset="0"/>
            </a:endParaRPr>
          </a:p>
        </p:txBody>
      </p:sp>
      <p:sp>
        <p:nvSpPr>
          <p:cNvPr id="35" name="Rounded Rectangle 5"/>
          <p:cNvSpPr/>
          <p:nvPr/>
        </p:nvSpPr>
        <p:spPr bwMode="auto">
          <a:xfrm>
            <a:off x="6741954" y="5857763"/>
            <a:ext cx="1679889" cy="452976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txBody>
          <a:bodyPr lIns="36000" rIns="36000" anchor="ctr"/>
          <a:lstStyle/>
          <a:p>
            <a:pPr algn="ctr">
              <a:defRPr/>
            </a:pPr>
            <a:r>
              <a:rPr lang="fr-FR" sz="1200" dirty="0" smtClean="0">
                <a:solidFill>
                  <a:schemeClr val="bg1"/>
                </a:solidFill>
                <a:latin typeface="HelveticaNeueLT Std Cn" pitchFamily="34" charset="0"/>
              </a:rPr>
              <a:t>Créatrice de Valeur</a:t>
            </a:r>
            <a:endParaRPr lang="fr-FR" sz="1200" dirty="0">
              <a:solidFill>
                <a:schemeClr val="bg1"/>
              </a:solidFill>
              <a:latin typeface="HelveticaNeueLT Std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3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210961"/>
            <a:ext cx="2076861" cy="2076861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>
          <a:xfrm>
            <a:off x="1567658" y="176214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Instructions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Helvetica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40684" y="5162377"/>
            <a:ext cx="8351837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indent="6350" algn="ctr">
              <a:spcBef>
                <a:spcPts val="300"/>
              </a:spcBef>
              <a:buClr>
                <a:schemeClr val="accent2"/>
              </a:buClr>
              <a:defRPr/>
            </a:pP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IL EST TRES FORTEMENT CONSEILLE DE JOINDRE UNE VIDEO D’UNE MINUTE MAXIMUM A VOTRE 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CANDIDATURE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</a:rPr>
              <a:t> (taille maximale 10Mo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</a:rPr>
              <a:t>)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; 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CETTE VIDEO SERA DIFFUSEE AUX PALMES LE 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7 octobre 2019 DEVANT 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5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00 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PROFESSIONNELS DE LA RELATION CLIENT AFIN D’ILLUSTRER VOTRE DOSSIER DANS LE CAS OU VOUS SERIEZ 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LAUREAT</a:t>
            </a:r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414463" y="958676"/>
            <a:ext cx="9358313" cy="4108817"/>
          </a:xfrm>
          <a:prstGeom prst="rect">
            <a:avLst/>
          </a:prstGeom>
          <a:noFill/>
          <a:ln>
            <a:noFill/>
          </a:ln>
          <a:extLst/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12825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20738" indent="-3635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i="1" dirty="0">
                <a:solidFill>
                  <a:srgbClr val="1E3A54"/>
                </a:solidFill>
                <a:latin typeface="HelveticaNeueLT Std Cn" pitchFamily="34" charset="0"/>
              </a:rPr>
              <a:t>Comment remplir le dossier de candidature à la Palme Jeune Pousse ?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sz="800" dirty="0">
              <a:latin typeface="HelveticaNeueLT Std Cn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b="1" dirty="0">
                <a:latin typeface="HelveticaNeueLT Std Cn" pitchFamily="34" charset="0"/>
              </a:rPr>
              <a:t>Quatre sections sont à renseigner à l’intérieur de ce dossier :</a:t>
            </a:r>
          </a:p>
          <a:p>
            <a:pPr>
              <a:spcBef>
                <a:spcPts val="1200"/>
              </a:spcBef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formulaire de candidature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Ce formulaire est commun aux Palmes et peut être réutilisé si votre entreprise est candidate à plusieurs Palmes</a:t>
            </a:r>
          </a:p>
          <a:p>
            <a:pPr>
              <a:spcBef>
                <a:spcPts val="1200"/>
              </a:spcBef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« 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Executive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 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Summary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 »</a:t>
            </a:r>
            <a:r>
              <a:rPr lang="fr-FR" altLang="fr-FR" sz="1200" b="1" dirty="0">
                <a:solidFill>
                  <a:srgbClr val="336699"/>
                </a:solidFill>
                <a:latin typeface="HelveticaNeueLT Std Cn" pitchFamily="34" charset="0"/>
              </a:rPr>
              <a:t> 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Il doit décrire de façon synthétique (1 slide maximum) votre initiative (nature de l’initiative, caractère innovant, modalités mise en place et résultats tangibles)</a:t>
            </a:r>
          </a:p>
          <a:p>
            <a:pPr>
              <a:spcBef>
                <a:spcPts val="1200"/>
              </a:spcBef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Une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description détaillée </a:t>
            </a: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de votre candidature selon les critères :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arenR"/>
            </a:pPr>
            <a:r>
              <a:rPr lang="fr-FR" altLang="fr-FR" sz="1100" dirty="0">
                <a:latin typeface="HelveticaNeueLT Std Cn" pitchFamily="34" charset="0"/>
              </a:rPr>
              <a:t>Le concept : le caractère innovant / différenciant de votre </a:t>
            </a:r>
            <a:r>
              <a:rPr lang="fr-FR" altLang="fr-FR" sz="1100" dirty="0" err="1">
                <a:latin typeface="HelveticaNeueLT Std Cn" pitchFamily="34" charset="0"/>
              </a:rPr>
              <a:t>propostion</a:t>
            </a:r>
            <a:r>
              <a:rPr lang="fr-FR" altLang="fr-FR" sz="1100" dirty="0">
                <a:latin typeface="HelveticaNeueLT Std Cn" pitchFamily="34" charset="0"/>
              </a:rPr>
              <a:t> de valeur en terme d’expérience client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arenR"/>
            </a:pPr>
            <a:r>
              <a:rPr lang="fr-FR" altLang="fr-FR" sz="1100" dirty="0">
                <a:latin typeface="HelveticaNeueLT Std Cn" pitchFamily="34" charset="0"/>
              </a:rPr>
              <a:t>La maturité de votre développement / les réalisations déjà engrangées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arenR"/>
            </a:pPr>
            <a:r>
              <a:rPr lang="fr-FR" altLang="fr-FR" sz="1100" dirty="0">
                <a:latin typeface="HelveticaNeueLT Std Cn" pitchFamily="34" charset="0"/>
              </a:rPr>
              <a:t>Le potentiel : quelles perspectives de développement et la taille du marché adressable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fr-FR" altLang="fr-FR" sz="1100" dirty="0">
              <a:solidFill>
                <a:srgbClr val="336699"/>
              </a:solidFill>
              <a:latin typeface="HelveticaNeueLT Std Cn" pitchFamily="34" charset="0"/>
            </a:endParaRPr>
          </a:p>
          <a:p>
            <a:pPr>
              <a:spcBef>
                <a:spcPts val="300"/>
              </a:spcBef>
              <a:buClr>
                <a:schemeClr val="accent2"/>
              </a:buClr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Des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Illustrations</a:t>
            </a: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 (optionnel)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fournir des photos, vidéos ou autres supports illustratifs de l’initiative décrite pour cette Palme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aussi joindre à votre envoi des documents existants scannés, présentations institutionnelles, etc.… pour appuyer votre dossier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fr-FR" altLang="fr-FR" sz="1100" dirty="0">
              <a:latin typeface="HelveticaNeueLT Std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4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5144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886620" y="255589"/>
            <a:ext cx="9904413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A - Formulaire de candidature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22927" y="5885253"/>
            <a:ext cx="9735343" cy="28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38088" anchor="ctr"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tabLst>
                <a:tab pos="1530350" algn="l"/>
                <a:tab pos="3421063" algn="l"/>
              </a:tabLst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530350" algn="l"/>
                <a:tab pos="3421063" algn="l"/>
              </a:tabLst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800" b="1" dirty="0">
                <a:solidFill>
                  <a:schemeClr val="accent1">
                    <a:lumMod val="50000"/>
                  </a:schemeClr>
                </a:solidFill>
                <a:latin typeface="HelveticaNeueLT Std Cn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faciliter le travail du jury et respecter l’équité des candidatures, nous vous demandons impérativement de remplir complètement le dossier de candidature. Aucun dossier incomplet ne pourra être retenu.</a:t>
            </a:r>
            <a:endParaRPr lang="en-US" altLang="fr-FR" sz="800" b="1" dirty="0">
              <a:solidFill>
                <a:schemeClr val="accent1">
                  <a:lumMod val="50000"/>
                </a:schemeClr>
              </a:solidFill>
              <a:latin typeface="HelveticaNeueLT Std Cn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graphicFrame>
        <p:nvGraphicFramePr>
          <p:cNvPr id="14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442367"/>
              </p:ext>
            </p:extLst>
          </p:nvPr>
        </p:nvGraphicFramePr>
        <p:xfrm>
          <a:off x="1029495" y="803276"/>
          <a:ext cx="9510713" cy="1177336"/>
        </p:xfrm>
        <a:graphic>
          <a:graphicData uri="http://schemas.openxmlformats.org/drawingml/2006/table">
            <a:tbl>
              <a:tblPr/>
              <a:tblGrid>
                <a:gridCol w="2395254"/>
                <a:gridCol w="513386"/>
                <a:gridCol w="910687"/>
                <a:gridCol w="446351"/>
                <a:gridCol w="976088"/>
                <a:gridCol w="380951"/>
                <a:gridCol w="1041487"/>
                <a:gridCol w="398937"/>
                <a:gridCol w="1025135"/>
                <a:gridCol w="443082"/>
                <a:gridCol w="979355"/>
              </a:tblGrid>
              <a:tr h="243976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762" marB="457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de l’organisation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Secteur d’activité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4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Effectif  (cocher la case pertinente)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0 à 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10 à 49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50 à 199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200 à 499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Plus de 500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Chiffre d’affaires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2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 complète du siège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89564"/>
              </p:ext>
            </p:extLst>
          </p:nvPr>
        </p:nvGraphicFramePr>
        <p:xfrm>
          <a:off x="1029495" y="2032593"/>
          <a:ext cx="9510713" cy="847026"/>
        </p:xfrm>
        <a:graphic>
          <a:graphicData uri="http://schemas.openxmlformats.org/drawingml/2006/table">
            <a:tbl>
              <a:tblPr/>
              <a:tblGrid>
                <a:gridCol w="1782135"/>
                <a:gridCol w="3881456"/>
                <a:gridCol w="832208"/>
                <a:gridCol w="3014914"/>
              </a:tblGrid>
              <a:tr h="21989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Notre contact dans 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9" marB="4565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 et Prénom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Fonction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électronique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Téléphone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57891"/>
              </p:ext>
            </p:extLst>
          </p:nvPr>
        </p:nvGraphicFramePr>
        <p:xfrm>
          <a:off x="1029495" y="2890993"/>
          <a:ext cx="9510713" cy="635638"/>
        </p:xfrm>
        <a:graphic>
          <a:graphicData uri="http://schemas.openxmlformats.org/drawingml/2006/table">
            <a:tbl>
              <a:tblPr/>
              <a:tblGrid>
                <a:gridCol w="873446"/>
                <a:gridCol w="663734"/>
                <a:gridCol w="914208"/>
                <a:gridCol w="843982"/>
                <a:gridCol w="893217"/>
                <a:gridCol w="783771"/>
                <a:gridCol w="1193310"/>
                <a:gridCol w="699039"/>
                <a:gridCol w="1586302"/>
                <a:gridCol w="1059704"/>
              </a:tblGrid>
              <a:tr h="243704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Centres de Relation Client </a:t>
                      </a: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3" marB="4565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sites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positions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conseillers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boutiques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vendeurs/ conseillers en boutique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82890"/>
              </p:ext>
            </p:extLst>
          </p:nvPr>
        </p:nvGraphicFramePr>
        <p:xfrm>
          <a:off x="1029495" y="3562350"/>
          <a:ext cx="9510713" cy="1004888"/>
        </p:xfrm>
        <a:graphic>
          <a:graphicData uri="http://schemas.openxmlformats.org/drawingml/2006/table">
            <a:tbl>
              <a:tblPr/>
              <a:tblGrid>
                <a:gridCol w="846922"/>
                <a:gridCol w="1762514"/>
                <a:gridCol w="1036581"/>
                <a:gridCol w="1247494"/>
                <a:gridCol w="758634"/>
                <a:gridCol w="758634"/>
                <a:gridCol w="683424"/>
                <a:gridCol w="304108"/>
                <a:gridCol w="596770"/>
                <a:gridCol w="756998"/>
                <a:gridCol w="758634"/>
              </a:tblGrid>
              <a:tr h="243987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contacts clients </a:t>
                      </a: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65" marB="4576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52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entrants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sortants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entrants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sortants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SMS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921350"/>
              </p:ext>
            </p:extLst>
          </p:nvPr>
        </p:nvGraphicFramePr>
        <p:xfrm>
          <a:off x="1029495" y="5124451"/>
          <a:ext cx="9510713" cy="631826"/>
        </p:xfrm>
        <a:graphic>
          <a:graphicData uri="http://schemas.openxmlformats.org/drawingml/2006/table">
            <a:tbl>
              <a:tblPr/>
              <a:tblGrid>
                <a:gridCol w="3162062"/>
                <a:gridCol w="1003882"/>
                <a:gridCol w="354792"/>
                <a:gridCol w="1930919"/>
                <a:gridCol w="801143"/>
                <a:gridCol w="2257915"/>
              </a:tblGrid>
              <a:tr h="24389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Finalisation de l’inscription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37" marB="4573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Formulaire de participation rempli le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À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Par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Signature électronique du représentant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781047"/>
              </p:ext>
            </p:extLst>
          </p:nvPr>
        </p:nvGraphicFramePr>
        <p:xfrm>
          <a:off x="1029495" y="4638676"/>
          <a:ext cx="9510713" cy="487368"/>
        </p:xfrm>
        <a:graphic>
          <a:graphicData uri="http://schemas.openxmlformats.org/drawingml/2006/table">
            <a:tbl>
              <a:tblPr/>
              <a:tblGrid>
                <a:gridCol w="9510713"/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Informations complémentaires concernant l’activité et le dimensionnement de l’entité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5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522797"/>
            <a:ext cx="9051925" cy="3952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B –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Executive</a:t>
            </a: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summary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graphicFrame>
        <p:nvGraphicFramePr>
          <p:cNvPr id="10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497479"/>
              </p:ext>
            </p:extLst>
          </p:nvPr>
        </p:nvGraphicFramePr>
        <p:xfrm>
          <a:off x="1340642" y="1475836"/>
          <a:ext cx="9510713" cy="4322762"/>
        </p:xfrm>
        <a:graphic>
          <a:graphicData uri="http://schemas.openxmlformats.org/drawingml/2006/table">
            <a:tbl>
              <a:tblPr/>
              <a:tblGrid>
                <a:gridCol w="9510713"/>
              </a:tblGrid>
              <a:tr h="3048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Executive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Summary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NeueLT Std Cn" pitchFamily="34" charset="0"/>
                        <a:ea typeface="Times New Roman" charset="0"/>
                      </a:endParaRPr>
                    </a:p>
                  </a:txBody>
                  <a:tcPr marL="99039" marR="99039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3264"/>
                    </a:solidFill>
                  </a:tcPr>
                </a:tc>
              </a:tr>
              <a:tr h="4017928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Description synthétique de l’initiative :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Nature 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En quoi cette initiative est-elle originale / unique /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différenciante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 ?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Date de mise en place / durée du projet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Résultats constatés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Difficultés rencontrées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Prochaines étapes / prochains développements prévus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…</a:t>
                      </a:r>
                    </a:p>
                  </a:txBody>
                  <a:tcPr marL="99039" marR="99039" marT="3600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6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6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84011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459133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C1. Description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détaillée - le concept / la promesse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11" name="ZoneTexte 4"/>
          <p:cNvSpPr txBox="1">
            <a:spLocks noChangeArrowheads="1"/>
          </p:cNvSpPr>
          <p:nvPr/>
        </p:nvSpPr>
        <p:spPr bwMode="auto">
          <a:xfrm>
            <a:off x="1338261" y="1066454"/>
            <a:ext cx="951547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 est la nature de votre offre de service ? Quelle promesse client ? Comment l’expérience client / collaborateur est-elle au cours de vos préoccupations ? Comment avez-vous modélisé les parcours clients / collaborateurs ? </a:t>
            </a:r>
            <a:endParaRPr lang="en-US" altLang="fr-FR" sz="1200" dirty="0">
              <a:latin typeface="HelveticaNeueLT Std Cn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200" dirty="0">
              <a:latin typeface="HelveticaNeueLT Std Cn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200" b="1" dirty="0">
              <a:latin typeface="HelveticaNeueLT Std Cn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200" b="1" dirty="0">
              <a:latin typeface="HelveticaNeueLT Std Cn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2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53297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29437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C2. Description détaillée – O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riginalité/ Différenciation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11" name="ZoneTexte 4"/>
          <p:cNvSpPr txBox="1">
            <a:spLocks noChangeArrowheads="1"/>
          </p:cNvSpPr>
          <p:nvPr/>
        </p:nvSpPr>
        <p:spPr bwMode="auto">
          <a:xfrm>
            <a:off x="1380330" y="820044"/>
            <a:ext cx="94313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 est la nouveauté et le point fort de votre initiative? Dans quelle mesure proposez vous une expérience innovante et </a:t>
            </a:r>
            <a:r>
              <a:rPr lang="fr-FR" altLang="fr-FR" sz="1200" i="1" dirty="0" err="1">
                <a:latin typeface="HelveticaNeueLT Std Cn" pitchFamily="34" charset="0"/>
              </a:rPr>
              <a:t>décalante</a:t>
            </a:r>
            <a:r>
              <a:rPr lang="fr-FR" altLang="fr-FR" sz="1200" i="1" dirty="0">
                <a:latin typeface="HelveticaNeueLT Std Cn" pitchFamily="34" charset="0"/>
              </a:rPr>
              <a:t> par rapport aux acteurs en place ? Comment mesurez-vous la qualité de l’expérience clients / collaborateurs ?</a:t>
            </a:r>
          </a:p>
        </p:txBody>
      </p:sp>
    </p:spTree>
    <p:extLst>
      <p:ext uri="{BB962C8B-B14F-4D97-AF65-F5344CB8AC3E}">
        <p14:creationId xmlns:p14="http://schemas.microsoft.com/office/powerpoint/2010/main" val="30197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8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53297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29437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C2. Description détaillée –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les réalisations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1338261" y="830152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ont été les grandes étapes de la création de votre société ? Quelles sont aujourd’hui les réalisations que vous pouvez mettre en avant ? Quels sont les cas clients et les retours concrets que vous observez ?</a:t>
            </a:r>
          </a:p>
        </p:txBody>
      </p:sp>
    </p:spTree>
    <p:extLst>
      <p:ext uri="{BB962C8B-B14F-4D97-AF65-F5344CB8AC3E}">
        <p14:creationId xmlns:p14="http://schemas.microsoft.com/office/powerpoint/2010/main" val="23026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9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8010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33556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C3. Description détaillée – le développement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Jeune Pousse 2019_Dossier de candidature</a:t>
            </a:r>
            <a:endParaRPr lang="fr-FR" dirty="0"/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338261" y="1007670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sont les perspectives de développement 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Quels sont vos principaux chantiers d’investissement pour améliorer l’expérience client 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Quels marchés prévoyez vous d’adresser dans le futur ?</a:t>
            </a:r>
          </a:p>
        </p:txBody>
      </p:sp>
    </p:spTree>
    <p:extLst>
      <p:ext uri="{BB962C8B-B14F-4D97-AF65-F5344CB8AC3E}">
        <p14:creationId xmlns:p14="http://schemas.microsoft.com/office/powerpoint/2010/main" val="33676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802</Words>
  <Application>Microsoft Office PowerPoint</Application>
  <PresentationFormat>Grand écran</PresentationFormat>
  <Paragraphs>143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MS PGothic</vt:lpstr>
      <vt:lpstr>Arial</vt:lpstr>
      <vt:lpstr>Calibri</vt:lpstr>
      <vt:lpstr>Calibri Light</vt:lpstr>
      <vt:lpstr>Helvetica</vt:lpstr>
      <vt:lpstr>HelveticaNeueLT Std Cn</vt:lpstr>
      <vt:lpstr>Times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Eluard</dc:creator>
  <cp:lastModifiedBy>Stagiaire</cp:lastModifiedBy>
  <cp:revision>13</cp:revision>
  <dcterms:created xsi:type="dcterms:W3CDTF">2019-05-13T15:37:05Z</dcterms:created>
  <dcterms:modified xsi:type="dcterms:W3CDTF">2019-07-18T12:30:13Z</dcterms:modified>
</cp:coreProperties>
</file>