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1" r:id="rId5"/>
    <p:sldId id="291" r:id="rId6"/>
    <p:sldId id="1924" r:id="rId7"/>
    <p:sldId id="1939" r:id="rId8"/>
    <p:sldId id="1938" r:id="rId9"/>
    <p:sldId id="1937" r:id="rId10"/>
    <p:sldId id="1940" r:id="rId11"/>
    <p:sldId id="1941" r:id="rId12"/>
    <p:sldId id="1943" r:id="rId13"/>
    <p:sldId id="1942" r:id="rId14"/>
    <p:sldId id="1125" r:id="rId15"/>
    <p:sldId id="1944" r:id="rId16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ît Jacheet" initials="BJ" lastIdx="1" clrIdx="0">
    <p:extLst>
      <p:ext uri="{19B8F6BF-5375-455C-9EA6-DF929625EA0E}">
        <p15:presenceInfo xmlns:p15="http://schemas.microsoft.com/office/powerpoint/2012/main" userId="S::benoit.jacheet@navya.tech::ef2226e7-8dc3-4db7-b009-2514cece2f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282"/>
    <a:srgbClr val="B4C7E7"/>
    <a:srgbClr val="008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8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642E-2622-4DA3-939D-70A01C022291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0C18-03C6-4510-B631-7EE2B28EF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5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1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0CEEAB6B-CECA-4147-8AAD-64729D8E3BA9}"/>
              </a:ext>
            </a:extLst>
          </p:cNvPr>
          <p:cNvSpPr/>
          <p:nvPr userDrawn="1"/>
        </p:nvSpPr>
        <p:spPr>
          <a:xfrm>
            <a:off x="944178" y="654274"/>
            <a:ext cx="8158431" cy="545397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/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AEAB2D24-2842-F546-8F7F-EEE2AC2E4BE9}"/>
              </a:ext>
            </a:extLst>
          </p:cNvPr>
          <p:cNvSpPr/>
          <p:nvPr userDrawn="1"/>
        </p:nvSpPr>
        <p:spPr>
          <a:xfrm>
            <a:off x="963396" y="654274"/>
            <a:ext cx="8503662" cy="545397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28937704-158A-5E4F-B957-F014FC8B0905}"/>
              </a:ext>
            </a:extLst>
          </p:cNvPr>
          <p:cNvSpPr/>
          <p:nvPr userDrawn="1"/>
        </p:nvSpPr>
        <p:spPr>
          <a:xfrm>
            <a:off x="963394" y="702011"/>
            <a:ext cx="8177304" cy="550105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BCBE6973-50F6-D840-8F97-E36CE95293F6}"/>
              </a:ext>
            </a:extLst>
          </p:cNvPr>
          <p:cNvSpPr/>
          <p:nvPr userDrawn="1"/>
        </p:nvSpPr>
        <p:spPr>
          <a:xfrm>
            <a:off x="944178" y="654275"/>
            <a:ext cx="8158431" cy="554879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52967113-E5BA-7D43-BFA1-B8F4EB89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631" y="678099"/>
            <a:ext cx="7993541" cy="5406328"/>
          </a:xfrm>
          <a:custGeom>
            <a:avLst/>
            <a:gdLst>
              <a:gd name="connsiteX0" fmla="*/ 0 w 6962775"/>
              <a:gd name="connsiteY0" fmla="*/ 0 h 5959475"/>
              <a:gd name="connsiteX1" fmla="*/ 6962775 w 6962775"/>
              <a:gd name="connsiteY1" fmla="*/ 0 h 5959475"/>
              <a:gd name="connsiteX2" fmla="*/ 6962775 w 6962775"/>
              <a:gd name="connsiteY2" fmla="*/ 5959475 h 5959475"/>
              <a:gd name="connsiteX3" fmla="*/ 0 w 6962775"/>
              <a:gd name="connsiteY3" fmla="*/ 5959475 h 5959475"/>
              <a:gd name="connsiteX4" fmla="*/ 0 w 6962775"/>
              <a:gd name="connsiteY4" fmla="*/ 0 h 5959475"/>
              <a:gd name="connsiteX0" fmla="*/ 0 w 6962775"/>
              <a:gd name="connsiteY0" fmla="*/ 280744 h 6240219"/>
              <a:gd name="connsiteX1" fmla="*/ 433265 w 6962775"/>
              <a:gd name="connsiteY1" fmla="*/ 0 h 6240219"/>
              <a:gd name="connsiteX2" fmla="*/ 6962775 w 6962775"/>
              <a:gd name="connsiteY2" fmla="*/ 280744 h 6240219"/>
              <a:gd name="connsiteX3" fmla="*/ 6962775 w 6962775"/>
              <a:gd name="connsiteY3" fmla="*/ 6240219 h 6240219"/>
              <a:gd name="connsiteX4" fmla="*/ 0 w 6962775"/>
              <a:gd name="connsiteY4" fmla="*/ 6240219 h 6240219"/>
              <a:gd name="connsiteX5" fmla="*/ 0 w 6962775"/>
              <a:gd name="connsiteY5" fmla="*/ 280744 h 6240219"/>
              <a:gd name="connsiteX0" fmla="*/ 0 w 6962775"/>
              <a:gd name="connsiteY0" fmla="*/ 11113 h 5970588"/>
              <a:gd name="connsiteX1" fmla="*/ 1289050 w 6962775"/>
              <a:gd name="connsiteY1" fmla="*/ 0 h 5970588"/>
              <a:gd name="connsiteX2" fmla="*/ 6962775 w 6962775"/>
              <a:gd name="connsiteY2" fmla="*/ 11113 h 5970588"/>
              <a:gd name="connsiteX3" fmla="*/ 6962775 w 6962775"/>
              <a:gd name="connsiteY3" fmla="*/ 5970588 h 5970588"/>
              <a:gd name="connsiteX4" fmla="*/ 0 w 6962775"/>
              <a:gd name="connsiteY4" fmla="*/ 5970588 h 5970588"/>
              <a:gd name="connsiteX5" fmla="*/ 0 w 6962775"/>
              <a:gd name="connsiteY5" fmla="*/ 11113 h 5970588"/>
              <a:gd name="connsiteX0" fmla="*/ 0 w 6962775"/>
              <a:gd name="connsiteY0" fmla="*/ 468199 h 6427674"/>
              <a:gd name="connsiteX1" fmla="*/ 527050 w 6962775"/>
              <a:gd name="connsiteY1" fmla="*/ 375023 h 6427674"/>
              <a:gd name="connsiteX2" fmla="*/ 1289050 w 6962775"/>
              <a:gd name="connsiteY2" fmla="*/ 457086 h 6427674"/>
              <a:gd name="connsiteX3" fmla="*/ 6962775 w 6962775"/>
              <a:gd name="connsiteY3" fmla="*/ 468199 h 6427674"/>
              <a:gd name="connsiteX4" fmla="*/ 6962775 w 6962775"/>
              <a:gd name="connsiteY4" fmla="*/ 6427674 h 6427674"/>
              <a:gd name="connsiteX5" fmla="*/ 0 w 6962775"/>
              <a:gd name="connsiteY5" fmla="*/ 6427674 h 6427674"/>
              <a:gd name="connsiteX6" fmla="*/ 0 w 6962775"/>
              <a:gd name="connsiteY6" fmla="*/ 468199 h 6427674"/>
              <a:gd name="connsiteX0" fmla="*/ 0 w 7044836"/>
              <a:gd name="connsiteY0" fmla="*/ 1183454 h 6052683"/>
              <a:gd name="connsiteX1" fmla="*/ 609111 w 7044836"/>
              <a:gd name="connsiteY1" fmla="*/ 32 h 6052683"/>
              <a:gd name="connsiteX2" fmla="*/ 1371111 w 7044836"/>
              <a:gd name="connsiteY2" fmla="*/ 82095 h 6052683"/>
              <a:gd name="connsiteX3" fmla="*/ 7044836 w 7044836"/>
              <a:gd name="connsiteY3" fmla="*/ 93208 h 6052683"/>
              <a:gd name="connsiteX4" fmla="*/ 7044836 w 7044836"/>
              <a:gd name="connsiteY4" fmla="*/ 6052683 h 6052683"/>
              <a:gd name="connsiteX5" fmla="*/ 82061 w 7044836"/>
              <a:gd name="connsiteY5" fmla="*/ 6052683 h 6052683"/>
              <a:gd name="connsiteX6" fmla="*/ 0 w 7044836"/>
              <a:gd name="connsiteY6" fmla="*/ 1183454 h 6052683"/>
              <a:gd name="connsiteX0" fmla="*/ 0 w 7044836"/>
              <a:gd name="connsiteY0" fmla="*/ 1183450 h 6052679"/>
              <a:gd name="connsiteX1" fmla="*/ 609111 w 7044836"/>
              <a:gd name="connsiteY1" fmla="*/ 28 h 6052679"/>
              <a:gd name="connsiteX2" fmla="*/ 2707542 w 7044836"/>
              <a:gd name="connsiteY2" fmla="*/ 93814 h 6052679"/>
              <a:gd name="connsiteX3" fmla="*/ 7044836 w 7044836"/>
              <a:gd name="connsiteY3" fmla="*/ 93204 h 6052679"/>
              <a:gd name="connsiteX4" fmla="*/ 7044836 w 7044836"/>
              <a:gd name="connsiteY4" fmla="*/ 6052679 h 6052679"/>
              <a:gd name="connsiteX5" fmla="*/ 82061 w 7044836"/>
              <a:gd name="connsiteY5" fmla="*/ 6052679 h 6052679"/>
              <a:gd name="connsiteX6" fmla="*/ 0 w 7044836"/>
              <a:gd name="connsiteY6" fmla="*/ 1183450 h 6052679"/>
              <a:gd name="connsiteX0" fmla="*/ 0 w 7044836"/>
              <a:gd name="connsiteY0" fmla="*/ 1101360 h 5970589"/>
              <a:gd name="connsiteX1" fmla="*/ 960803 w 7044836"/>
              <a:gd name="connsiteY1" fmla="*/ 0 h 5970589"/>
              <a:gd name="connsiteX2" fmla="*/ 2707542 w 7044836"/>
              <a:gd name="connsiteY2" fmla="*/ 11724 h 5970589"/>
              <a:gd name="connsiteX3" fmla="*/ 7044836 w 7044836"/>
              <a:gd name="connsiteY3" fmla="*/ 11114 h 5970589"/>
              <a:gd name="connsiteX4" fmla="*/ 7044836 w 7044836"/>
              <a:gd name="connsiteY4" fmla="*/ 5970589 h 5970589"/>
              <a:gd name="connsiteX5" fmla="*/ 82061 w 7044836"/>
              <a:gd name="connsiteY5" fmla="*/ 5970589 h 5970589"/>
              <a:gd name="connsiteX6" fmla="*/ 0 w 7044836"/>
              <a:gd name="connsiteY6" fmla="*/ 1101360 h 5970589"/>
              <a:gd name="connsiteX0" fmla="*/ 35170 w 6962775"/>
              <a:gd name="connsiteY0" fmla="*/ 1148252 h 5970589"/>
              <a:gd name="connsiteX1" fmla="*/ 878742 w 6962775"/>
              <a:gd name="connsiteY1" fmla="*/ 0 h 5970589"/>
              <a:gd name="connsiteX2" fmla="*/ 2625481 w 6962775"/>
              <a:gd name="connsiteY2" fmla="*/ 11724 h 5970589"/>
              <a:gd name="connsiteX3" fmla="*/ 6962775 w 6962775"/>
              <a:gd name="connsiteY3" fmla="*/ 11114 h 5970589"/>
              <a:gd name="connsiteX4" fmla="*/ 6962775 w 6962775"/>
              <a:gd name="connsiteY4" fmla="*/ 5970589 h 5970589"/>
              <a:gd name="connsiteX5" fmla="*/ 0 w 6962775"/>
              <a:gd name="connsiteY5" fmla="*/ 5970589 h 5970589"/>
              <a:gd name="connsiteX6" fmla="*/ 35170 w 6962775"/>
              <a:gd name="connsiteY6" fmla="*/ 1148252 h 5970589"/>
              <a:gd name="connsiteX0" fmla="*/ 0 w 6974497"/>
              <a:gd name="connsiteY0" fmla="*/ 1159975 h 5970589"/>
              <a:gd name="connsiteX1" fmla="*/ 890464 w 6974497"/>
              <a:gd name="connsiteY1" fmla="*/ 0 h 5970589"/>
              <a:gd name="connsiteX2" fmla="*/ 2637203 w 6974497"/>
              <a:gd name="connsiteY2" fmla="*/ 11724 h 5970589"/>
              <a:gd name="connsiteX3" fmla="*/ 6974497 w 6974497"/>
              <a:gd name="connsiteY3" fmla="*/ 11114 h 5970589"/>
              <a:gd name="connsiteX4" fmla="*/ 6974497 w 6974497"/>
              <a:gd name="connsiteY4" fmla="*/ 5970589 h 5970589"/>
              <a:gd name="connsiteX5" fmla="*/ 11722 w 6974497"/>
              <a:gd name="connsiteY5" fmla="*/ 5970589 h 5970589"/>
              <a:gd name="connsiteX6" fmla="*/ 0 w 6974497"/>
              <a:gd name="connsiteY6" fmla="*/ 1159975 h 5970589"/>
              <a:gd name="connsiteX0" fmla="*/ 0 w 6974497"/>
              <a:gd name="connsiteY0" fmla="*/ 1159975 h 5970589"/>
              <a:gd name="connsiteX1" fmla="*/ 1218710 w 6974497"/>
              <a:gd name="connsiteY1" fmla="*/ 0 h 5970589"/>
              <a:gd name="connsiteX2" fmla="*/ 2637203 w 6974497"/>
              <a:gd name="connsiteY2" fmla="*/ 11724 h 5970589"/>
              <a:gd name="connsiteX3" fmla="*/ 6974497 w 6974497"/>
              <a:gd name="connsiteY3" fmla="*/ 11114 h 5970589"/>
              <a:gd name="connsiteX4" fmla="*/ 6974497 w 6974497"/>
              <a:gd name="connsiteY4" fmla="*/ 5970589 h 5970589"/>
              <a:gd name="connsiteX5" fmla="*/ 11722 w 6974497"/>
              <a:gd name="connsiteY5" fmla="*/ 5970589 h 5970589"/>
              <a:gd name="connsiteX6" fmla="*/ 0 w 6974497"/>
              <a:gd name="connsiteY6" fmla="*/ 1159975 h 5970589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11722 w 6974497"/>
              <a:gd name="connsiteY5" fmla="*/ 5959475 h 5959475"/>
              <a:gd name="connsiteX6" fmla="*/ 0 w 6974497"/>
              <a:gd name="connsiteY6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4834060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84881"/>
              <a:gd name="connsiteY0" fmla="*/ 1148861 h 5959475"/>
              <a:gd name="connsiteX1" fmla="*/ 1078034 w 6984881"/>
              <a:gd name="connsiteY1" fmla="*/ 609 h 5959475"/>
              <a:gd name="connsiteX2" fmla="*/ 2637203 w 6984881"/>
              <a:gd name="connsiteY2" fmla="*/ 610 h 5959475"/>
              <a:gd name="connsiteX3" fmla="*/ 6974497 w 6984881"/>
              <a:gd name="connsiteY3" fmla="*/ 0 h 5959475"/>
              <a:gd name="connsiteX4" fmla="*/ 6974497 w 6984881"/>
              <a:gd name="connsiteY4" fmla="*/ 4834060 h 5959475"/>
              <a:gd name="connsiteX5" fmla="*/ 5708649 w 6984881"/>
              <a:gd name="connsiteY5" fmla="*/ 5955932 h 5959475"/>
              <a:gd name="connsiteX6" fmla="*/ 11722 w 6984881"/>
              <a:gd name="connsiteY6" fmla="*/ 5959475 h 5959475"/>
              <a:gd name="connsiteX7" fmla="*/ 0 w 6984881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63497"/>
              <a:gd name="connsiteX1" fmla="*/ 1078034 w 6994245"/>
              <a:gd name="connsiteY1" fmla="*/ 609 h 5963497"/>
              <a:gd name="connsiteX2" fmla="*/ 2637203 w 6994245"/>
              <a:gd name="connsiteY2" fmla="*/ 610 h 5963497"/>
              <a:gd name="connsiteX3" fmla="*/ 6974497 w 6994245"/>
              <a:gd name="connsiteY3" fmla="*/ 0 h 5963497"/>
              <a:gd name="connsiteX4" fmla="*/ 6986220 w 6994245"/>
              <a:gd name="connsiteY4" fmla="*/ 4904398 h 5963497"/>
              <a:gd name="connsiteX5" fmla="*/ 5708649 w 6994245"/>
              <a:gd name="connsiteY5" fmla="*/ 5955932 h 5963497"/>
              <a:gd name="connsiteX6" fmla="*/ 11722 w 6994245"/>
              <a:gd name="connsiteY6" fmla="*/ 5959475 h 5963497"/>
              <a:gd name="connsiteX7" fmla="*/ 0 w 6994245"/>
              <a:gd name="connsiteY7" fmla="*/ 1148861 h 5963497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3755537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86536"/>
              <a:gd name="connsiteY0" fmla="*/ 1148861 h 5959475"/>
              <a:gd name="connsiteX1" fmla="*/ 1078034 w 6986536"/>
              <a:gd name="connsiteY1" fmla="*/ 609 h 5959475"/>
              <a:gd name="connsiteX2" fmla="*/ 2637203 w 6986536"/>
              <a:gd name="connsiteY2" fmla="*/ 610 h 5959475"/>
              <a:gd name="connsiteX3" fmla="*/ 6974497 w 6986536"/>
              <a:gd name="connsiteY3" fmla="*/ 0 h 5959475"/>
              <a:gd name="connsiteX4" fmla="*/ 6986220 w 6986536"/>
              <a:gd name="connsiteY4" fmla="*/ 3755537 h 5959475"/>
              <a:gd name="connsiteX5" fmla="*/ 5708649 w 6986536"/>
              <a:gd name="connsiteY5" fmla="*/ 5955932 h 5959475"/>
              <a:gd name="connsiteX6" fmla="*/ 11722 w 6986536"/>
              <a:gd name="connsiteY6" fmla="*/ 5959475 h 5959475"/>
              <a:gd name="connsiteX7" fmla="*/ 0 w 6986536"/>
              <a:gd name="connsiteY7" fmla="*/ 1148861 h 5959475"/>
              <a:gd name="connsiteX0" fmla="*/ 0 w 7009961"/>
              <a:gd name="connsiteY0" fmla="*/ 1148861 h 5959475"/>
              <a:gd name="connsiteX1" fmla="*/ 1078034 w 7009961"/>
              <a:gd name="connsiteY1" fmla="*/ 609 h 5959475"/>
              <a:gd name="connsiteX2" fmla="*/ 2637203 w 7009961"/>
              <a:gd name="connsiteY2" fmla="*/ 610 h 5959475"/>
              <a:gd name="connsiteX3" fmla="*/ 6974497 w 7009961"/>
              <a:gd name="connsiteY3" fmla="*/ 0 h 5959475"/>
              <a:gd name="connsiteX4" fmla="*/ 7009666 w 7009961"/>
              <a:gd name="connsiteY4" fmla="*/ 4118953 h 5959475"/>
              <a:gd name="connsiteX5" fmla="*/ 5708649 w 7009961"/>
              <a:gd name="connsiteY5" fmla="*/ 5955932 h 5959475"/>
              <a:gd name="connsiteX6" fmla="*/ 11722 w 7009961"/>
              <a:gd name="connsiteY6" fmla="*/ 5959475 h 5959475"/>
              <a:gd name="connsiteX7" fmla="*/ 0 w 7009961"/>
              <a:gd name="connsiteY7" fmla="*/ 1148861 h 5959475"/>
              <a:gd name="connsiteX0" fmla="*/ 0 w 7009961"/>
              <a:gd name="connsiteY0" fmla="*/ 1148861 h 5959475"/>
              <a:gd name="connsiteX1" fmla="*/ 1078034 w 7009961"/>
              <a:gd name="connsiteY1" fmla="*/ 609 h 5959475"/>
              <a:gd name="connsiteX2" fmla="*/ 2637203 w 7009961"/>
              <a:gd name="connsiteY2" fmla="*/ 610 h 5959475"/>
              <a:gd name="connsiteX3" fmla="*/ 6974497 w 7009961"/>
              <a:gd name="connsiteY3" fmla="*/ 0 h 5959475"/>
              <a:gd name="connsiteX4" fmla="*/ 7009666 w 7009961"/>
              <a:gd name="connsiteY4" fmla="*/ 4118953 h 5959475"/>
              <a:gd name="connsiteX5" fmla="*/ 5708649 w 7009961"/>
              <a:gd name="connsiteY5" fmla="*/ 5955932 h 5959475"/>
              <a:gd name="connsiteX6" fmla="*/ 11722 w 7009961"/>
              <a:gd name="connsiteY6" fmla="*/ 5959475 h 5959475"/>
              <a:gd name="connsiteX7" fmla="*/ 0 w 7009961"/>
              <a:gd name="connsiteY7" fmla="*/ 1148861 h 595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961" h="5959475">
                <a:moveTo>
                  <a:pt x="0" y="1148861"/>
                </a:moveTo>
                <a:cubicBezTo>
                  <a:pt x="66349" y="151809"/>
                  <a:pt x="863192" y="2461"/>
                  <a:pt x="1078034" y="609"/>
                </a:cubicBezTo>
                <a:lnTo>
                  <a:pt x="2637203" y="610"/>
                </a:lnTo>
                <a:lnTo>
                  <a:pt x="6974497" y="0"/>
                </a:lnTo>
                <a:cubicBezTo>
                  <a:pt x="6974497" y="1611353"/>
                  <a:pt x="6997862" y="2807149"/>
                  <a:pt x="7009666" y="4118953"/>
                </a:cubicBezTo>
                <a:cubicBezTo>
                  <a:pt x="7021470" y="5430757"/>
                  <a:pt x="6681583" y="5933667"/>
                  <a:pt x="5708649" y="5955932"/>
                </a:cubicBezTo>
                <a:lnTo>
                  <a:pt x="11722" y="5959475"/>
                </a:lnTo>
                <a:cubicBezTo>
                  <a:pt x="7815" y="4355937"/>
                  <a:pt x="3907" y="2752399"/>
                  <a:pt x="0" y="1148861"/>
                </a:cubicBezTo>
                <a:close/>
              </a:path>
            </a:pathLst>
          </a:custGeom>
          <a:solidFill>
            <a:srgbClr val="0082C8"/>
          </a:solidFill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5F6722-CEF6-4553-AD98-B1C4D982C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7058" y="5736589"/>
            <a:ext cx="1544793" cy="5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DC0E4E-B3B4-4467-B1D7-F771DB4FF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1"/>
            <a:ext cx="3416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A2CAB98-6AA3-CF44-8030-178B20CD0970}"/>
              </a:ext>
            </a:extLst>
          </p:cNvPr>
          <p:cNvSpPr txBox="1">
            <a:spLocks/>
          </p:cNvSpPr>
          <p:nvPr userDrawn="1"/>
        </p:nvSpPr>
        <p:spPr>
          <a:xfrm>
            <a:off x="516000" y="6356352"/>
            <a:ext cx="43501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4B5D8-4232-D643-8F9E-E38CA58E4B6F}" type="slidenum">
              <a:rPr lang="fr-FR" sz="907" smtClean="0">
                <a:solidFill>
                  <a:srgbClr val="0082C8"/>
                </a:solidFill>
              </a:rPr>
              <a:pPr/>
              <a:t>‹N°›</a:t>
            </a:fld>
            <a:r>
              <a:rPr lang="fr-FR" sz="907" dirty="0">
                <a:solidFill>
                  <a:srgbClr val="0082C8"/>
                </a:solidFill>
              </a:rPr>
              <a:t>		</a:t>
            </a:r>
            <a:endParaRPr lang="fr-FR" sz="907" spc="91" dirty="0">
              <a:solidFill>
                <a:srgbClr val="0082C8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FCDD87-5047-42D5-941F-080CF9A3A91C}"/>
              </a:ext>
            </a:extLst>
          </p:cNvPr>
          <p:cNvCxnSpPr>
            <a:cxnSpLocks/>
          </p:cNvCxnSpPr>
          <p:nvPr userDrawn="1"/>
        </p:nvCxnSpPr>
        <p:spPr>
          <a:xfrm>
            <a:off x="516000" y="6226450"/>
            <a:ext cx="11160000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87072F2-DCF7-41CB-9A43-835C14DBA0AD}"/>
              </a:ext>
            </a:extLst>
          </p:cNvPr>
          <p:cNvCxnSpPr>
            <a:cxnSpLocks/>
          </p:cNvCxnSpPr>
          <p:nvPr userDrawn="1"/>
        </p:nvCxnSpPr>
        <p:spPr>
          <a:xfrm>
            <a:off x="516000" y="698359"/>
            <a:ext cx="11160000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EC64795-2D28-470E-B696-28C3F244B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7130" y="6395640"/>
            <a:ext cx="748870" cy="1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F4BF9A-21EB-6C47-ADB8-0D1D5657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3D85554-27D3-F349-A7B9-F11688F100A9}"/>
              </a:ext>
            </a:extLst>
          </p:cNvPr>
          <p:cNvSpPr/>
          <p:nvPr userDrawn="1"/>
        </p:nvSpPr>
        <p:spPr>
          <a:xfrm>
            <a:off x="2855010" y="850611"/>
            <a:ext cx="6481980" cy="5156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b="0" i="0" dirty="0"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CBBE9E-148F-EB45-989D-EDCE306DF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502" y="2358681"/>
            <a:ext cx="2888995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5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CONTENT SLIDE w/o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 not remove" hidden="1">
            <a:extLst>
              <a:ext uri="{FF2B5EF4-FFF2-40B4-BE49-F238E27FC236}">
                <a16:creationId xmlns:a16="http://schemas.microsoft.com/office/drawing/2014/main" id="{DCE25985-13FA-4880-9CDD-C94FEC888BB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4560" cy="11546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7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2930980" y="-726620"/>
            <a:ext cx="216726" cy="23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21"/>
              <a:t> 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03793" y="1702944"/>
            <a:ext cx="11584416" cy="3564435"/>
          </a:xfrm>
          <a:prstGeom prst="rect">
            <a:avLst/>
          </a:prstGeom>
        </p:spPr>
        <p:txBody>
          <a:bodyPr lIns="36000" tIns="36000" rIns="36000" bIns="72000" anchor="t" anchorCtr="0">
            <a:normAutofit/>
          </a:bodyPr>
          <a:lstStyle>
            <a:lvl1pPr marL="242446" indent="-242446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490917" indent="-24218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0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752739" indent="-24218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8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733113" indent="-161630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981331" indent="-16740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1"/>
          </p:nvPr>
        </p:nvSpPr>
        <p:spPr>
          <a:xfrm>
            <a:off x="303793" y="1054371"/>
            <a:ext cx="11584416" cy="457063"/>
          </a:xfrm>
          <a:prstGeom prst="rect">
            <a:avLst/>
          </a:prstGeom>
        </p:spPr>
        <p:txBody>
          <a:bodyPr lIns="36000" rIns="36000" anchor="ctr" anchorCtr="0">
            <a:normAutofit/>
          </a:bodyPr>
          <a:lstStyle>
            <a:lvl1pPr marL="0" indent="0" algn="just">
              <a:buNone/>
              <a:defRPr sz="1273" b="1" i="0" spc="204" baseline="0">
                <a:solidFill>
                  <a:srgbClr val="005686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311716" indent="0" algn="ctr">
              <a:buNone/>
              <a:defRPr sz="1364"/>
            </a:lvl2pPr>
            <a:lvl3pPr marL="623433" indent="0" algn="ctr">
              <a:buNone/>
              <a:defRPr sz="1228"/>
            </a:lvl3pPr>
            <a:lvl4pPr marL="935150" indent="0" algn="ctr">
              <a:buNone/>
              <a:defRPr sz="1091"/>
            </a:lvl4pPr>
            <a:lvl5pPr marL="1246867" indent="0" algn="ctr">
              <a:buNone/>
              <a:defRPr sz="1091"/>
            </a:lvl5pPr>
            <a:lvl6pPr marL="1558583" indent="0" algn="ctr">
              <a:buNone/>
              <a:defRPr sz="1091"/>
            </a:lvl6pPr>
            <a:lvl7pPr marL="1870301" indent="0" algn="ctr">
              <a:buNone/>
              <a:defRPr sz="1091"/>
            </a:lvl7pPr>
            <a:lvl8pPr marL="2182017" indent="0" algn="ctr">
              <a:buNone/>
              <a:defRPr sz="1091"/>
            </a:lvl8pPr>
            <a:lvl9pPr marL="2493734" indent="0" algn="ctr">
              <a:buNone/>
              <a:defRPr sz="1091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184636" y="6071878"/>
            <a:ext cx="11822736" cy="357311"/>
          </a:xfrm>
          <a:prstGeom prst="rect">
            <a:avLst/>
          </a:prstGeom>
        </p:spPr>
        <p:txBody>
          <a:bodyPr lIns="0" tIns="36000" rIns="0" bIns="36000" anchor="b">
            <a:noAutofit/>
          </a:bodyPr>
          <a:lstStyle>
            <a:lvl1pPr marL="0" indent="0" algn="l">
              <a:buNone/>
              <a:defRPr sz="636" b="0" i="1" kern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15623" indent="0">
              <a:buNone/>
              <a:defRPr sz="1818" b="1"/>
            </a:lvl2pPr>
            <a:lvl3pPr marL="831245" indent="0">
              <a:buNone/>
              <a:defRPr sz="1637" b="1"/>
            </a:lvl3pPr>
            <a:lvl4pPr marL="1246867" indent="0">
              <a:buNone/>
              <a:defRPr sz="1454" b="1"/>
            </a:lvl4pPr>
            <a:lvl5pPr marL="1662488" indent="0">
              <a:buNone/>
              <a:defRPr sz="1454" b="1"/>
            </a:lvl5pPr>
            <a:lvl6pPr marL="2078112" indent="0">
              <a:buNone/>
              <a:defRPr sz="1454" b="1"/>
            </a:lvl6pPr>
            <a:lvl7pPr marL="2493734" indent="0">
              <a:buNone/>
              <a:defRPr sz="1454" b="1"/>
            </a:lvl7pPr>
            <a:lvl8pPr marL="2909357" indent="0">
              <a:buNone/>
              <a:defRPr sz="1454" b="1"/>
            </a:lvl8pPr>
            <a:lvl9pPr marL="3324980" indent="0">
              <a:buNone/>
              <a:defRPr sz="1454" b="1"/>
            </a:lvl9pPr>
          </a:lstStyle>
          <a:p>
            <a:pPr lvl="0"/>
            <a:r>
              <a:rPr lang="fr-FR"/>
              <a:t>Source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184636" y="6465719"/>
            <a:ext cx="118227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8A7273A-D9F3-4A05-AD74-70F110AC8FB9}"/>
              </a:ext>
            </a:extLst>
          </p:cNvPr>
          <p:cNvSpPr txBox="1"/>
          <p:nvPr userDrawn="1"/>
        </p:nvSpPr>
        <p:spPr>
          <a:xfrm>
            <a:off x="2898327" y="8169"/>
            <a:ext cx="184731" cy="23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921"/>
          </a:p>
        </p:txBody>
      </p:sp>
      <p:sp>
        <p:nvSpPr>
          <p:cNvPr id="14" name="Espace réservé du contenu 16">
            <a:extLst>
              <a:ext uri="{FF2B5EF4-FFF2-40B4-BE49-F238E27FC236}">
                <a16:creationId xmlns:a16="http://schemas.microsoft.com/office/drawing/2014/main" id="{0D34D6D8-098A-44C3-8FD9-0002A82FE7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794" y="152428"/>
            <a:ext cx="11584417" cy="487680"/>
          </a:xfrm>
          <a:prstGeom prst="rect">
            <a:avLst/>
          </a:prstGeom>
        </p:spPr>
        <p:txBody>
          <a:bodyPr vert="horz" lIns="0" tIns="36000" rIns="36000" bIns="36000" anchor="ctr" anchorCtr="0">
            <a:normAutofit/>
          </a:bodyPr>
          <a:lstStyle>
            <a:lvl1pPr marL="0" marR="0" indent="0" algn="l" defTabSz="62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37" b="1" i="0" cap="all" spc="204" baseline="0">
                <a:solidFill>
                  <a:srgbClr val="0082C8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marL="0" marR="0" lvl="0" indent="0" algn="l" defTabSz="623433" rtl="0" eaLnBrk="1" fontAlgn="auto" latinLnBrk="0" hangingPunct="1">
              <a:lnSpc>
                <a:spcPts val="11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CLIQUEZ ET LE TITRE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38B50C4-6FDF-4C8F-AE9E-BB319D1CBD82}"/>
              </a:ext>
            </a:extLst>
          </p:cNvPr>
          <p:cNvCxnSpPr>
            <a:cxnSpLocks/>
          </p:cNvCxnSpPr>
          <p:nvPr userDrawn="1"/>
        </p:nvCxnSpPr>
        <p:spPr>
          <a:xfrm>
            <a:off x="179283" y="6465719"/>
            <a:ext cx="11833435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4BCFFD4-3A6A-4162-A7DA-810B3BB8F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866662" y="6525938"/>
            <a:ext cx="1140704" cy="226528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EC9CE78-26DD-41C6-B69B-E2F87C9CF2C9}"/>
              </a:ext>
            </a:extLst>
          </p:cNvPr>
          <p:cNvCxnSpPr>
            <a:cxnSpLocks/>
          </p:cNvCxnSpPr>
          <p:nvPr userDrawn="1"/>
        </p:nvCxnSpPr>
        <p:spPr>
          <a:xfrm>
            <a:off x="303793" y="761016"/>
            <a:ext cx="11585003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9ABD132-B006-44A5-B5E1-FC79435BE8D6}"/>
              </a:ext>
            </a:extLst>
          </p:cNvPr>
          <p:cNvSpPr txBox="1">
            <a:spLocks/>
          </p:cNvSpPr>
          <p:nvPr userDrawn="1"/>
        </p:nvSpPr>
        <p:spPr>
          <a:xfrm>
            <a:off x="274057" y="6520311"/>
            <a:ext cx="1495854" cy="226529"/>
          </a:xfrm>
          <a:prstGeom prst="rect">
            <a:avLst/>
          </a:prstGeom>
        </p:spPr>
        <p:txBody>
          <a:bodyPr lIns="0" tIns="32659" rIns="0" bIns="32659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4B5D8-4232-D643-8F9E-E38CA58E4B6F}" type="slidenum">
              <a:rPr lang="fr-FR" sz="907" smtClean="0">
                <a:solidFill>
                  <a:srgbClr val="0082C8"/>
                </a:solidFill>
              </a:rPr>
              <a:pPr/>
              <a:t>‹N°›</a:t>
            </a:fld>
            <a:r>
              <a:rPr lang="fr-FR" sz="907" dirty="0">
                <a:solidFill>
                  <a:srgbClr val="0082C8"/>
                </a:solidFill>
              </a:rPr>
              <a:t>		</a:t>
            </a:r>
            <a:endParaRPr lang="fr-FR" sz="907" spc="91" dirty="0">
              <a:solidFill>
                <a:srgbClr val="0082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w/o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 not remove" hidden="1">
            <a:extLst>
              <a:ext uri="{FF2B5EF4-FFF2-40B4-BE49-F238E27FC236}">
                <a16:creationId xmlns:a16="http://schemas.microsoft.com/office/drawing/2014/main" id="{DCE25985-13FA-4880-9CDD-C94FEC888BB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4560" cy="11546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7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7FBCED4-BAC2-4971-AF4E-91F781BF3A1F}"/>
              </a:ext>
            </a:extLst>
          </p:cNvPr>
          <p:cNvSpPr txBox="1">
            <a:spLocks/>
          </p:cNvSpPr>
          <p:nvPr userDrawn="1"/>
        </p:nvSpPr>
        <p:spPr>
          <a:xfrm>
            <a:off x="5696865" y="6526837"/>
            <a:ext cx="798277" cy="288000"/>
          </a:xfrm>
          <a:prstGeom prst="rect">
            <a:avLst/>
          </a:prstGeom>
        </p:spPr>
        <p:txBody>
          <a:bodyPr vert="horz" lIns="32727" tIns="32727" rIns="32727" bIns="65453" rtlCol="0" anchor="t" anchorCtr="0">
            <a:normAutofit/>
          </a:bodyPr>
          <a:lstStyle>
            <a:defPPr>
              <a:defRPr lang="fr-FR"/>
            </a:defPPr>
            <a:lvl1pPr marL="266687" lvl="0" indent="-266687" defTabSz="10058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sz="1000" b="0" i="0"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540000" lvl="1" indent="-266400" defTabSz="10058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8"/>
              </a:buClr>
              <a:buSzPct val="100000"/>
              <a:buFont typeface="Helvetica" panose="020B0604020202020204" pitchFamily="34" charset="0"/>
              <a:buChar char="—"/>
              <a:defRPr sz="1000" b="0" i="0"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828000" lvl="2" indent="-266400" defTabSz="10058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8"/>
              </a:buClr>
              <a:buSzPct val="80000"/>
              <a:buFont typeface="Helvetica" panose="020B0604020202020204" pitchFamily="34" charset="0"/>
              <a:buChar char="—"/>
              <a:defRPr sz="1000" b="0" i="0"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806412" lvl="3" indent="-177791" defTabSz="10058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sz="1000" b="0" i="0"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1079447" lvl="4" indent="-184142" defTabSz="100584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sz="1000" b="0" i="0"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pPr marL="0" lvl="0" indent="0" algn="ctr">
              <a:buNone/>
            </a:pPr>
            <a:fld id="{C6FE2495-3EB7-4CDB-B284-8EDDEFBD0714}" type="slidenum">
              <a:rPr lang="fr-FR" sz="909" b="1" smtClean="0">
                <a:solidFill>
                  <a:srgbClr val="0082C8"/>
                </a:solidFill>
              </a:rPr>
              <a:pPr marL="0" lvl="0" indent="0" algn="ctr">
                <a:buNone/>
              </a:pPr>
              <a:t>‹N°›</a:t>
            </a:fld>
            <a:endParaRPr lang="fr-FR" sz="909" b="1" dirty="0">
              <a:solidFill>
                <a:srgbClr val="0082C8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930980" y="-726620"/>
            <a:ext cx="216726" cy="23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21"/>
              <a:t> 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03793" y="1702944"/>
            <a:ext cx="11584415" cy="3564435"/>
          </a:xfrm>
          <a:prstGeom prst="rect">
            <a:avLst/>
          </a:prstGeom>
        </p:spPr>
        <p:txBody>
          <a:bodyPr lIns="36000" tIns="36000" rIns="36000" bIns="72000" anchor="t" anchorCtr="0">
            <a:normAutofit/>
          </a:bodyPr>
          <a:lstStyle>
            <a:lvl1pPr marL="242446" indent="-242446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490917" indent="-24218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0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 marL="752739" indent="-24218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8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 marL="733113" indent="-161630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 smtClean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 marL="981331" indent="-167405" algn="l" defTabSz="9144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45"/>
              </a:spcAft>
              <a:buClr>
                <a:srgbClr val="0082C8"/>
              </a:buClr>
              <a:buSzPct val="140000"/>
              <a:buFont typeface="Helvetica" panose="020B0604020202020204" pitchFamily="34" charset="0"/>
              <a:buChar char="—"/>
              <a:defRPr lang="fr-FR" sz="909" b="0" i="0" kern="1200" dirty="0">
                <a:solidFill>
                  <a:schemeClr val="tx1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1"/>
          </p:nvPr>
        </p:nvSpPr>
        <p:spPr>
          <a:xfrm>
            <a:off x="303793" y="1054372"/>
            <a:ext cx="11584415" cy="457063"/>
          </a:xfrm>
          <a:prstGeom prst="rect">
            <a:avLst/>
          </a:prstGeom>
        </p:spPr>
        <p:txBody>
          <a:bodyPr lIns="36000" rIns="36000" anchor="ctr" anchorCtr="0">
            <a:normAutofit/>
          </a:bodyPr>
          <a:lstStyle>
            <a:lvl1pPr marL="0" indent="0" algn="just">
              <a:buNone/>
              <a:defRPr sz="1273" b="1" i="0" spc="204" baseline="0">
                <a:solidFill>
                  <a:srgbClr val="005686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311716" indent="0" algn="ctr">
              <a:buNone/>
              <a:defRPr sz="1364"/>
            </a:lvl2pPr>
            <a:lvl3pPr marL="623433" indent="0" algn="ctr">
              <a:buNone/>
              <a:defRPr sz="1228"/>
            </a:lvl3pPr>
            <a:lvl4pPr marL="935150" indent="0" algn="ctr">
              <a:buNone/>
              <a:defRPr sz="1091"/>
            </a:lvl4pPr>
            <a:lvl5pPr marL="1246867" indent="0" algn="ctr">
              <a:buNone/>
              <a:defRPr sz="1091"/>
            </a:lvl5pPr>
            <a:lvl6pPr marL="1558583" indent="0" algn="ctr">
              <a:buNone/>
              <a:defRPr sz="1091"/>
            </a:lvl6pPr>
            <a:lvl7pPr marL="1870301" indent="0" algn="ctr">
              <a:buNone/>
              <a:defRPr sz="1091"/>
            </a:lvl7pPr>
            <a:lvl8pPr marL="2182017" indent="0" algn="ctr">
              <a:buNone/>
              <a:defRPr sz="1091"/>
            </a:lvl8pPr>
            <a:lvl9pPr marL="2493734" indent="0" algn="ctr">
              <a:buNone/>
              <a:defRPr sz="1091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>
            <a:off x="184636" y="6465719"/>
            <a:ext cx="118227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8A7273A-D9F3-4A05-AD74-70F110AC8FB9}"/>
              </a:ext>
            </a:extLst>
          </p:cNvPr>
          <p:cNvSpPr txBox="1"/>
          <p:nvPr userDrawn="1"/>
        </p:nvSpPr>
        <p:spPr>
          <a:xfrm>
            <a:off x="2898328" y="8170"/>
            <a:ext cx="184731" cy="23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921"/>
          </a:p>
        </p:txBody>
      </p:sp>
      <p:sp>
        <p:nvSpPr>
          <p:cNvPr id="14" name="Espace réservé du contenu 16">
            <a:extLst>
              <a:ext uri="{FF2B5EF4-FFF2-40B4-BE49-F238E27FC236}">
                <a16:creationId xmlns:a16="http://schemas.microsoft.com/office/drawing/2014/main" id="{0D34D6D8-098A-44C3-8FD9-0002A82FE7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795" y="152429"/>
            <a:ext cx="11584416" cy="487680"/>
          </a:xfrm>
          <a:prstGeom prst="rect">
            <a:avLst/>
          </a:prstGeom>
        </p:spPr>
        <p:txBody>
          <a:bodyPr vert="horz" lIns="0" tIns="36000" rIns="36000" bIns="36000" anchor="ctr" anchorCtr="0">
            <a:normAutofit/>
          </a:bodyPr>
          <a:lstStyle>
            <a:lvl1pPr marL="0" marR="0" indent="0" algn="l" defTabSz="62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37" b="1" i="0" cap="all" spc="204" baseline="0">
                <a:solidFill>
                  <a:srgbClr val="0082C8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marL="0" marR="0" lvl="0" indent="0" algn="l" defTabSz="623433" rtl="0" eaLnBrk="1" fontAlgn="auto" latinLnBrk="0" hangingPunct="1">
              <a:lnSpc>
                <a:spcPts val="11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CLIQUEZ ET LE TITRE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38B50C4-6FDF-4C8F-AE9E-BB319D1CBD82}"/>
              </a:ext>
            </a:extLst>
          </p:cNvPr>
          <p:cNvCxnSpPr>
            <a:cxnSpLocks/>
          </p:cNvCxnSpPr>
          <p:nvPr userDrawn="1"/>
        </p:nvCxnSpPr>
        <p:spPr>
          <a:xfrm>
            <a:off x="179284" y="6465719"/>
            <a:ext cx="11833435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4BCFFD4-3A6A-4162-A7DA-810B3BB8F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8874" b="2"/>
          <a:stretch/>
        </p:blipFill>
        <p:spPr>
          <a:xfrm>
            <a:off x="10866662" y="6525939"/>
            <a:ext cx="1140704" cy="226528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EC9CE78-26DD-41C6-B69B-E2F87C9CF2C9}"/>
              </a:ext>
            </a:extLst>
          </p:cNvPr>
          <p:cNvCxnSpPr>
            <a:cxnSpLocks/>
          </p:cNvCxnSpPr>
          <p:nvPr userDrawn="1"/>
        </p:nvCxnSpPr>
        <p:spPr>
          <a:xfrm>
            <a:off x="303793" y="761016"/>
            <a:ext cx="11585003" cy="0"/>
          </a:xfrm>
          <a:prstGeom prst="line">
            <a:avLst/>
          </a:prstGeom>
          <a:ln w="9525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45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76E994-F1F1-471B-A36F-87655674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F59-0A2B-42F4-9EF0-2A665284CF89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66FBB1-1A2E-451A-8E71-36C7EB86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580B8-6FBB-449F-A560-4B261A69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6F0A-31F3-48FA-BEB8-F976ADA82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07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9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3" r:id="rId4"/>
    <p:sldLayoutId id="2147483668" r:id="rId5"/>
    <p:sldLayoutId id="2147483669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AVYA@newcap.eu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D&#10;&#10;Description générée automatiquement">
            <a:extLst>
              <a:ext uri="{FF2B5EF4-FFF2-40B4-BE49-F238E27FC236}">
                <a16:creationId xmlns:a16="http://schemas.microsoft.com/office/drawing/2014/main" id="{D85B7857-0368-4128-AE48-5AC2454436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960"/>
            <a:ext cx="12188588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D4833D-21DB-457B-9EAF-AC20E5B27716}"/>
              </a:ext>
            </a:extLst>
          </p:cNvPr>
          <p:cNvSpPr txBox="1"/>
          <p:nvPr/>
        </p:nvSpPr>
        <p:spPr>
          <a:xfrm>
            <a:off x="516000" y="235249"/>
            <a:ext cx="1116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spc="1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AB02C51-45F2-48D0-8337-13EA659422C3}"/>
              </a:ext>
            </a:extLst>
          </p:cNvPr>
          <p:cNvSpPr txBox="1"/>
          <p:nvPr/>
        </p:nvSpPr>
        <p:spPr>
          <a:xfrm>
            <a:off x="4341947" y="1496273"/>
            <a:ext cx="5427085" cy="720000"/>
          </a:xfrm>
          <a:prstGeom prst="rect">
            <a:avLst/>
          </a:prstGeom>
          <a:noFill/>
        </p:spPr>
        <p:txBody>
          <a:bodyPr wrap="square" lIns="180000" tIns="0" rIns="0" bIns="0" rtlCol="0" anchor="ctr" anchorCtr="0">
            <a:noAutofit/>
          </a:bodyPr>
          <a:lstStyle/>
          <a:p>
            <a:pPr defTabSz="1005840">
              <a:spcBef>
                <a:spcPts val="100"/>
              </a:spcBef>
              <a:spcAft>
                <a:spcPts val="100"/>
              </a:spcAft>
              <a:buClr>
                <a:srgbClr val="0082C8"/>
              </a:buClr>
              <a:buSzPct val="140000"/>
              <a:defRPr/>
            </a:pPr>
            <a:r>
              <a: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Atteinte de nos jalons technologiques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5E0D0B-0C93-455D-AD35-427D5523F0A4}"/>
              </a:ext>
            </a:extLst>
          </p:cNvPr>
          <p:cNvSpPr txBox="1"/>
          <p:nvPr/>
        </p:nvSpPr>
        <p:spPr>
          <a:xfrm>
            <a:off x="4341949" y="2632355"/>
            <a:ext cx="5612278" cy="720000"/>
          </a:xfrm>
          <a:prstGeom prst="rect">
            <a:avLst/>
          </a:prstGeom>
          <a:noFill/>
        </p:spPr>
        <p:txBody>
          <a:bodyPr wrap="square" lIns="180000" rtlCol="0" anchor="ctr" anchorCtr="0">
            <a:noAutofit/>
          </a:bodyPr>
          <a:lstStyle/>
          <a:p>
            <a:pPr defTabSz="1005840">
              <a:spcBef>
                <a:spcPts val="100"/>
              </a:spcBef>
              <a:spcAft>
                <a:spcPts val="100"/>
              </a:spcAft>
              <a:buClr>
                <a:srgbClr val="0082C8"/>
              </a:buClr>
              <a:buSzPct val="140000"/>
              <a:defRPr/>
            </a:pPr>
            <a:r>
              <a: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de nos partenariats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01A65D-AAEA-48DE-A80A-2E6F2882AF67}"/>
              </a:ext>
            </a:extLst>
          </p:cNvPr>
          <p:cNvSpPr txBox="1"/>
          <p:nvPr/>
        </p:nvSpPr>
        <p:spPr>
          <a:xfrm>
            <a:off x="4341948" y="3706440"/>
            <a:ext cx="5832198" cy="720000"/>
          </a:xfrm>
          <a:prstGeom prst="rect">
            <a:avLst/>
          </a:prstGeom>
          <a:noFill/>
        </p:spPr>
        <p:txBody>
          <a:bodyPr wrap="square" lIns="180000" rtlCol="0" anchor="ctr" anchorCtr="0">
            <a:noAutofit/>
          </a:bodyPr>
          <a:lstStyle/>
          <a:p>
            <a:pPr marL="0" lvl="1" algn="just"/>
            <a:r>
              <a: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 de notre actionnariat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7D17808-5242-4480-91EE-F7FFB3B77DBF}"/>
              </a:ext>
            </a:extLst>
          </p:cNvPr>
          <p:cNvSpPr txBox="1"/>
          <p:nvPr/>
        </p:nvSpPr>
        <p:spPr>
          <a:xfrm>
            <a:off x="1587499" y="5027238"/>
            <a:ext cx="9385301" cy="720000"/>
          </a:xfrm>
          <a:prstGeom prst="rect">
            <a:avLst/>
          </a:prstGeom>
          <a:noFill/>
        </p:spPr>
        <p:txBody>
          <a:bodyPr wrap="square" lIns="180000" rtlCol="0" anchor="ctr" anchorCtr="0">
            <a:noAutofit/>
          </a:bodyPr>
          <a:lstStyle/>
          <a:p>
            <a:pPr marL="0" lvl="1" algn="just"/>
            <a:r>
              <a: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Rendez-vous à notre premier </a:t>
            </a:r>
            <a:r>
              <a:rPr lang="fr-FR" sz="2400" dirty="0" err="1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Day au printemps 2022</a:t>
            </a:r>
            <a:endParaRPr lang="fr-FR" sz="2400" baseline="30000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6C7FB1B5-B520-46A7-86E2-1E4B61A5B954}"/>
              </a:ext>
            </a:extLst>
          </p:cNvPr>
          <p:cNvSpPr/>
          <p:nvPr/>
        </p:nvSpPr>
        <p:spPr>
          <a:xfrm>
            <a:off x="1914042" y="1496273"/>
            <a:ext cx="854075" cy="720000"/>
          </a:xfrm>
          <a:prstGeom prst="round2DiagRect">
            <a:avLst>
              <a:gd name="adj1" fmla="val 43644"/>
              <a:gd name="adj2" fmla="val 0"/>
            </a:avLst>
          </a:prstGeom>
          <a:solidFill>
            <a:srgbClr val="0082C8"/>
          </a:solidFill>
          <a:ln w="952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ectangle : avec coins arrondis en diagonale 28">
            <a:extLst>
              <a:ext uri="{FF2B5EF4-FFF2-40B4-BE49-F238E27FC236}">
                <a16:creationId xmlns:a16="http://schemas.microsoft.com/office/drawing/2014/main" id="{1DA9F764-FE33-4022-BDF7-58D996663C44}"/>
              </a:ext>
            </a:extLst>
          </p:cNvPr>
          <p:cNvSpPr/>
          <p:nvPr/>
        </p:nvSpPr>
        <p:spPr>
          <a:xfrm>
            <a:off x="1914042" y="2632355"/>
            <a:ext cx="854075" cy="720000"/>
          </a:xfrm>
          <a:prstGeom prst="round2DiagRect">
            <a:avLst>
              <a:gd name="adj1" fmla="val 43644"/>
              <a:gd name="adj2" fmla="val 0"/>
            </a:avLst>
          </a:prstGeom>
          <a:solidFill>
            <a:srgbClr val="0082C8"/>
          </a:solidFill>
          <a:ln w="952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 : avec coins arrondis en diagonale 37">
            <a:extLst>
              <a:ext uri="{FF2B5EF4-FFF2-40B4-BE49-F238E27FC236}">
                <a16:creationId xmlns:a16="http://schemas.microsoft.com/office/drawing/2014/main" id="{295F3AEA-B09B-47A9-AF3F-5680C3F6F06E}"/>
              </a:ext>
            </a:extLst>
          </p:cNvPr>
          <p:cNvSpPr/>
          <p:nvPr/>
        </p:nvSpPr>
        <p:spPr>
          <a:xfrm>
            <a:off x="1914041" y="3706440"/>
            <a:ext cx="854075" cy="720000"/>
          </a:xfrm>
          <a:prstGeom prst="round2DiagRect">
            <a:avLst>
              <a:gd name="adj1" fmla="val 43644"/>
              <a:gd name="adj2" fmla="val 0"/>
            </a:avLst>
          </a:prstGeom>
          <a:solidFill>
            <a:srgbClr val="0082C8"/>
          </a:solidFill>
          <a:ln w="952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129087C-6A58-496D-9FAF-4770BE965786}"/>
              </a:ext>
            </a:extLst>
          </p:cNvPr>
          <p:cNvCxnSpPr>
            <a:cxnSpLocks/>
            <a:stCxn id="26" idx="0"/>
            <a:endCxn id="20" idx="1"/>
          </p:cNvCxnSpPr>
          <p:nvPr/>
        </p:nvCxnSpPr>
        <p:spPr>
          <a:xfrm>
            <a:off x="2768117" y="1856273"/>
            <a:ext cx="15738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2FCE20D-7104-43A2-9AAE-18FDE912F74F}"/>
              </a:ext>
            </a:extLst>
          </p:cNvPr>
          <p:cNvCxnSpPr>
            <a:cxnSpLocks/>
            <a:stCxn id="29" idx="0"/>
            <a:endCxn id="21" idx="1"/>
          </p:cNvCxnSpPr>
          <p:nvPr/>
        </p:nvCxnSpPr>
        <p:spPr>
          <a:xfrm>
            <a:off x="2768117" y="2992355"/>
            <a:ext cx="15738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718FDCE-38F4-4CDB-9909-3F6E9BB947E0}"/>
              </a:ext>
            </a:extLst>
          </p:cNvPr>
          <p:cNvCxnSpPr>
            <a:cxnSpLocks/>
            <a:stCxn id="38" idx="0"/>
            <a:endCxn id="23" idx="1"/>
          </p:cNvCxnSpPr>
          <p:nvPr/>
        </p:nvCxnSpPr>
        <p:spPr>
          <a:xfrm>
            <a:off x="2768116" y="4066440"/>
            <a:ext cx="15738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7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55C728-7268-408D-BF8F-D7931E49799A}"/>
              </a:ext>
            </a:extLst>
          </p:cNvPr>
          <p:cNvSpPr txBox="1"/>
          <p:nvPr/>
        </p:nvSpPr>
        <p:spPr>
          <a:xfrm>
            <a:off x="4104715" y="3238159"/>
            <a:ext cx="3977628" cy="146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  <a:p>
            <a:pPr algn="ctr"/>
            <a:endParaRPr lang="fr-FR" sz="1270" spc="9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70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algn="ctr">
              <a:lnSpc>
                <a:spcPct val="150000"/>
              </a:lnSpc>
            </a:pPr>
            <a:r>
              <a:rPr lang="fr-FR" sz="1270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NAVYA@newcap.eu</a:t>
            </a:r>
            <a:endParaRPr lang="fr-FR" sz="1270" spc="9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70" b="1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www.navya.tech</a:t>
            </a:r>
            <a:endParaRPr lang="fr-FR" sz="1270" spc="9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9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D&#10;&#10;Description générée automatiquement">
            <a:extLst>
              <a:ext uri="{FF2B5EF4-FFF2-40B4-BE49-F238E27FC236}">
                <a16:creationId xmlns:a16="http://schemas.microsoft.com/office/drawing/2014/main" id="{D85B7857-0368-4128-AE48-5AC2454436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960"/>
            <a:ext cx="12188588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13">
            <a:extLst>
              <a:ext uri="{FF2B5EF4-FFF2-40B4-BE49-F238E27FC236}">
                <a16:creationId xmlns:a16="http://schemas.microsoft.com/office/drawing/2014/main" id="{BB3DDBD9-76F5-41CE-9BC8-1C57B99CF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923" y="716382"/>
            <a:ext cx="8283816" cy="5425235"/>
          </a:xfrm>
          <a:custGeom>
            <a:avLst/>
            <a:gdLst>
              <a:gd name="connsiteX0" fmla="*/ 0 w 6962775"/>
              <a:gd name="connsiteY0" fmla="*/ 0 h 5959475"/>
              <a:gd name="connsiteX1" fmla="*/ 6962775 w 6962775"/>
              <a:gd name="connsiteY1" fmla="*/ 0 h 5959475"/>
              <a:gd name="connsiteX2" fmla="*/ 6962775 w 6962775"/>
              <a:gd name="connsiteY2" fmla="*/ 5959475 h 5959475"/>
              <a:gd name="connsiteX3" fmla="*/ 0 w 6962775"/>
              <a:gd name="connsiteY3" fmla="*/ 5959475 h 5959475"/>
              <a:gd name="connsiteX4" fmla="*/ 0 w 6962775"/>
              <a:gd name="connsiteY4" fmla="*/ 0 h 5959475"/>
              <a:gd name="connsiteX0" fmla="*/ 0 w 6962775"/>
              <a:gd name="connsiteY0" fmla="*/ 280744 h 6240219"/>
              <a:gd name="connsiteX1" fmla="*/ 433265 w 6962775"/>
              <a:gd name="connsiteY1" fmla="*/ 0 h 6240219"/>
              <a:gd name="connsiteX2" fmla="*/ 6962775 w 6962775"/>
              <a:gd name="connsiteY2" fmla="*/ 280744 h 6240219"/>
              <a:gd name="connsiteX3" fmla="*/ 6962775 w 6962775"/>
              <a:gd name="connsiteY3" fmla="*/ 6240219 h 6240219"/>
              <a:gd name="connsiteX4" fmla="*/ 0 w 6962775"/>
              <a:gd name="connsiteY4" fmla="*/ 6240219 h 6240219"/>
              <a:gd name="connsiteX5" fmla="*/ 0 w 6962775"/>
              <a:gd name="connsiteY5" fmla="*/ 280744 h 6240219"/>
              <a:gd name="connsiteX0" fmla="*/ 0 w 6962775"/>
              <a:gd name="connsiteY0" fmla="*/ 11113 h 5970588"/>
              <a:gd name="connsiteX1" fmla="*/ 1289050 w 6962775"/>
              <a:gd name="connsiteY1" fmla="*/ 0 h 5970588"/>
              <a:gd name="connsiteX2" fmla="*/ 6962775 w 6962775"/>
              <a:gd name="connsiteY2" fmla="*/ 11113 h 5970588"/>
              <a:gd name="connsiteX3" fmla="*/ 6962775 w 6962775"/>
              <a:gd name="connsiteY3" fmla="*/ 5970588 h 5970588"/>
              <a:gd name="connsiteX4" fmla="*/ 0 w 6962775"/>
              <a:gd name="connsiteY4" fmla="*/ 5970588 h 5970588"/>
              <a:gd name="connsiteX5" fmla="*/ 0 w 6962775"/>
              <a:gd name="connsiteY5" fmla="*/ 11113 h 5970588"/>
              <a:gd name="connsiteX0" fmla="*/ 0 w 6962775"/>
              <a:gd name="connsiteY0" fmla="*/ 468199 h 6427674"/>
              <a:gd name="connsiteX1" fmla="*/ 527050 w 6962775"/>
              <a:gd name="connsiteY1" fmla="*/ 375023 h 6427674"/>
              <a:gd name="connsiteX2" fmla="*/ 1289050 w 6962775"/>
              <a:gd name="connsiteY2" fmla="*/ 457086 h 6427674"/>
              <a:gd name="connsiteX3" fmla="*/ 6962775 w 6962775"/>
              <a:gd name="connsiteY3" fmla="*/ 468199 h 6427674"/>
              <a:gd name="connsiteX4" fmla="*/ 6962775 w 6962775"/>
              <a:gd name="connsiteY4" fmla="*/ 6427674 h 6427674"/>
              <a:gd name="connsiteX5" fmla="*/ 0 w 6962775"/>
              <a:gd name="connsiteY5" fmla="*/ 6427674 h 6427674"/>
              <a:gd name="connsiteX6" fmla="*/ 0 w 6962775"/>
              <a:gd name="connsiteY6" fmla="*/ 468199 h 6427674"/>
              <a:gd name="connsiteX0" fmla="*/ 0 w 7044836"/>
              <a:gd name="connsiteY0" fmla="*/ 1183454 h 6052683"/>
              <a:gd name="connsiteX1" fmla="*/ 609111 w 7044836"/>
              <a:gd name="connsiteY1" fmla="*/ 32 h 6052683"/>
              <a:gd name="connsiteX2" fmla="*/ 1371111 w 7044836"/>
              <a:gd name="connsiteY2" fmla="*/ 82095 h 6052683"/>
              <a:gd name="connsiteX3" fmla="*/ 7044836 w 7044836"/>
              <a:gd name="connsiteY3" fmla="*/ 93208 h 6052683"/>
              <a:gd name="connsiteX4" fmla="*/ 7044836 w 7044836"/>
              <a:gd name="connsiteY4" fmla="*/ 6052683 h 6052683"/>
              <a:gd name="connsiteX5" fmla="*/ 82061 w 7044836"/>
              <a:gd name="connsiteY5" fmla="*/ 6052683 h 6052683"/>
              <a:gd name="connsiteX6" fmla="*/ 0 w 7044836"/>
              <a:gd name="connsiteY6" fmla="*/ 1183454 h 6052683"/>
              <a:gd name="connsiteX0" fmla="*/ 0 w 7044836"/>
              <a:gd name="connsiteY0" fmla="*/ 1183450 h 6052679"/>
              <a:gd name="connsiteX1" fmla="*/ 609111 w 7044836"/>
              <a:gd name="connsiteY1" fmla="*/ 28 h 6052679"/>
              <a:gd name="connsiteX2" fmla="*/ 2707542 w 7044836"/>
              <a:gd name="connsiteY2" fmla="*/ 93814 h 6052679"/>
              <a:gd name="connsiteX3" fmla="*/ 7044836 w 7044836"/>
              <a:gd name="connsiteY3" fmla="*/ 93204 h 6052679"/>
              <a:gd name="connsiteX4" fmla="*/ 7044836 w 7044836"/>
              <a:gd name="connsiteY4" fmla="*/ 6052679 h 6052679"/>
              <a:gd name="connsiteX5" fmla="*/ 82061 w 7044836"/>
              <a:gd name="connsiteY5" fmla="*/ 6052679 h 6052679"/>
              <a:gd name="connsiteX6" fmla="*/ 0 w 7044836"/>
              <a:gd name="connsiteY6" fmla="*/ 1183450 h 6052679"/>
              <a:gd name="connsiteX0" fmla="*/ 0 w 7044836"/>
              <a:gd name="connsiteY0" fmla="*/ 1101360 h 5970589"/>
              <a:gd name="connsiteX1" fmla="*/ 960803 w 7044836"/>
              <a:gd name="connsiteY1" fmla="*/ 0 h 5970589"/>
              <a:gd name="connsiteX2" fmla="*/ 2707542 w 7044836"/>
              <a:gd name="connsiteY2" fmla="*/ 11724 h 5970589"/>
              <a:gd name="connsiteX3" fmla="*/ 7044836 w 7044836"/>
              <a:gd name="connsiteY3" fmla="*/ 11114 h 5970589"/>
              <a:gd name="connsiteX4" fmla="*/ 7044836 w 7044836"/>
              <a:gd name="connsiteY4" fmla="*/ 5970589 h 5970589"/>
              <a:gd name="connsiteX5" fmla="*/ 82061 w 7044836"/>
              <a:gd name="connsiteY5" fmla="*/ 5970589 h 5970589"/>
              <a:gd name="connsiteX6" fmla="*/ 0 w 7044836"/>
              <a:gd name="connsiteY6" fmla="*/ 1101360 h 5970589"/>
              <a:gd name="connsiteX0" fmla="*/ 35170 w 6962775"/>
              <a:gd name="connsiteY0" fmla="*/ 1148252 h 5970589"/>
              <a:gd name="connsiteX1" fmla="*/ 878742 w 6962775"/>
              <a:gd name="connsiteY1" fmla="*/ 0 h 5970589"/>
              <a:gd name="connsiteX2" fmla="*/ 2625481 w 6962775"/>
              <a:gd name="connsiteY2" fmla="*/ 11724 h 5970589"/>
              <a:gd name="connsiteX3" fmla="*/ 6962775 w 6962775"/>
              <a:gd name="connsiteY3" fmla="*/ 11114 h 5970589"/>
              <a:gd name="connsiteX4" fmla="*/ 6962775 w 6962775"/>
              <a:gd name="connsiteY4" fmla="*/ 5970589 h 5970589"/>
              <a:gd name="connsiteX5" fmla="*/ 0 w 6962775"/>
              <a:gd name="connsiteY5" fmla="*/ 5970589 h 5970589"/>
              <a:gd name="connsiteX6" fmla="*/ 35170 w 6962775"/>
              <a:gd name="connsiteY6" fmla="*/ 1148252 h 5970589"/>
              <a:gd name="connsiteX0" fmla="*/ 0 w 6974497"/>
              <a:gd name="connsiteY0" fmla="*/ 1159975 h 5970589"/>
              <a:gd name="connsiteX1" fmla="*/ 890464 w 6974497"/>
              <a:gd name="connsiteY1" fmla="*/ 0 h 5970589"/>
              <a:gd name="connsiteX2" fmla="*/ 2637203 w 6974497"/>
              <a:gd name="connsiteY2" fmla="*/ 11724 h 5970589"/>
              <a:gd name="connsiteX3" fmla="*/ 6974497 w 6974497"/>
              <a:gd name="connsiteY3" fmla="*/ 11114 h 5970589"/>
              <a:gd name="connsiteX4" fmla="*/ 6974497 w 6974497"/>
              <a:gd name="connsiteY4" fmla="*/ 5970589 h 5970589"/>
              <a:gd name="connsiteX5" fmla="*/ 11722 w 6974497"/>
              <a:gd name="connsiteY5" fmla="*/ 5970589 h 5970589"/>
              <a:gd name="connsiteX6" fmla="*/ 0 w 6974497"/>
              <a:gd name="connsiteY6" fmla="*/ 1159975 h 5970589"/>
              <a:gd name="connsiteX0" fmla="*/ 0 w 6974497"/>
              <a:gd name="connsiteY0" fmla="*/ 1159975 h 5970589"/>
              <a:gd name="connsiteX1" fmla="*/ 1218710 w 6974497"/>
              <a:gd name="connsiteY1" fmla="*/ 0 h 5970589"/>
              <a:gd name="connsiteX2" fmla="*/ 2637203 w 6974497"/>
              <a:gd name="connsiteY2" fmla="*/ 11724 h 5970589"/>
              <a:gd name="connsiteX3" fmla="*/ 6974497 w 6974497"/>
              <a:gd name="connsiteY3" fmla="*/ 11114 h 5970589"/>
              <a:gd name="connsiteX4" fmla="*/ 6974497 w 6974497"/>
              <a:gd name="connsiteY4" fmla="*/ 5970589 h 5970589"/>
              <a:gd name="connsiteX5" fmla="*/ 11722 w 6974497"/>
              <a:gd name="connsiteY5" fmla="*/ 5970589 h 5970589"/>
              <a:gd name="connsiteX6" fmla="*/ 0 w 6974497"/>
              <a:gd name="connsiteY6" fmla="*/ 1159975 h 5970589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11722 w 6974497"/>
              <a:gd name="connsiteY5" fmla="*/ 5959475 h 5959475"/>
              <a:gd name="connsiteX6" fmla="*/ 0 w 6974497"/>
              <a:gd name="connsiteY6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5959475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74497"/>
              <a:gd name="connsiteY0" fmla="*/ 1148861 h 5959475"/>
              <a:gd name="connsiteX1" fmla="*/ 1078034 w 6974497"/>
              <a:gd name="connsiteY1" fmla="*/ 609 h 5959475"/>
              <a:gd name="connsiteX2" fmla="*/ 2637203 w 6974497"/>
              <a:gd name="connsiteY2" fmla="*/ 610 h 5959475"/>
              <a:gd name="connsiteX3" fmla="*/ 6974497 w 6974497"/>
              <a:gd name="connsiteY3" fmla="*/ 0 h 5959475"/>
              <a:gd name="connsiteX4" fmla="*/ 6974497 w 6974497"/>
              <a:gd name="connsiteY4" fmla="*/ 4834060 h 5959475"/>
              <a:gd name="connsiteX5" fmla="*/ 5708649 w 6974497"/>
              <a:gd name="connsiteY5" fmla="*/ 5955932 h 5959475"/>
              <a:gd name="connsiteX6" fmla="*/ 11722 w 6974497"/>
              <a:gd name="connsiteY6" fmla="*/ 5959475 h 5959475"/>
              <a:gd name="connsiteX7" fmla="*/ 0 w 6974497"/>
              <a:gd name="connsiteY7" fmla="*/ 1148861 h 5959475"/>
              <a:gd name="connsiteX0" fmla="*/ 0 w 6984881"/>
              <a:gd name="connsiteY0" fmla="*/ 1148861 h 5959475"/>
              <a:gd name="connsiteX1" fmla="*/ 1078034 w 6984881"/>
              <a:gd name="connsiteY1" fmla="*/ 609 h 5959475"/>
              <a:gd name="connsiteX2" fmla="*/ 2637203 w 6984881"/>
              <a:gd name="connsiteY2" fmla="*/ 610 h 5959475"/>
              <a:gd name="connsiteX3" fmla="*/ 6974497 w 6984881"/>
              <a:gd name="connsiteY3" fmla="*/ 0 h 5959475"/>
              <a:gd name="connsiteX4" fmla="*/ 6974497 w 6984881"/>
              <a:gd name="connsiteY4" fmla="*/ 4834060 h 5959475"/>
              <a:gd name="connsiteX5" fmla="*/ 5708649 w 6984881"/>
              <a:gd name="connsiteY5" fmla="*/ 5955932 h 5959475"/>
              <a:gd name="connsiteX6" fmla="*/ 11722 w 6984881"/>
              <a:gd name="connsiteY6" fmla="*/ 5959475 h 5959475"/>
              <a:gd name="connsiteX7" fmla="*/ 0 w 6984881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63497"/>
              <a:gd name="connsiteX1" fmla="*/ 1078034 w 6994245"/>
              <a:gd name="connsiteY1" fmla="*/ 609 h 5963497"/>
              <a:gd name="connsiteX2" fmla="*/ 2637203 w 6994245"/>
              <a:gd name="connsiteY2" fmla="*/ 610 h 5963497"/>
              <a:gd name="connsiteX3" fmla="*/ 6974497 w 6994245"/>
              <a:gd name="connsiteY3" fmla="*/ 0 h 5963497"/>
              <a:gd name="connsiteX4" fmla="*/ 6986220 w 6994245"/>
              <a:gd name="connsiteY4" fmla="*/ 4904398 h 5963497"/>
              <a:gd name="connsiteX5" fmla="*/ 5708649 w 6994245"/>
              <a:gd name="connsiteY5" fmla="*/ 5955932 h 5963497"/>
              <a:gd name="connsiteX6" fmla="*/ 11722 w 6994245"/>
              <a:gd name="connsiteY6" fmla="*/ 5959475 h 5963497"/>
              <a:gd name="connsiteX7" fmla="*/ 0 w 6994245"/>
              <a:gd name="connsiteY7" fmla="*/ 1148861 h 5963497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4904398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94245"/>
              <a:gd name="connsiteY0" fmla="*/ 1148861 h 5959475"/>
              <a:gd name="connsiteX1" fmla="*/ 1078034 w 6994245"/>
              <a:gd name="connsiteY1" fmla="*/ 609 h 5959475"/>
              <a:gd name="connsiteX2" fmla="*/ 2637203 w 6994245"/>
              <a:gd name="connsiteY2" fmla="*/ 610 h 5959475"/>
              <a:gd name="connsiteX3" fmla="*/ 6974497 w 6994245"/>
              <a:gd name="connsiteY3" fmla="*/ 0 h 5959475"/>
              <a:gd name="connsiteX4" fmla="*/ 6986220 w 6994245"/>
              <a:gd name="connsiteY4" fmla="*/ 3755537 h 5959475"/>
              <a:gd name="connsiteX5" fmla="*/ 5708649 w 6994245"/>
              <a:gd name="connsiteY5" fmla="*/ 5955932 h 5959475"/>
              <a:gd name="connsiteX6" fmla="*/ 11722 w 6994245"/>
              <a:gd name="connsiteY6" fmla="*/ 5959475 h 5959475"/>
              <a:gd name="connsiteX7" fmla="*/ 0 w 6994245"/>
              <a:gd name="connsiteY7" fmla="*/ 1148861 h 5959475"/>
              <a:gd name="connsiteX0" fmla="*/ 0 w 6986536"/>
              <a:gd name="connsiteY0" fmla="*/ 1148861 h 5959475"/>
              <a:gd name="connsiteX1" fmla="*/ 1078034 w 6986536"/>
              <a:gd name="connsiteY1" fmla="*/ 609 h 5959475"/>
              <a:gd name="connsiteX2" fmla="*/ 2637203 w 6986536"/>
              <a:gd name="connsiteY2" fmla="*/ 610 h 5959475"/>
              <a:gd name="connsiteX3" fmla="*/ 6974497 w 6986536"/>
              <a:gd name="connsiteY3" fmla="*/ 0 h 5959475"/>
              <a:gd name="connsiteX4" fmla="*/ 6986220 w 6986536"/>
              <a:gd name="connsiteY4" fmla="*/ 3755537 h 5959475"/>
              <a:gd name="connsiteX5" fmla="*/ 5708649 w 6986536"/>
              <a:gd name="connsiteY5" fmla="*/ 5955932 h 5959475"/>
              <a:gd name="connsiteX6" fmla="*/ 11722 w 6986536"/>
              <a:gd name="connsiteY6" fmla="*/ 5959475 h 5959475"/>
              <a:gd name="connsiteX7" fmla="*/ 0 w 6986536"/>
              <a:gd name="connsiteY7" fmla="*/ 1148861 h 5959475"/>
              <a:gd name="connsiteX0" fmla="*/ 0 w 7009961"/>
              <a:gd name="connsiteY0" fmla="*/ 1148861 h 5959475"/>
              <a:gd name="connsiteX1" fmla="*/ 1078034 w 7009961"/>
              <a:gd name="connsiteY1" fmla="*/ 609 h 5959475"/>
              <a:gd name="connsiteX2" fmla="*/ 2637203 w 7009961"/>
              <a:gd name="connsiteY2" fmla="*/ 610 h 5959475"/>
              <a:gd name="connsiteX3" fmla="*/ 6974497 w 7009961"/>
              <a:gd name="connsiteY3" fmla="*/ 0 h 5959475"/>
              <a:gd name="connsiteX4" fmla="*/ 7009666 w 7009961"/>
              <a:gd name="connsiteY4" fmla="*/ 4118953 h 5959475"/>
              <a:gd name="connsiteX5" fmla="*/ 5708649 w 7009961"/>
              <a:gd name="connsiteY5" fmla="*/ 5955932 h 5959475"/>
              <a:gd name="connsiteX6" fmla="*/ 11722 w 7009961"/>
              <a:gd name="connsiteY6" fmla="*/ 5959475 h 5959475"/>
              <a:gd name="connsiteX7" fmla="*/ 0 w 7009961"/>
              <a:gd name="connsiteY7" fmla="*/ 1148861 h 5959475"/>
              <a:gd name="connsiteX0" fmla="*/ 0 w 7009961"/>
              <a:gd name="connsiteY0" fmla="*/ 1148861 h 5959475"/>
              <a:gd name="connsiteX1" fmla="*/ 1078034 w 7009961"/>
              <a:gd name="connsiteY1" fmla="*/ 609 h 5959475"/>
              <a:gd name="connsiteX2" fmla="*/ 2637203 w 7009961"/>
              <a:gd name="connsiteY2" fmla="*/ 610 h 5959475"/>
              <a:gd name="connsiteX3" fmla="*/ 6974497 w 7009961"/>
              <a:gd name="connsiteY3" fmla="*/ 0 h 5959475"/>
              <a:gd name="connsiteX4" fmla="*/ 7009666 w 7009961"/>
              <a:gd name="connsiteY4" fmla="*/ 4118953 h 5959475"/>
              <a:gd name="connsiteX5" fmla="*/ 5708649 w 7009961"/>
              <a:gd name="connsiteY5" fmla="*/ 5955932 h 5959475"/>
              <a:gd name="connsiteX6" fmla="*/ 11722 w 7009961"/>
              <a:gd name="connsiteY6" fmla="*/ 5959475 h 5959475"/>
              <a:gd name="connsiteX7" fmla="*/ 0 w 7009961"/>
              <a:gd name="connsiteY7" fmla="*/ 1148861 h 595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961" h="5959475">
                <a:moveTo>
                  <a:pt x="0" y="1148861"/>
                </a:moveTo>
                <a:cubicBezTo>
                  <a:pt x="66349" y="151809"/>
                  <a:pt x="863192" y="2461"/>
                  <a:pt x="1078034" y="609"/>
                </a:cubicBezTo>
                <a:lnTo>
                  <a:pt x="2637203" y="610"/>
                </a:lnTo>
                <a:lnTo>
                  <a:pt x="6974497" y="0"/>
                </a:lnTo>
                <a:cubicBezTo>
                  <a:pt x="6974497" y="1611353"/>
                  <a:pt x="6997862" y="2807149"/>
                  <a:pt x="7009666" y="4118953"/>
                </a:cubicBezTo>
                <a:cubicBezTo>
                  <a:pt x="7021470" y="5430757"/>
                  <a:pt x="6681583" y="5933667"/>
                  <a:pt x="5708649" y="5955932"/>
                </a:cubicBezTo>
                <a:lnTo>
                  <a:pt x="11722" y="5959475"/>
                </a:lnTo>
                <a:cubicBezTo>
                  <a:pt x="7815" y="4355937"/>
                  <a:pt x="3907" y="2752399"/>
                  <a:pt x="0" y="1148861"/>
                </a:cubicBezTo>
                <a:close/>
              </a:path>
            </a:pathLst>
          </a:custGeom>
          <a:solidFill>
            <a:srgbClr val="0082C8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930927-2076-4118-929C-2BF0692111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170" y="445657"/>
            <a:ext cx="3374266" cy="3374266"/>
          </a:xfrm>
          <a:prstGeom prst="rect">
            <a:avLst/>
          </a:prstGeom>
        </p:spPr>
      </p:pic>
      <p:sp>
        <p:nvSpPr>
          <p:cNvPr id="10" name="Espace réservé du titre 14">
            <a:extLst>
              <a:ext uri="{FF2B5EF4-FFF2-40B4-BE49-F238E27FC236}">
                <a16:creationId xmlns:a16="http://schemas.microsoft.com/office/drawing/2014/main" id="{5C882E21-EB4B-4DFD-9779-2E9BA23415D4}"/>
              </a:ext>
            </a:extLst>
          </p:cNvPr>
          <p:cNvSpPr txBox="1">
            <a:spLocks/>
          </p:cNvSpPr>
          <p:nvPr/>
        </p:nvSpPr>
        <p:spPr>
          <a:xfrm>
            <a:off x="7186170" y="1013989"/>
            <a:ext cx="3098567" cy="2634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 spc="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fr-FR" sz="2200" dirty="0">
                <a:solidFill>
                  <a:srgbClr val="0082C8"/>
                </a:solidFill>
                <a:latin typeface="Arial"/>
                <a:cs typeface="Arial"/>
              </a:rPr>
              <a:t>Présentation Investir Day</a:t>
            </a:r>
          </a:p>
          <a:p>
            <a:pPr>
              <a:spcBef>
                <a:spcPts val="1200"/>
              </a:spcBef>
            </a:pPr>
            <a:r>
              <a:rPr lang="fr-FR" b="0" i="1" dirty="0">
                <a:solidFill>
                  <a:srgbClr val="0082C8"/>
                </a:solidFill>
                <a:latin typeface="Arial"/>
                <a:cs typeface="Arial"/>
              </a:rPr>
              <a:t>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61403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DBF24F63-8066-4699-BE00-47BCB4C3829B}"/>
              </a:ext>
            </a:extLst>
          </p:cNvPr>
          <p:cNvSpPr txBox="1"/>
          <p:nvPr/>
        </p:nvSpPr>
        <p:spPr>
          <a:xfrm>
            <a:off x="267183" y="2981309"/>
            <a:ext cx="3975447" cy="2804336"/>
          </a:xfrm>
          <a:prstGeom prst="round2DiagRect">
            <a:avLst/>
          </a:prstGeom>
          <a:noFill/>
        </p:spPr>
        <p:txBody>
          <a:bodyPr wrap="square" lIns="91632" tIns="45816" rIns="91632" bIns="45816" rtlCol="0" anchor="t">
            <a:noAutofit/>
          </a:bodyPr>
          <a:lstStyle/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b="1">
                <a:solidFill>
                  <a:srgbClr val="0082C8"/>
                </a:solidFill>
              </a:rPr>
              <a:t>Poste récent </a:t>
            </a:r>
            <a:r>
              <a:rPr lang="fr-FR" sz="1400" dirty="0">
                <a:solidFill>
                  <a:srgbClr val="0082C8"/>
                </a:solidFill>
              </a:rPr>
              <a:t>: Président de la marque Iveco, Responsable des activités bus et camions chez </a:t>
            </a:r>
            <a:r>
              <a:rPr lang="fr-FR" sz="1400" dirty="0" err="1">
                <a:solidFill>
                  <a:srgbClr val="0082C8"/>
                </a:solidFill>
              </a:rPr>
              <a:t>CNH</a:t>
            </a:r>
            <a:r>
              <a:rPr lang="fr-FR" sz="1400" dirty="0">
                <a:solidFill>
                  <a:srgbClr val="0082C8"/>
                </a:solidFill>
              </a:rPr>
              <a:t> </a:t>
            </a:r>
            <a:r>
              <a:rPr lang="fr-FR" sz="1400" dirty="0" err="1">
                <a:solidFill>
                  <a:srgbClr val="0082C8"/>
                </a:solidFill>
              </a:rPr>
              <a:t>Industrial</a:t>
            </a:r>
            <a:r>
              <a:rPr lang="fr-FR" sz="1400" dirty="0">
                <a:solidFill>
                  <a:srgbClr val="0082C8"/>
                </a:solidFill>
              </a:rPr>
              <a:t> et membre du Conseil d’Administration de l'ACEA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</a:rPr>
              <a:t>Actuellement membre du conseil d'administration de </a:t>
            </a:r>
            <a:r>
              <a:rPr lang="fr-FR" sz="1400" dirty="0" err="1">
                <a:solidFill>
                  <a:srgbClr val="0082C8"/>
                </a:solidFill>
              </a:rPr>
              <a:t>Friem</a:t>
            </a:r>
            <a:r>
              <a:rPr lang="fr-FR" sz="1400" dirty="0">
                <a:solidFill>
                  <a:srgbClr val="0082C8"/>
                </a:solidFill>
              </a:rPr>
              <a:t>, du Groupe Berto et de </a:t>
            </a:r>
            <a:r>
              <a:rPr lang="fr-FR" sz="1400" dirty="0" err="1">
                <a:solidFill>
                  <a:srgbClr val="0082C8"/>
                </a:solidFill>
              </a:rPr>
              <a:t>Foresee</a:t>
            </a:r>
            <a:r>
              <a:rPr lang="fr-FR" sz="1400" dirty="0">
                <a:solidFill>
                  <a:srgbClr val="0082C8"/>
                </a:solidFill>
              </a:rPr>
              <a:t> Power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</a:rPr>
              <a:t>+ de 20 ans d'expérience dans la mise en œuvre de technologies de rupture dans les secteurs des équipements agricoles, des bus et des camions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D0D92F-384A-451C-8315-81A7718FCAA4}"/>
              </a:ext>
            </a:extLst>
          </p:cNvPr>
          <p:cNvSpPr txBox="1"/>
          <p:nvPr/>
        </p:nvSpPr>
        <p:spPr>
          <a:xfrm>
            <a:off x="516000" y="235249"/>
            <a:ext cx="1116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spc="1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interlocuteurs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DFF1ED-381B-49B0-8773-5535225B2AAB}"/>
              </a:ext>
            </a:extLst>
          </p:cNvPr>
          <p:cNvSpPr/>
          <p:nvPr/>
        </p:nvSpPr>
        <p:spPr>
          <a:xfrm>
            <a:off x="3964281" y="-39351"/>
            <a:ext cx="3848751" cy="28527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C24E457-BB8A-4DCB-B50F-340DE4BEA416}"/>
              </a:ext>
            </a:extLst>
          </p:cNvPr>
          <p:cNvGrpSpPr/>
          <p:nvPr/>
        </p:nvGrpSpPr>
        <p:grpSpPr>
          <a:xfrm>
            <a:off x="228183" y="1039490"/>
            <a:ext cx="4307039" cy="1652274"/>
            <a:chOff x="379851" y="1376061"/>
            <a:chExt cx="4307039" cy="1652274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0DDFBA7-9139-407A-9105-BCE138C75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172" y="1376061"/>
              <a:ext cx="2475718" cy="165227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594904F-7FBA-4C32-A60C-7B46203791CE}"/>
                </a:ext>
              </a:extLst>
            </p:cNvPr>
            <p:cNvGrpSpPr/>
            <p:nvPr/>
          </p:nvGrpSpPr>
          <p:grpSpPr>
            <a:xfrm>
              <a:off x="379851" y="1637421"/>
              <a:ext cx="2153912" cy="1129554"/>
              <a:chOff x="2343485" y="4583483"/>
              <a:chExt cx="2160000" cy="781570"/>
            </a:xfrm>
          </p:grpSpPr>
          <p:sp>
            <p:nvSpPr>
              <p:cNvPr id="14" name="Text Placeholder 6">
                <a:extLst>
                  <a:ext uri="{FF2B5EF4-FFF2-40B4-BE49-F238E27FC236}">
                    <a16:creationId xmlns:a16="http://schemas.microsoft.com/office/drawing/2014/main" id="{6DB9DBEF-30C6-42C2-8CAE-8F3EE162C5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3485" y="4583483"/>
                <a:ext cx="2160000" cy="360000"/>
              </a:xfrm>
              <a:prstGeom prst="round2SameRect">
                <a:avLst>
                  <a:gd name="adj1" fmla="val 44889"/>
                  <a:gd name="adj2" fmla="val 0"/>
                </a:avLst>
              </a:prstGeom>
              <a:solidFill>
                <a:srgbClr val="0082C8"/>
              </a:solidFill>
              <a:ln w="19050">
                <a:noFill/>
                <a:prstDash val="solid"/>
              </a:ln>
            </p:spPr>
            <p:txBody>
              <a:bodyPr lIns="36000" tIns="0" rIns="36000" bIns="4800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Pierre Lahutte</a:t>
                </a:r>
              </a:p>
            </p:txBody>
          </p:sp>
          <p:sp>
            <p:nvSpPr>
              <p:cNvPr id="15" name="Text Placeholder 6">
                <a:extLst>
                  <a:ext uri="{FF2B5EF4-FFF2-40B4-BE49-F238E27FC236}">
                    <a16:creationId xmlns:a16="http://schemas.microsoft.com/office/drawing/2014/main" id="{538284F0-ED84-485A-B52B-3F3823AC57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3485" y="5005053"/>
                <a:ext cx="2160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prstDash val="solid"/>
              </a:ln>
            </p:spPr>
            <p:txBody>
              <a:bodyPr lIns="36000" tIns="0" rIns="36000" bIns="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fr-FR" dirty="0"/>
                  <a:t>Président du Directoire</a:t>
                </a:r>
              </a:p>
            </p:txBody>
          </p: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DFDDC6A-6258-41CC-9B0E-1619BA1BDAD5}"/>
              </a:ext>
            </a:extLst>
          </p:cNvPr>
          <p:cNvGrpSpPr/>
          <p:nvPr/>
        </p:nvGrpSpPr>
        <p:grpSpPr>
          <a:xfrm>
            <a:off x="4253574" y="1030131"/>
            <a:ext cx="4224270" cy="1670992"/>
            <a:chOff x="5003061" y="2016735"/>
            <a:chExt cx="4224270" cy="1670992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A6B95FD4-5593-46DB-89A1-FB1CC029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613" y="2016735"/>
              <a:ext cx="2475718" cy="167099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959E1EE-2FE5-456B-8392-A0CB14F6F6FB}"/>
                </a:ext>
              </a:extLst>
            </p:cNvPr>
            <p:cNvGrpSpPr/>
            <p:nvPr/>
          </p:nvGrpSpPr>
          <p:grpSpPr>
            <a:xfrm>
              <a:off x="5003061" y="2287454"/>
              <a:ext cx="2153912" cy="1129554"/>
              <a:chOff x="5960159" y="4583483"/>
              <a:chExt cx="2160000" cy="781570"/>
            </a:xfrm>
          </p:grpSpPr>
          <p:sp>
            <p:nvSpPr>
              <p:cNvPr id="17" name="Text Placeholder 6">
                <a:extLst>
                  <a:ext uri="{FF2B5EF4-FFF2-40B4-BE49-F238E27FC236}">
                    <a16:creationId xmlns:a16="http://schemas.microsoft.com/office/drawing/2014/main" id="{BD80BFB4-2E38-4B5B-8DA4-922D78121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0159" y="4583483"/>
                <a:ext cx="2160000" cy="360000"/>
              </a:xfrm>
              <a:prstGeom prst="round2SameRect">
                <a:avLst>
                  <a:gd name="adj1" fmla="val 44889"/>
                  <a:gd name="adj2" fmla="val 0"/>
                </a:avLst>
              </a:prstGeom>
              <a:solidFill>
                <a:srgbClr val="0082C8"/>
              </a:solidFill>
              <a:ln w="19050">
                <a:noFill/>
                <a:prstDash val="solid"/>
              </a:ln>
            </p:spPr>
            <p:txBody>
              <a:bodyPr lIns="36000" tIns="0" rIns="36000" bIns="4800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Olivier Le Cornec</a:t>
                </a:r>
              </a:p>
            </p:txBody>
          </p:sp>
          <p:sp>
            <p:nvSpPr>
              <p:cNvPr id="18" name="Text Placeholder 6">
                <a:extLst>
                  <a:ext uri="{FF2B5EF4-FFF2-40B4-BE49-F238E27FC236}">
                    <a16:creationId xmlns:a16="http://schemas.microsoft.com/office/drawing/2014/main" id="{D3BB2F85-828F-4AF3-BBFA-D85C39831D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0159" y="5005053"/>
                <a:ext cx="2160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prstDash val="solid"/>
              </a:ln>
            </p:spPr>
            <p:txBody>
              <a:bodyPr lIns="36000" tIns="0" rIns="36000" bIns="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fr-FR" dirty="0"/>
                  <a:t>Directeur de la Technologie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2829953-2257-4EE3-B668-ACE27FDFE4A8}"/>
              </a:ext>
            </a:extLst>
          </p:cNvPr>
          <p:cNvGrpSpPr/>
          <p:nvPr/>
        </p:nvGrpSpPr>
        <p:grpSpPr>
          <a:xfrm>
            <a:off x="8118538" y="1039490"/>
            <a:ext cx="3845279" cy="1652274"/>
            <a:chOff x="8118538" y="1039490"/>
            <a:chExt cx="3845279" cy="1652274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B1122C5-D83F-439D-ABE3-BD0802CBA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00739" y="1039490"/>
              <a:ext cx="2163078" cy="165227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E2DA390-F4C6-4E59-B431-A6A4245281E2}"/>
                </a:ext>
              </a:extLst>
            </p:cNvPr>
            <p:cNvGrpSpPr/>
            <p:nvPr/>
          </p:nvGrpSpPr>
          <p:grpSpPr>
            <a:xfrm>
              <a:off x="8118538" y="1300850"/>
              <a:ext cx="2153928" cy="1129554"/>
              <a:chOff x="6150447" y="4583483"/>
              <a:chExt cx="2160016" cy="781570"/>
            </a:xfrm>
          </p:grpSpPr>
          <p:sp>
            <p:nvSpPr>
              <p:cNvPr id="22" name="Text Placeholder 6">
                <a:extLst>
                  <a:ext uri="{FF2B5EF4-FFF2-40B4-BE49-F238E27FC236}">
                    <a16:creationId xmlns:a16="http://schemas.microsoft.com/office/drawing/2014/main" id="{0137093A-EBE1-43DF-98E5-2F90E85D63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0463" y="4583483"/>
                <a:ext cx="2160000" cy="360000"/>
              </a:xfrm>
              <a:prstGeom prst="round2SameRect">
                <a:avLst>
                  <a:gd name="adj1" fmla="val 44889"/>
                  <a:gd name="adj2" fmla="val 0"/>
                </a:avLst>
              </a:prstGeom>
              <a:solidFill>
                <a:srgbClr val="0082C8"/>
              </a:solidFill>
              <a:ln w="19050">
                <a:noFill/>
                <a:prstDash val="solid"/>
              </a:ln>
            </p:spPr>
            <p:txBody>
              <a:bodyPr lIns="36000" tIns="0" rIns="36000" bIns="4800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Benoît Jacheet</a:t>
                </a:r>
              </a:p>
            </p:txBody>
          </p:sp>
          <p:sp>
            <p:nvSpPr>
              <p:cNvPr id="23" name="Text Placeholder 6">
                <a:extLst>
                  <a:ext uri="{FF2B5EF4-FFF2-40B4-BE49-F238E27FC236}">
                    <a16:creationId xmlns:a16="http://schemas.microsoft.com/office/drawing/2014/main" id="{69677C02-596B-46E5-A02A-B7829F5CF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0447" y="5005053"/>
                <a:ext cx="2160000" cy="36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prstDash val="solid"/>
              </a:ln>
            </p:spPr>
            <p:txBody>
              <a:bodyPr lIns="36000" tIns="0" rIns="36000" bIns="0" anchor="ctr" anchorCtr="0"/>
              <a:lstStyle>
                <a:defPPr>
                  <a:defRPr lang="fr-FR"/>
                </a:defPPr>
                <a:lvl1pPr indent="0" algn="ctr" defTabSz="914400">
                  <a:spcBef>
                    <a:spcPts val="0"/>
                  </a:spcBef>
                  <a:spcAft>
                    <a:spcPts val="267"/>
                  </a:spcAft>
                  <a:buFont typeface="Arial" panose="020B0604020202020204" pitchFamily="34" charset="0"/>
                  <a:buNone/>
                  <a:defRPr sz="1600" b="1" i="0" kern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742950" indent="-28575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2pPr>
                <a:lvl3pPr marL="1143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/>
                </a:lvl3pPr>
                <a:lvl4pPr marL="1600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100"/>
                </a:lvl4pPr>
                <a:lvl5pPr marL="20574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100"/>
                </a:lvl5pPr>
                <a:lvl6pPr marL="25146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Directeur Financier</a:t>
                </a:r>
              </a:p>
            </p:txBody>
          </p: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8BEDE496-EB63-42EC-8A17-15F4D273B724}"/>
              </a:ext>
            </a:extLst>
          </p:cNvPr>
          <p:cNvSpPr txBox="1"/>
          <p:nvPr/>
        </p:nvSpPr>
        <p:spPr>
          <a:xfrm>
            <a:off x="8562621" y="2981309"/>
            <a:ext cx="3306144" cy="2259608"/>
          </a:xfrm>
          <a:prstGeom prst="round2DiagRect">
            <a:avLst/>
          </a:prstGeom>
          <a:noFill/>
        </p:spPr>
        <p:txBody>
          <a:bodyPr wrap="square" lIns="91632" tIns="45816" rIns="91632" bIns="45816" rtlCol="0" anchor="t">
            <a:noAutofit/>
          </a:bodyPr>
          <a:lstStyle/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</a:rPr>
              <a:t>Spécialiste de la transformation, du développement et de la gestion de la trésorerie des entreprises.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  <a:ea typeface="+mn-lt"/>
                <a:cs typeface="+mn-lt"/>
              </a:rPr>
              <a:t>Directeur financier de l'année (2018) chez </a:t>
            </a:r>
            <a:r>
              <a:rPr lang="fr-FR" sz="1400" dirty="0" err="1">
                <a:solidFill>
                  <a:srgbClr val="0082C8"/>
                </a:solidFill>
                <a:ea typeface="+mn-lt"/>
                <a:cs typeface="+mn-lt"/>
              </a:rPr>
              <a:t>Valtus</a:t>
            </a:r>
            <a:r>
              <a:rPr lang="fr-FR" sz="1400" dirty="0">
                <a:solidFill>
                  <a:srgbClr val="0082C8"/>
                </a:solidFill>
                <a:ea typeface="+mn-lt"/>
                <a:cs typeface="+mn-lt"/>
              </a:rPr>
              <a:t> </a:t>
            </a:r>
            <a:r>
              <a:rPr lang="fr-FR" sz="1400" dirty="0" err="1">
                <a:solidFill>
                  <a:srgbClr val="0082C8"/>
                </a:solidFill>
                <a:ea typeface="+mn-lt"/>
                <a:cs typeface="+mn-lt"/>
              </a:rPr>
              <a:t>Interim</a:t>
            </a:r>
            <a:r>
              <a:rPr lang="fr-FR" sz="1400" dirty="0">
                <a:solidFill>
                  <a:srgbClr val="0082C8"/>
                </a:solidFill>
                <a:ea typeface="+mn-lt"/>
                <a:cs typeface="+mn-lt"/>
              </a:rPr>
              <a:t> Management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</a:rPr>
              <a:t>A participé activement à l'essor et à la consolidation des activités de télécommunications au début des années 2000 chez </a:t>
            </a:r>
            <a:r>
              <a:rPr lang="fr-FR" sz="1400" dirty="0" err="1">
                <a:solidFill>
                  <a:srgbClr val="0082C8"/>
                </a:solidFill>
              </a:rPr>
              <a:t>NeufCegetel</a:t>
            </a:r>
            <a:r>
              <a:rPr lang="fr-FR" sz="1400" dirty="0">
                <a:solidFill>
                  <a:srgbClr val="0082C8"/>
                </a:solidFill>
              </a:rPr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3F4345F-F688-41B7-89EF-AAEBC0D4B97C}"/>
              </a:ext>
            </a:extLst>
          </p:cNvPr>
          <p:cNvSpPr txBox="1"/>
          <p:nvPr/>
        </p:nvSpPr>
        <p:spPr>
          <a:xfrm>
            <a:off x="4535222" y="2981309"/>
            <a:ext cx="3505524" cy="2035321"/>
          </a:xfrm>
          <a:prstGeom prst="round2DiagRect">
            <a:avLst/>
          </a:prstGeom>
          <a:noFill/>
        </p:spPr>
        <p:txBody>
          <a:bodyPr wrap="square" lIns="91632" tIns="45816" rIns="91632" bIns="45816" rtlCol="0" anchor="t">
            <a:noAutofit/>
          </a:bodyPr>
          <a:lstStyle/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b="1" dirty="0">
                <a:solidFill>
                  <a:srgbClr val="0082C8"/>
                </a:solidFill>
              </a:rPr>
              <a:t>Poste récent </a:t>
            </a:r>
            <a:r>
              <a:rPr lang="en-US" sz="1400" dirty="0">
                <a:solidFill>
                  <a:srgbClr val="0082C8"/>
                </a:solidFill>
              </a:rPr>
              <a:t>: </a:t>
            </a:r>
            <a:r>
              <a:rPr lang="fr-FR" sz="1400" dirty="0">
                <a:solidFill>
                  <a:srgbClr val="0082C8"/>
                </a:solidFill>
              </a:rPr>
              <a:t>Directeur de la Politique Technique et des Partenariats Industriels au sein du groupe RATP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  <a:ea typeface="+mn-lt"/>
                <a:cs typeface="+mn-lt"/>
              </a:rPr>
              <a:t>Ancien Directeur technique du système de transport autonome Transdev</a:t>
            </a:r>
          </a:p>
          <a:p>
            <a:pPr marL="171810" indent="-171810" algn="just">
              <a:buClr>
                <a:srgbClr val="0082C8"/>
              </a:buClr>
              <a:buBlip>
                <a:blip r:embed="rId2"/>
              </a:buBlip>
            </a:pPr>
            <a:r>
              <a:rPr lang="fr-FR" sz="1400" dirty="0">
                <a:solidFill>
                  <a:srgbClr val="0082C8"/>
                </a:solidFill>
              </a:rPr>
              <a:t>20 ans d'expérience dans le secteur automobile, notamment en tant que responsable technique des systèmes </a:t>
            </a:r>
            <a:r>
              <a:rPr lang="fr-FR" sz="1400" dirty="0" err="1">
                <a:solidFill>
                  <a:srgbClr val="0082C8"/>
                </a:solidFill>
              </a:rPr>
              <a:t>AEE</a:t>
            </a:r>
            <a:r>
              <a:rPr lang="fr-FR" sz="1400" dirty="0">
                <a:solidFill>
                  <a:srgbClr val="0082C8"/>
                </a:solidFill>
              </a:rPr>
              <a:t> et </a:t>
            </a:r>
            <a:r>
              <a:rPr lang="fr-FR" sz="1400" dirty="0" err="1">
                <a:solidFill>
                  <a:srgbClr val="0082C8"/>
                </a:solidFill>
              </a:rPr>
              <a:t>ADAS</a:t>
            </a:r>
            <a:r>
              <a:rPr lang="fr-FR" sz="1400" dirty="0">
                <a:solidFill>
                  <a:srgbClr val="0082C8"/>
                </a:solidFill>
              </a:rPr>
              <a:t> pour l'ensemble du Groupe PSA</a:t>
            </a:r>
            <a:endParaRPr lang="en-US" sz="1400" dirty="0">
              <a:solidFill>
                <a:srgbClr val="0082C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24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luebus | Bus 100% électrique Made in France">
            <a:extLst>
              <a:ext uri="{FF2B5EF4-FFF2-40B4-BE49-F238E27FC236}">
                <a16:creationId xmlns:a16="http://schemas.microsoft.com/office/drawing/2014/main" id="{6560329E-29E1-4EE6-A64B-A22F7296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250" y="5935823"/>
            <a:ext cx="646431" cy="1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Actualités | Charlatte-manutention">
            <a:extLst>
              <a:ext uri="{FF2B5EF4-FFF2-40B4-BE49-F238E27FC236}">
                <a16:creationId xmlns:a16="http://schemas.microsoft.com/office/drawing/2014/main" id="{8FFE3780-67B3-41C8-896C-CE30F5DBA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9637" y="5903032"/>
            <a:ext cx="819405" cy="2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E coopère avec Hino Motors pour présenter le nouveau prototype FlatFormer  au 46e salon automobile de Tokyo | Business Wire">
            <a:extLst>
              <a:ext uri="{FF2B5EF4-FFF2-40B4-BE49-F238E27FC236}">
                <a16:creationId xmlns:a16="http://schemas.microsoft.com/office/drawing/2014/main" id="{818DA3F7-75B7-4B19-A9E2-AC6F8CF4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543" y="5911667"/>
            <a:ext cx="682770" cy="2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elodyne Lidar, Inc. et Graf Industrial Corp. annoncent la finalisation de  leur regroupement d'entreprises | Business Wire">
            <a:extLst>
              <a:ext uri="{FF2B5EF4-FFF2-40B4-BE49-F238E27FC236}">
                <a16:creationId xmlns:a16="http://schemas.microsoft.com/office/drawing/2014/main" id="{462FA9E6-2F96-4B32-B7F7-88CDFD27E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80" b="29628"/>
          <a:stretch/>
        </p:blipFill>
        <p:spPr bwMode="auto">
          <a:xfrm>
            <a:off x="5087393" y="4911669"/>
            <a:ext cx="1378896" cy="2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aleo — Wikipédia">
            <a:extLst>
              <a:ext uri="{FF2B5EF4-FFF2-40B4-BE49-F238E27FC236}">
                <a16:creationId xmlns:a16="http://schemas.microsoft.com/office/drawing/2014/main" id="{320FD190-4444-4FCD-AD7D-631310B6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993" y="4870626"/>
            <a:ext cx="643338" cy="2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F017B633-AC00-4E7B-8709-A8C318B2ED3D}"/>
              </a:ext>
            </a:extLst>
          </p:cNvPr>
          <p:cNvSpPr/>
          <p:nvPr/>
        </p:nvSpPr>
        <p:spPr>
          <a:xfrm>
            <a:off x="2324344" y="1236718"/>
            <a:ext cx="1541600" cy="900000"/>
          </a:xfrm>
          <a:prstGeom prst="round2Diag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flotte</a:t>
            </a:r>
          </a:p>
        </p:txBody>
      </p:sp>
      <p:sp>
        <p:nvSpPr>
          <p:cNvPr id="3" name="Rectangle : avec coins arrondis en diagonale 2">
            <a:extLst>
              <a:ext uri="{FF2B5EF4-FFF2-40B4-BE49-F238E27FC236}">
                <a16:creationId xmlns:a16="http://schemas.microsoft.com/office/drawing/2014/main" id="{CDF6A01C-F5D3-4CC8-A93C-5F807B8367C1}"/>
              </a:ext>
            </a:extLst>
          </p:cNvPr>
          <p:cNvSpPr/>
          <p:nvPr/>
        </p:nvSpPr>
        <p:spPr>
          <a:xfrm>
            <a:off x="4205373" y="1236718"/>
            <a:ext cx="6569040" cy="900000"/>
          </a:xfrm>
          <a:prstGeom prst="round2DiagRect">
            <a:avLst/>
          </a:prstGeom>
          <a:noFill/>
          <a:ln w="19050">
            <a:solidFill>
              <a:srgbClr val="47A5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 avec les leaders en gestion de flotte,</a:t>
            </a:r>
          </a:p>
          <a:p>
            <a:pPr algn="ctr"/>
            <a:r>
              <a:rPr lang="fr-FR" sz="1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connectés à nos véhicules via notre API.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CE7AEA6-C06C-4040-9166-5A571DB6FCCE}"/>
              </a:ext>
            </a:extLst>
          </p:cNvPr>
          <p:cNvGrpSpPr/>
          <p:nvPr/>
        </p:nvGrpSpPr>
        <p:grpSpPr>
          <a:xfrm>
            <a:off x="8398793" y="2238556"/>
            <a:ext cx="2365663" cy="3920069"/>
            <a:chOff x="7501539" y="2276208"/>
            <a:chExt cx="2386105" cy="4321150"/>
          </a:xfrm>
        </p:grpSpPr>
        <p:sp>
          <p:nvSpPr>
            <p:cNvPr id="5" name="Rectangle : avec coins arrondis en diagonale 4">
              <a:extLst>
                <a:ext uri="{FF2B5EF4-FFF2-40B4-BE49-F238E27FC236}">
                  <a16:creationId xmlns:a16="http://schemas.microsoft.com/office/drawing/2014/main" id="{2E0D33BB-9478-4B41-A983-776833960D5C}"/>
                </a:ext>
              </a:extLst>
            </p:cNvPr>
            <p:cNvSpPr/>
            <p:nvPr/>
          </p:nvSpPr>
          <p:spPr>
            <a:xfrm>
              <a:off x="7501539" y="2276208"/>
              <a:ext cx="631595" cy="4321150"/>
            </a:xfrm>
            <a:prstGeom prst="round2DiagRect">
              <a:avLst/>
            </a:prstGeom>
            <a:noFill/>
            <a:ln w="190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Intégration</a:t>
              </a:r>
              <a:endPara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 : avec coins arrondis en diagonale 5">
              <a:extLst>
                <a:ext uri="{FF2B5EF4-FFF2-40B4-BE49-F238E27FC236}">
                  <a16:creationId xmlns:a16="http://schemas.microsoft.com/office/drawing/2014/main" id="{C705A1F3-9213-410A-9586-B4ED203109BF}"/>
                </a:ext>
              </a:extLst>
            </p:cNvPr>
            <p:cNvSpPr/>
            <p:nvPr/>
          </p:nvSpPr>
          <p:spPr>
            <a:xfrm>
              <a:off x="8325549" y="2287310"/>
              <a:ext cx="1562095" cy="4310047"/>
            </a:xfrm>
            <a:prstGeom prst="round2DiagRect">
              <a:avLst/>
            </a:prstGeom>
            <a:noFill/>
            <a:ln w="19050">
              <a:solidFill>
                <a:srgbClr val="47A5D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Définition du scénario de sécurité, spécification et validation de l'ensemble de la solution 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7965565C-8DCD-443D-81F8-2E2DF67EA8C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89" y="4412725"/>
            <a:ext cx="740560" cy="6516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C4E81E6-2475-44C1-B913-5FB1BD0B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72" y="2384782"/>
            <a:ext cx="1092083" cy="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que 6" descr="Centre d’appels">
            <a:extLst>
              <a:ext uri="{FF2B5EF4-FFF2-40B4-BE49-F238E27FC236}">
                <a16:creationId xmlns:a16="http://schemas.microsoft.com/office/drawing/2014/main" id="{F9E26B25-069E-452D-8A01-58EED1F824E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1877" y="1361680"/>
            <a:ext cx="684096" cy="606548"/>
          </a:xfrm>
          <a:prstGeom prst="rect">
            <a:avLst/>
          </a:prstGeom>
        </p:spPr>
      </p:pic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CCFB9F05-929D-4030-87BE-AD2E87D0B8FA}"/>
              </a:ext>
            </a:extLst>
          </p:cNvPr>
          <p:cNvSpPr/>
          <p:nvPr/>
        </p:nvSpPr>
        <p:spPr>
          <a:xfrm>
            <a:off x="2324344" y="2238556"/>
            <a:ext cx="1541600" cy="900000"/>
          </a:xfrm>
          <a:prstGeom prst="round2Diag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opérationnel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F7ABBFC6-AE13-432B-9D27-78CD592C316C}"/>
              </a:ext>
            </a:extLst>
          </p:cNvPr>
          <p:cNvSpPr/>
          <p:nvPr/>
        </p:nvSpPr>
        <p:spPr>
          <a:xfrm>
            <a:off x="2324344" y="3240394"/>
            <a:ext cx="1541600" cy="900000"/>
          </a:xfrm>
          <a:prstGeom prst="round2Diag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intelligence</a:t>
            </a:r>
          </a:p>
        </p:txBody>
      </p:sp>
      <p:sp>
        <p:nvSpPr>
          <p:cNvPr id="13" name="Rectangle : avec coins arrondis en diagonale 12">
            <a:extLst>
              <a:ext uri="{FF2B5EF4-FFF2-40B4-BE49-F238E27FC236}">
                <a16:creationId xmlns:a16="http://schemas.microsoft.com/office/drawing/2014/main" id="{609A26BE-435A-43B3-8E95-1528D8E17405}"/>
              </a:ext>
            </a:extLst>
          </p:cNvPr>
          <p:cNvSpPr/>
          <p:nvPr/>
        </p:nvSpPr>
        <p:spPr>
          <a:xfrm>
            <a:off x="2324344" y="4249510"/>
            <a:ext cx="1541600" cy="900000"/>
          </a:xfrm>
          <a:prstGeom prst="round2Diag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Capteurs et calculateurs</a:t>
            </a:r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A01BF213-B794-43A6-A6D2-5EAB5C286D2E}"/>
              </a:ext>
            </a:extLst>
          </p:cNvPr>
          <p:cNvSpPr/>
          <p:nvPr/>
        </p:nvSpPr>
        <p:spPr>
          <a:xfrm>
            <a:off x="2324344" y="5258626"/>
            <a:ext cx="1541600" cy="900000"/>
          </a:xfrm>
          <a:prstGeom prst="round2Diag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du véhicule</a:t>
            </a:r>
          </a:p>
        </p:txBody>
      </p:sp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DE7439EF-DEBA-4D8A-A242-5D45FE82FDE4}"/>
              </a:ext>
            </a:extLst>
          </p:cNvPr>
          <p:cNvSpPr/>
          <p:nvPr/>
        </p:nvSpPr>
        <p:spPr>
          <a:xfrm>
            <a:off x="4205373" y="2238556"/>
            <a:ext cx="4012611" cy="900000"/>
          </a:xfrm>
          <a:prstGeom prst="round2DiagRect">
            <a:avLst/>
          </a:prstGeom>
          <a:noFill/>
          <a:ln w="38100">
            <a:solidFill>
              <a:srgbClr val="47A5D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Navya Operate</a:t>
            </a:r>
            <a:r>
              <a:rPr lang="fr-FR" sz="1300" b="1" baseline="300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300" b="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 flotte en interne, </a:t>
            </a:r>
            <a:b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 soutien de fournisseurs d'infrastructures et de technologies</a:t>
            </a:r>
          </a:p>
        </p:txBody>
      </p:sp>
      <p:sp>
        <p:nvSpPr>
          <p:cNvPr id="16" name="Rectangle : avec coins arrondis en diagonale 15">
            <a:extLst>
              <a:ext uri="{FF2B5EF4-FFF2-40B4-BE49-F238E27FC236}">
                <a16:creationId xmlns:a16="http://schemas.microsoft.com/office/drawing/2014/main" id="{8DB00796-B035-467E-97FD-E82F1741B62D}"/>
              </a:ext>
            </a:extLst>
          </p:cNvPr>
          <p:cNvSpPr/>
          <p:nvPr/>
        </p:nvSpPr>
        <p:spPr>
          <a:xfrm>
            <a:off x="4205373" y="3240394"/>
            <a:ext cx="4012611" cy="900000"/>
          </a:xfrm>
          <a:prstGeom prst="round2DiagRect">
            <a:avLst/>
          </a:prstGeom>
          <a:noFill/>
          <a:ln w="38100">
            <a:solidFill>
              <a:srgbClr val="47A5D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 </a:t>
            </a:r>
            <a:r>
              <a:rPr lang="fr-FR" sz="1300" b="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Navya Drive</a:t>
            </a:r>
            <a:r>
              <a:rPr lang="fr-FR" sz="1300" b="1" baseline="300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fonctionnalités logicielles internes de perception, de localisation et de conduite pour répondre aux besoins des applications</a:t>
            </a:r>
          </a:p>
        </p:txBody>
      </p:sp>
      <p:sp>
        <p:nvSpPr>
          <p:cNvPr id="18" name="Rectangle : avec coins arrondis en diagonale 17">
            <a:extLst>
              <a:ext uri="{FF2B5EF4-FFF2-40B4-BE49-F238E27FC236}">
                <a16:creationId xmlns:a16="http://schemas.microsoft.com/office/drawing/2014/main" id="{61AF95B3-3108-498A-95BA-5C2BD842D6BD}"/>
              </a:ext>
            </a:extLst>
          </p:cNvPr>
          <p:cNvSpPr/>
          <p:nvPr/>
        </p:nvSpPr>
        <p:spPr>
          <a:xfrm>
            <a:off x="4205373" y="5258626"/>
            <a:ext cx="4012611" cy="900000"/>
          </a:xfrm>
          <a:prstGeom prst="round2DiagRect">
            <a:avLst/>
          </a:prstGeom>
          <a:noFill/>
          <a:ln w="19050">
            <a:solidFill>
              <a:srgbClr val="47A5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du Navya Drive</a:t>
            </a:r>
            <a:r>
              <a:rPr lang="fr-FR" sz="1300" baseline="300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toute plate-forme de véhicule à commande électronique fabriquée par un tiers </a:t>
            </a:r>
          </a:p>
          <a:p>
            <a:pPr algn="ctr"/>
            <a:endParaRPr lang="fr-FR" sz="1400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E798497-E6A3-4E51-9249-CC79F261E4A0}"/>
              </a:ext>
            </a:extLst>
          </p:cNvPr>
          <p:cNvSpPr txBox="1"/>
          <p:nvPr/>
        </p:nvSpPr>
        <p:spPr>
          <a:xfrm>
            <a:off x="395679" y="305662"/>
            <a:ext cx="1013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Navya est un développeur-intégrateur de solutions de conduite autonome</a:t>
            </a:r>
            <a:endParaRPr lang="en-GB" sz="2000" spc="9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14407A8-A426-45FC-8775-DAAF71D2179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24" y="5258626"/>
            <a:ext cx="1235901" cy="767771"/>
          </a:xfrm>
          <a:prstGeom prst="rect">
            <a:avLst/>
          </a:prstGeom>
        </p:spPr>
      </p:pic>
      <p:pic>
        <p:nvPicPr>
          <p:cNvPr id="29" name="Image 28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82060E42-49FB-48D4-9941-364606AF9A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12" y="3344528"/>
            <a:ext cx="1270648" cy="651643"/>
          </a:xfrm>
          <a:prstGeom prst="rect">
            <a:avLst/>
          </a:prstGeom>
        </p:spPr>
      </p:pic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29ABA8CE-96B9-422D-9319-647FA2EB722C}"/>
              </a:ext>
            </a:extLst>
          </p:cNvPr>
          <p:cNvSpPr/>
          <p:nvPr/>
        </p:nvSpPr>
        <p:spPr>
          <a:xfrm>
            <a:off x="4205373" y="4249510"/>
            <a:ext cx="4012611" cy="900000"/>
          </a:xfrm>
          <a:prstGeom prst="round2DiagRect">
            <a:avLst/>
          </a:prstGeom>
          <a:noFill/>
          <a:ln w="19050">
            <a:solidFill>
              <a:srgbClr val="47A5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d'une architecture sur mesure et fourniture de modules de pointe pour le calcul et la perception de l'environnement</a:t>
            </a:r>
          </a:p>
          <a:p>
            <a:pPr algn="ctr"/>
            <a:endParaRPr lang="fr-FR" sz="1400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>
            <a:extLst>
              <a:ext uri="{FF2B5EF4-FFF2-40B4-BE49-F238E27FC236}">
                <a16:creationId xmlns:a16="http://schemas.microsoft.com/office/drawing/2014/main" id="{56C0F8CD-5D76-48D6-A65F-D5FAFB1F636D}"/>
              </a:ext>
            </a:extLst>
          </p:cNvPr>
          <p:cNvSpPr txBox="1"/>
          <p:nvPr/>
        </p:nvSpPr>
        <p:spPr>
          <a:xfrm>
            <a:off x="294640" y="-29574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1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système de niveau 4 offre une alternative au manque de chauffeurs professionnels qualifiés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5EF825C-0F22-4CF7-8519-A388E1FE9653}"/>
              </a:ext>
            </a:extLst>
          </p:cNvPr>
          <p:cNvSpPr/>
          <p:nvPr/>
        </p:nvSpPr>
        <p:spPr>
          <a:xfrm>
            <a:off x="8610197" y="5952327"/>
            <a:ext cx="199126" cy="2102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FF4F79C-D307-4765-BDEF-B5768FFCF153}"/>
              </a:ext>
            </a:extLst>
          </p:cNvPr>
          <p:cNvSpPr/>
          <p:nvPr/>
        </p:nvSpPr>
        <p:spPr>
          <a:xfrm>
            <a:off x="6967232" y="5952327"/>
            <a:ext cx="199126" cy="2102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id="{D92CB57F-A8FD-4932-8942-6D1E7747B573}"/>
              </a:ext>
            </a:extLst>
          </p:cNvPr>
          <p:cNvSpPr/>
          <p:nvPr/>
        </p:nvSpPr>
        <p:spPr>
          <a:xfrm>
            <a:off x="7674207" y="1169387"/>
            <a:ext cx="2689288" cy="203564"/>
          </a:xfrm>
          <a:prstGeom prst="homePlate">
            <a:avLst/>
          </a:prstGeom>
          <a:gradFill flip="none" rotWithShape="1">
            <a:gsLst>
              <a:gs pos="69000">
                <a:schemeClr val="accent1">
                  <a:lumMod val="5000"/>
                  <a:lumOff val="95000"/>
                </a:schemeClr>
              </a:gs>
              <a:gs pos="39000">
                <a:srgbClr val="D0E2E6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8" b="1" dirty="0">
                <a:solidFill>
                  <a:schemeClr val="tx1"/>
                </a:solidFill>
              </a:rPr>
              <a:t>Public transport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BC50A36-C533-4F25-83FD-7B0A723B5548}"/>
              </a:ext>
            </a:extLst>
          </p:cNvPr>
          <p:cNvCxnSpPr/>
          <p:nvPr/>
        </p:nvCxnSpPr>
        <p:spPr>
          <a:xfrm>
            <a:off x="2387938" y="3864479"/>
            <a:ext cx="79755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9216E6C-69AF-4CD7-BA9B-108F97CA7A71}"/>
              </a:ext>
            </a:extLst>
          </p:cNvPr>
          <p:cNvCxnSpPr>
            <a:cxnSpLocks/>
          </p:cNvCxnSpPr>
          <p:nvPr/>
        </p:nvCxnSpPr>
        <p:spPr>
          <a:xfrm>
            <a:off x="2396577" y="1407074"/>
            <a:ext cx="0" cy="4488018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8D072C6-3896-4AED-9198-EACEC99B437A}"/>
              </a:ext>
            </a:extLst>
          </p:cNvPr>
          <p:cNvCxnSpPr>
            <a:cxnSpLocks/>
          </p:cNvCxnSpPr>
          <p:nvPr/>
        </p:nvCxnSpPr>
        <p:spPr>
          <a:xfrm flipH="1">
            <a:off x="2405219" y="5886451"/>
            <a:ext cx="8252065" cy="1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94BE1C52-0ADE-4685-A587-398C4807A6D6}"/>
              </a:ext>
            </a:extLst>
          </p:cNvPr>
          <p:cNvSpPr txBox="1"/>
          <p:nvPr/>
        </p:nvSpPr>
        <p:spPr>
          <a:xfrm>
            <a:off x="1713808" y="1009814"/>
            <a:ext cx="674130" cy="531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98" b="1" dirty="0"/>
              <a:t> </a:t>
            </a:r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pPr algn="r"/>
            <a:endParaRPr lang="en-GB" sz="998" b="1" dirty="0"/>
          </a:p>
          <a:p>
            <a:pPr algn="r"/>
            <a:endParaRPr lang="en-GB" sz="998" b="1" dirty="0"/>
          </a:p>
          <a:p>
            <a:pPr algn="r"/>
            <a:r>
              <a:rPr lang="en-GB" sz="998" b="1" dirty="0"/>
              <a:t>12 000</a:t>
            </a:r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pPr algn="r"/>
            <a:r>
              <a:rPr lang="en-GB" sz="998" b="1" dirty="0"/>
              <a:t>7 500</a:t>
            </a:r>
          </a:p>
          <a:p>
            <a:endParaRPr lang="en-GB" sz="998" b="1" dirty="0"/>
          </a:p>
          <a:p>
            <a:endParaRPr lang="en-GB" sz="998" b="1" dirty="0"/>
          </a:p>
          <a:p>
            <a:pPr algn="r"/>
            <a:r>
              <a:rPr lang="en-GB" sz="998" b="1" dirty="0"/>
              <a:t>5 000</a:t>
            </a:r>
          </a:p>
          <a:p>
            <a:pPr algn="r"/>
            <a:r>
              <a:rPr lang="en-GB" sz="998" b="1" dirty="0"/>
              <a:t>4 250</a:t>
            </a:r>
          </a:p>
          <a:p>
            <a:pPr algn="r"/>
            <a:r>
              <a:rPr lang="en-GB" sz="998" b="1" dirty="0"/>
              <a:t>3 500 </a:t>
            </a:r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endParaRPr lang="en-GB" sz="998" b="1" dirty="0"/>
          </a:p>
          <a:p>
            <a:pPr algn="r"/>
            <a:endParaRPr lang="en-GB" sz="998" b="1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BA12753A-5A25-4019-857C-6BD45357246C}"/>
              </a:ext>
            </a:extLst>
          </p:cNvPr>
          <p:cNvCxnSpPr/>
          <p:nvPr/>
        </p:nvCxnSpPr>
        <p:spPr>
          <a:xfrm>
            <a:off x="2387937" y="4642160"/>
            <a:ext cx="79755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2D7E88D-3DD3-452A-881E-0F5646286B35}"/>
              </a:ext>
            </a:extLst>
          </p:cNvPr>
          <p:cNvCxnSpPr/>
          <p:nvPr/>
        </p:nvCxnSpPr>
        <p:spPr>
          <a:xfrm>
            <a:off x="2387937" y="4469342"/>
            <a:ext cx="79755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E8030BB-E689-4BE2-80F3-BB4B859C1873}"/>
              </a:ext>
            </a:extLst>
          </p:cNvPr>
          <p:cNvCxnSpPr/>
          <p:nvPr/>
        </p:nvCxnSpPr>
        <p:spPr>
          <a:xfrm>
            <a:off x="2405220" y="4305165"/>
            <a:ext cx="79755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9C54F68-7EE4-48DD-9C95-1C77D09F17A8}"/>
              </a:ext>
            </a:extLst>
          </p:cNvPr>
          <p:cNvCxnSpPr/>
          <p:nvPr/>
        </p:nvCxnSpPr>
        <p:spPr>
          <a:xfrm>
            <a:off x="2387938" y="2162220"/>
            <a:ext cx="79755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9C2314F9-26A6-45D5-8699-2F8C1E55994B}"/>
              </a:ext>
            </a:extLst>
          </p:cNvPr>
          <p:cNvSpPr txBox="1"/>
          <p:nvPr/>
        </p:nvSpPr>
        <p:spPr>
          <a:xfrm>
            <a:off x="1247338" y="1407073"/>
            <a:ext cx="1192443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53" b="1"/>
              <a:t>Poids du Véhicle (kg)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022A743-5456-414A-B1D2-580AABD95A2E}"/>
              </a:ext>
            </a:extLst>
          </p:cNvPr>
          <p:cNvSpPr txBox="1"/>
          <p:nvPr/>
        </p:nvSpPr>
        <p:spPr>
          <a:xfrm>
            <a:off x="10328093" y="5952327"/>
            <a:ext cx="1616491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3" b="1" dirty="0" err="1">
                <a:solidFill>
                  <a:srgbClr val="6D6D6D"/>
                </a:solidFill>
              </a:rPr>
              <a:t>Passagers</a:t>
            </a:r>
            <a:r>
              <a:rPr lang="en-GB" sz="953" b="1" dirty="0">
                <a:solidFill>
                  <a:srgbClr val="6D6D6D"/>
                </a:solidFill>
              </a:rPr>
              <a:t> </a:t>
            </a:r>
            <a:r>
              <a:rPr lang="en-GB" sz="953" b="1" dirty="0" err="1">
                <a:solidFill>
                  <a:srgbClr val="6D6D6D"/>
                </a:solidFill>
              </a:rPr>
              <a:t>assis</a:t>
            </a:r>
            <a:endParaRPr lang="en-GB" sz="953" b="1" dirty="0">
              <a:solidFill>
                <a:srgbClr val="6D6D6D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B47E27A-38BB-4293-AD5E-6038BF897168}"/>
              </a:ext>
            </a:extLst>
          </p:cNvPr>
          <p:cNvSpPr/>
          <p:nvPr/>
        </p:nvSpPr>
        <p:spPr>
          <a:xfrm>
            <a:off x="2534713" y="4771451"/>
            <a:ext cx="3260997" cy="1002669"/>
          </a:xfrm>
          <a:prstGeom prst="rect">
            <a:avLst/>
          </a:prstGeom>
          <a:noFill/>
          <a:ln w="190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37D67B3-EB5A-4C14-9FF9-59AC1927FD36}"/>
              </a:ext>
            </a:extLst>
          </p:cNvPr>
          <p:cNvSpPr/>
          <p:nvPr/>
        </p:nvSpPr>
        <p:spPr>
          <a:xfrm rot="10800000" flipV="1">
            <a:off x="1281894" y="5316554"/>
            <a:ext cx="840149" cy="4080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53" b="1">
                <a:solidFill>
                  <a:schemeClr val="tx1"/>
                </a:solidFill>
              </a:rPr>
              <a:t>Permis de conduire</a:t>
            </a:r>
          </a:p>
        </p:txBody>
      </p:sp>
      <p:sp>
        <p:nvSpPr>
          <p:cNvPr id="67" name="Flèche : pentagone 66">
            <a:extLst>
              <a:ext uri="{FF2B5EF4-FFF2-40B4-BE49-F238E27FC236}">
                <a16:creationId xmlns:a16="http://schemas.microsoft.com/office/drawing/2014/main" id="{5E8BE1DC-8AD8-450F-A7D5-FFC7914AA732}"/>
              </a:ext>
            </a:extLst>
          </p:cNvPr>
          <p:cNvSpPr/>
          <p:nvPr/>
        </p:nvSpPr>
        <p:spPr>
          <a:xfrm rot="16200000">
            <a:off x="6001901" y="1433086"/>
            <a:ext cx="4349765" cy="4297730"/>
          </a:xfrm>
          <a:prstGeom prst="homePlate">
            <a:avLst>
              <a:gd name="adj" fmla="val 5353"/>
            </a:avLst>
          </a:prstGeom>
          <a:noFill/>
          <a:ln w="190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68" name="Flèche : pentagone 67">
            <a:extLst>
              <a:ext uri="{FF2B5EF4-FFF2-40B4-BE49-F238E27FC236}">
                <a16:creationId xmlns:a16="http://schemas.microsoft.com/office/drawing/2014/main" id="{E34E9F57-A586-41D8-BC30-83B5CC8AA1A5}"/>
              </a:ext>
            </a:extLst>
          </p:cNvPr>
          <p:cNvSpPr/>
          <p:nvPr/>
        </p:nvSpPr>
        <p:spPr>
          <a:xfrm rot="16200000">
            <a:off x="5688546" y="2604600"/>
            <a:ext cx="3475646" cy="2680998"/>
          </a:xfrm>
          <a:prstGeom prst="homePlate">
            <a:avLst>
              <a:gd name="adj" fmla="val 6475"/>
            </a:avLst>
          </a:prstGeom>
          <a:noFill/>
          <a:ln w="1905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F3DB5B8-BA33-4C62-9900-EA00A4A0E79C}"/>
              </a:ext>
            </a:extLst>
          </p:cNvPr>
          <p:cNvSpPr txBox="1"/>
          <p:nvPr/>
        </p:nvSpPr>
        <p:spPr>
          <a:xfrm>
            <a:off x="3615112" y="5069534"/>
            <a:ext cx="520142" cy="371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14" b="1">
                <a:solidFill>
                  <a:schemeClr val="accent3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50BB3F1-BC7D-4530-9EC7-157225BE846A}"/>
              </a:ext>
            </a:extLst>
          </p:cNvPr>
          <p:cNvSpPr txBox="1"/>
          <p:nvPr/>
        </p:nvSpPr>
        <p:spPr>
          <a:xfrm>
            <a:off x="6189829" y="3054949"/>
            <a:ext cx="639486" cy="371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14" b="1" err="1">
                <a:solidFill>
                  <a:schemeClr val="accent3">
                    <a:lumMod val="50000"/>
                  </a:schemeClr>
                </a:solidFill>
              </a:rPr>
              <a:t>D1</a:t>
            </a:r>
            <a:endParaRPr lang="en-GB" sz="1814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1FC1322-13FA-4C6C-9270-CB8DED4D80E8}"/>
              </a:ext>
            </a:extLst>
          </p:cNvPr>
          <p:cNvSpPr txBox="1"/>
          <p:nvPr/>
        </p:nvSpPr>
        <p:spPr>
          <a:xfrm>
            <a:off x="8901328" y="3083450"/>
            <a:ext cx="444820" cy="371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14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95EFDA84-3BD0-4731-B2F5-E5A8D7E0BFC6}"/>
              </a:ext>
            </a:extLst>
          </p:cNvPr>
          <p:cNvSpPr/>
          <p:nvPr/>
        </p:nvSpPr>
        <p:spPr>
          <a:xfrm>
            <a:off x="9214168" y="3160209"/>
            <a:ext cx="243313" cy="199367"/>
          </a:xfrm>
          <a:prstGeom prst="rightArrow">
            <a:avLst>
              <a:gd name="adj1" fmla="val 20005"/>
              <a:gd name="adj2" fmla="val 44620"/>
            </a:avLst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73" name="Flèche : pentagone 72">
            <a:extLst>
              <a:ext uri="{FF2B5EF4-FFF2-40B4-BE49-F238E27FC236}">
                <a16:creationId xmlns:a16="http://schemas.microsoft.com/office/drawing/2014/main" id="{ABCA7703-2D76-4B96-A016-32AF500AAA8D}"/>
              </a:ext>
            </a:extLst>
          </p:cNvPr>
          <p:cNvSpPr/>
          <p:nvPr/>
        </p:nvSpPr>
        <p:spPr>
          <a:xfrm>
            <a:off x="3995334" y="1169385"/>
            <a:ext cx="3783874" cy="204901"/>
          </a:xfrm>
          <a:prstGeom prst="homePlate">
            <a:avLst/>
          </a:prstGeom>
          <a:gradFill flip="none" rotWithShape="1">
            <a:gsLst>
              <a:gs pos="68000">
                <a:schemeClr val="accent1">
                  <a:lumMod val="5000"/>
                  <a:lumOff val="95000"/>
                </a:schemeClr>
              </a:gs>
              <a:gs pos="39000">
                <a:srgbClr val="D0E2E6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98" b="1">
                <a:solidFill>
                  <a:schemeClr val="tx1"/>
                </a:solidFill>
              </a:rPr>
              <a:t>	Demand Responsive, pooled, shared, VIP</a:t>
            </a:r>
          </a:p>
        </p:txBody>
      </p:sp>
      <p:sp>
        <p:nvSpPr>
          <p:cNvPr id="74" name="Flèche : pentagone 73">
            <a:extLst>
              <a:ext uri="{FF2B5EF4-FFF2-40B4-BE49-F238E27FC236}">
                <a16:creationId xmlns:a16="http://schemas.microsoft.com/office/drawing/2014/main" id="{DA69710E-F821-46BB-B1B9-45FE3BFE6350}"/>
              </a:ext>
            </a:extLst>
          </p:cNvPr>
          <p:cNvSpPr/>
          <p:nvPr/>
        </p:nvSpPr>
        <p:spPr>
          <a:xfrm>
            <a:off x="2405189" y="1169386"/>
            <a:ext cx="1826113" cy="197055"/>
          </a:xfrm>
          <a:prstGeom prst="homePlate">
            <a:avLst/>
          </a:prstGeom>
          <a:gradFill flip="none" rotWithShape="1">
            <a:gsLst>
              <a:gs pos="67000">
                <a:schemeClr val="accent1">
                  <a:lumMod val="5000"/>
                  <a:lumOff val="95000"/>
                </a:schemeClr>
              </a:gs>
              <a:gs pos="39000">
                <a:srgbClr val="D0E2E6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98" b="1">
                <a:solidFill>
                  <a:schemeClr val="tx1"/>
                </a:solidFill>
              </a:rPr>
              <a:t>Taxi service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EA4FD102-3ACB-4DBA-99B5-674C28ADF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0" b="89978" l="6591" r="95227">
                        <a14:foregroundMark x1="6591" y1="71269" x2="6591" y2="71269"/>
                        <a14:foregroundMark x1="16705" y1="64365" x2="16705" y2="64365"/>
                        <a14:foregroundMark x1="84432" y1="63697" x2="84432" y2="63697"/>
                        <a14:foregroundMark x1="91477" y1="54343" x2="91477" y2="54343"/>
                        <a14:foregroundMark x1="95227" y1="66370" x2="95227" y2="66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73088" y="5373811"/>
            <a:ext cx="687794" cy="342791"/>
          </a:xfrm>
          <a:prstGeom prst="rect">
            <a:avLst/>
          </a:prstGeom>
        </p:spPr>
      </p:pic>
      <p:pic>
        <p:nvPicPr>
          <p:cNvPr id="76" name="Image 75" descr="Une image contenant voiture, route, rue, garé&#10;&#10;Description générée automatiquement">
            <a:extLst>
              <a:ext uri="{FF2B5EF4-FFF2-40B4-BE49-F238E27FC236}">
                <a16:creationId xmlns:a16="http://schemas.microsoft.com/office/drawing/2014/main" id="{D4EB6492-70DD-40F2-916D-D9B2FB01F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805" y="5260850"/>
            <a:ext cx="877053" cy="585053"/>
          </a:xfrm>
          <a:prstGeom prst="rect">
            <a:avLst/>
          </a:prstGeom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0726411E-BE42-46CD-991E-F33294B1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8293" y="4754316"/>
            <a:ext cx="1055696" cy="7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Image 77" descr="Une image contenant voiture, transport, route, extérieur&#10;&#10;Description générée automatiquement">
            <a:extLst>
              <a:ext uri="{FF2B5EF4-FFF2-40B4-BE49-F238E27FC236}">
                <a16:creationId xmlns:a16="http://schemas.microsoft.com/office/drawing/2014/main" id="{8C477EF4-D858-4E03-9913-2924EC0CA0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0466" y="3536385"/>
            <a:ext cx="1334635" cy="771728"/>
          </a:xfrm>
          <a:prstGeom prst="rect">
            <a:avLst/>
          </a:prstGeom>
        </p:spPr>
      </p:pic>
      <p:pic>
        <p:nvPicPr>
          <p:cNvPr id="79" name="Picture 10">
            <a:extLst>
              <a:ext uri="{FF2B5EF4-FFF2-40B4-BE49-F238E27FC236}">
                <a16:creationId xmlns:a16="http://schemas.microsoft.com/office/drawing/2014/main" id="{7BDB808B-E4A0-4507-91F7-FF128E5A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2993" y="4954362"/>
            <a:ext cx="1443413" cy="7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432726CA-2B3B-4E50-B8B5-EE23430EE3DB}"/>
              </a:ext>
            </a:extLst>
          </p:cNvPr>
          <p:cNvSpPr/>
          <p:nvPr/>
        </p:nvSpPr>
        <p:spPr>
          <a:xfrm>
            <a:off x="6771884" y="3631772"/>
            <a:ext cx="2204140" cy="2633012"/>
          </a:xfrm>
          <a:prstGeom prst="roundRect">
            <a:avLst/>
          </a:prstGeom>
          <a:solidFill>
            <a:srgbClr val="61B4FF">
              <a:alpha val="49804"/>
            </a:srgb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2953" tIns="41476" rIns="82953" bIns="41476" rtlCol="0" anchor="ctr"/>
          <a:lstStyle/>
          <a:p>
            <a:pPr algn="ctr"/>
            <a:endParaRPr lang="en-GB" sz="1089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algn="ctr"/>
            <a:endParaRPr lang="en-GB" sz="1089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1079C46B-E36E-4AEE-83A9-6A3A62E95F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88889" l="3837" r="95349">
                        <a14:foregroundMark x1="7907" y1="29885" x2="7907" y2="29885"/>
                        <a14:foregroundMark x1="4767" y1="50192" x2="4767" y2="50192"/>
                        <a14:foregroundMark x1="26744" y1="83142" x2="26744" y2="83142"/>
                        <a14:foregroundMark x1="73023" y1="71264" x2="73023" y2="71264"/>
                        <a14:foregroundMark x1="95465" y1="60153" x2="95465" y2="60153"/>
                        <a14:foregroundMark x1="82558" y1="19157" x2="82558" y2="19157"/>
                        <a14:foregroundMark x1="62442" y1="16858" x2="62442" y2="16858"/>
                        <a14:foregroundMark x1="25814" y1="18774" x2="25814" y2="18774"/>
                        <a14:foregroundMark x1="3837" y1="80843" x2="3837" y2="80843"/>
                        <a14:foregroundMark x1="3721" y1="81992" x2="3721" y2="81992"/>
                        <a14:backgroundMark x1="24302" y1="21073" x2="24302" y2="21073"/>
                        <a14:backgroundMark x1="26279" y1="21073" x2="26279" y2="21073"/>
                        <a14:backgroundMark x1="27558" y1="21839" x2="27558" y2="21839"/>
                        <a14:backgroundMark x1="22442" y1="21456" x2="22442" y2="21456"/>
                        <a14:backgroundMark x1="46744" y1="21456" x2="46744" y2="21456"/>
                        <a14:backgroundMark x1="49186" y1="21073" x2="49186" y2="21073"/>
                        <a14:backgroundMark x1="51395" y1="21073" x2="51395" y2="21073"/>
                        <a14:backgroundMark x1="69070" y1="21073" x2="69070" y2="21073"/>
                        <a14:backgroundMark x1="63605" y1="21073" x2="63605" y2="21073"/>
                        <a14:backgroundMark x1="66163" y1="21073" x2="66163" y2="21073"/>
                        <a14:backgroundMark x1="60465" y1="21073" x2="60465" y2="21073"/>
                        <a14:backgroundMark x1="57209" y1="21073" x2="57209" y2="21073"/>
                        <a14:backgroundMark x1="54302" y1="21456" x2="54302" y2="21456"/>
                        <a14:backgroundMark x1="79651" y1="21073" x2="79651" y2="21073"/>
                        <a14:backgroundMark x1="82093" y1="21839" x2="82093" y2="21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6868" y="1731836"/>
            <a:ext cx="1391194" cy="493704"/>
          </a:xfrm>
          <a:prstGeom prst="rect">
            <a:avLst/>
          </a:prstGeom>
        </p:spPr>
      </p:pic>
      <p:sp>
        <p:nvSpPr>
          <p:cNvPr id="87" name="Parenthèse ouvrante 86">
            <a:extLst>
              <a:ext uri="{FF2B5EF4-FFF2-40B4-BE49-F238E27FC236}">
                <a16:creationId xmlns:a16="http://schemas.microsoft.com/office/drawing/2014/main" id="{795A5DCD-689F-42BC-A94B-BF236B455616}"/>
              </a:ext>
            </a:extLst>
          </p:cNvPr>
          <p:cNvSpPr/>
          <p:nvPr/>
        </p:nvSpPr>
        <p:spPr>
          <a:xfrm rot="5400000">
            <a:off x="6321482" y="-2870236"/>
            <a:ext cx="156162" cy="8075980"/>
          </a:xfrm>
          <a:prstGeom prst="leftBracket">
            <a:avLst/>
          </a:prstGeom>
          <a:ln w="19050"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2B1EA78A-205C-4207-9837-54B24938AD6B}"/>
              </a:ext>
            </a:extLst>
          </p:cNvPr>
          <p:cNvSpPr txBox="1"/>
          <p:nvPr/>
        </p:nvSpPr>
        <p:spPr>
          <a:xfrm>
            <a:off x="5503311" y="849385"/>
            <a:ext cx="1433406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89" b="1" dirty="0">
                <a:solidFill>
                  <a:srgbClr val="525252"/>
                </a:solidFill>
              </a:rPr>
              <a:t>Types de </a:t>
            </a:r>
            <a:r>
              <a:rPr lang="en-GB" sz="1089" b="1" dirty="0" err="1">
                <a:solidFill>
                  <a:srgbClr val="525252"/>
                </a:solidFill>
              </a:rPr>
              <a:t>mobilités</a:t>
            </a:r>
            <a:endParaRPr lang="en-GB" sz="1089" b="1" dirty="0">
              <a:solidFill>
                <a:srgbClr val="525252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BEC2E40-636A-4CA3-A69F-40E2C87AA7E8}"/>
              </a:ext>
            </a:extLst>
          </p:cNvPr>
          <p:cNvSpPr txBox="1"/>
          <p:nvPr/>
        </p:nvSpPr>
        <p:spPr>
          <a:xfrm>
            <a:off x="6700296" y="3726461"/>
            <a:ext cx="2263432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33" b="1">
                <a:solidFill>
                  <a:schemeClr val="bg2">
                    <a:lumMod val="10000"/>
                  </a:schemeClr>
                </a:solidFill>
              </a:rPr>
              <a:t>Marchés ciblés</a:t>
            </a:r>
            <a:endParaRPr lang="fr-FR" sz="1633" b="1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pic>
        <p:nvPicPr>
          <p:cNvPr id="84" name="Picture 4" descr="La RATP référence toute la gamme BlueBus">
            <a:extLst>
              <a:ext uri="{FF2B5EF4-FFF2-40B4-BE49-F238E27FC236}">
                <a16:creationId xmlns:a16="http://schemas.microsoft.com/office/drawing/2014/main" id="{C41DB388-A39D-4BA8-8DC5-AE2FCDA4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074" y="4202241"/>
            <a:ext cx="826442" cy="5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>
            <a:extLst>
              <a:ext uri="{FF2B5EF4-FFF2-40B4-BE49-F238E27FC236}">
                <a16:creationId xmlns:a16="http://schemas.microsoft.com/office/drawing/2014/main" id="{9F8C666C-CFE0-4EC5-B273-FD5F29BA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293" y="5007219"/>
            <a:ext cx="710490" cy="5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DD79092-8627-42BA-B7CD-FCCDD7E8EBD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573" y="5939354"/>
            <a:ext cx="8116620" cy="2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34346DD1-395B-472E-A0CA-4947134C316C}"/>
              </a:ext>
            </a:extLst>
          </p:cNvPr>
          <p:cNvSpPr/>
          <p:nvPr/>
        </p:nvSpPr>
        <p:spPr>
          <a:xfrm>
            <a:off x="1763306" y="5526150"/>
            <a:ext cx="8489114" cy="49361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0000FF"/>
              </a:gs>
              <a:gs pos="50000">
                <a:srgbClr val="0082C8"/>
              </a:gs>
              <a:gs pos="100000">
                <a:srgbClr val="11CC7C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14" b="1" dirty="0">
                <a:latin typeface="Arial" panose="020B0604020202020204" pitchFamily="34" charset="0"/>
                <a:cs typeface="Arial" panose="020B0604020202020204" pitchFamily="34" charset="0"/>
              </a:rPr>
              <a:t>Objectif : atteinte du niveau 4 pour toutes nos plateformes</a:t>
            </a:r>
            <a:endParaRPr lang="en-GB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D8371-5172-4FF7-8225-327D57A5A195}"/>
              </a:ext>
            </a:extLst>
          </p:cNvPr>
          <p:cNvSpPr/>
          <p:nvPr/>
        </p:nvSpPr>
        <p:spPr>
          <a:xfrm>
            <a:off x="1763306" y="1271528"/>
            <a:ext cx="4040895" cy="3897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9" tIns="97976" rIns="32659" bIns="32659" rtlCol="0" anchor="t"/>
          <a:lstStyle/>
          <a:p>
            <a:pPr algn="ctr"/>
            <a:r>
              <a:rPr lang="en-GB" sz="1633" b="1" dirty="0" err="1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Passagers</a:t>
            </a:r>
            <a:endParaRPr lang="en-GB" sz="1633" b="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97774-4F3B-4953-9320-9556633A2876}"/>
              </a:ext>
            </a:extLst>
          </p:cNvPr>
          <p:cNvSpPr/>
          <p:nvPr/>
        </p:nvSpPr>
        <p:spPr>
          <a:xfrm>
            <a:off x="5902637" y="1271528"/>
            <a:ext cx="2127427" cy="3897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9" tIns="97976" rIns="32659" bIns="32659" rtlCol="0" anchor="t"/>
          <a:lstStyle/>
          <a:p>
            <a:pPr algn="ctr"/>
            <a:r>
              <a:rPr lang="en-GB" sz="1633" b="1" dirty="0" err="1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Marchandises</a:t>
            </a:r>
            <a:endParaRPr lang="en-GB" sz="1633" b="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0F5BBD-614B-4166-B8BA-847C9C19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413" y="2139952"/>
            <a:ext cx="1758423" cy="115681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2BA9841-6083-4D8A-A515-30B7F1685ACD}"/>
              </a:ext>
            </a:extLst>
          </p:cNvPr>
          <p:cNvSpPr txBox="1">
            <a:spLocks/>
          </p:cNvSpPr>
          <p:nvPr/>
        </p:nvSpPr>
        <p:spPr>
          <a:xfrm>
            <a:off x="1947206" y="4147662"/>
            <a:ext cx="1548837" cy="379205"/>
          </a:xfrm>
          <a:prstGeom prst="roundRect">
            <a:avLst>
              <a:gd name="adj" fmla="val 50000"/>
            </a:avLst>
          </a:prstGeom>
          <a:solidFill>
            <a:srgbClr val="11159A"/>
          </a:solidFill>
        </p:spPr>
        <p:txBody>
          <a:bodyPr vert="horz" lIns="38187" tIns="36373" rIns="38187" bIns="36373" rtlCol="0" anchor="ctr" anchorCtr="0">
            <a:noAutofit/>
          </a:bodyPr>
          <a:lstStyle>
            <a:defPPr>
              <a:defRPr lang="fr-FR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400" b="1" kern="0" spc="225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ea typeface="Helvetica" charset="0"/>
                <a:cs typeface="Helvetica" charset="0"/>
              </a:defRPr>
            </a:lvl1pPr>
          </a:lstStyle>
          <a:p>
            <a:r>
              <a:rPr lang="en-GB" sz="10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</a:t>
            </a:r>
            <a:r>
              <a:rPr lang="en-GB" sz="1089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0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Shuttle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78FBC5-7E48-448F-BEBD-ADC915E83602}"/>
              </a:ext>
            </a:extLst>
          </p:cNvPr>
          <p:cNvSpPr txBox="1">
            <a:spLocks/>
          </p:cNvSpPr>
          <p:nvPr/>
        </p:nvSpPr>
        <p:spPr>
          <a:xfrm>
            <a:off x="3994667" y="4149410"/>
            <a:ext cx="1548837" cy="379205"/>
          </a:xfrm>
          <a:prstGeom prst="roundRect">
            <a:avLst>
              <a:gd name="adj" fmla="val 50000"/>
            </a:avLst>
          </a:prstGeom>
          <a:solidFill>
            <a:srgbClr val="006FD0"/>
          </a:solidFill>
        </p:spPr>
        <p:txBody>
          <a:bodyPr vert="horz" lIns="38187" tIns="36373" rIns="38187" bIns="36373" rtlCol="0" anchor="ctr" anchorCtr="0">
            <a:noAutofit/>
          </a:bodyPr>
          <a:lstStyle>
            <a:defPPr>
              <a:defRPr lang="fr-FR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400" b="1" kern="0" spc="225">
                <a:solidFill>
                  <a:schemeClr val="bg1"/>
                </a:solidFill>
                <a:latin typeface="Akrobat Bold" panose="00000800000000000000" pitchFamily="50" charset="0"/>
                <a:ea typeface="Helvetica" charset="0"/>
                <a:cs typeface="Helvetica" charset="0"/>
              </a:defRPr>
            </a:lvl1pPr>
          </a:lstStyle>
          <a:p>
            <a:r>
              <a:rPr lang="en-GB" sz="1089" dirty="0">
                <a:latin typeface="Arial" panose="020B0604020202020204" pitchFamily="34" charset="0"/>
                <a:cs typeface="Arial" panose="020B0604020202020204" pitchFamily="34" charset="0"/>
              </a:rPr>
              <a:t>Autonom</a:t>
            </a:r>
            <a:r>
              <a:rPr lang="en-GB" sz="1089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089" dirty="0">
                <a:latin typeface="Arial" panose="020B0604020202020204" pitchFamily="34" charset="0"/>
                <a:cs typeface="Arial" panose="020B0604020202020204" pitchFamily="34" charset="0"/>
              </a:rPr>
              <a:t> Shuttle Evo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7B3086B-F182-4412-B0F9-4D3DB85BA24B}"/>
              </a:ext>
            </a:extLst>
          </p:cNvPr>
          <p:cNvSpPr txBox="1">
            <a:spLocks/>
          </p:cNvSpPr>
          <p:nvPr/>
        </p:nvSpPr>
        <p:spPr>
          <a:xfrm>
            <a:off x="6191932" y="4148118"/>
            <a:ext cx="1548837" cy="379205"/>
          </a:xfrm>
          <a:prstGeom prst="roundRect">
            <a:avLst>
              <a:gd name="adj" fmla="val 50000"/>
            </a:avLst>
          </a:prstGeom>
          <a:solidFill>
            <a:srgbClr val="00987C"/>
          </a:solidFill>
        </p:spPr>
        <p:txBody>
          <a:bodyPr vert="horz" lIns="38187" tIns="36373" rIns="38187" bIns="36373" rtlCol="0" anchor="ctr" anchorCtr="0">
            <a:noAutofit/>
          </a:bodyPr>
          <a:lstStyle>
            <a:defPPr>
              <a:defRPr lang="fr-FR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400" b="1" kern="0" spc="225">
                <a:solidFill>
                  <a:schemeClr val="bg1"/>
                </a:solidFill>
                <a:latin typeface="Akrobat Bold" panose="00000800000000000000" pitchFamily="50" charset="0"/>
                <a:ea typeface="Helvetica" charset="0"/>
                <a:cs typeface="Helvetica" charset="0"/>
              </a:defRPr>
            </a:lvl1pPr>
          </a:lstStyle>
          <a:p>
            <a:r>
              <a:rPr lang="en-GB" sz="1089" dirty="0">
                <a:latin typeface="Arial" panose="020B0604020202020204" pitchFamily="34" charset="0"/>
                <a:cs typeface="Arial" panose="020B0604020202020204" pitchFamily="34" charset="0"/>
              </a:rPr>
              <a:t>Autonom</a:t>
            </a:r>
            <a:r>
              <a:rPr lang="en-GB" sz="1089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089" dirty="0">
                <a:latin typeface="Arial" panose="020B0604020202020204" pitchFamily="34" charset="0"/>
                <a:cs typeface="Arial" panose="020B0604020202020204" pitchFamily="34" charset="0"/>
              </a:rPr>
              <a:t> Tract AT135</a:t>
            </a:r>
          </a:p>
        </p:txBody>
      </p:sp>
      <p:pic>
        <p:nvPicPr>
          <p:cNvPr id="9" name="Image 8" descr="Une image contenant camion, blanc, bus, grand&#10;&#10;Description générée automatiquement">
            <a:extLst>
              <a:ext uri="{FF2B5EF4-FFF2-40B4-BE49-F238E27FC236}">
                <a16:creationId xmlns:a16="http://schemas.microsoft.com/office/drawing/2014/main" id="{A1DC1884-DE30-4E60-83E3-0661C946E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53788" y="2067093"/>
            <a:ext cx="2225127" cy="1483418"/>
          </a:xfrm>
          <a:prstGeom prst="rect">
            <a:avLst/>
          </a:prstGeom>
        </p:spPr>
      </p:pic>
      <p:pic>
        <p:nvPicPr>
          <p:cNvPr id="10" name="Image 9" descr="Une image contenant camion&#10;&#10;Description générée automatiquement">
            <a:extLst>
              <a:ext uri="{FF2B5EF4-FFF2-40B4-BE49-F238E27FC236}">
                <a16:creationId xmlns:a16="http://schemas.microsoft.com/office/drawing/2014/main" id="{D9FDE02B-31B5-42D4-8541-27B530FC1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872" y="2119215"/>
            <a:ext cx="1458427" cy="1222495"/>
          </a:xfrm>
          <a:prstGeom prst="rect">
            <a:avLst/>
          </a:prstGeom>
        </p:spPr>
      </p:pic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F69AB99C-C6E0-47BB-A028-67A28A1C70B4}"/>
              </a:ext>
            </a:extLst>
          </p:cNvPr>
          <p:cNvSpPr/>
          <p:nvPr/>
        </p:nvSpPr>
        <p:spPr>
          <a:xfrm>
            <a:off x="3562202" y="2609442"/>
            <a:ext cx="375860" cy="40505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7D8A78-2698-40C6-82D7-DAAA2BF2CF0E}"/>
              </a:ext>
            </a:extLst>
          </p:cNvPr>
          <p:cNvSpPr/>
          <p:nvPr/>
        </p:nvSpPr>
        <p:spPr>
          <a:xfrm>
            <a:off x="8124993" y="1271527"/>
            <a:ext cx="2127427" cy="38820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9" tIns="97976" rIns="32659" bIns="32659" rtlCol="0" anchor="t"/>
          <a:lstStyle/>
          <a:p>
            <a:pPr algn="ctr"/>
            <a:r>
              <a:rPr lang="en-GB" sz="1633" b="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Sur-</a:t>
            </a:r>
            <a:r>
              <a:rPr lang="en-GB" sz="1633" b="1" dirty="0" err="1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GB" sz="1633" b="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5A919F2-A5BE-4FA3-87E6-836D84CA55C7}"/>
              </a:ext>
            </a:extLst>
          </p:cNvPr>
          <p:cNvSpPr txBox="1">
            <a:spLocks/>
          </p:cNvSpPr>
          <p:nvPr/>
        </p:nvSpPr>
        <p:spPr>
          <a:xfrm>
            <a:off x="8414288" y="4138554"/>
            <a:ext cx="1548837" cy="379205"/>
          </a:xfrm>
          <a:prstGeom prst="roundRect">
            <a:avLst>
              <a:gd name="adj" fmla="val 50000"/>
            </a:avLst>
          </a:prstGeom>
          <a:solidFill>
            <a:srgbClr val="D9D9D9"/>
          </a:solidFill>
        </p:spPr>
        <p:txBody>
          <a:bodyPr vert="horz" lIns="38187" tIns="36373" rIns="38187" bIns="36373" rtlCol="0" anchor="ctr" anchorCtr="0">
            <a:noAutofit/>
          </a:bodyPr>
          <a:lstStyle>
            <a:defPPr>
              <a:defRPr lang="fr-FR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400" b="1" kern="0" spc="225">
                <a:solidFill>
                  <a:schemeClr val="bg1"/>
                </a:solidFill>
                <a:latin typeface="Akrobat Bold" panose="00000800000000000000" pitchFamily="50" charset="0"/>
                <a:ea typeface="Helvetica" charset="0"/>
                <a:cs typeface="Helvetica" charset="0"/>
              </a:defRPr>
            </a:lvl1pPr>
          </a:lstStyle>
          <a:p>
            <a:r>
              <a:rPr lang="en-GB" sz="1089" dirty="0">
                <a:solidFill>
                  <a:srgbClr val="006F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NAVYA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A59F41-5B0E-42E8-85DA-DF063CF38057}"/>
              </a:ext>
            </a:extLst>
          </p:cNvPr>
          <p:cNvSpPr txBox="1"/>
          <p:nvPr/>
        </p:nvSpPr>
        <p:spPr>
          <a:xfrm>
            <a:off x="337806" y="273603"/>
            <a:ext cx="844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solutions de Navya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C03BD83-A70E-4B2A-A30E-F2FFAE0D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055" y="2203913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605373E-C725-4DCD-B537-402F730A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055" y="4188337"/>
            <a:ext cx="196380" cy="2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98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altLang="fr-FR" sz="1633">
              <a:latin typeface="Arial" panose="020B060402020202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82CE338-703A-4126-BB15-43DBEDC6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055" y="6079852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ED789B-D34E-4F19-93F1-7A435E3B59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533" y="2050795"/>
            <a:ext cx="1418346" cy="14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D4833D-21DB-457B-9EAF-AC20E5B27716}"/>
              </a:ext>
            </a:extLst>
          </p:cNvPr>
          <p:cNvSpPr txBox="1"/>
          <p:nvPr/>
        </p:nvSpPr>
        <p:spPr>
          <a:xfrm>
            <a:off x="539150" y="221298"/>
            <a:ext cx="1116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spc="1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Mises en œuvre sur des plateformes tierces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13256E5-BB46-4454-8EC1-F01D5390E355}"/>
              </a:ext>
            </a:extLst>
          </p:cNvPr>
          <p:cNvGrpSpPr/>
          <p:nvPr/>
        </p:nvGrpSpPr>
        <p:grpSpPr>
          <a:xfrm>
            <a:off x="463048" y="1343120"/>
            <a:ext cx="7930446" cy="720000"/>
            <a:chOff x="463048" y="1343120"/>
            <a:chExt cx="7930446" cy="72000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AB02C51-45F2-48D0-8337-13EA659422C3}"/>
                </a:ext>
              </a:extLst>
            </p:cNvPr>
            <p:cNvSpPr txBox="1"/>
            <p:nvPr/>
          </p:nvSpPr>
          <p:spPr>
            <a:xfrm>
              <a:off x="3010862" y="1343120"/>
              <a:ext cx="5382632" cy="720000"/>
            </a:xfrm>
            <a:prstGeom prst="rect">
              <a:avLst/>
            </a:prstGeom>
            <a:noFill/>
          </p:spPr>
          <p:txBody>
            <a:bodyPr wrap="square" lIns="180000" tIns="0" rIns="0" bIns="0" rtlCol="0" anchor="ctr" anchorCtr="0">
              <a:noAutofit/>
            </a:bodyPr>
            <a:lstStyle/>
            <a:p>
              <a:pPr defTabSz="100584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82C8"/>
                </a:buClr>
                <a:buSzPct val="140000"/>
                <a:defRPr/>
              </a:pP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Certification CE au quatrième trimestre 2021</a:t>
              </a:r>
            </a:p>
          </p:txBody>
        </p:sp>
        <p:sp>
          <p:nvSpPr>
            <p:cNvPr id="26" name="Rectangle : avec coins arrondis en diagonale 25">
              <a:extLst>
                <a:ext uri="{FF2B5EF4-FFF2-40B4-BE49-F238E27FC236}">
                  <a16:creationId xmlns:a16="http://schemas.microsoft.com/office/drawing/2014/main" id="{6C7FB1B5-B520-46A7-86E2-1E4B61A5B954}"/>
                </a:ext>
              </a:extLst>
            </p:cNvPr>
            <p:cNvSpPr/>
            <p:nvPr/>
          </p:nvSpPr>
          <p:spPr>
            <a:xfrm>
              <a:off x="463048" y="1343120"/>
              <a:ext cx="1693738" cy="720000"/>
            </a:xfrm>
            <a:prstGeom prst="round2DiagRect">
              <a:avLst>
                <a:gd name="adj1" fmla="val 43644"/>
                <a:gd name="adj2" fmla="val 0"/>
              </a:avLst>
            </a:prstGeom>
            <a:solidFill>
              <a:srgbClr val="0082C8"/>
            </a:solidFill>
            <a:ln w="9525"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Tract AT135</a:t>
              </a: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129087C-6A58-496D-9FAF-4770BE965786}"/>
                </a:ext>
              </a:extLst>
            </p:cNvPr>
            <p:cNvCxnSpPr>
              <a:cxnSpLocks/>
              <a:stCxn id="26" idx="0"/>
              <a:endCxn id="20" idx="1"/>
            </p:cNvCxnSpPr>
            <p:nvPr/>
          </p:nvCxnSpPr>
          <p:spPr>
            <a:xfrm>
              <a:off x="2156786" y="1703120"/>
              <a:ext cx="85407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731DE2-02AA-4213-91B2-4682DD81DCC4}"/>
              </a:ext>
            </a:extLst>
          </p:cNvPr>
          <p:cNvGrpSpPr/>
          <p:nvPr/>
        </p:nvGrpSpPr>
        <p:grpSpPr>
          <a:xfrm>
            <a:off x="463048" y="3069000"/>
            <a:ext cx="7602650" cy="720000"/>
            <a:chOff x="463048" y="3003082"/>
            <a:chExt cx="7602650" cy="720000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15E0D0B-0C93-455D-AD35-427D5523F0A4}"/>
                </a:ext>
              </a:extLst>
            </p:cNvPr>
            <p:cNvSpPr txBox="1"/>
            <p:nvPr/>
          </p:nvSpPr>
          <p:spPr>
            <a:xfrm>
              <a:off x="3010862" y="3003082"/>
              <a:ext cx="5054836" cy="720000"/>
            </a:xfrm>
            <a:prstGeom prst="rect">
              <a:avLst/>
            </a:prstGeom>
            <a:noFill/>
          </p:spPr>
          <p:txBody>
            <a:bodyPr wrap="square" lIns="180000" rtlCol="0" anchor="ctr" anchorCtr="0">
              <a:noAutofit/>
            </a:bodyPr>
            <a:lstStyle/>
            <a:p>
              <a:pPr marL="0" lvl="1" defTabSz="100584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82C8"/>
                </a:buClr>
                <a:buSzPct val="140000"/>
                <a:defRPr/>
              </a:pP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Lancement du BB6 Bolloré au salon RNTP de Toulouse ; autonomisation dans le cadre du programme EFIBA</a:t>
              </a:r>
            </a:p>
          </p:txBody>
        </p:sp>
        <p:sp>
          <p:nvSpPr>
            <p:cNvPr id="29" name="Rectangle : avec coins arrondis en diagonale 28">
              <a:extLst>
                <a:ext uri="{FF2B5EF4-FFF2-40B4-BE49-F238E27FC236}">
                  <a16:creationId xmlns:a16="http://schemas.microsoft.com/office/drawing/2014/main" id="{1DA9F764-FE33-4022-BDF7-58D996663C44}"/>
                </a:ext>
              </a:extLst>
            </p:cNvPr>
            <p:cNvSpPr/>
            <p:nvPr/>
          </p:nvSpPr>
          <p:spPr>
            <a:xfrm>
              <a:off x="463048" y="3003082"/>
              <a:ext cx="1693738" cy="720000"/>
            </a:xfrm>
            <a:prstGeom prst="round2DiagRect">
              <a:avLst>
                <a:gd name="adj1" fmla="val 43644"/>
                <a:gd name="adj2" fmla="val 0"/>
              </a:avLst>
            </a:prstGeom>
            <a:solidFill>
              <a:srgbClr val="0082C8"/>
            </a:solidFill>
            <a:ln w="9525"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BlueBus</a:t>
              </a:r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 EFIBA</a:t>
              </a: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42FCE20D-7104-43A2-9AAE-18FDE912F74F}"/>
                </a:ext>
              </a:extLst>
            </p:cNvPr>
            <p:cNvCxnSpPr>
              <a:cxnSpLocks/>
              <a:stCxn id="29" idx="0"/>
              <a:endCxn id="21" idx="1"/>
            </p:cNvCxnSpPr>
            <p:nvPr/>
          </p:nvCxnSpPr>
          <p:spPr>
            <a:xfrm>
              <a:off x="2156786" y="3363082"/>
              <a:ext cx="85407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9E006B2-7116-437D-B08F-CA06BFC43578}"/>
              </a:ext>
            </a:extLst>
          </p:cNvPr>
          <p:cNvGrpSpPr/>
          <p:nvPr/>
        </p:nvGrpSpPr>
        <p:grpSpPr>
          <a:xfrm>
            <a:off x="463049" y="4794880"/>
            <a:ext cx="8646444" cy="720000"/>
            <a:chOff x="463049" y="4794880"/>
            <a:chExt cx="8646444" cy="720000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901A65D-AAEA-48DE-A80A-2E6F2882AF67}"/>
                </a:ext>
              </a:extLst>
            </p:cNvPr>
            <p:cNvSpPr txBox="1"/>
            <p:nvPr/>
          </p:nvSpPr>
          <p:spPr>
            <a:xfrm>
              <a:off x="3010860" y="4794880"/>
              <a:ext cx="6098633" cy="720000"/>
            </a:xfrm>
            <a:prstGeom prst="rect">
              <a:avLst/>
            </a:prstGeom>
            <a:noFill/>
          </p:spPr>
          <p:txBody>
            <a:bodyPr wrap="square" lIns="180000" rtlCol="0" anchor="ctr" anchorCtr="0">
              <a:noAutofit/>
            </a:bodyPr>
            <a:lstStyle/>
            <a:p>
              <a:pPr marL="0" lvl="1"/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Autonomisation des véhicules intégrant les corners REE : « </a:t>
              </a:r>
              <a:r>
                <a:rPr lang="fr-FR" dirty="0" err="1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Powered</a:t>
              </a: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REE, </a:t>
              </a:r>
              <a:r>
                <a:rPr lang="fr-FR" dirty="0" err="1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driven</a:t>
              </a: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Navya »</a:t>
              </a:r>
            </a:p>
          </p:txBody>
        </p:sp>
        <p:sp>
          <p:nvSpPr>
            <p:cNvPr id="38" name="Rectangle : avec coins arrondis en diagonale 37">
              <a:extLst>
                <a:ext uri="{FF2B5EF4-FFF2-40B4-BE49-F238E27FC236}">
                  <a16:creationId xmlns:a16="http://schemas.microsoft.com/office/drawing/2014/main" id="{295F3AEA-B09B-47A9-AF3F-5680C3F6F06E}"/>
                </a:ext>
              </a:extLst>
            </p:cNvPr>
            <p:cNvSpPr/>
            <p:nvPr/>
          </p:nvSpPr>
          <p:spPr>
            <a:xfrm>
              <a:off x="463049" y="4794880"/>
              <a:ext cx="1693738" cy="720000"/>
            </a:xfrm>
            <a:prstGeom prst="round2DiagRect">
              <a:avLst>
                <a:gd name="adj1" fmla="val 43644"/>
                <a:gd name="adj2" fmla="val 0"/>
              </a:avLst>
            </a:prstGeom>
            <a:solidFill>
              <a:srgbClr val="0082C8"/>
            </a:solidFill>
            <a:ln w="9525"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REE</a:t>
              </a: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718FDCE-38F4-4CDB-9909-3F6E9BB947E0}"/>
                </a:ext>
              </a:extLst>
            </p:cNvPr>
            <p:cNvCxnSpPr>
              <a:cxnSpLocks/>
              <a:stCxn id="38" idx="0"/>
              <a:endCxn id="23" idx="1"/>
            </p:cNvCxnSpPr>
            <p:nvPr/>
          </p:nvCxnSpPr>
          <p:spPr>
            <a:xfrm>
              <a:off x="2156787" y="5154880"/>
              <a:ext cx="85407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C6D104F-9198-4E8A-A8FD-1BE3E59C9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7138" y="983120"/>
            <a:ext cx="1706660" cy="14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644480-844A-436A-B27F-B1D6F6EC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" t="4210" r="13861"/>
          <a:stretch/>
        </p:blipFill>
        <p:spPr>
          <a:xfrm>
            <a:off x="9712912" y="2643082"/>
            <a:ext cx="195511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609715D-5F9B-4DB6-A95B-B9CC40A91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3372" y="4434880"/>
            <a:ext cx="1995778" cy="14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5D1DA9D-8D5A-44A1-A260-ADFE11F813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94" y="2816579"/>
            <a:ext cx="1093005" cy="10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D4833D-21DB-457B-9EAF-AC20E5B27716}"/>
              </a:ext>
            </a:extLst>
          </p:cNvPr>
          <p:cNvSpPr txBox="1"/>
          <p:nvPr/>
        </p:nvSpPr>
        <p:spPr>
          <a:xfrm>
            <a:off x="516000" y="235249"/>
            <a:ext cx="1116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spc="91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Prochaines avancées technologiques de notre solution « niveau 4 »</a:t>
            </a:r>
            <a:endParaRPr lang="en-US" sz="2400" spc="91" dirty="0">
              <a:solidFill>
                <a:srgbClr val="008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46D225E-63B2-4478-BBCC-B7B1392ED67E}"/>
              </a:ext>
            </a:extLst>
          </p:cNvPr>
          <p:cNvGrpSpPr/>
          <p:nvPr/>
        </p:nvGrpSpPr>
        <p:grpSpPr>
          <a:xfrm>
            <a:off x="922400" y="1601670"/>
            <a:ext cx="6499332" cy="3778096"/>
            <a:chOff x="1015306" y="1347868"/>
            <a:chExt cx="8415018" cy="2988155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1B5CA25-5A04-4DDE-92AC-018E9E407B15}"/>
                </a:ext>
              </a:extLst>
            </p:cNvPr>
            <p:cNvSpPr txBox="1"/>
            <p:nvPr/>
          </p:nvSpPr>
          <p:spPr>
            <a:xfrm>
              <a:off x="1879712" y="1347868"/>
              <a:ext cx="7550612" cy="9059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912498">
                <a:lnSpc>
                  <a:spcPct val="120000"/>
                </a:lnSpc>
                <a:spcBef>
                  <a:spcPts val="91"/>
                </a:spcBef>
                <a:spcAft>
                  <a:spcPts val="91"/>
                </a:spcAft>
                <a:buClr>
                  <a:srgbClr val="0082C8"/>
                </a:buClr>
                <a:buSzPct val="140000"/>
                <a:defRPr/>
              </a:pPr>
              <a:r>
                <a:rPr lang="fr-FR" sz="20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 </a:t>
              </a:r>
              <a:r>
                <a:rPr lang="fr-FR" sz="2000" b="1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FailSafe</a:t>
              </a:r>
              <a:r>
                <a:rPr lang="fr-FR" sz="20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» : </a:t>
              </a: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véhicule sans opérateur à bord s’auto-diagnostique et s’arrête en cas de besoin </a:t>
              </a:r>
              <a:endPara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EF12351E-0E1F-4FA4-BB0A-F3D9631962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306" y="1409905"/>
              <a:ext cx="575519" cy="576000"/>
            </a:xfrm>
            <a:custGeom>
              <a:avLst/>
              <a:gdLst>
                <a:gd name="T0" fmla="*/ 2147483646 w 20465"/>
                <a:gd name="T1" fmla="*/ 2147483646 h 20465"/>
                <a:gd name="T2" fmla="*/ 2147483646 w 20465"/>
                <a:gd name="T3" fmla="*/ 2147483646 h 20465"/>
                <a:gd name="T4" fmla="*/ 2147483646 w 20465"/>
                <a:gd name="T5" fmla="*/ 2147483646 h 20465"/>
                <a:gd name="T6" fmla="*/ 2147483646 w 20465"/>
                <a:gd name="T7" fmla="*/ 2147483646 h 20465"/>
                <a:gd name="T8" fmla="*/ 2147483646 w 20465"/>
                <a:gd name="T9" fmla="*/ 2147483646 h 20465"/>
                <a:gd name="T10" fmla="*/ 2147483646 w 20465"/>
                <a:gd name="T11" fmla="*/ 2147483646 h 20465"/>
                <a:gd name="T12" fmla="*/ 2147483646 w 20465"/>
                <a:gd name="T13" fmla="*/ 2147483646 h 20465"/>
                <a:gd name="T14" fmla="*/ 2147483646 w 20465"/>
                <a:gd name="T15" fmla="*/ 2147483646 h 20465"/>
                <a:gd name="T16" fmla="*/ 2147483646 w 20465"/>
                <a:gd name="T17" fmla="*/ 2147483646 h 20465"/>
                <a:gd name="T18" fmla="*/ 2147483646 w 20465"/>
                <a:gd name="T19" fmla="*/ 2147483646 h 204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ln w="19050">
              <a:gradFill>
                <a:gsLst>
                  <a:gs pos="0">
                    <a:srgbClr val="0070C0"/>
                  </a:gs>
                  <a:gs pos="73432">
                    <a:srgbClr val="CC0000"/>
                  </a:gs>
                  <a:gs pos="46000">
                    <a:srgbClr val="00B0F0"/>
                  </a:gs>
                  <a:gs pos="100000">
                    <a:srgbClr val="FF0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32659" bIns="0" anchor="ctr" anchorCtr="0"/>
            <a:lstStyle/>
            <a:p>
              <a:pPr algn="ctr"/>
              <a:r>
                <a:rPr lang="fr-FR" sz="4000" dirty="0">
                  <a:solidFill>
                    <a:schemeClr val="bg1">
                      <a:lumMod val="50000"/>
                    </a:schemeClr>
                  </a:solidFill>
                  <a:latin typeface="Lucida Handwriting" panose="03010101010101010101" pitchFamily="66" charset="0"/>
                </a:rPr>
                <a:t>1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2D120AF8-C480-4BEB-82B5-612AC7831E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306" y="2546171"/>
              <a:ext cx="575519" cy="576000"/>
            </a:xfrm>
            <a:custGeom>
              <a:avLst/>
              <a:gdLst>
                <a:gd name="T0" fmla="*/ 2147483646 w 20465"/>
                <a:gd name="T1" fmla="*/ 2147483646 h 20465"/>
                <a:gd name="T2" fmla="*/ 2147483646 w 20465"/>
                <a:gd name="T3" fmla="*/ 2147483646 h 20465"/>
                <a:gd name="T4" fmla="*/ 2147483646 w 20465"/>
                <a:gd name="T5" fmla="*/ 2147483646 h 20465"/>
                <a:gd name="T6" fmla="*/ 2147483646 w 20465"/>
                <a:gd name="T7" fmla="*/ 2147483646 h 20465"/>
                <a:gd name="T8" fmla="*/ 2147483646 w 20465"/>
                <a:gd name="T9" fmla="*/ 2147483646 h 20465"/>
                <a:gd name="T10" fmla="*/ 2147483646 w 20465"/>
                <a:gd name="T11" fmla="*/ 2147483646 h 20465"/>
                <a:gd name="T12" fmla="*/ 2147483646 w 20465"/>
                <a:gd name="T13" fmla="*/ 2147483646 h 20465"/>
                <a:gd name="T14" fmla="*/ 2147483646 w 20465"/>
                <a:gd name="T15" fmla="*/ 2147483646 h 20465"/>
                <a:gd name="T16" fmla="*/ 2147483646 w 20465"/>
                <a:gd name="T17" fmla="*/ 2147483646 h 20465"/>
                <a:gd name="T18" fmla="*/ 2147483646 w 20465"/>
                <a:gd name="T19" fmla="*/ 2147483646 h 204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65" h="20465">
                  <a:moveTo>
                    <a:pt x="18764" y="6107"/>
                  </a:moveTo>
                  <a:cubicBezTo>
                    <a:pt x="21033" y="8376"/>
                    <a:pt x="21033" y="12090"/>
                    <a:pt x="18764" y="14359"/>
                  </a:cubicBezTo>
                  <a:lnTo>
                    <a:pt x="14359" y="18764"/>
                  </a:lnTo>
                  <a:cubicBezTo>
                    <a:pt x="12090" y="21033"/>
                    <a:pt x="8376" y="21033"/>
                    <a:pt x="6107" y="18764"/>
                  </a:cubicBezTo>
                  <a:lnTo>
                    <a:pt x="1702" y="14359"/>
                  </a:lnTo>
                  <a:cubicBezTo>
                    <a:pt x="-567" y="12090"/>
                    <a:pt x="-567" y="8376"/>
                    <a:pt x="1702" y="6107"/>
                  </a:cubicBezTo>
                  <a:lnTo>
                    <a:pt x="6107" y="1702"/>
                  </a:lnTo>
                  <a:cubicBezTo>
                    <a:pt x="8376" y="-567"/>
                    <a:pt x="12090" y="-567"/>
                    <a:pt x="14359" y="1702"/>
                  </a:cubicBezTo>
                  <a:lnTo>
                    <a:pt x="18764" y="6107"/>
                  </a:lnTo>
                  <a:close/>
                  <a:moveTo>
                    <a:pt x="18764" y="6107"/>
                  </a:moveTo>
                </a:path>
              </a:pathLst>
            </a:custGeom>
            <a:ln w="19050">
              <a:gradFill>
                <a:gsLst>
                  <a:gs pos="0">
                    <a:srgbClr val="0070C0"/>
                  </a:gs>
                  <a:gs pos="73432">
                    <a:srgbClr val="CC0000"/>
                  </a:gs>
                  <a:gs pos="46000">
                    <a:srgbClr val="00B0F0"/>
                  </a:gs>
                  <a:gs pos="100000">
                    <a:srgbClr val="FF0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32659" bIns="0" anchor="ctr" anchorCtr="0"/>
            <a:lstStyle/>
            <a:p>
              <a:pPr algn="ctr"/>
              <a:r>
                <a:rPr lang="fr-FR" sz="4000" dirty="0">
                  <a:solidFill>
                    <a:schemeClr val="bg1">
                      <a:lumMod val="50000"/>
                    </a:schemeClr>
                  </a:solidFill>
                  <a:latin typeface="Lucida Handwriting" panose="03010101010101010101" pitchFamily="66" charset="0"/>
                </a:rPr>
                <a:t>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C94403D-D03F-44BC-8E3B-A6021EAB05BF}"/>
                </a:ext>
              </a:extLst>
            </p:cNvPr>
            <p:cNvSpPr txBox="1"/>
            <p:nvPr/>
          </p:nvSpPr>
          <p:spPr>
            <a:xfrm>
              <a:off x="1787351" y="2602028"/>
              <a:ext cx="7528272" cy="10371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lvl="1" defTabSz="912498">
                <a:lnSpc>
                  <a:spcPct val="120000"/>
                </a:lnSpc>
                <a:spcBef>
                  <a:spcPts val="91"/>
                </a:spcBef>
                <a:spcAft>
                  <a:spcPts val="91"/>
                </a:spcAft>
                <a:buClr>
                  <a:srgbClr val="0082C8"/>
                </a:buClr>
                <a:buSzPct val="140000"/>
                <a:defRPr/>
              </a:pPr>
              <a:r>
                <a:rPr lang="fr-FR" sz="20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 </a:t>
              </a:r>
              <a:r>
                <a:rPr lang="fr-FR" sz="2000" b="1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Shepherding</a:t>
              </a:r>
              <a:r>
                <a:rPr lang="fr-FR" sz="20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» : </a:t>
              </a:r>
              <a:r>
                <a:rPr lang="fr-FR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l’opérateur à distance, qui supervise plusieurs véhicules, prend les mesures nécessaires pour poursuivre le service</a:t>
              </a:r>
              <a:endParaRPr lang="fr-FR" sz="2400" dirty="0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78CD341D-0995-4D49-AB63-2D35E7B97A6D}"/>
                </a:ext>
              </a:extLst>
            </p:cNvPr>
            <p:cNvSpPr txBox="1"/>
            <p:nvPr/>
          </p:nvSpPr>
          <p:spPr>
            <a:xfrm>
              <a:off x="1015306" y="3652023"/>
              <a:ext cx="8404045" cy="684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lvl="1" algn="just"/>
              <a:r>
                <a:rPr lang="fr-FR" sz="2000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=&gt; Démonstration au printemps 2022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B2A39D2-5EAA-4DA2-A50D-CED91CA07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864" y="3990073"/>
            <a:ext cx="4960571" cy="18098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8060B6-B461-46A6-AB3E-8D5501A13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7067" y="2410271"/>
            <a:ext cx="1060789" cy="112901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81856E-2B3D-4AA1-94A0-AFB72CEE715B}"/>
              </a:ext>
            </a:extLst>
          </p:cNvPr>
          <p:cNvCxnSpPr/>
          <p:nvPr/>
        </p:nvCxnSpPr>
        <p:spPr>
          <a:xfrm>
            <a:off x="10057856" y="3539283"/>
            <a:ext cx="995425" cy="6449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8FBAA10-12B0-422F-BFEF-21D77E8CA2A4}"/>
              </a:ext>
            </a:extLst>
          </p:cNvPr>
          <p:cNvCxnSpPr>
            <a:cxnSpLocks/>
          </p:cNvCxnSpPr>
          <p:nvPr/>
        </p:nvCxnSpPr>
        <p:spPr>
          <a:xfrm flipV="1">
            <a:off x="8001642" y="3539283"/>
            <a:ext cx="893295" cy="64490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69E0AF4-7344-49B8-8F7F-6C197E07DCC1}"/>
              </a:ext>
            </a:extLst>
          </p:cNvPr>
          <p:cNvCxnSpPr>
            <a:cxnSpLocks/>
            <a:stCxn id="2" idx="0"/>
            <a:endCxn id="4" idx="2"/>
          </p:cNvCxnSpPr>
          <p:nvPr/>
        </p:nvCxnSpPr>
        <p:spPr>
          <a:xfrm flipH="1" flipV="1">
            <a:off x="9527462" y="3539283"/>
            <a:ext cx="102688" cy="4507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7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CA10E84-3990-4789-BC67-38EAC22A1784}"/>
              </a:ext>
            </a:extLst>
          </p:cNvPr>
          <p:cNvSpPr txBox="1"/>
          <p:nvPr/>
        </p:nvSpPr>
        <p:spPr>
          <a:xfrm>
            <a:off x="300942" y="285519"/>
            <a:ext cx="1141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91">
                <a:solidFill>
                  <a:srgbClr val="008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 la capitalisation depuis le 1er Janvier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A5EFC0-1138-4583-B48D-00B97091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2" y="1104529"/>
            <a:ext cx="10361546" cy="48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0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837353225DC4BB9E86F44F3184D0C" ma:contentTypeVersion="15" ma:contentTypeDescription="Crée un document." ma:contentTypeScope="" ma:versionID="a5d12c4fc3449e4a187301097869f36c">
  <xsd:schema xmlns:xsd="http://www.w3.org/2001/XMLSchema" xmlns:xs="http://www.w3.org/2001/XMLSchema" xmlns:p="http://schemas.microsoft.com/office/2006/metadata/properties" xmlns:ns1="http://schemas.microsoft.com/sharepoint/v3" xmlns:ns2="7c9aadd6-5c76-430e-9019-08614a4bba9d" xmlns:ns3="591eba47-ffe8-4a45-babf-57a7b1caf2e1" targetNamespace="http://schemas.microsoft.com/office/2006/metadata/properties" ma:root="true" ma:fieldsID="6903b2561012b0641a3054804fb59a6d" ns1:_="" ns2:_="" ns3:_="">
    <xsd:import namespace="http://schemas.microsoft.com/sharepoint/v3"/>
    <xsd:import namespace="7c9aadd6-5c76-430e-9019-08614a4bba9d"/>
    <xsd:import namespace="591eba47-ffe8-4a45-babf-57a7b1ca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aadd6-5c76-430e-9019-08614a4bb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eba47-ffe8-4a45-babf-57a7b1caf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2F682-CF32-45E0-9FDC-E3D93E362CF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B04ADD6-9563-44B6-B5AF-502AADE47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49B1B-B4C8-46B0-A6EF-9A2FA7318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9aadd6-5c76-430e-9019-08614a4bba9d"/>
    <ds:schemaRef ds:uri="591eba47-ffe8-4a45-babf-57a7b1caf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569</Words>
  <Application>Microsoft Office PowerPoint</Application>
  <PresentationFormat>Grand écran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Lucida Handwriting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Fabienne Peignard</dc:creator>
  <cp:lastModifiedBy>Louis</cp:lastModifiedBy>
  <cp:revision>108</cp:revision>
  <cp:lastPrinted>2021-09-28T15:35:32Z</cp:lastPrinted>
  <dcterms:created xsi:type="dcterms:W3CDTF">2020-09-21T08:19:31Z</dcterms:created>
  <dcterms:modified xsi:type="dcterms:W3CDTF">2021-11-22T16:45:01Z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0x010100FCB837353225DC4BB9E86F44F3184D0C</vt:lpwstr>
  </property>
</Properties>
</file>