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g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9"/>
  </p:notesMasterIdLst>
  <p:sldIdLst>
    <p:sldId id="261" r:id="rId2"/>
    <p:sldId id="256" r:id="rId3"/>
    <p:sldId id="308" r:id="rId4"/>
    <p:sldId id="306" r:id="rId5"/>
    <p:sldId id="307" r:id="rId6"/>
    <p:sldId id="353" r:id="rId7"/>
    <p:sldId id="367" r:id="rId8"/>
    <p:sldId id="350" r:id="rId9"/>
    <p:sldId id="351" r:id="rId10"/>
    <p:sldId id="352" r:id="rId11"/>
    <p:sldId id="320" r:id="rId12"/>
    <p:sldId id="370" r:id="rId13"/>
    <p:sldId id="324" r:id="rId14"/>
    <p:sldId id="369" r:id="rId15"/>
    <p:sldId id="361" r:id="rId16"/>
    <p:sldId id="371" r:id="rId17"/>
    <p:sldId id="3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6D2371"/>
    <a:srgbClr val="0F0E57"/>
    <a:srgbClr val="1CADE5"/>
    <a:srgbClr val="54A1D8"/>
    <a:srgbClr val="2F8889"/>
    <a:srgbClr val="C70083"/>
    <a:srgbClr val="000000"/>
    <a:srgbClr val="706F6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000" autoAdjust="0"/>
  </p:normalViewPr>
  <p:slideViewPr>
    <p:cSldViewPr snapToGrid="0" showGuides="1">
      <p:cViewPr varScale="1">
        <p:scale>
          <a:sx n="97" d="100"/>
          <a:sy n="97" d="100"/>
        </p:scale>
        <p:origin x="84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0F0E57"/>
                </a:solidFill>
                <a:latin typeface="+mn-lt"/>
                <a:ea typeface="+mn-ea"/>
                <a:cs typeface="+mn-cs"/>
              </a:defRPr>
            </a:pPr>
            <a:r>
              <a:rPr lang="fr-FR" sz="1200" baseline="0" dirty="0">
                <a:solidFill>
                  <a:srgbClr val="0F0E57"/>
                </a:solidFill>
              </a:rPr>
              <a:t>Nb. de </a:t>
            </a:r>
            <a:r>
              <a:rPr lang="fr-FR" sz="1200" dirty="0">
                <a:solidFill>
                  <a:srgbClr val="0F0E57"/>
                </a:solidFill>
              </a:rPr>
              <a:t>nouvelles classes d’antibiotiques approuvées</a:t>
            </a:r>
            <a:r>
              <a:rPr lang="fr-FR" sz="1200" baseline="30000" dirty="0">
                <a:solidFill>
                  <a:srgbClr val="0F0E57"/>
                </a:solidFill>
              </a:rPr>
              <a:t>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0F0E57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4005482353629132E-2"/>
          <c:y val="0.24765838553006744"/>
          <c:w val="0.89407232245249058"/>
          <c:h val="0.51224235210254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Approbation des antbiotiques</c:v>
                </c:pt>
              </c:strCache>
            </c:strRef>
          </c:tx>
          <c:spPr>
            <a:solidFill>
              <a:srgbClr val="6D23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8B8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1900-1930</c:v>
                </c:pt>
                <c:pt idx="1">
                  <c:v>1940</c:v>
                </c:pt>
                <c:pt idx="2">
                  <c:v>1950</c:v>
                </c:pt>
                <c:pt idx="3">
                  <c:v>1960</c:v>
                </c:pt>
                <c:pt idx="4">
                  <c:v>1970</c:v>
                </c:pt>
                <c:pt idx="5">
                  <c:v>1980</c:v>
                </c:pt>
                <c:pt idx="6">
                  <c:v>1990-2017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3</c:v>
                </c:pt>
                <c:pt idx="1">
                  <c:v>7</c:v>
                </c:pt>
                <c:pt idx="2">
                  <c:v>9</c:v>
                </c:pt>
                <c:pt idx="3">
                  <c:v>5</c:v>
                </c:pt>
                <c:pt idx="4">
                  <c:v>5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0B-4880-9A98-E9B500E97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275404768"/>
        <c:axId val="275398496"/>
      </c:barChart>
      <c:catAx>
        <c:axId val="27540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920000" spcFirstLastPara="1" vertOverflow="ellipsis" wrap="square" anchor="t" anchorCtr="0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5398496"/>
        <c:crosses val="autoZero"/>
        <c:auto val="1"/>
        <c:lblAlgn val="ctr"/>
        <c:lblOffset val="100"/>
        <c:noMultiLvlLbl val="0"/>
      </c:catAx>
      <c:valAx>
        <c:axId val="275398496"/>
        <c:scaling>
          <c:orientation val="minMax"/>
          <c:max val="10"/>
        </c:scaling>
        <c:delete val="1"/>
        <c:axPos val="l"/>
        <c:numFmt formatCode="General" sourceLinked="1"/>
        <c:majorTickMark val="out"/>
        <c:minorTickMark val="none"/>
        <c:tickLblPos val="nextTo"/>
        <c:crossAx val="27540476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B49D5-4EF7-4060-A60E-EF337B20A387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752BB-AD81-4994-8E4B-509314E440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15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752BB-AD81-4994-8E4B-509314E440B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72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752BB-AD81-4994-8E4B-509314E440B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87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752BB-AD81-4994-8E4B-509314E440B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67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s://event.investirday.fr/registration/register?iw_exhibitorid=6e3bdd85-e400-ec11-b563-a085fc3e7f45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.investirday.fr/registration/register?iw_exhibitorid=6e3bdd85-e400-ec11-b563-a085fc3e7f45" TargetMode="Externa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B3F41D9-3532-4892-A709-C61BDECB7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7906BA2-FB5C-43DF-B65A-8D921C74DE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A293EE9-87B1-42A0-8575-B8B94FB0F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986" t="26689" b="26689"/>
          <a:stretch/>
        </p:blipFill>
        <p:spPr>
          <a:xfrm>
            <a:off x="-1" y="1"/>
            <a:ext cx="4335309" cy="685799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30EC5BF-FB0D-41D6-88AB-ECACFB259E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6238" t="-3327" r="31980" b="73217"/>
          <a:stretch/>
        </p:blipFill>
        <p:spPr>
          <a:xfrm>
            <a:off x="7721600" y="2428878"/>
            <a:ext cx="4470401" cy="442912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296454" y="2964182"/>
            <a:ext cx="4091242" cy="574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447663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2pPr>
            <a:lvl3pPr marL="895327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3pPr>
            <a:lvl4pPr marL="1342990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4pPr>
            <a:lvl5pPr marL="1790653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5pPr>
            <a:lvl6pPr marL="2238316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6pPr>
            <a:lvl7pPr marL="2685980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7pPr>
            <a:lvl8pPr marL="3133643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8pPr>
            <a:lvl9pPr marL="3581306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Number / Section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10932" y="3905697"/>
            <a:ext cx="7809154" cy="574851"/>
          </a:xfrm>
          <a:prstGeom prst="rect">
            <a:avLst/>
          </a:prstGeom>
          <a:noFill/>
        </p:spPr>
        <p:txBody>
          <a:bodyPr lIns="36000" tIns="36000" rIns="36000" bIns="3600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section title style</a:t>
            </a:r>
            <a:endParaRPr lang="en-US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77D5838-C904-433F-B62E-552F7F95DCDC}"/>
              </a:ext>
            </a:extLst>
          </p:cNvPr>
          <p:cNvCxnSpPr>
            <a:cxnSpLocks/>
          </p:cNvCxnSpPr>
          <p:nvPr userDrawn="1"/>
        </p:nvCxnSpPr>
        <p:spPr>
          <a:xfrm>
            <a:off x="296455" y="2756996"/>
            <a:ext cx="170115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5733F694-C6A1-4984-B824-FF55E09415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5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170" r="-4170"/>
          <a:stretch/>
        </p:blipFill>
        <p:spPr bwMode="auto">
          <a:xfrm>
            <a:off x="166717" y="2030357"/>
            <a:ext cx="2797546" cy="43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8C158F0-CB39-471B-96A4-0F20B28E57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5000"/>
          </a:blip>
          <a:srcRect l="27986" t="26689" b="26689"/>
          <a:stretch/>
        </p:blipFill>
        <p:spPr>
          <a:xfrm>
            <a:off x="-1" y="1"/>
            <a:ext cx="4335309" cy="685799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296454" y="2964182"/>
            <a:ext cx="4091242" cy="574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447663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2pPr>
            <a:lvl3pPr marL="895327" indent="0">
              <a:buNone/>
              <a:defRPr sz="1567">
                <a:solidFill>
                  <a:schemeClr val="tx1">
                    <a:tint val="75000"/>
                  </a:schemeClr>
                </a:solidFill>
              </a:defRPr>
            </a:lvl3pPr>
            <a:lvl4pPr marL="1342990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4pPr>
            <a:lvl5pPr marL="1790653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5pPr>
            <a:lvl6pPr marL="2238316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6pPr>
            <a:lvl7pPr marL="2685980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7pPr>
            <a:lvl8pPr marL="3133643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8pPr>
            <a:lvl9pPr marL="3581306" indent="0">
              <a:buNone/>
              <a:defRPr sz="13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Number / Section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10932" y="3905697"/>
            <a:ext cx="7809154" cy="574851"/>
          </a:xfrm>
          <a:prstGeom prst="rect">
            <a:avLst/>
          </a:prstGeom>
          <a:noFill/>
        </p:spPr>
        <p:txBody>
          <a:bodyPr lIns="36000" tIns="36000" rIns="36000" bIns="3600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section title style</a:t>
            </a:r>
            <a:endParaRPr lang="en-US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77D5838-C904-433F-B62E-552F7F95DCDC}"/>
              </a:ext>
            </a:extLst>
          </p:cNvPr>
          <p:cNvCxnSpPr>
            <a:cxnSpLocks/>
          </p:cNvCxnSpPr>
          <p:nvPr userDrawn="1"/>
        </p:nvCxnSpPr>
        <p:spPr>
          <a:xfrm>
            <a:off x="296455" y="2756996"/>
            <a:ext cx="170115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5733F694-C6A1-4984-B824-FF55E09415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5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170" r="-4170"/>
          <a:stretch/>
        </p:blipFill>
        <p:spPr bwMode="auto">
          <a:xfrm>
            <a:off x="166717" y="2030357"/>
            <a:ext cx="2797546" cy="43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F316AD9-6F6B-4E02-9C64-9F5F33F11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5000"/>
          </a:blip>
          <a:srcRect l="-6238" t="-3327" r="31980" b="73217"/>
          <a:stretch/>
        </p:blipFill>
        <p:spPr>
          <a:xfrm>
            <a:off x="7721600" y="2428878"/>
            <a:ext cx="4470401" cy="442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WITH 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986" y="420960"/>
            <a:ext cx="11627991" cy="79200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bg2"/>
                </a:solidFill>
                <a:latin typeface="+mj-lt"/>
                <a:ea typeface="Open Sans"/>
                <a:cs typeface="Open Sans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2987" y="1851780"/>
            <a:ext cx="11697013" cy="3115327"/>
          </a:xfrm>
          <a:prstGeom prst="rect">
            <a:avLst/>
          </a:prstGeom>
        </p:spPr>
        <p:txBody>
          <a:bodyPr lIns="0" tIns="36000" rIns="0" bIns="36000"/>
          <a:lstStyle>
            <a:lvl1pPr marL="326921" indent="-3269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669224" y="5564002"/>
            <a:ext cx="11240776" cy="648000"/>
          </a:xfrm>
          <a:prstGeom prst="rect">
            <a:avLst/>
          </a:prstGeom>
          <a:ln w="12700">
            <a:noFill/>
            <a:prstDash val="solid"/>
          </a:ln>
        </p:spPr>
        <p:txBody>
          <a:bodyPr lIns="144000" tIns="36000" rIns="36000" bIns="3600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 b="1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>
              <a:buFontTx/>
              <a:buNone/>
              <a:defRPr sz="1270" b="1">
                <a:solidFill>
                  <a:srgbClr val="0060A1"/>
                </a:solidFill>
                <a:latin typeface="Calibri" pitchFamily="34" charset="0"/>
              </a:defRPr>
            </a:lvl2pPr>
            <a:lvl3pPr>
              <a:buFontTx/>
              <a:buNone/>
              <a:defRPr sz="1270" b="1">
                <a:solidFill>
                  <a:srgbClr val="0060A1"/>
                </a:solidFill>
                <a:latin typeface="Calibri" pitchFamily="34" charset="0"/>
              </a:defRPr>
            </a:lvl3pPr>
            <a:lvl4pPr>
              <a:buFontTx/>
              <a:buNone/>
              <a:defRPr sz="1270" b="1">
                <a:solidFill>
                  <a:srgbClr val="0060A1"/>
                </a:solidFill>
                <a:latin typeface="Calibri" pitchFamily="34" charset="0"/>
              </a:defRPr>
            </a:lvl4pPr>
            <a:lvl5pPr>
              <a:buFontTx/>
              <a:buNone/>
              <a:defRPr sz="1270" b="1">
                <a:solidFill>
                  <a:srgbClr val="0060A1"/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Cliquez pour modifier</a:t>
            </a:r>
          </a:p>
          <a:p>
            <a:pPr lvl="0"/>
            <a:r>
              <a:rPr lang="fr-FR" dirty="0"/>
              <a:t>les styles du texte du masque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986" y="6564073"/>
            <a:ext cx="2892981" cy="261268"/>
          </a:xfrm>
          <a:prstGeom prst="rect">
            <a:avLst/>
          </a:prstGeom>
        </p:spPr>
        <p:txBody>
          <a:bodyPr lIns="0" tIns="36000" rIns="36000" bIns="36000" anchor="ctr" anchorCtr="0"/>
          <a:lstStyle>
            <a:lvl1pPr algn="l">
              <a:defRPr sz="900" b="0">
                <a:solidFill>
                  <a:srgbClr val="706F6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dirty="0"/>
              <a:t>Présentation Investisseurs │ Octobre 2021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8976" y="6564073"/>
            <a:ext cx="821024" cy="261268"/>
          </a:xfrm>
          <a:prstGeom prst="rect">
            <a:avLst/>
          </a:prstGeom>
          <a:noFill/>
          <a:ln>
            <a:noFill/>
          </a:ln>
        </p:spPr>
        <p:txBody>
          <a:bodyPr lIns="0" tIns="36000" rIns="0" bIns="36000" anchor="ctr" anchorCtr="0"/>
          <a:lstStyle>
            <a:lvl1pPr algn="r">
              <a:defRPr sz="900" b="0" smtClean="0">
                <a:solidFill>
                  <a:srgbClr val="706F6F"/>
                </a:solidFill>
                <a:latin typeface="+mn-lt"/>
              </a:defRPr>
            </a:lvl1pPr>
          </a:lstStyle>
          <a:p>
            <a:pPr>
              <a:defRPr/>
            </a:pPr>
            <a:fld id="{D9DF8CC8-2FEE-4E40-BA58-422935C57357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B8BF30DE-6973-4E87-8C45-4582415F9B7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12987" y="1293998"/>
            <a:ext cx="11628000" cy="476744"/>
          </a:xfrm>
          <a:prstGeom prst="rect">
            <a:avLst/>
          </a:prstGeom>
        </p:spPr>
        <p:txBody>
          <a:bodyPr lIns="0" tIns="36000" rIns="0" bIns="3600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000" b="0" i="1">
                <a:solidFill>
                  <a:srgbClr val="0F0E57"/>
                </a:solidFill>
                <a:latin typeface="+mj-lt"/>
              </a:defRPr>
            </a:lvl1pPr>
            <a:lvl2pPr marL="714375" indent="-352425">
              <a:spcBef>
                <a:spcPts val="0"/>
              </a:spcBef>
              <a:spcAft>
                <a:spcPts val="600"/>
              </a:spcAft>
              <a:buFont typeface="Palatino Linotype" panose="02040502050505030304" pitchFamily="18" charset="0"/>
              <a:buChar char="—"/>
              <a:defRPr sz="1600">
                <a:latin typeface="+mj-lt"/>
              </a:defRPr>
            </a:lvl2pPr>
            <a:lvl3pPr marL="1076325" indent="-361950">
              <a:spcBef>
                <a:spcPts val="0"/>
              </a:spcBef>
              <a:spcAft>
                <a:spcPts val="600"/>
              </a:spcAft>
              <a:buFont typeface="Wingdings 2" panose="05020102010507070707" pitchFamily="18" charset="2"/>
              <a:buChar char=""/>
              <a:defRPr sz="1600">
                <a:latin typeface="+mj-lt"/>
              </a:defRPr>
            </a:lvl3pPr>
            <a:lvl4pPr marL="1438275" indent="-361950">
              <a:spcBef>
                <a:spcPts val="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►"/>
              <a:defRPr sz="1600">
                <a:latin typeface="+mj-lt"/>
              </a:defRPr>
            </a:lvl4pPr>
            <a:lvl5pPr marL="1790700" indent="-352425">
              <a:spcBef>
                <a:spcPts val="0"/>
              </a:spcBef>
              <a:spcAft>
                <a:spcPts val="600"/>
              </a:spcAft>
              <a:defRPr sz="1600">
                <a:latin typeface="+mj-lt"/>
              </a:defRPr>
            </a:lvl5pPr>
          </a:lstStyle>
          <a:p>
            <a:pPr lvl="0"/>
            <a:r>
              <a:rPr lang="fr-FR" dirty="0" err="1"/>
              <a:t>Sub-heading</a:t>
            </a:r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E1C4ACE-7277-4068-858B-96C74D2ADA2D}"/>
              </a:ext>
            </a:extLst>
          </p:cNvPr>
          <p:cNvCxnSpPr>
            <a:cxnSpLocks/>
          </p:cNvCxnSpPr>
          <p:nvPr userDrawn="1"/>
        </p:nvCxnSpPr>
        <p:spPr>
          <a:xfrm>
            <a:off x="212986" y="6512933"/>
            <a:ext cx="11697014" cy="0"/>
          </a:xfrm>
          <a:prstGeom prst="line">
            <a:avLst/>
          </a:prstGeom>
          <a:ln>
            <a:solidFill>
              <a:srgbClr val="6D2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A81A385A-1A25-4D7E-BA3A-85F573262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9260541" y="4252474"/>
            <a:ext cx="2822275" cy="2496342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5889C219-CD56-4DC2-A001-F4717BE06876}"/>
              </a:ext>
            </a:extLst>
          </p:cNvPr>
          <p:cNvGrpSpPr/>
          <p:nvPr userDrawn="1"/>
        </p:nvGrpSpPr>
        <p:grpSpPr>
          <a:xfrm>
            <a:off x="0" y="5627283"/>
            <a:ext cx="500895" cy="500895"/>
            <a:chOff x="2240707" y="2568953"/>
            <a:chExt cx="500895" cy="50089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B1C4C7-D87A-4099-B50A-B10BA5624579}"/>
                </a:ext>
              </a:extLst>
            </p:cNvPr>
            <p:cNvSpPr/>
            <p:nvPr userDrawn="1"/>
          </p:nvSpPr>
          <p:spPr>
            <a:xfrm>
              <a:off x="2240707" y="2568953"/>
              <a:ext cx="500895" cy="5008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819E1EF9-219C-4BEA-9897-843E271F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409036" y="2666491"/>
              <a:ext cx="164236" cy="305819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C53ED49-A902-4F11-88B7-E28211E54A9C}"/>
              </a:ext>
            </a:extLst>
          </p:cNvPr>
          <p:cNvSpPr/>
          <p:nvPr userDrawn="1"/>
        </p:nvSpPr>
        <p:spPr>
          <a:xfrm>
            <a:off x="598014" y="5627282"/>
            <a:ext cx="74455" cy="5008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212986" y="6290886"/>
            <a:ext cx="11697014" cy="228610"/>
          </a:xfrm>
          <a:prstGeom prst="rect">
            <a:avLst/>
          </a:prstGeom>
        </p:spPr>
        <p:txBody>
          <a:bodyPr lIns="0" tIns="36000" rIns="0" bIns="36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" b="0" i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fr-FR" dirty="0"/>
              <a:t>Source: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C14CC7-4BD9-4885-8C2F-6B09D6947561}"/>
              </a:ext>
            </a:extLst>
          </p:cNvPr>
          <p:cNvSpPr/>
          <p:nvPr userDrawn="1"/>
        </p:nvSpPr>
        <p:spPr>
          <a:xfrm>
            <a:off x="0" y="420960"/>
            <a:ext cx="74455" cy="792000"/>
          </a:xfrm>
          <a:prstGeom prst="rect">
            <a:avLst/>
          </a:prstGeom>
          <a:solidFill>
            <a:schemeClr val="tx2"/>
          </a:solidFill>
          <a:ln>
            <a:solidFill>
              <a:srgbClr val="6D2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hlinkClick r:id="rId4"/>
            <a:extLst>
              <a:ext uri="{FF2B5EF4-FFF2-40B4-BE49-F238E27FC236}">
                <a16:creationId xmlns:a16="http://schemas.microsoft.com/office/drawing/2014/main" id="{0A661477-A21B-4375-B008-C952B16840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48"/>
          <a:stretch/>
        </p:blipFill>
        <p:spPr bwMode="auto">
          <a:xfrm>
            <a:off x="10782384" y="6553194"/>
            <a:ext cx="957220" cy="272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427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WITH PAY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986" y="420960"/>
            <a:ext cx="11627991" cy="79200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bg2"/>
                </a:solidFill>
                <a:latin typeface="+mj-lt"/>
                <a:ea typeface="Open Sans"/>
                <a:cs typeface="Open Sans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2987" y="1851780"/>
            <a:ext cx="11697013" cy="3115327"/>
          </a:xfrm>
          <a:prstGeom prst="rect">
            <a:avLst/>
          </a:prstGeom>
        </p:spPr>
        <p:txBody>
          <a:bodyPr lIns="0" tIns="36000" rIns="0" bIns="36000"/>
          <a:lstStyle>
            <a:lvl1pPr marL="326921" indent="-3269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986" y="6564073"/>
            <a:ext cx="2892981" cy="261268"/>
          </a:xfrm>
          <a:prstGeom prst="rect">
            <a:avLst/>
          </a:prstGeom>
        </p:spPr>
        <p:txBody>
          <a:bodyPr lIns="0" tIns="36000" rIns="36000" bIns="36000" anchor="ctr" anchorCtr="0"/>
          <a:lstStyle>
            <a:lvl1pPr algn="l">
              <a:defRPr sz="900" b="0">
                <a:solidFill>
                  <a:srgbClr val="706F6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dirty="0"/>
              <a:t>Présentation Investisseurs │ Octobre 2021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8976" y="6564073"/>
            <a:ext cx="821024" cy="261268"/>
          </a:xfrm>
          <a:prstGeom prst="rect">
            <a:avLst/>
          </a:prstGeom>
          <a:noFill/>
          <a:ln>
            <a:noFill/>
          </a:ln>
        </p:spPr>
        <p:txBody>
          <a:bodyPr lIns="0" tIns="36000" rIns="0" bIns="36000" anchor="ctr" anchorCtr="0"/>
          <a:lstStyle>
            <a:lvl1pPr algn="r">
              <a:defRPr sz="900" b="0" smtClean="0">
                <a:solidFill>
                  <a:srgbClr val="706F6F"/>
                </a:solidFill>
                <a:latin typeface="+mn-lt"/>
              </a:defRPr>
            </a:lvl1pPr>
          </a:lstStyle>
          <a:p>
            <a:pPr>
              <a:defRPr/>
            </a:pPr>
            <a:fld id="{D9DF8CC8-2FEE-4E40-BA58-422935C57357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B8BF30DE-6973-4E87-8C45-4582415F9B7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12987" y="1293998"/>
            <a:ext cx="11628000" cy="476744"/>
          </a:xfrm>
          <a:prstGeom prst="rect">
            <a:avLst/>
          </a:prstGeom>
        </p:spPr>
        <p:txBody>
          <a:bodyPr lIns="0" tIns="36000" rIns="0" bIns="36000" anchor="ctr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000" b="0" i="1">
                <a:solidFill>
                  <a:srgbClr val="0F0E57"/>
                </a:solidFill>
                <a:latin typeface="+mj-lt"/>
              </a:defRPr>
            </a:lvl1pPr>
            <a:lvl2pPr marL="714375" indent="-352425">
              <a:spcBef>
                <a:spcPts val="0"/>
              </a:spcBef>
              <a:spcAft>
                <a:spcPts val="600"/>
              </a:spcAft>
              <a:buFont typeface="Palatino Linotype" panose="02040502050505030304" pitchFamily="18" charset="0"/>
              <a:buChar char="—"/>
              <a:defRPr sz="1600">
                <a:latin typeface="+mj-lt"/>
              </a:defRPr>
            </a:lvl2pPr>
            <a:lvl3pPr marL="1076325" indent="-361950">
              <a:spcBef>
                <a:spcPts val="0"/>
              </a:spcBef>
              <a:spcAft>
                <a:spcPts val="600"/>
              </a:spcAft>
              <a:buFont typeface="Wingdings 2" panose="05020102010507070707" pitchFamily="18" charset="2"/>
              <a:buChar char=""/>
              <a:defRPr sz="1600">
                <a:latin typeface="+mj-lt"/>
              </a:defRPr>
            </a:lvl3pPr>
            <a:lvl4pPr marL="1438275" indent="-361950">
              <a:spcBef>
                <a:spcPts val="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►"/>
              <a:defRPr sz="1600">
                <a:latin typeface="+mj-lt"/>
              </a:defRPr>
            </a:lvl4pPr>
            <a:lvl5pPr marL="1790700" indent="-352425">
              <a:spcBef>
                <a:spcPts val="0"/>
              </a:spcBef>
              <a:spcAft>
                <a:spcPts val="600"/>
              </a:spcAft>
              <a:defRPr sz="1600">
                <a:latin typeface="+mj-lt"/>
              </a:defRPr>
            </a:lvl5pPr>
          </a:lstStyle>
          <a:p>
            <a:pPr lvl="0"/>
            <a:r>
              <a:rPr lang="fr-FR" dirty="0" err="1"/>
              <a:t>Sub-heading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F682488-AC6E-460F-B307-E20CA33B74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9260541" y="4252474"/>
            <a:ext cx="2822275" cy="24963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145ABA-674C-44C3-B663-18E0AB0F1305}"/>
              </a:ext>
            </a:extLst>
          </p:cNvPr>
          <p:cNvSpPr/>
          <p:nvPr userDrawn="1"/>
        </p:nvSpPr>
        <p:spPr>
          <a:xfrm>
            <a:off x="0" y="420960"/>
            <a:ext cx="74455" cy="792000"/>
          </a:xfrm>
          <a:prstGeom prst="rect">
            <a:avLst/>
          </a:prstGeom>
          <a:solidFill>
            <a:schemeClr val="tx2"/>
          </a:solidFill>
          <a:ln>
            <a:solidFill>
              <a:srgbClr val="6D2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443A1D2-84F4-4164-9637-6F61F4893840}"/>
              </a:ext>
            </a:extLst>
          </p:cNvPr>
          <p:cNvCxnSpPr>
            <a:cxnSpLocks/>
          </p:cNvCxnSpPr>
          <p:nvPr userDrawn="1"/>
        </p:nvCxnSpPr>
        <p:spPr>
          <a:xfrm>
            <a:off x="212986" y="6512933"/>
            <a:ext cx="11697014" cy="0"/>
          </a:xfrm>
          <a:prstGeom prst="line">
            <a:avLst/>
          </a:prstGeom>
          <a:ln>
            <a:solidFill>
              <a:srgbClr val="6D23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8E192685-F23C-48BD-ACB6-C1275FC1FA2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12986" y="6290886"/>
            <a:ext cx="11697014" cy="228610"/>
          </a:xfrm>
          <a:prstGeom prst="rect">
            <a:avLst/>
          </a:prstGeom>
        </p:spPr>
        <p:txBody>
          <a:bodyPr lIns="0" tIns="36000" rIns="0" bIns="36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" b="0" i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fr-FR" dirty="0"/>
              <a:t>Source:</a:t>
            </a:r>
          </a:p>
        </p:txBody>
      </p:sp>
      <p:pic>
        <p:nvPicPr>
          <p:cNvPr id="12" name="Image 11">
            <a:hlinkClick r:id="rId3"/>
            <a:extLst>
              <a:ext uri="{FF2B5EF4-FFF2-40B4-BE49-F238E27FC236}">
                <a16:creationId xmlns:a16="http://schemas.microsoft.com/office/drawing/2014/main" id="{1D4E42EC-DFE0-4F4A-B293-6EF682997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48"/>
          <a:stretch/>
        </p:blipFill>
        <p:spPr bwMode="auto">
          <a:xfrm>
            <a:off x="10782384" y="6553194"/>
            <a:ext cx="957220" cy="272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1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477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76E994-F1F1-471B-A36F-87655674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9F59-0A2B-42F4-9EF0-2A665284CF89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66FBB1-1A2E-451A-8E71-36C7EB86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F580B8-6FBB-449F-A560-4B261A69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6F0A-31F3-48FA-BEB8-F976ADA82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13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5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11" r:id="rId2"/>
    <p:sldLayoutId id="2147483714" r:id="rId3"/>
    <p:sldLayoutId id="2147483712" r:id="rId4"/>
    <p:sldLayoutId id="2147483713" r:id="rId5"/>
    <p:sldLayoutId id="2147483701" r:id="rId6"/>
    <p:sldLayoutId id="214748371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5.png"/><Relationship Id="rId10" Type="http://schemas.openxmlformats.org/officeDocument/2006/relationships/image" Target="../media/image36.emf"/><Relationship Id="rId4" Type="http://schemas.openxmlformats.org/officeDocument/2006/relationships/image" Target="../media/image14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.investirday.fr/registration/register?iw_exhibitorid=6e3bdd85-e400-ec11-b563-a085fc3e7f45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.investirday.fr/registration/register?iw_exhibitorid=6e3bdd85-e400-ec11-b563-a085fc3e7f45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3.jpg"/><Relationship Id="rId4" Type="http://schemas.openxmlformats.org/officeDocument/2006/relationships/hyperlink" Target="https://www.who.int/fr/news/item/27-02-2017-who-publishes-list-of-bacteria-for-which-new-antibiotics-are-urgently-need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D&#10;&#10;Description générée automatiquement">
            <a:extLst>
              <a:ext uri="{FF2B5EF4-FFF2-40B4-BE49-F238E27FC236}">
                <a16:creationId xmlns:a16="http://schemas.microsoft.com/office/drawing/2014/main" id="{D85B7857-0368-4128-AE48-5AC2454436D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" y="960"/>
            <a:ext cx="12188588" cy="68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0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C04BE76-1103-4941-A48D-6D9212F9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cible de Pherecydes : </a:t>
            </a:r>
            <a:r>
              <a:rPr lang="fr-FR" dirty="0">
                <a:solidFill>
                  <a:srgbClr val="6D2371"/>
                </a:solidFill>
              </a:rPr>
              <a:t>l’</a:t>
            </a:r>
            <a:r>
              <a:rPr lang="fr-FR" i="1" dirty="0">
                <a:solidFill>
                  <a:srgbClr val="6D2371"/>
                </a:solidFill>
              </a:rPr>
              <a:t>Escherichia coli</a:t>
            </a:r>
            <a:endParaRPr lang="fr-FR" dirty="0">
              <a:solidFill>
                <a:srgbClr val="6D2371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EC3272-57AC-42FB-94B3-CE388CEE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F8CC8-2FEE-4E40-BA58-422935C5735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6" name="Rectangle: Rounded Corners 7">
            <a:extLst>
              <a:ext uri="{FF2B5EF4-FFF2-40B4-BE49-F238E27FC236}">
                <a16:creationId xmlns:a16="http://schemas.microsoft.com/office/drawing/2014/main" id="{447157CF-59C5-4413-A6F5-C970CF2436B8}"/>
              </a:ext>
            </a:extLst>
          </p:cNvPr>
          <p:cNvSpPr/>
          <p:nvPr/>
        </p:nvSpPr>
        <p:spPr bwMode="auto">
          <a:xfrm>
            <a:off x="2963739" y="3306108"/>
            <a:ext cx="1123200" cy="442035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6D2371"/>
                </a:solidFill>
                <a:effectLst/>
                <a:latin typeface="Arial" pitchFamily="-112" charset="0"/>
              </a:rPr>
              <a:t>Résultats</a:t>
            </a:r>
            <a:r>
              <a:rPr lang="fr-FR" sz="1200" b="1" dirty="0">
                <a:solidFill>
                  <a:srgbClr val="6D2371"/>
                </a:solidFill>
                <a:latin typeface="Arial" pitchFamily="-112" charset="0"/>
              </a:rPr>
              <a:t> </a:t>
            </a:r>
          </a:p>
          <a:p>
            <a:pPr eaLnBrk="0" hangingPunct="0"/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6D2371"/>
                </a:solidFill>
                <a:effectLst/>
                <a:latin typeface="Arial" pitchFamily="-112" charset="0"/>
              </a:rPr>
              <a:t>à date</a:t>
            </a:r>
          </a:p>
        </p:txBody>
      </p: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2A2F01D6-7185-46E7-8C27-8DFFFD23146F}"/>
              </a:ext>
            </a:extLst>
          </p:cNvPr>
          <p:cNvSpPr txBox="1">
            <a:spLocks/>
          </p:cNvSpPr>
          <p:nvPr/>
        </p:nvSpPr>
        <p:spPr>
          <a:xfrm>
            <a:off x="4394140" y="3194539"/>
            <a:ext cx="6923717" cy="665173"/>
          </a:xfrm>
          <a:prstGeom prst="rect">
            <a:avLst/>
          </a:prstGeom>
        </p:spPr>
        <p:txBody>
          <a:bodyPr lIns="0" tIns="36000" rIns="0" bIns="36000" anchor="ctr" anchorCtr="0">
            <a:noAutofit/>
          </a:bodyPr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fr-FR" sz="1200" b="0" dirty="0"/>
              <a:t>Résultats in vitro : couverture supérieure à 91% du panel représentatif</a:t>
            </a:r>
          </a:p>
          <a:p>
            <a:pPr>
              <a:spcAft>
                <a:spcPts val="300"/>
              </a:spcAft>
            </a:pPr>
            <a:r>
              <a:rPr lang="fr-FR" sz="1200" b="0" dirty="0"/>
              <a:t>Premiers résultats in vivo (souris) : démonstration que les phages pénètrent dans les reins et la vessie après une administration intraveineuse validant la 1</a:t>
            </a:r>
            <a:r>
              <a:rPr lang="fr-FR" sz="1200" b="0" baseline="30000" dirty="0"/>
              <a:t>ère</a:t>
            </a:r>
            <a:r>
              <a:rPr lang="fr-FR" sz="1200" b="0" dirty="0"/>
              <a:t> indication retenue</a:t>
            </a:r>
          </a:p>
        </p:txBody>
      </p:sp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EB96071B-BCAC-4EEC-BF0B-17F14E1F2FD5}"/>
              </a:ext>
            </a:extLst>
          </p:cNvPr>
          <p:cNvSpPr txBox="1">
            <a:spLocks/>
          </p:cNvSpPr>
          <p:nvPr/>
        </p:nvSpPr>
        <p:spPr>
          <a:xfrm>
            <a:off x="4394140" y="5428841"/>
            <a:ext cx="7410845" cy="665173"/>
          </a:xfrm>
          <a:prstGeom prst="rect">
            <a:avLst/>
          </a:prstGeom>
        </p:spPr>
        <p:txBody>
          <a:bodyPr lIns="0" tIns="36000" rIns="0" bIns="36000" anchor="ctr" anchorCtr="0">
            <a:noAutofit/>
          </a:bodyPr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fr-FR" sz="1200" b="0" dirty="0"/>
              <a:t>Brevets sur des phages individuels et leurs variants aux Etats-Unis, en Australie, au Japon, en Europe et  en Israël</a:t>
            </a:r>
          </a:p>
          <a:p>
            <a:pPr>
              <a:spcAft>
                <a:spcPts val="300"/>
              </a:spcAft>
            </a:pPr>
            <a:r>
              <a:rPr lang="fr-FR" sz="1200" b="0" dirty="0"/>
              <a:t>Protection de toutes les associations incluant au moins un phage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24D98EB6-10C7-491E-8E60-814EADA05B3C}"/>
              </a:ext>
            </a:extLst>
          </p:cNvPr>
          <p:cNvCxnSpPr>
            <a:cxnSpLocks/>
          </p:cNvCxnSpPr>
          <p:nvPr/>
        </p:nvCxnSpPr>
        <p:spPr bwMode="auto">
          <a:xfrm>
            <a:off x="212985" y="6150372"/>
            <a:ext cx="115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3DA25912-9351-4B59-96D8-190E77696444}"/>
              </a:ext>
            </a:extLst>
          </p:cNvPr>
          <p:cNvCxnSpPr>
            <a:cxnSpLocks/>
          </p:cNvCxnSpPr>
          <p:nvPr/>
        </p:nvCxnSpPr>
        <p:spPr bwMode="auto">
          <a:xfrm>
            <a:off x="212985" y="3178569"/>
            <a:ext cx="115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5" name="Rectangle: Rounded Corners 7">
            <a:extLst>
              <a:ext uri="{FF2B5EF4-FFF2-40B4-BE49-F238E27FC236}">
                <a16:creationId xmlns:a16="http://schemas.microsoft.com/office/drawing/2014/main" id="{504DA23E-66DB-4CA4-84AA-EA586F5DF7A1}"/>
              </a:ext>
            </a:extLst>
          </p:cNvPr>
          <p:cNvSpPr/>
          <p:nvPr/>
        </p:nvSpPr>
        <p:spPr bwMode="auto">
          <a:xfrm>
            <a:off x="2963739" y="5629460"/>
            <a:ext cx="1123200" cy="442035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fr-FR" sz="1200" b="1" dirty="0">
                <a:solidFill>
                  <a:srgbClr val="6D2371"/>
                </a:solidFill>
                <a:latin typeface="Arial" pitchFamily="-112" charset="0"/>
              </a:rPr>
              <a:t>Propriété intellectuelle</a:t>
            </a: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6D2371"/>
              </a:solidFill>
              <a:effectLst/>
              <a:latin typeface="Arial" pitchFamily="-112" charset="0"/>
            </a:endParaRPr>
          </a:p>
        </p:txBody>
      </p:sp>
      <p:sp>
        <p:nvSpPr>
          <p:cNvPr id="46" name="Espace réservé du contenu 2">
            <a:extLst>
              <a:ext uri="{FF2B5EF4-FFF2-40B4-BE49-F238E27FC236}">
                <a16:creationId xmlns:a16="http://schemas.microsoft.com/office/drawing/2014/main" id="{DB89FBC7-7233-4A9C-9CAF-81E045A9DF20}"/>
              </a:ext>
            </a:extLst>
          </p:cNvPr>
          <p:cNvSpPr txBox="1">
            <a:spLocks/>
          </p:cNvSpPr>
          <p:nvPr/>
        </p:nvSpPr>
        <p:spPr>
          <a:xfrm>
            <a:off x="4394140" y="3972424"/>
            <a:ext cx="7446837" cy="1343705"/>
          </a:xfrm>
          <a:prstGeom prst="rect">
            <a:avLst/>
          </a:prstGeom>
        </p:spPr>
        <p:txBody>
          <a:bodyPr lIns="0" tIns="36000" rIns="0" bIns="36000" anchor="ctr" anchorCtr="0">
            <a:noAutofit/>
          </a:bodyPr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fr-FR" sz="1200" b="0" dirty="0"/>
              <a:t>Poursuite du développement préclinique (dont études de toxicité réglementaires)</a:t>
            </a:r>
          </a:p>
          <a:p>
            <a:pPr>
              <a:spcAft>
                <a:spcPts val="300"/>
              </a:spcAft>
            </a:pPr>
            <a:r>
              <a:rPr lang="fr-FR" sz="1200" b="0" dirty="0"/>
              <a:t>Mise au point de souches de production OGM</a:t>
            </a:r>
          </a:p>
          <a:p>
            <a:pPr>
              <a:spcAft>
                <a:spcPts val="300"/>
              </a:spcAft>
            </a:pPr>
            <a:r>
              <a:rPr lang="fr-FR" sz="1200" b="0" dirty="0"/>
              <a:t>2 études cliniques envisagées :</a:t>
            </a:r>
          </a:p>
          <a:p>
            <a:pPr lvl="1">
              <a:spcAft>
                <a:spcPts val="300"/>
              </a:spcAft>
            </a:pPr>
            <a:r>
              <a:rPr lang="fr-FR" sz="1200" b="0" dirty="0"/>
              <a:t>étude de phase I/II : démontrer une activité antimicrobienne dans les voies urinaires par voie intraveineuse et définir le schéma de traitement optimal</a:t>
            </a:r>
          </a:p>
          <a:p>
            <a:pPr lvl="1">
              <a:spcAft>
                <a:spcPts val="300"/>
              </a:spcAft>
            </a:pPr>
            <a:r>
              <a:rPr lang="fr-FR" sz="1200" b="0" dirty="0"/>
              <a:t>étude de phase III : prouver l'efficacité du traitement lorsqu'il est ajouté au traitement standard</a:t>
            </a:r>
          </a:p>
        </p:txBody>
      </p:sp>
      <p:sp>
        <p:nvSpPr>
          <p:cNvPr id="47" name="Rectangle: Rounded Corners 7">
            <a:extLst>
              <a:ext uri="{FF2B5EF4-FFF2-40B4-BE49-F238E27FC236}">
                <a16:creationId xmlns:a16="http://schemas.microsoft.com/office/drawing/2014/main" id="{468CAD0A-3EA9-4F28-92B4-FED9EDCCA3DD}"/>
              </a:ext>
            </a:extLst>
          </p:cNvPr>
          <p:cNvSpPr/>
          <p:nvPr/>
        </p:nvSpPr>
        <p:spPr bwMode="auto">
          <a:xfrm>
            <a:off x="2963739" y="4198815"/>
            <a:ext cx="1123200" cy="792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6D2371"/>
                </a:solidFill>
                <a:effectLst/>
                <a:latin typeface="Arial" pitchFamily="-112" charset="0"/>
              </a:rPr>
              <a:t>Prochaines étapes</a:t>
            </a:r>
          </a:p>
        </p:txBody>
      </p:sp>
      <p:sp>
        <p:nvSpPr>
          <p:cNvPr id="49" name="Espace réservé du texte 4">
            <a:extLst>
              <a:ext uri="{FF2B5EF4-FFF2-40B4-BE49-F238E27FC236}">
                <a16:creationId xmlns:a16="http://schemas.microsoft.com/office/drawing/2014/main" id="{A4129050-E61E-4A57-9D6E-E2773AD1EE0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2986" y="6240719"/>
            <a:ext cx="11697014" cy="228610"/>
          </a:xfrm>
          <a:prstGeom prst="rect">
            <a:avLst/>
          </a:prstGeom>
        </p:spPr>
        <p:txBody>
          <a:bodyPr lIns="0" tIns="36000" rIns="0" bIns="36000" anchor="b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700" i="1" dirty="0">
                <a:cs typeface="Arial" panose="020B0604020202020204" pitchFamily="34" charset="0"/>
              </a:rPr>
              <a:t>Sources : (1) https://www.who.int/fr/news/item/27-02-2017-who-publishes-list-of-bacteria-for-which-new-antibiotics-are-urgently-needed  (La Société)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BF65216B-C5FF-41FF-B6C1-A30752325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86" y="4565356"/>
            <a:ext cx="2537331" cy="4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subtitle">
            <a:extLst>
              <a:ext uri="{FF2B5EF4-FFF2-40B4-BE49-F238E27FC236}">
                <a16:creationId xmlns:a16="http://schemas.microsoft.com/office/drawing/2014/main" id="{55381D8D-B6C1-4224-8611-C59BE39C57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65376" y="1627568"/>
            <a:ext cx="9108000" cy="792000"/>
          </a:xfrm>
          <a:prstGeom prst="rect">
            <a:avLst/>
          </a:prstGeom>
        </p:spPr>
        <p:txBody>
          <a:bodyPr lIns="0" tIns="36000" rIns="0" bIns="3600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921" indent="-32692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</a:pPr>
            <a:r>
              <a:rPr lang="fr-FR" sz="1200" b="1" dirty="0"/>
              <a:t>Priorité mondiale critique selon l'OMS</a:t>
            </a:r>
            <a:r>
              <a:rPr lang="fr-FR" sz="1200" b="1" baseline="30000" dirty="0"/>
              <a:t>1</a:t>
            </a:r>
            <a:endParaRPr lang="fr-FR" sz="1200" b="1" dirty="0"/>
          </a:p>
          <a:p>
            <a:pPr marL="326921" indent="-32692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</a:pPr>
            <a:r>
              <a:rPr lang="fr-FR" sz="1200" b="1" dirty="0"/>
              <a:t>Principale cause d’infections nosocomiales résistantes</a:t>
            </a:r>
          </a:p>
        </p:txBody>
      </p:sp>
      <p:sp>
        <p:nvSpPr>
          <p:cNvPr id="56" name="Espace réservé du contenu 2">
            <a:extLst>
              <a:ext uri="{FF2B5EF4-FFF2-40B4-BE49-F238E27FC236}">
                <a16:creationId xmlns:a16="http://schemas.microsoft.com/office/drawing/2014/main" id="{9F4E12C4-169E-43BF-A6D4-2F671EC7C2B6}"/>
              </a:ext>
            </a:extLst>
          </p:cNvPr>
          <p:cNvSpPr txBox="1">
            <a:spLocks/>
          </p:cNvSpPr>
          <p:nvPr/>
        </p:nvSpPr>
        <p:spPr>
          <a:xfrm>
            <a:off x="1965376" y="2566569"/>
            <a:ext cx="9108000" cy="612000"/>
          </a:xfrm>
          <a:prstGeom prst="rect">
            <a:avLst/>
          </a:prstGeom>
        </p:spPr>
        <p:txBody>
          <a:bodyPr lIns="0" tIns="36000" rIns="0" bIns="36000" anchor="ctr" anchorCtr="0"/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fr-FR" sz="1200" dirty="0">
                <a:solidFill>
                  <a:schemeClr val="accent5"/>
                </a:solidFill>
              </a:rPr>
              <a:t>Infections urinaires compliquées</a:t>
            </a: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39C06355-BD3F-4E71-BFC9-8371F1BF39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18" t="12399" r="37559" b="7943"/>
          <a:stretch/>
        </p:blipFill>
        <p:spPr>
          <a:xfrm>
            <a:off x="212986" y="1505918"/>
            <a:ext cx="1379491" cy="1037903"/>
          </a:xfrm>
          <a:prstGeom prst="rect">
            <a:avLst/>
          </a:prstGeom>
        </p:spPr>
      </p:pic>
      <p:sp>
        <p:nvSpPr>
          <p:cNvPr id="58" name="Rectangle: Rounded Corners 76">
            <a:extLst>
              <a:ext uri="{FF2B5EF4-FFF2-40B4-BE49-F238E27FC236}">
                <a16:creationId xmlns:a16="http://schemas.microsoft.com/office/drawing/2014/main" id="{A1917AAE-B816-46FB-B99D-C13DDB3FF412}"/>
              </a:ext>
            </a:extLst>
          </p:cNvPr>
          <p:cNvSpPr/>
          <p:nvPr/>
        </p:nvSpPr>
        <p:spPr bwMode="auto">
          <a:xfrm>
            <a:off x="212986" y="1506043"/>
            <a:ext cx="11592000" cy="1035050"/>
          </a:xfrm>
          <a:prstGeom prst="roundRect">
            <a:avLst>
              <a:gd name="adj" fmla="val 3367"/>
            </a:avLst>
          </a:prstGeom>
          <a:noFill/>
          <a:ln w="19050" cap="flat" cmpd="sng" algn="ctr">
            <a:solidFill>
              <a:srgbClr val="6D237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0"/>
              </a:spcBef>
            </a:pPr>
            <a:endParaRPr lang="fr-FR" dirty="0"/>
          </a:p>
        </p:txBody>
      </p:sp>
      <p:sp>
        <p:nvSpPr>
          <p:cNvPr id="59" name="Rectangle: Rounded Corners 7">
            <a:extLst>
              <a:ext uri="{FF2B5EF4-FFF2-40B4-BE49-F238E27FC236}">
                <a16:creationId xmlns:a16="http://schemas.microsoft.com/office/drawing/2014/main" id="{B09B76A6-2343-4E85-A8BE-8718763BDB14}"/>
              </a:ext>
            </a:extLst>
          </p:cNvPr>
          <p:cNvSpPr/>
          <p:nvPr/>
        </p:nvSpPr>
        <p:spPr bwMode="auto">
          <a:xfrm>
            <a:off x="222444" y="2566570"/>
            <a:ext cx="1625847" cy="612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6D2371"/>
                </a:solidFill>
                <a:effectLst/>
                <a:latin typeface="Arial" pitchFamily="-112" charset="0"/>
              </a:rPr>
              <a:t>Indications initiales ciblées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C397EB9-1B60-4106-B399-F78C9EB8CBE2}"/>
              </a:ext>
            </a:extLst>
          </p:cNvPr>
          <p:cNvGrpSpPr/>
          <p:nvPr/>
        </p:nvGrpSpPr>
        <p:grpSpPr>
          <a:xfrm>
            <a:off x="10879718" y="342198"/>
            <a:ext cx="1102316" cy="988327"/>
            <a:chOff x="8252195" y="786042"/>
            <a:chExt cx="1102316" cy="988327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EA64A3A7-E0AB-4934-BFA1-CA70E37B6404}"/>
                </a:ext>
              </a:extLst>
            </p:cNvPr>
            <p:cNvSpPr/>
            <p:nvPr/>
          </p:nvSpPr>
          <p:spPr bwMode="auto">
            <a:xfrm>
              <a:off x="8480155" y="977431"/>
              <a:ext cx="625167" cy="598874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3231" tIns="33231" rIns="33231" bIns="3323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23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E9802E89-8E60-47AC-B15D-79C7E5FE9868}"/>
                </a:ext>
              </a:extLst>
            </p:cNvPr>
            <p:cNvSpPr/>
            <p:nvPr/>
          </p:nvSpPr>
          <p:spPr bwMode="auto">
            <a:xfrm>
              <a:off x="8311416" y="786042"/>
              <a:ext cx="828000" cy="82800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1083A81E-9E43-4977-A10C-C3A962C7C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979" y="918420"/>
              <a:ext cx="598874" cy="598874"/>
            </a:xfrm>
            <a:prstGeom prst="rect">
              <a:avLst/>
            </a:prstGeom>
          </p:spPr>
        </p:pic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AA464F7C-E565-4CFB-BC09-4B48C4515B0C}"/>
                </a:ext>
              </a:extLst>
            </p:cNvPr>
            <p:cNvSpPr/>
            <p:nvPr/>
          </p:nvSpPr>
          <p:spPr bwMode="auto">
            <a:xfrm>
              <a:off x="8865252" y="1286757"/>
              <a:ext cx="489259" cy="487612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dirty="0">
                  <a:ln>
                    <a:noFill/>
                  </a:ln>
                  <a:solidFill>
                    <a:srgbClr val="6D2371"/>
                  </a:solidFill>
                  <a:effectLst/>
                  <a:uLnTx/>
                  <a:uFillTx/>
                  <a:cs typeface="Arial" charset="0"/>
                </a:rPr>
                <a:t>#1/3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90796CA-BA7F-44C4-A3EB-54D8D2A84462}"/>
                </a:ext>
              </a:extLst>
            </p:cNvPr>
            <p:cNvSpPr/>
            <p:nvPr/>
          </p:nvSpPr>
          <p:spPr bwMode="auto">
            <a:xfrm rot="1680000">
              <a:off x="8252195" y="995478"/>
              <a:ext cx="842892" cy="675083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ArchDown">
                <a:avLst>
                  <a:gd name="adj" fmla="val 16343946"/>
                </a:avLst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kern="0" dirty="0">
                  <a:solidFill>
                    <a:srgbClr val="1A426F"/>
                  </a:solidFill>
                  <a:cs typeface="Arial" charset="0"/>
                </a:rPr>
                <a:t>Critical</a:t>
              </a:r>
              <a:r>
                <a:rPr kumimoji="0" 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1A426F"/>
                  </a:solidFill>
                  <a:effectLst/>
                  <a:uLnTx/>
                  <a:uFillTx/>
                  <a:cs typeface="Arial" charset="0"/>
                </a:rPr>
                <a:t> Priority</a:t>
              </a:r>
            </a:p>
          </p:txBody>
        </p:sp>
      </p:grpSp>
      <p:sp>
        <p:nvSpPr>
          <p:cNvPr id="27" name="Espace réservé du pied de page 5">
            <a:extLst>
              <a:ext uri="{FF2B5EF4-FFF2-40B4-BE49-F238E27FC236}">
                <a16:creationId xmlns:a16="http://schemas.microsoft.com/office/drawing/2014/main" id="{34049626-F294-4448-B2F0-1BA8C627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986" y="6564073"/>
            <a:ext cx="2892981" cy="261268"/>
          </a:xfrm>
        </p:spPr>
        <p:txBody>
          <a:bodyPr/>
          <a:lstStyle/>
          <a:p>
            <a:pPr>
              <a:defRPr/>
            </a:pPr>
            <a:r>
              <a:rPr lang="fr-FR" dirty="0"/>
              <a:t>Investir Day│23 novembre 2021</a:t>
            </a:r>
          </a:p>
        </p:txBody>
      </p:sp>
    </p:spTree>
    <p:extLst>
      <p:ext uri="{BB962C8B-B14F-4D97-AF65-F5344CB8AC3E}">
        <p14:creationId xmlns:p14="http://schemas.microsoft.com/office/powerpoint/2010/main" val="396848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62">
            <a:extLst>
              <a:ext uri="{FF2B5EF4-FFF2-40B4-BE49-F238E27FC236}">
                <a16:creationId xmlns:a16="http://schemas.microsoft.com/office/drawing/2014/main" id="{A976BC22-6C40-41F3-8D76-93437340410C}"/>
              </a:ext>
            </a:extLst>
          </p:cNvPr>
          <p:cNvSpPr/>
          <p:nvPr/>
        </p:nvSpPr>
        <p:spPr bwMode="auto">
          <a:xfrm>
            <a:off x="341189" y="2242756"/>
            <a:ext cx="5463135" cy="306859"/>
          </a:xfrm>
          <a:prstGeom prst="round2SameRect">
            <a:avLst>
              <a:gd name="adj1" fmla="val 26675"/>
              <a:gd name="adj2" fmla="val 0"/>
            </a:avLst>
          </a:prstGeom>
          <a:solidFill>
            <a:srgbClr val="6D237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1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sz="1400" b="1">
              <a:solidFill>
                <a:srgbClr val="FF0000"/>
              </a:solidFill>
            </a:endParaRPr>
          </a:p>
        </p:txBody>
      </p:sp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CDA58E23-1078-4D63-AFF3-03E27D041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193183"/>
              </p:ext>
            </p:extLst>
          </p:nvPr>
        </p:nvGraphicFramePr>
        <p:xfrm>
          <a:off x="341188" y="2289280"/>
          <a:ext cx="5463136" cy="223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809">
                  <a:extLst>
                    <a:ext uri="{9D8B030D-6E8A-4147-A177-3AD203B41FA5}">
                      <a16:colId xmlns:a16="http://schemas.microsoft.com/office/drawing/2014/main" val="1902142577"/>
                    </a:ext>
                  </a:extLst>
                </a:gridCol>
                <a:gridCol w="2311327">
                  <a:extLst>
                    <a:ext uri="{9D8B030D-6E8A-4147-A177-3AD203B41FA5}">
                      <a16:colId xmlns:a16="http://schemas.microsoft.com/office/drawing/2014/main" val="3450261534"/>
                    </a:ext>
                  </a:extLst>
                </a:gridCol>
              </a:tblGrid>
              <a:tr h="239284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Indication / Infection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D23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Bactéries ciblées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D23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02920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fr-FR" sz="1000" b="1" dirty="0"/>
                        <a:t>Prothèse de genou</a:t>
                      </a:r>
                      <a:endParaRPr lang="en-GB" sz="1000" dirty="0"/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D23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indent="-2682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</a:pPr>
                      <a:r>
                        <a:rPr lang="en-GB" sz="1000" b="0" i="1" kern="1200" dirty="0">
                          <a:solidFill>
                            <a:schemeClr val="tx1"/>
                          </a:solidFill>
                          <a:latin typeface="+mn-lt"/>
                        </a:rPr>
                        <a:t>Staphylococcus aureus </a:t>
                      </a:r>
                    </a:p>
                    <a:p>
                      <a:pPr marL="268288" indent="-2682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</a:pPr>
                      <a:r>
                        <a:rPr lang="en-GB" sz="1000" b="0" i="1" kern="1200" dirty="0">
                          <a:solidFill>
                            <a:schemeClr val="tx1"/>
                          </a:solidFill>
                          <a:latin typeface="+mn-lt"/>
                        </a:rPr>
                        <a:t>Pseudomonas aeruginosa 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lang="en-GB" sz="1000" b="0" i="1" kern="1200" dirty="0">
                          <a:solidFill>
                            <a:schemeClr val="tx1"/>
                          </a:solidFill>
                          <a:latin typeface="+mn-lt"/>
                        </a:rPr>
                        <a:t>Staphylococcus </a:t>
                      </a:r>
                      <a:r>
                        <a:rPr lang="en-GB" sz="1000" b="0" i="1" kern="1200" dirty="0" err="1">
                          <a:solidFill>
                            <a:schemeClr val="tx1"/>
                          </a:solidFill>
                          <a:latin typeface="+mn-lt"/>
                        </a:rPr>
                        <a:t>lugdunensis</a:t>
                      </a:r>
                      <a:r>
                        <a:rPr lang="en-GB" sz="1000" b="0" i="1" kern="1200" dirty="0">
                          <a:solidFill>
                            <a:schemeClr val="tx1"/>
                          </a:solidFill>
                          <a:latin typeface="+mn-lt"/>
                        </a:rPr>
                        <a:t> (?) 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D23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8885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457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/>
                        <a:t>Prothèse de hanche</a:t>
                      </a:r>
                      <a:endParaRPr lang="en-GB" sz="1000" dirty="0"/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lang="en-GB" sz="1000" b="0" i="1" kern="1200" dirty="0">
                          <a:solidFill>
                            <a:schemeClr val="tx1"/>
                          </a:solidFill>
                          <a:latin typeface="+mn-lt"/>
                        </a:rPr>
                        <a:t>Staphylococcus aureus </a:t>
                      </a:r>
                    </a:p>
                    <a:p>
                      <a:pPr marL="268288" indent="-2682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</a:pPr>
                      <a:r>
                        <a:rPr lang="en-GB" sz="1000" b="0" i="1" kern="1200" dirty="0">
                          <a:solidFill>
                            <a:schemeClr val="tx1"/>
                          </a:solidFill>
                          <a:latin typeface="+mn-lt"/>
                        </a:rPr>
                        <a:t>Pseudomonas aeruginosa 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393899"/>
                  </a:ext>
                </a:extLst>
              </a:tr>
              <a:tr h="403200">
                <a:tc>
                  <a:txBody>
                    <a:bodyPr/>
                    <a:lstStyle/>
                    <a:p>
                      <a:r>
                        <a:rPr lang="fr-FR" sz="1000" b="1" dirty="0"/>
                        <a:t>Ostéite</a:t>
                      </a:r>
                      <a:endParaRPr lang="en-GB" sz="1000" b="1" dirty="0"/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lang="en-GB" sz="1000" b="0" i="1" kern="1200" dirty="0">
                          <a:solidFill>
                            <a:schemeClr val="tx1"/>
                          </a:solidFill>
                          <a:latin typeface="+mn-lt"/>
                        </a:rPr>
                        <a:t>Pseudomonas aeruginosa 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1167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lang="fr-FR" sz="1000" b="1" noProof="0"/>
                        <a:t>Autres</a:t>
                      </a:r>
                      <a:r>
                        <a:rPr lang="fr-FR" sz="1000" noProof="0"/>
                        <a:t> </a:t>
                      </a:r>
                      <a:r>
                        <a:rPr lang="fr-FR" sz="900" noProof="0"/>
                        <a:t>(Fracture pelvienne compliquée,</a:t>
                      </a:r>
                      <a:r>
                        <a:rPr lang="fr-FR" sz="900" baseline="0" noProof="0"/>
                        <a:t> </a:t>
                      </a:r>
                    </a:p>
                    <a:p>
                      <a:r>
                        <a:rPr lang="fr-FR" sz="900" baseline="0" noProof="0"/>
                        <a:t>cranioplastie, pied </a:t>
                      </a:r>
                      <a:r>
                        <a:rPr lang="fr-FR" sz="900" baseline="0" noProof="0">
                          <a:solidFill>
                            <a:schemeClr val="tx1"/>
                          </a:solidFill>
                        </a:rPr>
                        <a:t>diabétique, endocardite sur valve, bactériémie sur une fistule thoracique </a:t>
                      </a:r>
                      <a:r>
                        <a:rPr lang="fr-FR" sz="900" baseline="0" noProof="0"/>
                        <a:t>profonde.)</a:t>
                      </a:r>
                      <a:endParaRPr lang="fr-FR" sz="900" noProof="0"/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23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lang="fr-FR" sz="1000" b="0" i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Staphylococcus aureus 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lang="fr-FR" sz="1000" b="0" i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Pseudomonas aeruginosa 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23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600485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B7C51184-3ADF-473F-AA39-DD303914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Traitements compassionnels : </a:t>
            </a:r>
            <a:r>
              <a:rPr lang="fr-FR" dirty="0">
                <a:solidFill>
                  <a:srgbClr val="6D2371"/>
                </a:solidFill>
              </a:rPr>
              <a:t>36 patients français ont bénéficié de la phagothérapie de Pherecydes dans 12 hôpitaux différents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DA35A5-A250-45BD-BF33-67D3F0F10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88" y="1310089"/>
            <a:ext cx="6840240" cy="648001"/>
          </a:xfrm>
        </p:spPr>
        <p:txBody>
          <a:bodyPr/>
          <a:lstStyle/>
          <a:p>
            <a:r>
              <a:rPr lang="fr-FR" sz="1400" b="0" dirty="0"/>
              <a:t>Plusieurs voies d’administration testées, dont la voie intraveineuse</a:t>
            </a:r>
          </a:p>
          <a:p>
            <a:r>
              <a:rPr lang="fr-FR" sz="1400" b="0" dirty="0"/>
              <a:t>+7 indications différentes traitées avec une majorité d’infections ostéoarticulaires</a:t>
            </a:r>
          </a:p>
          <a:p>
            <a:r>
              <a:rPr lang="fr-FR" sz="1400" b="0" dirty="0"/>
              <a:t>13 nouveaux cas au cours de 2021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4E03D7-FA78-4C0F-87CF-C7614E2304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Montée en puissance avec 13 nouveaux cas compassionnels depuis début 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5924E0-0D18-4E27-A5A9-D1C8C5B66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F8CC8-2FEE-4E40-BA58-422935C5735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3" name="Picture 4" descr="Résultat de recherche d'images pour &quot;ansm logo&quot;">
            <a:extLst>
              <a:ext uri="{FF2B5EF4-FFF2-40B4-BE49-F238E27FC236}">
                <a16:creationId xmlns:a16="http://schemas.microsoft.com/office/drawing/2014/main" id="{46F21CC3-B928-4E80-B311-978DECC39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37" y="5098217"/>
            <a:ext cx="1177458" cy="2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ésultat de recherche d'images pour &quot;crioac&quot;&quot;">
            <a:extLst>
              <a:ext uri="{FF2B5EF4-FFF2-40B4-BE49-F238E27FC236}">
                <a16:creationId xmlns:a16="http://schemas.microsoft.com/office/drawing/2014/main" id="{EDE09048-BDF4-4AB8-AC2C-EB832A3A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829" y="5056277"/>
            <a:ext cx="461463" cy="328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23650751-D9DB-4F35-9D98-02A6479672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2704" y="5099546"/>
            <a:ext cx="754607" cy="322886"/>
          </a:xfrm>
          <a:prstGeom prst="rect">
            <a:avLst/>
          </a:prstGeom>
        </p:spPr>
      </p:pic>
      <p:pic>
        <p:nvPicPr>
          <p:cNvPr id="16" name="Picture 28">
            <a:extLst>
              <a:ext uri="{FF2B5EF4-FFF2-40B4-BE49-F238E27FC236}">
                <a16:creationId xmlns:a16="http://schemas.microsoft.com/office/drawing/2014/main" id="{244F101C-A5E8-4F52-9A19-40BB05E5C7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27" t="18072" r="5627" b="18072"/>
          <a:stretch/>
        </p:blipFill>
        <p:spPr>
          <a:xfrm>
            <a:off x="3106934" y="5090508"/>
            <a:ext cx="446489" cy="321263"/>
          </a:xfrm>
          <a:prstGeom prst="rect">
            <a:avLst/>
          </a:prstGeom>
        </p:spPr>
      </p:pic>
      <p:pic>
        <p:nvPicPr>
          <p:cNvPr id="17" name="Picture 10" descr="Résultat de recherche d'images pour &quot;la pitié salpétrière logo&quot;&quot;">
            <a:extLst>
              <a:ext uri="{FF2B5EF4-FFF2-40B4-BE49-F238E27FC236}">
                <a16:creationId xmlns:a16="http://schemas.microsoft.com/office/drawing/2014/main" id="{69C8E926-54D3-4ADE-87BB-8E697440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35" y="5070931"/>
            <a:ext cx="1076628" cy="315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A49E528B-187B-4EB3-8998-CA7F904330DC}"/>
              </a:ext>
            </a:extLst>
          </p:cNvPr>
          <p:cNvSpPr txBox="1">
            <a:spLocks/>
          </p:cNvSpPr>
          <p:nvPr/>
        </p:nvSpPr>
        <p:spPr>
          <a:xfrm>
            <a:off x="363193" y="4713995"/>
            <a:ext cx="5463135" cy="322886"/>
          </a:xfrm>
          <a:prstGeom prst="rect">
            <a:avLst/>
          </a:prstGeom>
        </p:spPr>
        <p:txBody>
          <a:bodyPr lIns="0" tIns="36000" rIns="0" bIns="36000"/>
          <a:lstStyle>
            <a:lvl1pPr marL="326921" indent="-3269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1400" b="0">
                <a:ea typeface="Open Sans" panose="020B0606030504020204"/>
                <a:cs typeface="Open Sans" panose="020B0606030504020204"/>
              </a:defRPr>
            </a:lvl1pPr>
            <a:lvl2pPr marL="652402" indent="-32548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>
                <a:ea typeface="Open Sans" panose="020B0606030504020204"/>
                <a:cs typeface="Open Sans" panose="020B0606030504020204"/>
              </a:defRPr>
            </a:lvl2pPr>
            <a:lvl3pPr marL="908754" indent="-25635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>
                <a:ea typeface="Open Sans" panose="020B0606030504020204"/>
                <a:cs typeface="Open Sans" panose="020B0606030504020204"/>
              </a:defRPr>
            </a:lvl3pPr>
            <a:lvl4pPr marL="1306244" indent="-32692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>
                <a:ea typeface="Open Sans" panose="020B0606030504020204"/>
                <a:cs typeface="Open Sans" panose="020B0606030504020204"/>
              </a:defRPr>
            </a:lvl4pPr>
            <a:lvl5pPr marL="1636044" indent="-32980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>
                <a:ea typeface="Open Sans" panose="020B0606030504020204"/>
                <a:cs typeface="Open Sans" panose="020B0606030504020204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b="1"/>
              <a:t>Soutien systématique de l’ANSM et des centres de soins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BA6E6171-A6A7-4B70-B813-69B1F1AE0155}"/>
              </a:ext>
            </a:extLst>
          </p:cNvPr>
          <p:cNvGrpSpPr/>
          <p:nvPr/>
        </p:nvGrpSpPr>
        <p:grpSpPr>
          <a:xfrm>
            <a:off x="7572960" y="4066410"/>
            <a:ext cx="2502275" cy="1084891"/>
            <a:chOff x="7523436" y="3554078"/>
            <a:chExt cx="3069175" cy="1330677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896BD25-93AD-4721-AF76-FE1EC65E8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23436" y="3554078"/>
              <a:ext cx="657688" cy="1320767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F416715-6947-4367-AD25-81D933418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34294" y="3554078"/>
              <a:ext cx="662644" cy="1327992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077DB875-CD4F-46BB-AA8D-98D6E1CBF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52459" y="3554078"/>
              <a:ext cx="833853" cy="1330677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B23749F3-FDFA-4763-B505-22458F422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43898" y="3554078"/>
              <a:ext cx="748713" cy="132076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84678CE9-E631-41D9-A937-0C986F41F4B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015"/>
          <a:stretch/>
        </p:blipFill>
        <p:spPr>
          <a:xfrm>
            <a:off x="10151199" y="4096556"/>
            <a:ext cx="1599192" cy="639251"/>
          </a:xfrm>
          <a:prstGeom prst="rect">
            <a:avLst/>
          </a:prstGeom>
        </p:spPr>
      </p:pic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5D908847-BEEB-43DE-ADD7-C07F5EC1A236}"/>
              </a:ext>
            </a:extLst>
          </p:cNvPr>
          <p:cNvSpPr txBox="1">
            <a:spLocks/>
          </p:cNvSpPr>
          <p:nvPr/>
        </p:nvSpPr>
        <p:spPr>
          <a:xfrm>
            <a:off x="7257323" y="2775625"/>
            <a:ext cx="4329655" cy="1149211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588" indent="-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90499" indent="-187324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"/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80998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326921" lvl="2" indent="-32692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</a:pPr>
            <a:r>
              <a:rPr lang="fr-FR" sz="1500" b="1">
                <a:solidFill>
                  <a:schemeClr val="accent5"/>
                </a:solidFill>
              </a:rPr>
              <a:t>Excellents résultats observés dans 10 cas d’infections :</a:t>
            </a:r>
          </a:p>
          <a:p>
            <a:pPr marL="652402" lvl="1" indent="-32548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D2371"/>
              </a:buClr>
              <a:buSzPct val="80000"/>
              <a:buFontTx/>
              <a:buChar char="─"/>
            </a:pPr>
            <a:r>
              <a:rPr lang="fr-FR" sz="1500" b="1" dirty="0">
                <a:solidFill>
                  <a:schemeClr val="accent5"/>
                </a:solidFill>
              </a:rPr>
              <a:t>phages bien tolérés </a:t>
            </a:r>
          </a:p>
          <a:p>
            <a:pPr marL="652402" lvl="1" indent="-32548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D2371"/>
              </a:buClr>
              <a:buSzPct val="80000"/>
              <a:buFontTx/>
              <a:buChar char="─"/>
            </a:pPr>
            <a:r>
              <a:rPr lang="fr-FR" sz="1500" b="1" dirty="0">
                <a:solidFill>
                  <a:schemeClr val="accent5"/>
                </a:solidFill>
              </a:rPr>
              <a:t>effet bénéfique clinique et / ou microbiologique</a:t>
            </a:r>
          </a:p>
          <a:p>
            <a:pPr marL="652402" lvl="1" indent="-32548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D2371"/>
              </a:buClr>
              <a:buSzPct val="80000"/>
              <a:buFontTx/>
              <a:buChar char="─"/>
            </a:pPr>
            <a:endParaRPr lang="fr-FR" sz="1500" b="1" dirty="0">
              <a:solidFill>
                <a:schemeClr val="accent5"/>
              </a:solidFill>
            </a:endParaRPr>
          </a:p>
          <a:p>
            <a:pPr marL="652402" lvl="1" indent="-32548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D2371"/>
              </a:buClr>
              <a:buSzPct val="80000"/>
              <a:buFontTx/>
              <a:buChar char="─"/>
            </a:pPr>
            <a:endParaRPr lang="fr-FR" sz="1500" b="1" dirty="0">
              <a:solidFill>
                <a:schemeClr val="accent5"/>
              </a:solidFill>
            </a:endParaRPr>
          </a:p>
          <a:p>
            <a:pPr marL="326921" lvl="2" indent="-32692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</a:pPr>
            <a:r>
              <a:rPr lang="fr-FR" sz="1600" b="1" dirty="0">
                <a:solidFill>
                  <a:schemeClr val="accent5"/>
                </a:solidFill>
              </a:rPr>
              <a:t>Publication scientifique des résultats sur 3 patients</a:t>
            </a:r>
          </a:p>
        </p:txBody>
      </p:sp>
      <p:sp>
        <p:nvSpPr>
          <p:cNvPr id="29" name="Rectangle: Rounded Corners 76">
            <a:extLst>
              <a:ext uri="{FF2B5EF4-FFF2-40B4-BE49-F238E27FC236}">
                <a16:creationId xmlns:a16="http://schemas.microsoft.com/office/drawing/2014/main" id="{BC2BC42B-772A-495A-882F-F956EF12D8F1}"/>
              </a:ext>
            </a:extLst>
          </p:cNvPr>
          <p:cNvSpPr/>
          <p:nvPr/>
        </p:nvSpPr>
        <p:spPr bwMode="auto">
          <a:xfrm>
            <a:off x="7130417" y="2171486"/>
            <a:ext cx="4727305" cy="3410302"/>
          </a:xfrm>
          <a:prstGeom prst="roundRect">
            <a:avLst>
              <a:gd name="adj" fmla="val 3367"/>
            </a:avLst>
          </a:prstGeom>
          <a:noFill/>
          <a:ln w="19050" cap="flat" cmpd="sng" algn="ctr">
            <a:solidFill>
              <a:srgbClr val="6D237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0"/>
              </a:spcBef>
            </a:pPr>
            <a:endParaRPr lang="fr-FR"/>
          </a:p>
        </p:txBody>
      </p:sp>
      <p:sp>
        <p:nvSpPr>
          <p:cNvPr id="32" name="Rectangle: Rounded Corners 62">
            <a:extLst>
              <a:ext uri="{FF2B5EF4-FFF2-40B4-BE49-F238E27FC236}">
                <a16:creationId xmlns:a16="http://schemas.microsoft.com/office/drawing/2014/main" id="{1A0C8C7E-70C3-4241-86C9-E4ACBEFBAECE}"/>
              </a:ext>
            </a:extLst>
          </p:cNvPr>
          <p:cNvSpPr/>
          <p:nvPr/>
        </p:nvSpPr>
        <p:spPr bwMode="auto">
          <a:xfrm>
            <a:off x="7130416" y="2176249"/>
            <a:ext cx="4727305" cy="468000"/>
          </a:xfrm>
          <a:prstGeom prst="round2SameRect">
            <a:avLst>
              <a:gd name="adj1" fmla="val 26675"/>
              <a:gd name="adj2" fmla="val 0"/>
            </a:avLst>
          </a:prstGeom>
          <a:solidFill>
            <a:srgbClr val="6D237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1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400" b="1">
                <a:solidFill>
                  <a:schemeClr val="bg1"/>
                </a:solidFill>
              </a:rPr>
              <a:t>Résultats tangibles</a:t>
            </a:r>
            <a:endParaRPr lang="fr-FR" sz="1400" b="1">
              <a:solidFill>
                <a:srgbClr val="FF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CB50476-CB2C-4EEC-9E54-AC99796859CD}"/>
              </a:ext>
            </a:extLst>
          </p:cNvPr>
          <p:cNvSpPr txBox="1"/>
          <p:nvPr/>
        </p:nvSpPr>
        <p:spPr>
          <a:xfrm>
            <a:off x="10876299" y="4608027"/>
            <a:ext cx="989413" cy="276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D2371"/>
              </a:buClr>
              <a:buSzPct val="80000"/>
            </a:pPr>
            <a:r>
              <a:rPr lang="fr-FR" sz="1050">
                <a:solidFill>
                  <a:schemeClr val="bg2"/>
                </a:solidFill>
              </a:rPr>
              <a:t>(Nov. 2020)</a:t>
            </a:r>
          </a:p>
        </p:txBody>
      </p:sp>
      <p:sp>
        <p:nvSpPr>
          <p:cNvPr id="31" name="Rectangle: Rounded Corners 76">
            <a:extLst>
              <a:ext uri="{FF2B5EF4-FFF2-40B4-BE49-F238E27FC236}">
                <a16:creationId xmlns:a16="http://schemas.microsoft.com/office/drawing/2014/main" id="{239AB932-DF2B-407B-8F20-7D1CFD805987}"/>
              </a:ext>
            </a:extLst>
          </p:cNvPr>
          <p:cNvSpPr/>
          <p:nvPr/>
        </p:nvSpPr>
        <p:spPr bwMode="auto">
          <a:xfrm>
            <a:off x="341188" y="2246021"/>
            <a:ext cx="5463136" cy="919432"/>
          </a:xfrm>
          <a:prstGeom prst="roundRect">
            <a:avLst>
              <a:gd name="adj" fmla="val 13329"/>
            </a:avLst>
          </a:prstGeom>
          <a:noFill/>
          <a:ln w="19050" cap="flat" cmpd="sng" algn="ctr">
            <a:solidFill>
              <a:srgbClr val="6D237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180000" tIns="0" rIns="10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indent="-911225" eaLnBrk="0" hangingPunct="0">
              <a:buFont typeface="Wingdings" panose="05000000000000000000" pitchFamily="2" charset="2"/>
              <a:buChar char=""/>
              <a:defRPr/>
            </a:pPr>
            <a:endParaRPr lang="fr-FR" sz="900"/>
          </a:p>
          <a:p>
            <a:pPr marL="190499" lvl="2" indent="-187324" eaLnBrk="0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  <a:defRPr/>
            </a:pPr>
            <a:endParaRPr lang="fr-FR" sz="900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84F20C7-67E9-4893-A013-EB749F1D7E90}"/>
              </a:ext>
            </a:extLst>
          </p:cNvPr>
          <p:cNvCxnSpPr>
            <a:cxnSpLocks/>
          </p:cNvCxnSpPr>
          <p:nvPr/>
        </p:nvCxnSpPr>
        <p:spPr>
          <a:xfrm flipV="1">
            <a:off x="5804324" y="2523341"/>
            <a:ext cx="1330385" cy="0"/>
          </a:xfrm>
          <a:prstGeom prst="line">
            <a:avLst/>
          </a:prstGeom>
          <a:noFill/>
          <a:ln w="25400" cap="flat" cmpd="sng" algn="ctr">
            <a:solidFill>
              <a:srgbClr val="6D237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3" name="Espace réservé du pied de page 5">
            <a:extLst>
              <a:ext uri="{FF2B5EF4-FFF2-40B4-BE49-F238E27FC236}">
                <a16:creationId xmlns:a16="http://schemas.microsoft.com/office/drawing/2014/main" id="{15C049ED-2AFF-43B9-AA93-B0F2FD6D1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986" y="6564073"/>
            <a:ext cx="2892981" cy="261268"/>
          </a:xfrm>
        </p:spPr>
        <p:txBody>
          <a:bodyPr/>
          <a:lstStyle/>
          <a:p>
            <a:pPr>
              <a:defRPr/>
            </a:pPr>
            <a:r>
              <a:rPr lang="fr-FR" dirty="0"/>
              <a:t>Investir Day│23 novembre 2021</a:t>
            </a:r>
          </a:p>
        </p:txBody>
      </p:sp>
    </p:spTree>
    <p:extLst>
      <p:ext uri="{BB962C8B-B14F-4D97-AF65-F5344CB8AC3E}">
        <p14:creationId xmlns:p14="http://schemas.microsoft.com/office/powerpoint/2010/main" val="401735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D44BE037-0737-478F-9DA6-557D2E8B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Développement clinique </a:t>
            </a:r>
            <a:r>
              <a:rPr lang="fr-FR" dirty="0">
                <a:solidFill>
                  <a:schemeClr val="tx2"/>
                </a:solidFill>
              </a:rPr>
              <a:t>soutenu</a:t>
            </a:r>
            <a:r>
              <a:rPr lang="fr-FR" dirty="0"/>
              <a:t> et </a:t>
            </a:r>
            <a:r>
              <a:rPr lang="fr-FR" dirty="0">
                <a:solidFill>
                  <a:schemeClr val="tx2"/>
                </a:solidFill>
              </a:rPr>
              <a:t>diversifié</a:t>
            </a:r>
            <a:r>
              <a:rPr lang="fr-FR" dirty="0"/>
              <a:t> dans des </a:t>
            </a:r>
            <a:r>
              <a:rPr lang="fr-FR" dirty="0">
                <a:solidFill>
                  <a:schemeClr val="tx2"/>
                </a:solidFill>
              </a:rPr>
              <a:t>indications</a:t>
            </a:r>
            <a:r>
              <a:rPr lang="fr-FR" dirty="0"/>
              <a:t> </a:t>
            </a:r>
            <a:r>
              <a:rPr lang="fr-FR" dirty="0">
                <a:solidFill>
                  <a:schemeClr val="tx2"/>
                </a:solidFill>
              </a:rPr>
              <a:t>critiques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73D985-D39C-4E89-9E26-3A433D7E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F8CC8-2FEE-4E40-BA58-422935C57357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44" name="Arrow: Chevron 46">
            <a:extLst>
              <a:ext uri="{FF2B5EF4-FFF2-40B4-BE49-F238E27FC236}">
                <a16:creationId xmlns:a16="http://schemas.microsoft.com/office/drawing/2014/main" id="{4B12F74D-5D09-4BC2-B74E-8C13ECE02D56}"/>
              </a:ext>
            </a:extLst>
          </p:cNvPr>
          <p:cNvSpPr/>
          <p:nvPr/>
        </p:nvSpPr>
        <p:spPr bwMode="auto">
          <a:xfrm>
            <a:off x="3593594" y="1244346"/>
            <a:ext cx="1951100" cy="3996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chemeClr val="accent4"/>
                </a:solidFill>
                <a:cs typeface="Arial" charset="0"/>
              </a:rPr>
              <a:t>2022</a:t>
            </a:r>
          </a:p>
        </p:txBody>
      </p:sp>
      <p:sp>
        <p:nvSpPr>
          <p:cNvPr id="45" name="Arrow: Chevron 47">
            <a:extLst>
              <a:ext uri="{FF2B5EF4-FFF2-40B4-BE49-F238E27FC236}">
                <a16:creationId xmlns:a16="http://schemas.microsoft.com/office/drawing/2014/main" id="{4A946613-C4FC-44E4-9141-C01368D704B3}"/>
              </a:ext>
            </a:extLst>
          </p:cNvPr>
          <p:cNvSpPr/>
          <p:nvPr/>
        </p:nvSpPr>
        <p:spPr bwMode="auto">
          <a:xfrm>
            <a:off x="5407700" y="1244346"/>
            <a:ext cx="1951100" cy="3996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chemeClr val="accent4"/>
                </a:solidFill>
                <a:cs typeface="Arial" charset="0"/>
              </a:rPr>
              <a:t>2023</a:t>
            </a:r>
          </a:p>
        </p:txBody>
      </p:sp>
      <p:sp>
        <p:nvSpPr>
          <p:cNvPr id="46" name="Arrow: Chevron 48">
            <a:extLst>
              <a:ext uri="{FF2B5EF4-FFF2-40B4-BE49-F238E27FC236}">
                <a16:creationId xmlns:a16="http://schemas.microsoft.com/office/drawing/2014/main" id="{592F5A75-BB32-42AD-9F24-F6C31791CC4A}"/>
              </a:ext>
            </a:extLst>
          </p:cNvPr>
          <p:cNvSpPr/>
          <p:nvPr/>
        </p:nvSpPr>
        <p:spPr bwMode="auto">
          <a:xfrm>
            <a:off x="7221806" y="1244346"/>
            <a:ext cx="1951100" cy="3996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chemeClr val="accent4"/>
                </a:solidFill>
                <a:cs typeface="Arial" charset="0"/>
              </a:rPr>
              <a:t>2024</a:t>
            </a:r>
          </a:p>
        </p:txBody>
      </p:sp>
      <p:sp>
        <p:nvSpPr>
          <p:cNvPr id="47" name="Rectangle: Rounded Corners 49">
            <a:extLst>
              <a:ext uri="{FF2B5EF4-FFF2-40B4-BE49-F238E27FC236}">
                <a16:creationId xmlns:a16="http://schemas.microsoft.com/office/drawing/2014/main" id="{EBF57798-CBCC-4673-AF55-761C5898BB24}"/>
              </a:ext>
            </a:extLst>
          </p:cNvPr>
          <p:cNvSpPr/>
          <p:nvPr/>
        </p:nvSpPr>
        <p:spPr bwMode="auto">
          <a:xfrm>
            <a:off x="1238752" y="1692603"/>
            <a:ext cx="1319157" cy="1116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50" b="1" dirty="0">
                <a:cs typeface="Arial" charset="0"/>
              </a:rPr>
              <a:t>Infection ostéoarticulaire sur prothèse</a:t>
            </a:r>
            <a:endParaRPr lang="fr-FR" sz="1050" b="1" i="1" dirty="0">
              <a:cs typeface="Arial" charset="0"/>
            </a:endParaRPr>
          </a:p>
        </p:txBody>
      </p:sp>
      <p:sp>
        <p:nvSpPr>
          <p:cNvPr id="48" name="Rectangle: Rounded Corners 50">
            <a:extLst>
              <a:ext uri="{FF2B5EF4-FFF2-40B4-BE49-F238E27FC236}">
                <a16:creationId xmlns:a16="http://schemas.microsoft.com/office/drawing/2014/main" id="{51E35F92-B7D8-46F6-ADE2-BA5F7FC72859}"/>
              </a:ext>
            </a:extLst>
          </p:cNvPr>
          <p:cNvSpPr/>
          <p:nvPr/>
        </p:nvSpPr>
        <p:spPr bwMode="auto">
          <a:xfrm>
            <a:off x="619760" y="1665406"/>
            <a:ext cx="11221217" cy="1116000"/>
          </a:xfrm>
          <a:prstGeom prst="rect">
            <a:avLst/>
          </a:prstGeom>
          <a:noFill/>
          <a:ln w="12700" cap="flat" cmpd="sng" algn="ctr">
            <a:solidFill>
              <a:srgbClr val="6D237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FR" sz="1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" name="Rectangle: Rounded Corners 51">
            <a:extLst>
              <a:ext uri="{FF2B5EF4-FFF2-40B4-BE49-F238E27FC236}">
                <a16:creationId xmlns:a16="http://schemas.microsoft.com/office/drawing/2014/main" id="{D3A3D91C-729D-4902-9A59-3037879CAB10}"/>
              </a:ext>
            </a:extLst>
          </p:cNvPr>
          <p:cNvSpPr/>
          <p:nvPr/>
        </p:nvSpPr>
        <p:spPr bwMode="auto">
          <a:xfrm>
            <a:off x="1238752" y="2843942"/>
            <a:ext cx="1319157" cy="1116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50" b="1" dirty="0">
                <a:cs typeface="Arial" charset="0"/>
              </a:rPr>
              <a:t>Infection de l’ulcère du pied diabétique</a:t>
            </a:r>
            <a:endParaRPr lang="fr-FR" sz="1050" b="1" i="1" dirty="0">
              <a:cs typeface="Arial" charset="0"/>
            </a:endParaRPr>
          </a:p>
        </p:txBody>
      </p:sp>
      <p:sp>
        <p:nvSpPr>
          <p:cNvPr id="50" name="Rectangle: Rounded Corners 52">
            <a:extLst>
              <a:ext uri="{FF2B5EF4-FFF2-40B4-BE49-F238E27FC236}">
                <a16:creationId xmlns:a16="http://schemas.microsoft.com/office/drawing/2014/main" id="{ED02F968-3ECA-4A80-8CD3-5C38AA67D2D7}"/>
              </a:ext>
            </a:extLst>
          </p:cNvPr>
          <p:cNvSpPr/>
          <p:nvPr/>
        </p:nvSpPr>
        <p:spPr bwMode="auto">
          <a:xfrm>
            <a:off x="619760" y="2840008"/>
            <a:ext cx="11221217" cy="1098249"/>
          </a:xfrm>
          <a:prstGeom prst="rect">
            <a:avLst/>
          </a:prstGeom>
          <a:noFill/>
          <a:ln w="12700" cap="flat" cmpd="sng" algn="ctr">
            <a:solidFill>
              <a:srgbClr val="6D237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FR" sz="1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" name="Rectangle: Rounded Corners 56">
            <a:extLst>
              <a:ext uri="{FF2B5EF4-FFF2-40B4-BE49-F238E27FC236}">
                <a16:creationId xmlns:a16="http://schemas.microsoft.com/office/drawing/2014/main" id="{91F8762C-CEFE-405A-9485-A04455E6C930}"/>
              </a:ext>
            </a:extLst>
          </p:cNvPr>
          <p:cNvSpPr/>
          <p:nvPr/>
        </p:nvSpPr>
        <p:spPr bwMode="auto">
          <a:xfrm>
            <a:off x="1238752" y="5264654"/>
            <a:ext cx="1319157" cy="631946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50" b="1" dirty="0">
                <a:cs typeface="Arial" charset="0"/>
              </a:rPr>
              <a:t>Infection des voies respiratoires</a:t>
            </a:r>
          </a:p>
        </p:txBody>
      </p:sp>
      <p:sp>
        <p:nvSpPr>
          <p:cNvPr id="52" name="Rectangle: Rounded Corners 57">
            <a:extLst>
              <a:ext uri="{FF2B5EF4-FFF2-40B4-BE49-F238E27FC236}">
                <a16:creationId xmlns:a16="http://schemas.microsoft.com/office/drawing/2014/main" id="{BDE8EAE4-9DCA-4908-8FDF-9F4D20EEFCBE}"/>
              </a:ext>
            </a:extLst>
          </p:cNvPr>
          <p:cNvSpPr/>
          <p:nvPr/>
        </p:nvSpPr>
        <p:spPr bwMode="auto">
          <a:xfrm>
            <a:off x="619760" y="5207505"/>
            <a:ext cx="11221217" cy="698620"/>
          </a:xfrm>
          <a:prstGeom prst="roundRect">
            <a:avLst>
              <a:gd name="adj" fmla="val 3865"/>
            </a:avLst>
          </a:prstGeom>
          <a:noFill/>
          <a:ln w="12700" cap="flat" cmpd="sng" algn="ctr">
            <a:solidFill>
              <a:srgbClr val="54A1D8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FR" sz="1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" name="Rectangle: Rounded Corners 58">
            <a:extLst>
              <a:ext uri="{FF2B5EF4-FFF2-40B4-BE49-F238E27FC236}">
                <a16:creationId xmlns:a16="http://schemas.microsoft.com/office/drawing/2014/main" id="{57CB26E3-AC61-42F9-BA04-62ECF18CCF2A}"/>
              </a:ext>
            </a:extLst>
          </p:cNvPr>
          <p:cNvSpPr/>
          <p:nvPr/>
        </p:nvSpPr>
        <p:spPr bwMode="auto">
          <a:xfrm>
            <a:off x="6628270" y="5431272"/>
            <a:ext cx="2872665" cy="291600"/>
          </a:xfrm>
          <a:prstGeom prst="roundRect">
            <a:avLst>
              <a:gd name="adj" fmla="val 20855"/>
            </a:avLst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chemeClr val="bg1"/>
                </a:solidFill>
                <a:cs typeface="Arial" charset="0"/>
              </a:rPr>
              <a:t>Phase I/II</a:t>
            </a:r>
          </a:p>
        </p:txBody>
      </p:sp>
      <p:sp>
        <p:nvSpPr>
          <p:cNvPr id="54" name="Rectangle: Rounded Corners 59">
            <a:extLst>
              <a:ext uri="{FF2B5EF4-FFF2-40B4-BE49-F238E27FC236}">
                <a16:creationId xmlns:a16="http://schemas.microsoft.com/office/drawing/2014/main" id="{0579D46B-209D-416D-9E2D-8848704B7FB7}"/>
              </a:ext>
            </a:extLst>
          </p:cNvPr>
          <p:cNvSpPr/>
          <p:nvPr/>
        </p:nvSpPr>
        <p:spPr bwMode="auto">
          <a:xfrm>
            <a:off x="1238752" y="4023856"/>
            <a:ext cx="1319157" cy="1116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57200">
              <a:defRPr/>
            </a:pPr>
            <a:r>
              <a:rPr lang="fr-FR" sz="1050" b="1" dirty="0">
                <a:cs typeface="Arial" charset="0"/>
              </a:rPr>
              <a:t>Infection urinaire complexe</a:t>
            </a:r>
          </a:p>
        </p:txBody>
      </p:sp>
      <p:sp>
        <p:nvSpPr>
          <p:cNvPr id="55" name="Rectangle: Rounded Corners 62">
            <a:extLst>
              <a:ext uri="{FF2B5EF4-FFF2-40B4-BE49-F238E27FC236}">
                <a16:creationId xmlns:a16="http://schemas.microsoft.com/office/drawing/2014/main" id="{96FB23F6-A162-4856-8293-06F95F1DE63A}"/>
              </a:ext>
            </a:extLst>
          </p:cNvPr>
          <p:cNvSpPr/>
          <p:nvPr/>
        </p:nvSpPr>
        <p:spPr bwMode="auto">
          <a:xfrm>
            <a:off x="6183799" y="4475286"/>
            <a:ext cx="2427867" cy="320492"/>
          </a:xfrm>
          <a:prstGeom prst="roundRect">
            <a:avLst>
              <a:gd name="adj" fmla="val 23003"/>
            </a:avLst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chemeClr val="bg1"/>
                </a:solidFill>
                <a:cs typeface="Arial" charset="0"/>
              </a:rPr>
              <a:t>Phase I/II</a:t>
            </a:r>
          </a:p>
        </p:txBody>
      </p:sp>
      <p:sp>
        <p:nvSpPr>
          <p:cNvPr id="56" name="Rectangle: Rounded Corners 63">
            <a:extLst>
              <a:ext uri="{FF2B5EF4-FFF2-40B4-BE49-F238E27FC236}">
                <a16:creationId xmlns:a16="http://schemas.microsoft.com/office/drawing/2014/main" id="{99406AFC-8927-464F-BD79-3B8E45E5292B}"/>
              </a:ext>
            </a:extLst>
          </p:cNvPr>
          <p:cNvSpPr/>
          <p:nvPr/>
        </p:nvSpPr>
        <p:spPr bwMode="auto">
          <a:xfrm>
            <a:off x="8634116" y="4475284"/>
            <a:ext cx="2776834" cy="320494"/>
          </a:xfrm>
          <a:prstGeom prst="roundRect">
            <a:avLst>
              <a:gd name="adj" fmla="val 26377"/>
            </a:avLst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chemeClr val="bg1"/>
                </a:solidFill>
                <a:cs typeface="Arial" charset="0"/>
              </a:rPr>
              <a:t>Phase II/III</a:t>
            </a:r>
          </a:p>
        </p:txBody>
      </p:sp>
      <p:sp>
        <p:nvSpPr>
          <p:cNvPr id="57" name="Rectangle: Rounded Corners 60">
            <a:extLst>
              <a:ext uri="{FF2B5EF4-FFF2-40B4-BE49-F238E27FC236}">
                <a16:creationId xmlns:a16="http://schemas.microsoft.com/office/drawing/2014/main" id="{8E138B92-B4B0-4D4C-A0E4-8D1A12C5D0EA}"/>
              </a:ext>
            </a:extLst>
          </p:cNvPr>
          <p:cNvSpPr/>
          <p:nvPr/>
        </p:nvSpPr>
        <p:spPr bwMode="auto">
          <a:xfrm>
            <a:off x="619760" y="4023857"/>
            <a:ext cx="11221217" cy="1116000"/>
          </a:xfrm>
          <a:prstGeom prst="rect">
            <a:avLst/>
          </a:prstGeom>
          <a:noFill/>
          <a:ln w="12700" cap="flat" cmpd="sng" algn="ctr">
            <a:solidFill>
              <a:srgbClr val="0F0E57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FR" sz="1000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0FCD566-7353-4088-8BFC-306732D244FB}"/>
              </a:ext>
            </a:extLst>
          </p:cNvPr>
          <p:cNvGrpSpPr/>
          <p:nvPr/>
        </p:nvGrpSpPr>
        <p:grpSpPr>
          <a:xfrm>
            <a:off x="275117" y="6114101"/>
            <a:ext cx="11630647" cy="241996"/>
            <a:chOff x="275117" y="6114101"/>
            <a:chExt cx="11630647" cy="241996"/>
          </a:xfrm>
        </p:grpSpPr>
        <p:sp>
          <p:nvSpPr>
            <p:cNvPr id="58" name="Rectangle: Rounded Corners 64">
              <a:extLst>
                <a:ext uri="{FF2B5EF4-FFF2-40B4-BE49-F238E27FC236}">
                  <a16:creationId xmlns:a16="http://schemas.microsoft.com/office/drawing/2014/main" id="{D4CFE717-A051-4C3E-9CAE-B2055833D0B5}"/>
                </a:ext>
              </a:extLst>
            </p:cNvPr>
            <p:cNvSpPr/>
            <p:nvPr/>
          </p:nvSpPr>
          <p:spPr bwMode="auto">
            <a:xfrm>
              <a:off x="275117" y="6152886"/>
              <a:ext cx="337646" cy="203211"/>
            </a:xfrm>
            <a:prstGeom prst="roundRect">
              <a:avLst/>
            </a:prstGeom>
            <a:solidFill>
              <a:schemeClr val="accent5"/>
            </a:solidFill>
            <a:ln w="63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fr-FR" sz="1000" b="1" dirty="0">
                <a:solidFill>
                  <a:srgbClr val="2F8889"/>
                </a:solidFill>
                <a:cs typeface="Arial" charset="0"/>
              </a:endParaRPr>
            </a:p>
          </p:txBody>
        </p:sp>
        <p:sp>
          <p:nvSpPr>
            <p:cNvPr id="60" name="TextBox 66">
              <a:extLst>
                <a:ext uri="{FF2B5EF4-FFF2-40B4-BE49-F238E27FC236}">
                  <a16:creationId xmlns:a16="http://schemas.microsoft.com/office/drawing/2014/main" id="{12855BC9-741C-40A1-AF22-C5B5F4253DF2}"/>
                </a:ext>
              </a:extLst>
            </p:cNvPr>
            <p:cNvSpPr txBox="1"/>
            <p:nvPr/>
          </p:nvSpPr>
          <p:spPr>
            <a:xfrm>
              <a:off x="718969" y="6152886"/>
              <a:ext cx="5797193" cy="203211"/>
            </a:xfrm>
            <a:prstGeom prst="roundRect">
              <a:avLst/>
            </a:prstGeom>
            <a:noFill/>
          </p:spPr>
          <p:txBody>
            <a:bodyPr wrap="square" lIns="36000" tIns="36000" rIns="36000" bIns="36000" rtlCol="0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>
                  <a:solidFill>
                    <a:srgbClr val="000000"/>
                  </a:solidFill>
                  <a:cs typeface="Arial" charset="0"/>
                </a:rPr>
                <a:t>Étude réalisées et sponsorisées par Pherecydes Pharma</a:t>
              </a: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D0BFEEFE-BAE4-4EFD-B855-5960AEDE66C8}"/>
                </a:ext>
              </a:extLst>
            </p:cNvPr>
            <p:cNvGrpSpPr/>
            <p:nvPr/>
          </p:nvGrpSpPr>
          <p:grpSpPr>
            <a:xfrm>
              <a:off x="4117911" y="6114101"/>
              <a:ext cx="7787853" cy="241996"/>
              <a:chOff x="2768321" y="6178170"/>
              <a:chExt cx="7787853" cy="241996"/>
            </a:xfrm>
          </p:grpSpPr>
          <p:sp>
            <p:nvSpPr>
              <p:cNvPr id="59" name="Rectangle: Rounded Corners 65">
                <a:extLst>
                  <a:ext uri="{FF2B5EF4-FFF2-40B4-BE49-F238E27FC236}">
                    <a16:creationId xmlns:a16="http://schemas.microsoft.com/office/drawing/2014/main" id="{F146AA31-C415-4893-9D99-0B725596B444}"/>
                  </a:ext>
                </a:extLst>
              </p:cNvPr>
              <p:cNvSpPr/>
              <p:nvPr/>
            </p:nvSpPr>
            <p:spPr bwMode="auto">
              <a:xfrm>
                <a:off x="2768321" y="6198368"/>
                <a:ext cx="337646" cy="201600"/>
              </a:xfrm>
              <a:prstGeom prst="roundRect">
                <a:avLst/>
              </a:prstGeom>
              <a:noFill/>
              <a:ln w="19050" cap="flat" cmpd="sng" algn="ctr">
                <a:solidFill>
                  <a:schemeClr val="accent5"/>
                </a:solidFill>
                <a:prstDash val="sysDash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fr-FR" sz="1000" b="1" dirty="0">
                  <a:cs typeface="Arial" charset="0"/>
                </a:endParaRPr>
              </a:p>
            </p:txBody>
          </p:sp>
          <p:sp>
            <p:nvSpPr>
              <p:cNvPr id="61" name="TextBox 67">
                <a:extLst>
                  <a:ext uri="{FF2B5EF4-FFF2-40B4-BE49-F238E27FC236}">
                    <a16:creationId xmlns:a16="http://schemas.microsoft.com/office/drawing/2014/main" id="{9C5DCCAB-67C3-4B98-AD36-251C9D3CAEAF}"/>
                  </a:ext>
                </a:extLst>
              </p:cNvPr>
              <p:cNvSpPr txBox="1"/>
              <p:nvPr/>
            </p:nvSpPr>
            <p:spPr>
              <a:xfrm>
                <a:off x="3212174" y="6178170"/>
                <a:ext cx="7344000" cy="241996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dirty="0">
                    <a:solidFill>
                      <a:srgbClr val="000000"/>
                    </a:solidFill>
                    <a:cs typeface="Arial" charset="0"/>
                  </a:rPr>
                  <a:t>Etudes à l’initiative des investigateurs, financées par des programmes hospitaliers de recherche clinique (PHRC)</a:t>
                </a:r>
              </a:p>
            </p:txBody>
          </p:sp>
        </p:grpSp>
      </p:grpSp>
      <p:sp>
        <p:nvSpPr>
          <p:cNvPr id="62" name="Rectangle: Rounded Corners 49">
            <a:extLst>
              <a:ext uri="{FF2B5EF4-FFF2-40B4-BE49-F238E27FC236}">
                <a16:creationId xmlns:a16="http://schemas.microsoft.com/office/drawing/2014/main" id="{E8F97A03-3AA0-42F5-99B7-D80C8734B15B}"/>
              </a:ext>
            </a:extLst>
          </p:cNvPr>
          <p:cNvSpPr/>
          <p:nvPr/>
        </p:nvSpPr>
        <p:spPr bwMode="auto">
          <a:xfrm>
            <a:off x="146495" y="1665406"/>
            <a:ext cx="924071" cy="2284453"/>
          </a:xfrm>
          <a:prstGeom prst="roundRect">
            <a:avLst>
              <a:gd name="adj" fmla="val 4998"/>
            </a:avLst>
          </a:prstGeom>
          <a:solidFill>
            <a:srgbClr val="6D2371"/>
          </a:solidFill>
          <a:ln w="12700" cap="flat" cmpd="sng" algn="ctr">
            <a:solidFill>
              <a:srgbClr val="6D237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Staphylo-coccus</a:t>
            </a:r>
            <a:r>
              <a:rPr kumimoji="0" lang="fr-FR" sz="1000" b="1" i="1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aureus</a:t>
            </a:r>
          </a:p>
        </p:txBody>
      </p:sp>
      <p:sp>
        <p:nvSpPr>
          <p:cNvPr id="63" name="Arrow: Chevron 48">
            <a:extLst>
              <a:ext uri="{FF2B5EF4-FFF2-40B4-BE49-F238E27FC236}">
                <a16:creationId xmlns:a16="http://schemas.microsoft.com/office/drawing/2014/main" id="{D4E1EC34-5414-4439-91B4-BCA9001B8BC0}"/>
              </a:ext>
            </a:extLst>
          </p:cNvPr>
          <p:cNvSpPr/>
          <p:nvPr/>
        </p:nvSpPr>
        <p:spPr bwMode="auto">
          <a:xfrm>
            <a:off x="9011467" y="1244346"/>
            <a:ext cx="1951100" cy="3996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chemeClr val="accent4"/>
                </a:solidFill>
                <a:cs typeface="Arial" charset="0"/>
              </a:rPr>
              <a:t>2025</a:t>
            </a:r>
          </a:p>
        </p:txBody>
      </p:sp>
      <p:sp>
        <p:nvSpPr>
          <p:cNvPr id="64" name="Rectangle: Rounded Corners 49">
            <a:extLst>
              <a:ext uri="{FF2B5EF4-FFF2-40B4-BE49-F238E27FC236}">
                <a16:creationId xmlns:a16="http://schemas.microsoft.com/office/drawing/2014/main" id="{84BCEA31-3AA5-4C99-8E84-514AA9858E7D}"/>
              </a:ext>
            </a:extLst>
          </p:cNvPr>
          <p:cNvSpPr/>
          <p:nvPr/>
        </p:nvSpPr>
        <p:spPr bwMode="auto">
          <a:xfrm>
            <a:off x="146495" y="4013774"/>
            <a:ext cx="924071" cy="1126082"/>
          </a:xfrm>
          <a:prstGeom prst="roundRect">
            <a:avLst>
              <a:gd name="adj" fmla="val 4090"/>
            </a:avLst>
          </a:prstGeom>
          <a:solidFill>
            <a:srgbClr val="0F0E57"/>
          </a:solidFill>
          <a:ln w="19050" cap="flat" cmpd="sng" algn="ctr">
            <a:solidFill>
              <a:srgbClr val="0F0E57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Escherichia</a:t>
            </a:r>
          </a:p>
          <a:p>
            <a:pPr marL="0" marR="0" lvl="0" indent="0" algn="ctr" defTabSz="91440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coli</a:t>
            </a:r>
          </a:p>
        </p:txBody>
      </p:sp>
      <p:sp>
        <p:nvSpPr>
          <p:cNvPr id="65" name="Rectangle: Rounded Corners 49">
            <a:extLst>
              <a:ext uri="{FF2B5EF4-FFF2-40B4-BE49-F238E27FC236}">
                <a16:creationId xmlns:a16="http://schemas.microsoft.com/office/drawing/2014/main" id="{08FCDC98-02C4-4015-A757-FD51ABAF06BB}"/>
              </a:ext>
            </a:extLst>
          </p:cNvPr>
          <p:cNvSpPr/>
          <p:nvPr/>
        </p:nvSpPr>
        <p:spPr bwMode="auto">
          <a:xfrm>
            <a:off x="158192" y="5207503"/>
            <a:ext cx="924071" cy="698620"/>
          </a:xfrm>
          <a:prstGeom prst="roundRect">
            <a:avLst>
              <a:gd name="adj" fmla="val 6476"/>
            </a:avLst>
          </a:prstGeom>
          <a:solidFill>
            <a:srgbClr val="54A1D8"/>
          </a:solidFill>
          <a:ln w="12700" cap="flat" cmpd="sng" algn="ctr">
            <a:solidFill>
              <a:srgbClr val="54A1D8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Pseudo-</a:t>
            </a:r>
            <a:r>
              <a:rPr kumimoji="0" lang="fr-FR" sz="1000" b="1" i="1" u="none" strike="noStrike" kern="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monas</a:t>
            </a:r>
            <a:endParaRPr kumimoji="0" lang="fr-FR" sz="1000" b="1" i="1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charset="0"/>
            </a:endParaRPr>
          </a:p>
          <a:p>
            <a:pPr marL="0" marR="0" lvl="0" indent="0" algn="ctr" defTabSz="91440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aeruginosa</a:t>
            </a:r>
          </a:p>
        </p:txBody>
      </p:sp>
      <p:pic>
        <p:nvPicPr>
          <p:cNvPr id="68" name="Picture 3">
            <a:extLst>
              <a:ext uri="{FF2B5EF4-FFF2-40B4-BE49-F238E27FC236}">
                <a16:creationId xmlns:a16="http://schemas.microsoft.com/office/drawing/2014/main" id="{A98ED59F-AE88-42F6-B39B-0E486B1F52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9033" y="2209424"/>
            <a:ext cx="832235" cy="389406"/>
          </a:xfrm>
          <a:prstGeom prst="rect">
            <a:avLst/>
          </a:prstGeom>
        </p:spPr>
      </p:pic>
      <p:pic>
        <p:nvPicPr>
          <p:cNvPr id="69" name="Picture 2" descr="CHU de Nîmes - 880 photos - Hôpital -">
            <a:extLst>
              <a:ext uri="{FF2B5EF4-FFF2-40B4-BE49-F238E27FC236}">
                <a16:creationId xmlns:a16="http://schemas.microsoft.com/office/drawing/2014/main" id="{16F1D974-92BA-4698-B953-612162E2A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9" b="16249"/>
          <a:stretch/>
        </p:blipFill>
        <p:spPr bwMode="auto">
          <a:xfrm>
            <a:off x="3354676" y="3381786"/>
            <a:ext cx="476187" cy="42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7153EFB-9316-41F4-B7C1-F7CD6C9EEE59}"/>
              </a:ext>
            </a:extLst>
          </p:cNvPr>
          <p:cNvSpPr/>
          <p:nvPr/>
        </p:nvSpPr>
        <p:spPr bwMode="auto">
          <a:xfrm>
            <a:off x="3511986" y="1802634"/>
            <a:ext cx="2652579" cy="237600"/>
          </a:xfrm>
          <a:prstGeom prst="roundRect">
            <a:avLst>
              <a:gd name="adj" fmla="val 21033"/>
            </a:avLst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chemeClr val="bg1"/>
                </a:solidFill>
                <a:cs typeface="Arial" charset="0"/>
              </a:rPr>
              <a:t>Phase I/II</a:t>
            </a:r>
          </a:p>
        </p:txBody>
      </p:sp>
      <p:sp>
        <p:nvSpPr>
          <p:cNvPr id="71" name="Rectangle: Rounded Corners 71">
            <a:extLst>
              <a:ext uri="{FF2B5EF4-FFF2-40B4-BE49-F238E27FC236}">
                <a16:creationId xmlns:a16="http://schemas.microsoft.com/office/drawing/2014/main" id="{74CABBFB-DA28-4FD4-A156-6940250E90CC}"/>
              </a:ext>
            </a:extLst>
          </p:cNvPr>
          <p:cNvSpPr/>
          <p:nvPr/>
        </p:nvSpPr>
        <p:spPr bwMode="auto">
          <a:xfrm>
            <a:off x="6183799" y="1802634"/>
            <a:ext cx="3511836" cy="237600"/>
          </a:xfrm>
          <a:prstGeom prst="roundRect">
            <a:avLst>
              <a:gd name="adj" fmla="val 12757"/>
            </a:avLst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chemeClr val="bg1"/>
                </a:solidFill>
                <a:cs typeface="Arial" charset="0"/>
              </a:rPr>
              <a:t>Phase III</a:t>
            </a:r>
          </a:p>
        </p:txBody>
      </p:sp>
      <p:sp>
        <p:nvSpPr>
          <p:cNvPr id="72" name="Rectangle: Rounded Corners 55">
            <a:extLst>
              <a:ext uri="{FF2B5EF4-FFF2-40B4-BE49-F238E27FC236}">
                <a16:creationId xmlns:a16="http://schemas.microsoft.com/office/drawing/2014/main" id="{E88DED50-2D08-4492-9687-AFF7CBAFEB62}"/>
              </a:ext>
            </a:extLst>
          </p:cNvPr>
          <p:cNvSpPr/>
          <p:nvPr/>
        </p:nvSpPr>
        <p:spPr bwMode="auto">
          <a:xfrm>
            <a:off x="4026230" y="2290394"/>
            <a:ext cx="4709512" cy="237600"/>
          </a:xfrm>
          <a:prstGeom prst="roundRect">
            <a:avLst>
              <a:gd name="adj" fmla="val 16895"/>
            </a:avLst>
          </a:prstGeom>
          <a:solidFill>
            <a:srgbClr val="2F8889"/>
          </a:solidFill>
          <a:ln w="1270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chemeClr val="bg1"/>
                </a:solidFill>
                <a:cs typeface="Arial" charset="0"/>
              </a:rPr>
              <a:t>Phagos - Phase I/II</a:t>
            </a:r>
          </a:p>
        </p:txBody>
      </p:sp>
      <p:sp>
        <p:nvSpPr>
          <p:cNvPr id="38" name="Rectangle: Rounded Corners 69">
            <a:extLst>
              <a:ext uri="{FF2B5EF4-FFF2-40B4-BE49-F238E27FC236}">
                <a16:creationId xmlns:a16="http://schemas.microsoft.com/office/drawing/2014/main" id="{52CD8AEC-1B15-4CE7-AC3B-259A8D44FF12}"/>
              </a:ext>
            </a:extLst>
          </p:cNvPr>
          <p:cNvSpPr/>
          <p:nvPr/>
        </p:nvSpPr>
        <p:spPr bwMode="auto">
          <a:xfrm>
            <a:off x="5584042" y="3069459"/>
            <a:ext cx="2652579" cy="237600"/>
          </a:xfrm>
          <a:prstGeom prst="roundRect">
            <a:avLst>
              <a:gd name="adj" fmla="val 21033"/>
            </a:avLst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chemeClr val="bg1"/>
                </a:solidFill>
                <a:cs typeface="Arial" charset="0"/>
              </a:rPr>
              <a:t>Phase I/II</a:t>
            </a:r>
          </a:p>
        </p:txBody>
      </p:sp>
      <p:sp>
        <p:nvSpPr>
          <p:cNvPr id="39" name="Rectangle: Rounded Corners 71">
            <a:extLst>
              <a:ext uri="{FF2B5EF4-FFF2-40B4-BE49-F238E27FC236}">
                <a16:creationId xmlns:a16="http://schemas.microsoft.com/office/drawing/2014/main" id="{968AFFC9-E31C-4AE1-9A1F-C6BEBCC56B2B}"/>
              </a:ext>
            </a:extLst>
          </p:cNvPr>
          <p:cNvSpPr/>
          <p:nvPr/>
        </p:nvSpPr>
        <p:spPr bwMode="auto">
          <a:xfrm>
            <a:off x="8255855" y="3069459"/>
            <a:ext cx="3511836" cy="237600"/>
          </a:xfrm>
          <a:prstGeom prst="roundRect">
            <a:avLst>
              <a:gd name="adj" fmla="val 12757"/>
            </a:avLst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chemeClr val="bg1"/>
                </a:solidFill>
                <a:cs typeface="Arial" charset="0"/>
              </a:rPr>
              <a:t>Phase III</a:t>
            </a:r>
          </a:p>
        </p:txBody>
      </p:sp>
      <p:sp>
        <p:nvSpPr>
          <p:cNvPr id="41" name="Rectangle: Rounded Corners 55">
            <a:extLst>
              <a:ext uri="{FF2B5EF4-FFF2-40B4-BE49-F238E27FC236}">
                <a16:creationId xmlns:a16="http://schemas.microsoft.com/office/drawing/2014/main" id="{1A8B762E-F00E-4D8C-8EC5-6BDB5B9CCA31}"/>
              </a:ext>
            </a:extLst>
          </p:cNvPr>
          <p:cNvSpPr/>
          <p:nvPr/>
        </p:nvSpPr>
        <p:spPr bwMode="auto">
          <a:xfrm>
            <a:off x="4205006" y="3497876"/>
            <a:ext cx="4709512" cy="237600"/>
          </a:xfrm>
          <a:prstGeom prst="roundRect">
            <a:avLst>
              <a:gd name="adj" fmla="val 16895"/>
            </a:avLst>
          </a:prstGeom>
          <a:solidFill>
            <a:srgbClr val="2F8889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 err="1">
                <a:solidFill>
                  <a:schemeClr val="bg1"/>
                </a:solidFill>
                <a:cs typeface="Arial" charset="0"/>
              </a:rPr>
              <a:t>PhagoPied</a:t>
            </a:r>
            <a:r>
              <a:rPr lang="fr-FR" sz="1000" b="1" dirty="0">
                <a:solidFill>
                  <a:schemeClr val="bg1"/>
                </a:solidFill>
                <a:cs typeface="Arial" charset="0"/>
              </a:rPr>
              <a:t> - Phase I/II</a:t>
            </a:r>
          </a:p>
        </p:txBody>
      </p:sp>
      <p:sp>
        <p:nvSpPr>
          <p:cNvPr id="42" name="Arrow: Chevron 45">
            <a:extLst>
              <a:ext uri="{FF2B5EF4-FFF2-40B4-BE49-F238E27FC236}">
                <a16:creationId xmlns:a16="http://schemas.microsoft.com/office/drawing/2014/main" id="{49EC287F-44AF-4365-8924-247DBB416764}"/>
              </a:ext>
            </a:extLst>
          </p:cNvPr>
          <p:cNvSpPr/>
          <p:nvPr/>
        </p:nvSpPr>
        <p:spPr bwMode="auto">
          <a:xfrm>
            <a:off x="10807460" y="1238609"/>
            <a:ext cx="1154569" cy="399600"/>
          </a:xfrm>
          <a:prstGeom prst="chevron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00" b="1" dirty="0">
                <a:solidFill>
                  <a:schemeClr val="accent4"/>
                </a:solidFill>
                <a:cs typeface="Arial" charset="0"/>
              </a:rPr>
              <a:t>2026</a:t>
            </a:r>
          </a:p>
        </p:txBody>
      </p:sp>
      <p:sp>
        <p:nvSpPr>
          <p:cNvPr id="40" name="Espace réservé du pied de page 5">
            <a:extLst>
              <a:ext uri="{FF2B5EF4-FFF2-40B4-BE49-F238E27FC236}">
                <a16:creationId xmlns:a16="http://schemas.microsoft.com/office/drawing/2014/main" id="{98F0F879-FE9C-4CCB-90F5-B53C7949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986" y="6564073"/>
            <a:ext cx="2892981" cy="261268"/>
          </a:xfrm>
        </p:spPr>
        <p:txBody>
          <a:bodyPr/>
          <a:lstStyle/>
          <a:p>
            <a:pPr>
              <a:defRPr/>
            </a:pPr>
            <a:r>
              <a:rPr lang="fr-FR" dirty="0"/>
              <a:t>Investir Day│23 novembre 2021</a:t>
            </a:r>
          </a:p>
        </p:txBody>
      </p:sp>
    </p:spTree>
    <p:extLst>
      <p:ext uri="{BB962C8B-B14F-4D97-AF65-F5344CB8AC3E}">
        <p14:creationId xmlns:p14="http://schemas.microsoft.com/office/powerpoint/2010/main" val="220653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6281F35D-6888-4DB6-B9DC-CF097930433E}"/>
              </a:ext>
            </a:extLst>
          </p:cNvPr>
          <p:cNvSpPr/>
          <p:nvPr/>
        </p:nvSpPr>
        <p:spPr>
          <a:xfrm>
            <a:off x="1978269" y="1528972"/>
            <a:ext cx="9014073" cy="3668292"/>
          </a:xfrm>
          <a:custGeom>
            <a:avLst/>
            <a:gdLst>
              <a:gd name="connsiteX0" fmla="*/ 0 w 11102196"/>
              <a:gd name="connsiteY0" fmla="*/ 3864634 h 3864634"/>
              <a:gd name="connsiteX1" fmla="*/ 5408762 w 11102196"/>
              <a:gd name="connsiteY1" fmla="*/ 2717320 h 3864634"/>
              <a:gd name="connsiteX2" fmla="*/ 11102196 w 11102196"/>
              <a:gd name="connsiteY2" fmla="*/ 0 h 3864634"/>
              <a:gd name="connsiteX0" fmla="*/ 0 w 11102196"/>
              <a:gd name="connsiteY0" fmla="*/ 3864634 h 3864634"/>
              <a:gd name="connsiteX1" fmla="*/ 5710687 w 11102196"/>
              <a:gd name="connsiteY1" fmla="*/ 3027871 h 3864634"/>
              <a:gd name="connsiteX2" fmla="*/ 11102196 w 11102196"/>
              <a:gd name="connsiteY2" fmla="*/ 0 h 3864634"/>
              <a:gd name="connsiteX0" fmla="*/ 0 w 11041811"/>
              <a:gd name="connsiteY0" fmla="*/ 3959525 h 3959525"/>
              <a:gd name="connsiteX1" fmla="*/ 5710687 w 11041811"/>
              <a:gd name="connsiteY1" fmla="*/ 3122762 h 3959525"/>
              <a:gd name="connsiteX2" fmla="*/ 11041811 w 11041811"/>
              <a:gd name="connsiteY2" fmla="*/ 0 h 3959525"/>
              <a:gd name="connsiteX0" fmla="*/ 0 w 11041811"/>
              <a:gd name="connsiteY0" fmla="*/ 3959525 h 3959525"/>
              <a:gd name="connsiteX1" fmla="*/ 5710687 w 11041811"/>
              <a:gd name="connsiteY1" fmla="*/ 3122762 h 3959525"/>
              <a:gd name="connsiteX2" fmla="*/ 11041811 w 11041811"/>
              <a:gd name="connsiteY2" fmla="*/ 0 h 3959525"/>
              <a:gd name="connsiteX0" fmla="*/ 0 w 11041811"/>
              <a:gd name="connsiteY0" fmla="*/ 3959525 h 3959525"/>
              <a:gd name="connsiteX1" fmla="*/ 5710687 w 11041811"/>
              <a:gd name="connsiteY1" fmla="*/ 3122762 h 3959525"/>
              <a:gd name="connsiteX2" fmla="*/ 11041811 w 11041811"/>
              <a:gd name="connsiteY2" fmla="*/ 0 h 395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1811" h="3959525">
                <a:moveTo>
                  <a:pt x="0" y="3959525"/>
                </a:moveTo>
                <a:cubicBezTo>
                  <a:pt x="1848210" y="3837317"/>
                  <a:pt x="3860321" y="3766868"/>
                  <a:pt x="5710687" y="3122762"/>
                </a:cubicBezTo>
                <a:cubicBezTo>
                  <a:pt x="7561053" y="2478656"/>
                  <a:pt x="9284179" y="1209135"/>
                  <a:pt x="11041811" y="0"/>
                </a:cubicBezTo>
              </a:path>
            </a:pathLst>
          </a:custGeom>
          <a:noFill/>
          <a:ln w="762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0">
                  <a:schemeClr val="accent4"/>
                </a:gs>
              </a:gsLst>
              <a:lin ang="5400000" scaled="1"/>
            </a:gra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615CF5F-4927-4C44-8E72-B85BE4BA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autorisations d’accès compassionnels (AAC) attendues </a:t>
            </a:r>
            <a:r>
              <a:rPr lang="fr-FR" dirty="0">
                <a:solidFill>
                  <a:schemeClr val="tx2"/>
                </a:solidFill>
              </a:rPr>
              <a:t>fin 2021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C2A79F-3580-4B72-B51D-DC8287CBBB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Répondre aux besoins médicaux les plus urgents à très court terme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10397F-02C9-45D5-8029-26E407F6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F8CC8-2FEE-4E40-BA58-422935C5735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0DEE14C-E5AC-43A7-AD8A-E65AA5819CE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000479" y="5090332"/>
            <a:ext cx="5062498" cy="5806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>
                <a:solidFill>
                  <a:schemeClr val="tx1"/>
                </a:solidFill>
                <a:latin typeface="+mn-lt"/>
                <a:ea typeface="LF_Kai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>
                <a:solidFill>
                  <a:schemeClr val="tx1"/>
                </a:solidFill>
                <a:latin typeface="+mn-lt"/>
                <a:ea typeface="LF_Kai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>
                <a:solidFill>
                  <a:schemeClr val="tx1"/>
                </a:solidFill>
                <a:latin typeface="+mn-lt"/>
                <a:ea typeface="LF_Kai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>
                <a:solidFill>
                  <a:schemeClr val="tx1"/>
                </a:solidFill>
                <a:latin typeface="+mn-lt"/>
                <a:ea typeface="LF_Kai"/>
              </a:defRPr>
            </a:lvl9pPr>
          </a:lstStyle>
          <a:p>
            <a:pPr marL="3175" lvl="2" indent="0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200" b="1" dirty="0">
                <a:solidFill>
                  <a:srgbClr val="6D2371"/>
                </a:solidFill>
                <a:ea typeface="+mn-ea"/>
                <a:cs typeface="Arial" charset="0"/>
              </a:rPr>
              <a:t>Mars 2019 </a:t>
            </a:r>
          </a:p>
          <a:p>
            <a:pPr marL="171450" lvl="2" indent="-171450">
              <a:buClr>
                <a:srgbClr val="6D2371"/>
              </a:buClr>
              <a:buSzPct val="80000"/>
              <a:buFont typeface="Wingdings 2" panose="05020102010507070707" pitchFamily="18" charset="2"/>
              <a:buChar char="Â"/>
              <a:defRPr/>
            </a:pPr>
            <a:r>
              <a:rPr lang="fr-FR" dirty="0">
                <a:ea typeface="+mn-ea"/>
                <a:cs typeface="Arial" panose="020B0604020202020204" pitchFamily="34" charset="0"/>
              </a:rPr>
              <a:t>Comités scientifiques spécialisés temporaires (CSST) avec avis favorable de l'ANSM</a:t>
            </a:r>
          </a:p>
          <a:p>
            <a:pPr marL="171450" lvl="2" indent="-171450">
              <a:buClr>
                <a:srgbClr val="6D2371"/>
              </a:buClr>
              <a:buSzPct val="80000"/>
              <a:buFont typeface="Wingdings 2" panose="05020102010507070707" pitchFamily="18" charset="2"/>
              <a:buChar char="Â"/>
              <a:defRPr/>
            </a:pPr>
            <a:r>
              <a:rPr lang="fr-FR" dirty="0">
                <a:latin typeface="Arial"/>
                <a:ea typeface="+mn-ea"/>
                <a:cs typeface="Arial" panose="020B0604020202020204" pitchFamily="34" charset="0"/>
              </a:rPr>
              <a:t>Nécessité de production GMP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53810C8-8F63-4290-8FE6-D5375D73D03C}"/>
              </a:ext>
            </a:extLst>
          </p:cNvPr>
          <p:cNvSpPr txBox="1"/>
          <p:nvPr/>
        </p:nvSpPr>
        <p:spPr>
          <a:xfrm>
            <a:off x="6250051" y="4636015"/>
            <a:ext cx="2036816" cy="636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5" lvl="2" eaLnBrk="0" fontAlgn="base" hangingPunct="0">
              <a:defRPr/>
            </a:pPr>
            <a:r>
              <a:rPr lang="fr-FR" sz="1200" b="1" dirty="0">
                <a:solidFill>
                  <a:srgbClr val="6D2371"/>
                </a:solidFill>
                <a:cs typeface="Arial" charset="0"/>
              </a:rPr>
              <a:t>Août 2020 </a:t>
            </a:r>
          </a:p>
          <a:p>
            <a:pPr marL="171450" lvl="2" indent="-171450" fontAlgn="base">
              <a:spcBef>
                <a:spcPts val="400"/>
              </a:spcBef>
              <a:spcAft>
                <a:spcPct val="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Â"/>
              <a:defRPr/>
            </a:pPr>
            <a:r>
              <a:rPr lang="fr-FR" sz="10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Production </a:t>
            </a:r>
            <a:r>
              <a:rPr lang="fr-FR" sz="1000" dirty="0" err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GMP</a:t>
            </a:r>
            <a:r>
              <a:rPr lang="fr-FR" sz="10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en partenariat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239E88D-4A3C-40B1-81C4-59831BA08320}"/>
              </a:ext>
            </a:extLst>
          </p:cNvPr>
          <p:cNvSpPr txBox="1"/>
          <p:nvPr/>
        </p:nvSpPr>
        <p:spPr>
          <a:xfrm>
            <a:off x="7823611" y="3883973"/>
            <a:ext cx="1520152" cy="636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5" lvl="2" eaLnBrk="0" fontAlgn="base" hangingPunct="0">
              <a:buSzPct val="75000"/>
              <a:defRPr/>
            </a:pPr>
            <a:r>
              <a:rPr lang="fr-FR" sz="1200" b="1" dirty="0">
                <a:solidFill>
                  <a:srgbClr val="6D2371"/>
                </a:solidFill>
                <a:cs typeface="Arial" charset="0"/>
              </a:rPr>
              <a:t>Novembre 2020</a:t>
            </a:r>
          </a:p>
          <a:p>
            <a:pPr marL="171450" lvl="2" indent="-171450" fontAlgn="base">
              <a:spcBef>
                <a:spcPts val="400"/>
              </a:spcBef>
              <a:spcAft>
                <a:spcPct val="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Â"/>
              <a:defRPr/>
            </a:pPr>
            <a:r>
              <a:rPr lang="fr-FR" sz="10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Production de premiers lots </a:t>
            </a:r>
            <a:r>
              <a:rPr lang="fr-FR" sz="1000" dirty="0" err="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GMP</a:t>
            </a:r>
            <a:endParaRPr lang="fr-FR" sz="10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DEEFFB7-A8EC-42E3-81D4-56D026D6ACD7}"/>
              </a:ext>
            </a:extLst>
          </p:cNvPr>
          <p:cNvSpPr txBox="1"/>
          <p:nvPr/>
        </p:nvSpPr>
        <p:spPr>
          <a:xfrm>
            <a:off x="9208663" y="2981921"/>
            <a:ext cx="2665775" cy="482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5" lvl="2" eaLnBrk="0" fontAlgn="base" hangingPunct="0">
              <a:defRPr/>
            </a:pPr>
            <a:r>
              <a:rPr lang="fr-FR" sz="1200" b="1" dirty="0">
                <a:solidFill>
                  <a:srgbClr val="6D2371"/>
                </a:solidFill>
                <a:cs typeface="Arial" charset="0"/>
              </a:rPr>
              <a:t>1</a:t>
            </a:r>
            <a:r>
              <a:rPr lang="fr-FR" sz="1200" b="1" baseline="30000" dirty="0">
                <a:solidFill>
                  <a:srgbClr val="6D2371"/>
                </a:solidFill>
                <a:cs typeface="Arial" charset="0"/>
              </a:rPr>
              <a:t>er</a:t>
            </a:r>
            <a:r>
              <a:rPr lang="fr-FR" sz="1200" b="1" dirty="0">
                <a:solidFill>
                  <a:srgbClr val="6D2371"/>
                </a:solidFill>
                <a:cs typeface="Arial" charset="0"/>
              </a:rPr>
              <a:t> semestre 2021</a:t>
            </a:r>
            <a:endParaRPr lang="fr-FR" sz="1200" b="1" dirty="0">
              <a:solidFill>
                <a:srgbClr val="1A426F"/>
              </a:solidFill>
              <a:cs typeface="Arial" charset="0"/>
            </a:endParaRPr>
          </a:p>
          <a:p>
            <a:pPr marL="171450" lvl="2" indent="-171450" fontAlgn="base">
              <a:spcBef>
                <a:spcPts val="400"/>
              </a:spcBef>
              <a:spcAft>
                <a:spcPct val="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Â"/>
              <a:defRPr/>
            </a:pPr>
            <a:r>
              <a:rPr lang="fr-FR" sz="10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Disponibilité des lots de phages GMP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025C864-5D09-4028-A018-FD8E8049D6E4}"/>
              </a:ext>
            </a:extLst>
          </p:cNvPr>
          <p:cNvSpPr txBox="1"/>
          <p:nvPr/>
        </p:nvSpPr>
        <p:spPr>
          <a:xfrm>
            <a:off x="7701015" y="1358199"/>
            <a:ext cx="2698294" cy="943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5" lvl="2" eaLnBrk="0" fontAlgn="base" hangingPunct="0">
              <a:buSzPct val="75000"/>
              <a:defRPr/>
            </a:pPr>
            <a:r>
              <a:rPr lang="fr-FR" sz="1200" b="1" dirty="0">
                <a:solidFill>
                  <a:srgbClr val="6D2371"/>
                </a:solidFill>
                <a:cs typeface="Arial" charset="0"/>
              </a:rPr>
              <a:t>2</a:t>
            </a:r>
            <a:r>
              <a:rPr lang="fr-FR" sz="1200" b="1" baseline="30000" dirty="0">
                <a:solidFill>
                  <a:srgbClr val="6D2371"/>
                </a:solidFill>
                <a:cs typeface="Arial" charset="0"/>
              </a:rPr>
              <a:t>nd </a:t>
            </a:r>
            <a:r>
              <a:rPr lang="fr-FR" sz="1200" b="1" dirty="0">
                <a:solidFill>
                  <a:srgbClr val="6D2371"/>
                </a:solidFill>
                <a:cs typeface="Arial" charset="0"/>
              </a:rPr>
              <a:t>semestre 2021 :</a:t>
            </a:r>
          </a:p>
          <a:p>
            <a:pPr marL="171450" lvl="2" indent="-171450" fontAlgn="base">
              <a:spcBef>
                <a:spcPts val="400"/>
              </a:spcBef>
              <a:spcAft>
                <a:spcPct val="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Â"/>
              <a:defRPr/>
            </a:pPr>
            <a:r>
              <a:rPr lang="fr-FR" sz="10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Mise à disposition via des AAC des phages anti-Staphylococcus aureus</a:t>
            </a:r>
            <a:br>
              <a:rPr lang="fr-FR" sz="1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</a:br>
            <a:r>
              <a:rPr lang="fr-FR" sz="1000" dirty="0">
                <a:latin typeface="Arial"/>
                <a:cs typeface="Arial" panose="020B0604020202020204" pitchFamily="34" charset="0"/>
              </a:rPr>
              <a:t>(début 2022 pour les phages anti-Pseudomonas aeruginosa)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9BF70A7E-F678-4444-AF2C-DA3D959764DE}"/>
              </a:ext>
            </a:extLst>
          </p:cNvPr>
          <p:cNvSpPr>
            <a:spLocks noChangeAspect="1"/>
          </p:cNvSpPr>
          <p:nvPr/>
        </p:nvSpPr>
        <p:spPr bwMode="auto">
          <a:xfrm rot="13894594">
            <a:off x="10237309" y="1848691"/>
            <a:ext cx="324000" cy="324000"/>
          </a:xfrm>
          <a:prstGeom prst="ellipse">
            <a:avLst/>
          </a:prstGeom>
          <a:gradFill flip="none" rotWithShape="1">
            <a:gsLst>
              <a:gs pos="24000">
                <a:schemeClr val="bg1">
                  <a:lumMod val="95000"/>
                </a:schemeClr>
              </a:gs>
              <a:gs pos="53000">
                <a:schemeClr val="accent1">
                  <a:lumMod val="40000"/>
                  <a:lumOff val="60000"/>
                </a:schemeClr>
              </a:gs>
              <a:gs pos="81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BCFDBD35-0F0F-4485-8C87-FBFC7B0C84D3}"/>
              </a:ext>
            </a:extLst>
          </p:cNvPr>
          <p:cNvSpPr>
            <a:spLocks noChangeAspect="1"/>
          </p:cNvSpPr>
          <p:nvPr/>
        </p:nvSpPr>
        <p:spPr bwMode="auto">
          <a:xfrm rot="13894594">
            <a:off x="8896550" y="2897395"/>
            <a:ext cx="324000" cy="324000"/>
          </a:xfrm>
          <a:prstGeom prst="ellipse">
            <a:avLst/>
          </a:prstGeom>
          <a:gradFill flip="none" rotWithShape="1">
            <a:gsLst>
              <a:gs pos="24000">
                <a:schemeClr val="bg1">
                  <a:lumMod val="95000"/>
                </a:schemeClr>
              </a:gs>
              <a:gs pos="53000">
                <a:schemeClr val="accent1">
                  <a:lumMod val="40000"/>
                  <a:lumOff val="60000"/>
                </a:schemeClr>
              </a:gs>
              <a:gs pos="81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9FF341FB-92BD-4499-BABD-EB33BEE7338D}"/>
              </a:ext>
            </a:extLst>
          </p:cNvPr>
          <p:cNvSpPr>
            <a:spLocks noChangeAspect="1"/>
          </p:cNvSpPr>
          <p:nvPr/>
        </p:nvSpPr>
        <p:spPr bwMode="auto">
          <a:xfrm rot="13894594">
            <a:off x="7539016" y="3721973"/>
            <a:ext cx="324000" cy="324000"/>
          </a:xfrm>
          <a:prstGeom prst="ellipse">
            <a:avLst/>
          </a:prstGeom>
          <a:gradFill flip="none" rotWithShape="1">
            <a:gsLst>
              <a:gs pos="24000">
                <a:schemeClr val="bg1">
                  <a:lumMod val="95000"/>
                </a:schemeClr>
              </a:gs>
              <a:gs pos="53000">
                <a:schemeClr val="accent1">
                  <a:lumMod val="40000"/>
                  <a:lumOff val="60000"/>
                </a:schemeClr>
              </a:gs>
              <a:gs pos="81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D683D562-7254-4315-ADD4-027CE6F52D62}"/>
              </a:ext>
            </a:extLst>
          </p:cNvPr>
          <p:cNvSpPr>
            <a:spLocks noChangeAspect="1"/>
          </p:cNvSpPr>
          <p:nvPr/>
        </p:nvSpPr>
        <p:spPr bwMode="auto">
          <a:xfrm rot="13894594">
            <a:off x="6037236" y="4400460"/>
            <a:ext cx="324000" cy="324000"/>
          </a:xfrm>
          <a:prstGeom prst="ellipse">
            <a:avLst/>
          </a:prstGeom>
          <a:gradFill flip="none" rotWithShape="1">
            <a:gsLst>
              <a:gs pos="24000">
                <a:schemeClr val="bg1">
                  <a:lumMod val="95000"/>
                </a:schemeClr>
              </a:gs>
              <a:gs pos="53000">
                <a:schemeClr val="accent1">
                  <a:lumMod val="40000"/>
                  <a:lumOff val="60000"/>
                </a:schemeClr>
              </a:gs>
              <a:gs pos="81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CD23C4BD-371A-4E3E-BC1F-E34EF0805A56}"/>
              </a:ext>
            </a:extLst>
          </p:cNvPr>
          <p:cNvSpPr>
            <a:spLocks noChangeAspect="1"/>
          </p:cNvSpPr>
          <p:nvPr/>
        </p:nvSpPr>
        <p:spPr bwMode="auto">
          <a:xfrm rot="13894594">
            <a:off x="3637455" y="4885864"/>
            <a:ext cx="324000" cy="324000"/>
          </a:xfrm>
          <a:prstGeom prst="ellipse">
            <a:avLst/>
          </a:prstGeom>
          <a:gradFill flip="none" rotWithShape="1">
            <a:gsLst>
              <a:gs pos="24000">
                <a:schemeClr val="bg1">
                  <a:lumMod val="95000"/>
                </a:schemeClr>
              </a:gs>
              <a:gs pos="53000">
                <a:schemeClr val="accent1">
                  <a:lumMod val="40000"/>
                  <a:lumOff val="60000"/>
                </a:schemeClr>
              </a:gs>
              <a:gs pos="81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33C48B9-2CE0-4E13-8A9A-715220C22E86}"/>
              </a:ext>
            </a:extLst>
          </p:cNvPr>
          <p:cNvSpPr/>
          <p:nvPr/>
        </p:nvSpPr>
        <p:spPr bwMode="auto">
          <a:xfrm>
            <a:off x="2681542" y="2281961"/>
            <a:ext cx="2549181" cy="52933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ts val="600"/>
              </a:spcAft>
            </a:pPr>
            <a:r>
              <a:rPr lang="fr-FR" sz="2000" b="1" dirty="0">
                <a:solidFill>
                  <a:schemeClr val="accent5"/>
                </a:solidFill>
                <a:cs typeface="Calibri" panose="020F0502020204030204" pitchFamily="34" charset="0"/>
              </a:rPr>
              <a:t>19.000</a:t>
            </a:r>
            <a:r>
              <a:rPr lang="fr-FR" sz="2000" dirty="0">
                <a:solidFill>
                  <a:schemeClr val="accent5"/>
                </a:solidFill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chemeClr val="accent5"/>
                </a:solidFill>
                <a:cs typeface="Calibri" panose="020F0502020204030204" pitchFamily="34" charset="0"/>
              </a:rPr>
              <a:t>patients </a:t>
            </a:r>
            <a:br>
              <a:rPr lang="fr-FR" sz="1000" dirty="0">
                <a:solidFill>
                  <a:schemeClr val="accent5"/>
                </a:solidFill>
                <a:cs typeface="Calibri" panose="020F0502020204030204" pitchFamily="34" charset="0"/>
              </a:rPr>
            </a:br>
            <a:r>
              <a:rPr lang="fr-FR" sz="1000" i="1" dirty="0">
                <a:solidFill>
                  <a:schemeClr val="accent5"/>
                </a:solidFill>
                <a:cs typeface="Calibri" panose="020F0502020204030204" pitchFamily="34" charset="0"/>
              </a:rPr>
              <a:t>Staphylococcus aureus </a:t>
            </a:r>
            <a:r>
              <a:rPr lang="fr-FR" sz="1000" dirty="0">
                <a:solidFill>
                  <a:schemeClr val="accent5"/>
                </a:solidFill>
                <a:cs typeface="Calibri" panose="020F0502020204030204" pitchFamily="34" charset="0"/>
              </a:rPr>
              <a:t>résistant</a:t>
            </a:r>
          </a:p>
          <a:p>
            <a:pPr algn="ctr" eaLnBrk="0" fontAlgn="base" hangingPunct="0">
              <a:spcAft>
                <a:spcPts val="600"/>
              </a:spcAft>
            </a:pPr>
            <a:endParaRPr lang="fr-FR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74CAEEC-744B-4C14-A4C6-715AD14A7991}"/>
              </a:ext>
            </a:extLst>
          </p:cNvPr>
          <p:cNvSpPr/>
          <p:nvPr/>
        </p:nvSpPr>
        <p:spPr bwMode="auto">
          <a:xfrm>
            <a:off x="2594958" y="3336149"/>
            <a:ext cx="2630993" cy="52933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ts val="600"/>
              </a:spcAft>
            </a:pPr>
            <a:r>
              <a:rPr lang="fr-FR" sz="2000" b="1" dirty="0">
                <a:solidFill>
                  <a:schemeClr val="accent5"/>
                </a:solidFill>
                <a:cs typeface="Calibri" panose="020F0502020204030204" pitchFamily="34" charset="0"/>
              </a:rPr>
              <a:t>4.500</a:t>
            </a:r>
            <a:r>
              <a:rPr lang="fr-FR" sz="2000" dirty="0">
                <a:solidFill>
                  <a:schemeClr val="accent5"/>
                </a:solidFill>
                <a:cs typeface="Calibri" panose="020F0502020204030204" pitchFamily="34" charset="0"/>
              </a:rPr>
              <a:t> </a:t>
            </a:r>
            <a:r>
              <a:rPr lang="fr-FR" sz="1000" dirty="0">
                <a:solidFill>
                  <a:schemeClr val="accent5"/>
                </a:solidFill>
                <a:cs typeface="Calibri" panose="020F0502020204030204" pitchFamily="34" charset="0"/>
              </a:rPr>
              <a:t>patients</a:t>
            </a:r>
            <a:br>
              <a:rPr lang="fr-FR" sz="1000" dirty="0">
                <a:solidFill>
                  <a:schemeClr val="accent5"/>
                </a:solidFill>
                <a:cs typeface="Calibri" panose="020F0502020204030204" pitchFamily="34" charset="0"/>
              </a:rPr>
            </a:br>
            <a:r>
              <a:rPr lang="fr-FR" sz="1000" i="1" dirty="0">
                <a:solidFill>
                  <a:schemeClr val="accent5"/>
                </a:solidFill>
                <a:cs typeface="Calibri" panose="020F0502020204030204" pitchFamily="34" charset="0"/>
              </a:rPr>
              <a:t>Pseudomonas aeruginosa </a:t>
            </a:r>
            <a:r>
              <a:rPr lang="fr-FR" sz="1000" dirty="0">
                <a:solidFill>
                  <a:schemeClr val="accent5"/>
                </a:solidFill>
                <a:cs typeface="Calibri" panose="020F0502020204030204" pitchFamily="34" charset="0"/>
              </a:rPr>
              <a:t>résistant</a:t>
            </a:r>
          </a:p>
          <a:p>
            <a:pPr algn="ctr" eaLnBrk="0" fontAlgn="base" hangingPunct="0">
              <a:spcAft>
                <a:spcPts val="600"/>
              </a:spcAft>
            </a:pPr>
            <a:endParaRPr lang="fr-FR" sz="10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0" name="Picture 4" descr="Résultat de recherche d'images pour &quot;ansm logo&quot;">
            <a:extLst>
              <a:ext uri="{FF2B5EF4-FFF2-40B4-BE49-F238E27FC236}">
                <a16:creationId xmlns:a16="http://schemas.microsoft.com/office/drawing/2014/main" id="{5270FD4E-35C0-4BE4-8213-E30680DCD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79" y="4626205"/>
            <a:ext cx="1410128" cy="32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e 66">
            <a:extLst>
              <a:ext uri="{FF2B5EF4-FFF2-40B4-BE49-F238E27FC236}">
                <a16:creationId xmlns:a16="http://schemas.microsoft.com/office/drawing/2014/main" id="{718C1AD5-835D-4A9C-92E3-C0DE1016C2AA}"/>
              </a:ext>
            </a:extLst>
          </p:cNvPr>
          <p:cNvGrpSpPr/>
          <p:nvPr/>
        </p:nvGrpSpPr>
        <p:grpSpPr>
          <a:xfrm>
            <a:off x="734283" y="2219410"/>
            <a:ext cx="1953043" cy="2065145"/>
            <a:chOff x="1571206" y="2042517"/>
            <a:chExt cx="1953043" cy="2065145"/>
          </a:xfrm>
        </p:grpSpPr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F5F94D33-0A1B-484D-8C46-120B2550EF0B}"/>
                </a:ext>
              </a:extLst>
            </p:cNvPr>
            <p:cNvGrpSpPr/>
            <p:nvPr/>
          </p:nvGrpSpPr>
          <p:grpSpPr>
            <a:xfrm>
              <a:off x="1571206" y="2042517"/>
              <a:ext cx="1953043" cy="2065145"/>
              <a:chOff x="6369125" y="3012293"/>
              <a:chExt cx="2405539" cy="2543612"/>
            </a:xfrm>
          </p:grpSpPr>
          <p:sp>
            <p:nvSpPr>
              <p:cNvPr id="70" name="Freeform 631">
                <a:extLst>
                  <a:ext uri="{FF2B5EF4-FFF2-40B4-BE49-F238E27FC236}">
                    <a16:creationId xmlns:a16="http://schemas.microsoft.com/office/drawing/2014/main" id="{61DDCE83-E656-4AE3-BBC4-A1E8D26C5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5751" y="5062514"/>
                <a:ext cx="208913" cy="343744"/>
              </a:xfrm>
              <a:custGeom>
                <a:avLst/>
                <a:gdLst>
                  <a:gd name="T0" fmla="*/ 181969104 w 237"/>
                  <a:gd name="T1" fmla="*/ 0 h 389"/>
                  <a:gd name="T2" fmla="*/ 181969104 w 237"/>
                  <a:gd name="T3" fmla="*/ 121911078 h 389"/>
                  <a:gd name="T4" fmla="*/ 196240834 w 237"/>
                  <a:gd name="T5" fmla="*/ 136253974 h 389"/>
                  <a:gd name="T6" fmla="*/ 196240834 w 237"/>
                  <a:gd name="T7" fmla="*/ 212447551 h 389"/>
                  <a:gd name="T8" fmla="*/ 211405079 w 237"/>
                  <a:gd name="T9" fmla="*/ 227687024 h 389"/>
                  <a:gd name="T10" fmla="*/ 181969104 w 237"/>
                  <a:gd name="T11" fmla="*/ 288642134 h 389"/>
                  <a:gd name="T12" fmla="*/ 166804860 w 237"/>
                  <a:gd name="T13" fmla="*/ 334358659 h 389"/>
                  <a:gd name="T14" fmla="*/ 151640615 w 237"/>
                  <a:gd name="T15" fmla="*/ 348701526 h 389"/>
                  <a:gd name="T16" fmla="*/ 121313041 w 237"/>
                  <a:gd name="T17" fmla="*/ 288642134 h 389"/>
                  <a:gd name="T18" fmla="*/ 106148797 w 237"/>
                  <a:gd name="T19" fmla="*/ 242925550 h 389"/>
                  <a:gd name="T20" fmla="*/ 45491804 w 237"/>
                  <a:gd name="T21" fmla="*/ 197209025 h 389"/>
                  <a:gd name="T22" fmla="*/ 0 w 237"/>
                  <a:gd name="T23" fmla="*/ 197209025 h 389"/>
                  <a:gd name="T24" fmla="*/ 30328496 w 237"/>
                  <a:gd name="T25" fmla="*/ 166731026 h 389"/>
                  <a:gd name="T26" fmla="*/ 30328496 w 237"/>
                  <a:gd name="T27" fmla="*/ 136253974 h 389"/>
                  <a:gd name="T28" fmla="*/ 90984552 w 237"/>
                  <a:gd name="T29" fmla="*/ 121911078 h 389"/>
                  <a:gd name="T30" fmla="*/ 106148797 w 237"/>
                  <a:gd name="T31" fmla="*/ 91433080 h 389"/>
                  <a:gd name="T32" fmla="*/ 151640615 w 237"/>
                  <a:gd name="T33" fmla="*/ 91433080 h 389"/>
                  <a:gd name="T34" fmla="*/ 151640615 w 237"/>
                  <a:gd name="T35" fmla="*/ 15238530 h 389"/>
                  <a:gd name="T36" fmla="*/ 181969104 w 237"/>
                  <a:gd name="T37" fmla="*/ 0 h 3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7"/>
                  <a:gd name="T58" fmla="*/ 0 h 389"/>
                  <a:gd name="T59" fmla="*/ 237 w 237"/>
                  <a:gd name="T60" fmla="*/ 389 h 3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7" h="389">
                    <a:moveTo>
                      <a:pt x="204" y="0"/>
                    </a:moveTo>
                    <a:lnTo>
                      <a:pt x="204" y="136"/>
                    </a:lnTo>
                    <a:lnTo>
                      <a:pt x="220" y="152"/>
                    </a:lnTo>
                    <a:lnTo>
                      <a:pt x="220" y="237"/>
                    </a:lnTo>
                    <a:lnTo>
                      <a:pt x="237" y="254"/>
                    </a:lnTo>
                    <a:lnTo>
                      <a:pt x="204" y="322"/>
                    </a:lnTo>
                    <a:lnTo>
                      <a:pt x="187" y="373"/>
                    </a:lnTo>
                    <a:lnTo>
                      <a:pt x="170" y="389"/>
                    </a:lnTo>
                    <a:lnTo>
                      <a:pt x="136" y="322"/>
                    </a:lnTo>
                    <a:lnTo>
                      <a:pt x="119" y="271"/>
                    </a:lnTo>
                    <a:lnTo>
                      <a:pt x="51" y="220"/>
                    </a:lnTo>
                    <a:lnTo>
                      <a:pt x="0" y="220"/>
                    </a:lnTo>
                    <a:lnTo>
                      <a:pt x="34" y="186"/>
                    </a:lnTo>
                    <a:lnTo>
                      <a:pt x="34" y="152"/>
                    </a:lnTo>
                    <a:lnTo>
                      <a:pt x="102" y="136"/>
                    </a:lnTo>
                    <a:lnTo>
                      <a:pt x="119" y="102"/>
                    </a:lnTo>
                    <a:lnTo>
                      <a:pt x="170" y="102"/>
                    </a:lnTo>
                    <a:lnTo>
                      <a:pt x="170" y="17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635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1" name="Freeform 634">
                <a:extLst>
                  <a:ext uri="{FF2B5EF4-FFF2-40B4-BE49-F238E27FC236}">
                    <a16:creationId xmlns:a16="http://schemas.microsoft.com/office/drawing/2014/main" id="{10E0D0AA-6628-440D-B7F5-B474E23ED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5751" y="5256611"/>
                <a:ext cx="179280" cy="299294"/>
              </a:xfrm>
              <a:custGeom>
                <a:avLst/>
                <a:gdLst>
                  <a:gd name="T0" fmla="*/ 0 w 204"/>
                  <a:gd name="T1" fmla="*/ 0 h 339"/>
                  <a:gd name="T2" fmla="*/ 30145416 w 204"/>
                  <a:gd name="T3" fmla="*/ 15211723 h 339"/>
                  <a:gd name="T4" fmla="*/ 30145416 w 204"/>
                  <a:gd name="T5" fmla="*/ 30423446 h 339"/>
                  <a:gd name="T6" fmla="*/ 0 w 204"/>
                  <a:gd name="T7" fmla="*/ 30423446 h 339"/>
                  <a:gd name="T8" fmla="*/ 0 w 204"/>
                  <a:gd name="T9" fmla="*/ 76058626 h 339"/>
                  <a:gd name="T10" fmla="*/ 30145416 w 204"/>
                  <a:gd name="T11" fmla="*/ 91270345 h 339"/>
                  <a:gd name="T12" fmla="*/ 30145416 w 204"/>
                  <a:gd name="T13" fmla="*/ 106482064 h 339"/>
                  <a:gd name="T14" fmla="*/ 15072237 w 204"/>
                  <a:gd name="T15" fmla="*/ 106482064 h 339"/>
                  <a:gd name="T16" fmla="*/ 15072237 w 204"/>
                  <a:gd name="T17" fmla="*/ 136905532 h 339"/>
                  <a:gd name="T18" fmla="*/ 30145416 w 204"/>
                  <a:gd name="T19" fmla="*/ 136905532 h 339"/>
                  <a:gd name="T20" fmla="*/ 30145416 w 204"/>
                  <a:gd name="T21" fmla="*/ 151223335 h 339"/>
                  <a:gd name="T22" fmla="*/ 15072237 w 204"/>
                  <a:gd name="T23" fmla="*/ 181646773 h 339"/>
                  <a:gd name="T24" fmla="*/ 60289891 w 204"/>
                  <a:gd name="T25" fmla="*/ 181646773 h 339"/>
                  <a:gd name="T26" fmla="*/ 60289891 w 204"/>
                  <a:gd name="T27" fmla="*/ 196858492 h 339"/>
                  <a:gd name="T28" fmla="*/ 45217658 w 204"/>
                  <a:gd name="T29" fmla="*/ 212070212 h 339"/>
                  <a:gd name="T30" fmla="*/ 45217658 w 204"/>
                  <a:gd name="T31" fmla="*/ 227281931 h 339"/>
                  <a:gd name="T32" fmla="*/ 90435315 w 204"/>
                  <a:gd name="T33" fmla="*/ 242493650 h 339"/>
                  <a:gd name="T34" fmla="*/ 150725221 w 204"/>
                  <a:gd name="T35" fmla="*/ 303340586 h 339"/>
                  <a:gd name="T36" fmla="*/ 150725221 w 204"/>
                  <a:gd name="T37" fmla="*/ 242493650 h 339"/>
                  <a:gd name="T38" fmla="*/ 165797455 w 204"/>
                  <a:gd name="T39" fmla="*/ 196858492 h 339"/>
                  <a:gd name="T40" fmla="*/ 180869689 w 204"/>
                  <a:gd name="T41" fmla="*/ 166435054 h 339"/>
                  <a:gd name="T42" fmla="*/ 180869689 w 204"/>
                  <a:gd name="T43" fmla="*/ 91270345 h 339"/>
                  <a:gd name="T44" fmla="*/ 165797455 w 204"/>
                  <a:gd name="T45" fmla="*/ 136905532 h 339"/>
                  <a:gd name="T46" fmla="*/ 150725221 w 204"/>
                  <a:gd name="T47" fmla="*/ 151223335 h 339"/>
                  <a:gd name="T48" fmla="*/ 120579783 w 204"/>
                  <a:gd name="T49" fmla="*/ 91270345 h 339"/>
                  <a:gd name="T50" fmla="*/ 105507549 w 204"/>
                  <a:gd name="T51" fmla="*/ 45635172 h 339"/>
                  <a:gd name="T52" fmla="*/ 45217658 w 204"/>
                  <a:gd name="T53" fmla="*/ 0 h 339"/>
                  <a:gd name="T54" fmla="*/ 0 w 204"/>
                  <a:gd name="T55" fmla="*/ 0 h 3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4"/>
                  <a:gd name="T85" fmla="*/ 0 h 339"/>
                  <a:gd name="T86" fmla="*/ 204 w 204"/>
                  <a:gd name="T87" fmla="*/ 339 h 33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4" h="339">
                    <a:moveTo>
                      <a:pt x="0" y="0"/>
                    </a:moveTo>
                    <a:lnTo>
                      <a:pt x="34" y="17"/>
                    </a:lnTo>
                    <a:lnTo>
                      <a:pt x="34" y="34"/>
                    </a:lnTo>
                    <a:lnTo>
                      <a:pt x="0" y="34"/>
                    </a:lnTo>
                    <a:lnTo>
                      <a:pt x="0" y="85"/>
                    </a:lnTo>
                    <a:lnTo>
                      <a:pt x="34" y="102"/>
                    </a:lnTo>
                    <a:lnTo>
                      <a:pt x="34" y="119"/>
                    </a:lnTo>
                    <a:lnTo>
                      <a:pt x="17" y="119"/>
                    </a:lnTo>
                    <a:lnTo>
                      <a:pt x="17" y="153"/>
                    </a:lnTo>
                    <a:lnTo>
                      <a:pt x="34" y="153"/>
                    </a:lnTo>
                    <a:lnTo>
                      <a:pt x="34" y="169"/>
                    </a:lnTo>
                    <a:lnTo>
                      <a:pt x="17" y="203"/>
                    </a:lnTo>
                    <a:lnTo>
                      <a:pt x="68" y="203"/>
                    </a:lnTo>
                    <a:lnTo>
                      <a:pt x="68" y="220"/>
                    </a:lnTo>
                    <a:lnTo>
                      <a:pt x="51" y="237"/>
                    </a:lnTo>
                    <a:lnTo>
                      <a:pt x="51" y="254"/>
                    </a:lnTo>
                    <a:lnTo>
                      <a:pt x="102" y="271"/>
                    </a:lnTo>
                    <a:lnTo>
                      <a:pt x="170" y="339"/>
                    </a:lnTo>
                    <a:lnTo>
                      <a:pt x="170" y="271"/>
                    </a:lnTo>
                    <a:lnTo>
                      <a:pt x="187" y="220"/>
                    </a:lnTo>
                    <a:lnTo>
                      <a:pt x="204" y="186"/>
                    </a:lnTo>
                    <a:lnTo>
                      <a:pt x="204" y="102"/>
                    </a:lnTo>
                    <a:lnTo>
                      <a:pt x="187" y="153"/>
                    </a:lnTo>
                    <a:lnTo>
                      <a:pt x="170" y="169"/>
                    </a:lnTo>
                    <a:lnTo>
                      <a:pt x="136" y="102"/>
                    </a:lnTo>
                    <a:lnTo>
                      <a:pt x="119" y="51"/>
                    </a:lnTo>
                    <a:lnTo>
                      <a:pt x="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635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00" kern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2" name="Freeform 104">
                <a:extLst>
                  <a:ext uri="{FF2B5EF4-FFF2-40B4-BE49-F238E27FC236}">
                    <a16:creationId xmlns:a16="http://schemas.microsoft.com/office/drawing/2014/main" id="{E78B5DC1-17B5-47B5-8CEA-744A2905A8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69125" y="3012293"/>
                <a:ext cx="2258040" cy="2277302"/>
              </a:xfrm>
              <a:custGeom>
                <a:avLst/>
                <a:gdLst>
                  <a:gd name="T0" fmla="*/ 1044994016 w 5329"/>
                  <a:gd name="T1" fmla="*/ 445813485 h 5377"/>
                  <a:gd name="T2" fmla="*/ 1053650828 w 5329"/>
                  <a:gd name="T3" fmla="*/ 339353449 h 5377"/>
                  <a:gd name="T4" fmla="*/ 1036337205 w 5329"/>
                  <a:gd name="T5" fmla="*/ 242160099 h 5377"/>
                  <a:gd name="T6" fmla="*/ 894737636 w 5329"/>
                  <a:gd name="T7" fmla="*/ 204065023 h 5377"/>
                  <a:gd name="T8" fmla="*/ 803635454 w 5329"/>
                  <a:gd name="T9" fmla="*/ 134876391 h 5377"/>
                  <a:gd name="T10" fmla="*/ 733969186 w 5329"/>
                  <a:gd name="T11" fmla="*/ 94928551 h 5377"/>
                  <a:gd name="T12" fmla="*/ 626378293 w 5329"/>
                  <a:gd name="T13" fmla="*/ 30476030 h 5377"/>
                  <a:gd name="T14" fmla="*/ 541253433 w 5329"/>
                  <a:gd name="T15" fmla="*/ 43860791 h 5377"/>
                  <a:gd name="T16" fmla="*/ 542490120 w 5329"/>
                  <a:gd name="T17" fmla="*/ 111196190 h 5377"/>
                  <a:gd name="T18" fmla="*/ 501679891 w 5329"/>
                  <a:gd name="T19" fmla="*/ 143525027 h 5377"/>
                  <a:gd name="T20" fmla="*/ 415112116 w 5329"/>
                  <a:gd name="T21" fmla="*/ 192327946 h 5377"/>
                  <a:gd name="T22" fmla="*/ 371622398 w 5329"/>
                  <a:gd name="T23" fmla="*/ 216420152 h 5377"/>
                  <a:gd name="T24" fmla="*/ 302368359 w 5329"/>
                  <a:gd name="T25" fmla="*/ 189856647 h 5377"/>
                  <a:gd name="T26" fmla="*/ 248984688 w 5329"/>
                  <a:gd name="T27" fmla="*/ 163705177 h 5377"/>
                  <a:gd name="T28" fmla="*/ 269183915 w 5329"/>
                  <a:gd name="T29" fmla="*/ 218685433 h 5377"/>
                  <a:gd name="T30" fmla="*/ 277840726 w 5329"/>
                  <a:gd name="T31" fmla="*/ 263781462 h 5377"/>
                  <a:gd name="T32" fmla="*/ 250221375 w 5329"/>
                  <a:gd name="T33" fmla="*/ 297757953 h 5377"/>
                  <a:gd name="T34" fmla="*/ 215388411 w 5329"/>
                  <a:gd name="T35" fmla="*/ 293845443 h 5377"/>
                  <a:gd name="T36" fmla="*/ 169425318 w 5329"/>
                  <a:gd name="T37" fmla="*/ 295904707 h 5377"/>
                  <a:gd name="T38" fmla="*/ 131912468 w 5329"/>
                  <a:gd name="T39" fmla="*/ 268517587 h 5377"/>
                  <a:gd name="T40" fmla="*/ 99759022 w 5329"/>
                  <a:gd name="T41" fmla="*/ 284785226 h 5377"/>
                  <a:gd name="T42" fmla="*/ 48642597 w 5329"/>
                  <a:gd name="T43" fmla="*/ 285608841 h 5377"/>
                  <a:gd name="T44" fmla="*/ 3710063 w 5329"/>
                  <a:gd name="T45" fmla="*/ 296316741 h 5377"/>
                  <a:gd name="T46" fmla="*/ 28237702 w 5329"/>
                  <a:gd name="T47" fmla="*/ 323086263 h 5377"/>
                  <a:gd name="T48" fmla="*/ 23084838 w 5329"/>
                  <a:gd name="T49" fmla="*/ 326792756 h 5377"/>
                  <a:gd name="T50" fmla="*/ 31329428 w 5329"/>
                  <a:gd name="T51" fmla="*/ 338941868 h 5377"/>
                  <a:gd name="T52" fmla="*/ 20611463 w 5329"/>
                  <a:gd name="T53" fmla="*/ 366328988 h 5377"/>
                  <a:gd name="T54" fmla="*/ 55032148 w 5329"/>
                  <a:gd name="T55" fmla="*/ 385273489 h 5377"/>
                  <a:gd name="T56" fmla="*/ 117278306 w 5329"/>
                  <a:gd name="T57" fmla="*/ 405453185 h 5377"/>
                  <a:gd name="T58" fmla="*/ 144897685 w 5329"/>
                  <a:gd name="T59" fmla="*/ 427281018 h 5377"/>
                  <a:gd name="T60" fmla="*/ 170249322 w 5329"/>
                  <a:gd name="T61" fmla="*/ 427692599 h 5377"/>
                  <a:gd name="T62" fmla="*/ 180555051 w 5329"/>
                  <a:gd name="T63" fmla="*/ 437576884 h 5377"/>
                  <a:gd name="T64" fmla="*/ 187562946 w 5329"/>
                  <a:gd name="T65" fmla="*/ 462081125 h 5377"/>
                  <a:gd name="T66" fmla="*/ 235793753 w 5329"/>
                  <a:gd name="T67" fmla="*/ 469082077 h 5377"/>
                  <a:gd name="T68" fmla="*/ 210235547 w 5329"/>
                  <a:gd name="T69" fmla="*/ 485349830 h 5377"/>
                  <a:gd name="T70" fmla="*/ 238679414 w 5329"/>
                  <a:gd name="T71" fmla="*/ 557009307 h 5377"/>
                  <a:gd name="T72" fmla="*/ 289589256 w 5329"/>
                  <a:gd name="T73" fmla="*/ 598193222 h 5377"/>
                  <a:gd name="T74" fmla="*/ 305047848 w 5329"/>
                  <a:gd name="T75" fmla="*/ 635258609 h 5377"/>
                  <a:gd name="T76" fmla="*/ 303192817 w 5329"/>
                  <a:gd name="T77" fmla="*/ 683237459 h 5377"/>
                  <a:gd name="T78" fmla="*/ 337201266 w 5329"/>
                  <a:gd name="T79" fmla="*/ 752014057 h 5377"/>
                  <a:gd name="T80" fmla="*/ 294742120 w 5329"/>
                  <a:gd name="T81" fmla="*/ 697033801 h 5377"/>
                  <a:gd name="T82" fmla="*/ 282581361 w 5329"/>
                  <a:gd name="T83" fmla="*/ 811730439 h 5377"/>
                  <a:gd name="T84" fmla="*/ 250427490 w 5329"/>
                  <a:gd name="T85" fmla="*/ 943518331 h 5377"/>
                  <a:gd name="T86" fmla="*/ 268771686 w 5329"/>
                  <a:gd name="T87" fmla="*/ 1000351607 h 5377"/>
                  <a:gd name="T88" fmla="*/ 387904994 w 5329"/>
                  <a:gd name="T89" fmla="*/ 1059656408 h 5377"/>
                  <a:gd name="T90" fmla="*/ 510542817 w 5329"/>
                  <a:gd name="T91" fmla="*/ 1064392080 h 5377"/>
                  <a:gd name="T92" fmla="*/ 631943386 w 5329"/>
                  <a:gd name="T93" fmla="*/ 1101251904 h 5377"/>
                  <a:gd name="T94" fmla="*/ 669043553 w 5329"/>
                  <a:gd name="T95" fmla="*/ 1009823858 h 5377"/>
                  <a:gd name="T96" fmla="*/ 710678695 w 5329"/>
                  <a:gd name="T97" fmla="*/ 986966846 h 5377"/>
                  <a:gd name="T98" fmla="*/ 742625998 w 5329"/>
                  <a:gd name="T99" fmla="*/ 961639444 h 5377"/>
                  <a:gd name="T100" fmla="*/ 805284370 w 5329"/>
                  <a:gd name="T101" fmla="*/ 955667670 h 5377"/>
                  <a:gd name="T102" fmla="*/ 811261693 w 5329"/>
                  <a:gd name="T103" fmla="*/ 958550095 h 5377"/>
                  <a:gd name="T104" fmla="*/ 817445129 w 5329"/>
                  <a:gd name="T105" fmla="*/ 970699661 h 5377"/>
                  <a:gd name="T106" fmla="*/ 854339636 w 5329"/>
                  <a:gd name="T107" fmla="*/ 975847366 h 5377"/>
                  <a:gd name="T108" fmla="*/ 907722853 w 5329"/>
                  <a:gd name="T109" fmla="*/ 993968706 h 5377"/>
                  <a:gd name="T110" fmla="*/ 946884166 w 5329"/>
                  <a:gd name="T111" fmla="*/ 1001998837 h 5377"/>
                  <a:gd name="T112" fmla="*/ 988519534 w 5329"/>
                  <a:gd name="T113" fmla="*/ 991291391 h 5377"/>
                  <a:gd name="T114" fmla="*/ 1024794789 w 5329"/>
                  <a:gd name="T115" fmla="*/ 953402389 h 5377"/>
                  <a:gd name="T116" fmla="*/ 1074262284 w 5329"/>
                  <a:gd name="T117" fmla="*/ 912630735 h 5377"/>
                  <a:gd name="T118" fmla="*/ 1017374665 w 5329"/>
                  <a:gd name="T119" fmla="*/ 835411065 h 5377"/>
                  <a:gd name="T120" fmla="*/ 1012634030 w 5329"/>
                  <a:gd name="T121" fmla="*/ 735746417 h 5377"/>
                  <a:gd name="T122" fmla="*/ 997588575 w 5329"/>
                  <a:gd name="T123" fmla="*/ 611165948 h 5377"/>
                  <a:gd name="T124" fmla="*/ 938227354 w 5329"/>
                  <a:gd name="T125" fmla="*/ 611165948 h 53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329"/>
                  <a:gd name="T190" fmla="*/ 0 h 5377"/>
                  <a:gd name="T191" fmla="*/ 5329 w 5329"/>
                  <a:gd name="T192" fmla="*/ 5377 h 53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329" h="5377">
                    <a:moveTo>
                      <a:pt x="4529" y="2816"/>
                    </a:moveTo>
                    <a:lnTo>
                      <a:pt x="4540" y="2789"/>
                    </a:lnTo>
                    <a:lnTo>
                      <a:pt x="4554" y="2768"/>
                    </a:lnTo>
                    <a:lnTo>
                      <a:pt x="4561" y="2751"/>
                    </a:lnTo>
                    <a:lnTo>
                      <a:pt x="4559" y="2743"/>
                    </a:lnTo>
                    <a:lnTo>
                      <a:pt x="4559" y="2741"/>
                    </a:lnTo>
                    <a:lnTo>
                      <a:pt x="4556" y="2734"/>
                    </a:lnTo>
                    <a:lnTo>
                      <a:pt x="4556" y="2722"/>
                    </a:lnTo>
                    <a:lnTo>
                      <a:pt x="4561" y="2711"/>
                    </a:lnTo>
                    <a:lnTo>
                      <a:pt x="4569" y="2695"/>
                    </a:lnTo>
                    <a:lnTo>
                      <a:pt x="4575" y="2682"/>
                    </a:lnTo>
                    <a:lnTo>
                      <a:pt x="4581" y="2674"/>
                    </a:lnTo>
                    <a:lnTo>
                      <a:pt x="4592" y="2661"/>
                    </a:lnTo>
                    <a:lnTo>
                      <a:pt x="4613" y="2639"/>
                    </a:lnTo>
                    <a:lnTo>
                      <a:pt x="4629" y="2622"/>
                    </a:lnTo>
                    <a:lnTo>
                      <a:pt x="4644" y="2611"/>
                    </a:lnTo>
                    <a:lnTo>
                      <a:pt x="4671" y="2591"/>
                    </a:lnTo>
                    <a:lnTo>
                      <a:pt x="4702" y="2565"/>
                    </a:lnTo>
                    <a:lnTo>
                      <a:pt x="4719" y="2540"/>
                    </a:lnTo>
                    <a:lnTo>
                      <a:pt x="4717" y="2515"/>
                    </a:lnTo>
                    <a:lnTo>
                      <a:pt x="4715" y="2484"/>
                    </a:lnTo>
                    <a:lnTo>
                      <a:pt x="4726" y="2465"/>
                    </a:lnTo>
                    <a:lnTo>
                      <a:pt x="4750" y="2455"/>
                    </a:lnTo>
                    <a:lnTo>
                      <a:pt x="4767" y="2440"/>
                    </a:lnTo>
                    <a:lnTo>
                      <a:pt x="4776" y="2420"/>
                    </a:lnTo>
                    <a:lnTo>
                      <a:pt x="4774" y="2403"/>
                    </a:lnTo>
                    <a:lnTo>
                      <a:pt x="4776" y="2392"/>
                    </a:lnTo>
                    <a:lnTo>
                      <a:pt x="4788" y="2376"/>
                    </a:lnTo>
                    <a:lnTo>
                      <a:pt x="4803" y="2361"/>
                    </a:lnTo>
                    <a:lnTo>
                      <a:pt x="4815" y="2344"/>
                    </a:lnTo>
                    <a:lnTo>
                      <a:pt x="4834" y="2321"/>
                    </a:lnTo>
                    <a:lnTo>
                      <a:pt x="4865" y="2290"/>
                    </a:lnTo>
                    <a:lnTo>
                      <a:pt x="4901" y="2259"/>
                    </a:lnTo>
                    <a:lnTo>
                      <a:pt x="4938" y="2230"/>
                    </a:lnTo>
                    <a:lnTo>
                      <a:pt x="4943" y="2219"/>
                    </a:lnTo>
                    <a:lnTo>
                      <a:pt x="4943" y="2207"/>
                    </a:lnTo>
                    <a:lnTo>
                      <a:pt x="4938" y="2201"/>
                    </a:lnTo>
                    <a:lnTo>
                      <a:pt x="4913" y="2203"/>
                    </a:lnTo>
                    <a:lnTo>
                      <a:pt x="4890" y="2209"/>
                    </a:lnTo>
                    <a:lnTo>
                      <a:pt x="4882" y="2205"/>
                    </a:lnTo>
                    <a:lnTo>
                      <a:pt x="4886" y="2198"/>
                    </a:lnTo>
                    <a:lnTo>
                      <a:pt x="4888" y="2188"/>
                    </a:lnTo>
                    <a:lnTo>
                      <a:pt x="4890" y="2167"/>
                    </a:lnTo>
                    <a:lnTo>
                      <a:pt x="4897" y="2163"/>
                    </a:lnTo>
                    <a:lnTo>
                      <a:pt x="4911" y="2165"/>
                    </a:lnTo>
                    <a:lnTo>
                      <a:pt x="4926" y="2163"/>
                    </a:lnTo>
                    <a:lnTo>
                      <a:pt x="4930" y="2167"/>
                    </a:lnTo>
                    <a:lnTo>
                      <a:pt x="4934" y="2178"/>
                    </a:lnTo>
                    <a:lnTo>
                      <a:pt x="4949" y="2186"/>
                    </a:lnTo>
                    <a:lnTo>
                      <a:pt x="4974" y="2186"/>
                    </a:lnTo>
                    <a:lnTo>
                      <a:pt x="5001" y="2186"/>
                    </a:lnTo>
                    <a:lnTo>
                      <a:pt x="5026" y="2182"/>
                    </a:lnTo>
                    <a:lnTo>
                      <a:pt x="5047" y="2175"/>
                    </a:lnTo>
                    <a:lnTo>
                      <a:pt x="5062" y="2167"/>
                    </a:lnTo>
                    <a:lnTo>
                      <a:pt x="5070" y="2165"/>
                    </a:lnTo>
                    <a:lnTo>
                      <a:pt x="5066" y="2163"/>
                    </a:lnTo>
                    <a:lnTo>
                      <a:pt x="5061" y="2159"/>
                    </a:lnTo>
                    <a:lnTo>
                      <a:pt x="5062" y="2155"/>
                    </a:lnTo>
                    <a:lnTo>
                      <a:pt x="5080" y="2144"/>
                    </a:lnTo>
                    <a:lnTo>
                      <a:pt x="5093" y="2125"/>
                    </a:lnTo>
                    <a:lnTo>
                      <a:pt x="5101" y="2102"/>
                    </a:lnTo>
                    <a:lnTo>
                      <a:pt x="5101" y="2090"/>
                    </a:lnTo>
                    <a:lnTo>
                      <a:pt x="5101" y="2080"/>
                    </a:lnTo>
                    <a:lnTo>
                      <a:pt x="5101" y="2073"/>
                    </a:lnTo>
                    <a:lnTo>
                      <a:pt x="5101" y="2071"/>
                    </a:lnTo>
                    <a:lnTo>
                      <a:pt x="5101" y="2065"/>
                    </a:lnTo>
                    <a:lnTo>
                      <a:pt x="5093" y="2054"/>
                    </a:lnTo>
                    <a:lnTo>
                      <a:pt x="5084" y="2044"/>
                    </a:lnTo>
                    <a:lnTo>
                      <a:pt x="5078" y="2030"/>
                    </a:lnTo>
                    <a:lnTo>
                      <a:pt x="5074" y="2019"/>
                    </a:lnTo>
                    <a:lnTo>
                      <a:pt x="5072" y="2005"/>
                    </a:lnTo>
                    <a:lnTo>
                      <a:pt x="5072" y="1992"/>
                    </a:lnTo>
                    <a:lnTo>
                      <a:pt x="5070" y="1977"/>
                    </a:lnTo>
                    <a:lnTo>
                      <a:pt x="5070" y="1965"/>
                    </a:lnTo>
                    <a:lnTo>
                      <a:pt x="5072" y="1954"/>
                    </a:lnTo>
                    <a:lnTo>
                      <a:pt x="5074" y="1946"/>
                    </a:lnTo>
                    <a:lnTo>
                      <a:pt x="5076" y="1936"/>
                    </a:lnTo>
                    <a:lnTo>
                      <a:pt x="5078" y="1931"/>
                    </a:lnTo>
                    <a:lnTo>
                      <a:pt x="5078" y="1917"/>
                    </a:lnTo>
                    <a:lnTo>
                      <a:pt x="5078" y="1908"/>
                    </a:lnTo>
                    <a:lnTo>
                      <a:pt x="5080" y="1896"/>
                    </a:lnTo>
                    <a:lnTo>
                      <a:pt x="5084" y="1884"/>
                    </a:lnTo>
                    <a:lnTo>
                      <a:pt x="5087" y="1871"/>
                    </a:lnTo>
                    <a:lnTo>
                      <a:pt x="5091" y="1861"/>
                    </a:lnTo>
                    <a:lnTo>
                      <a:pt x="5101" y="1846"/>
                    </a:lnTo>
                    <a:lnTo>
                      <a:pt x="5108" y="1835"/>
                    </a:lnTo>
                    <a:lnTo>
                      <a:pt x="5112" y="1825"/>
                    </a:lnTo>
                    <a:lnTo>
                      <a:pt x="5110" y="1817"/>
                    </a:lnTo>
                    <a:lnTo>
                      <a:pt x="5110" y="1811"/>
                    </a:lnTo>
                    <a:lnTo>
                      <a:pt x="5107" y="1806"/>
                    </a:lnTo>
                    <a:lnTo>
                      <a:pt x="5103" y="1802"/>
                    </a:lnTo>
                    <a:lnTo>
                      <a:pt x="5099" y="1796"/>
                    </a:lnTo>
                    <a:lnTo>
                      <a:pt x="5097" y="1790"/>
                    </a:lnTo>
                    <a:lnTo>
                      <a:pt x="5093" y="1785"/>
                    </a:lnTo>
                    <a:lnTo>
                      <a:pt x="5093" y="1779"/>
                    </a:lnTo>
                    <a:lnTo>
                      <a:pt x="5091" y="1771"/>
                    </a:lnTo>
                    <a:lnTo>
                      <a:pt x="5091" y="1767"/>
                    </a:lnTo>
                    <a:lnTo>
                      <a:pt x="5091" y="1762"/>
                    </a:lnTo>
                    <a:lnTo>
                      <a:pt x="5089" y="1756"/>
                    </a:lnTo>
                    <a:lnTo>
                      <a:pt x="5089" y="1748"/>
                    </a:lnTo>
                    <a:lnTo>
                      <a:pt x="5091" y="1738"/>
                    </a:lnTo>
                    <a:lnTo>
                      <a:pt x="5093" y="1727"/>
                    </a:lnTo>
                    <a:lnTo>
                      <a:pt x="5099" y="1712"/>
                    </a:lnTo>
                    <a:lnTo>
                      <a:pt x="5103" y="1704"/>
                    </a:lnTo>
                    <a:lnTo>
                      <a:pt x="5105" y="1696"/>
                    </a:lnTo>
                    <a:lnTo>
                      <a:pt x="5108" y="1689"/>
                    </a:lnTo>
                    <a:lnTo>
                      <a:pt x="5110" y="1681"/>
                    </a:lnTo>
                    <a:lnTo>
                      <a:pt x="5110" y="1669"/>
                    </a:lnTo>
                    <a:lnTo>
                      <a:pt x="5112" y="1648"/>
                    </a:lnTo>
                    <a:lnTo>
                      <a:pt x="5118" y="1637"/>
                    </a:lnTo>
                    <a:lnTo>
                      <a:pt x="5124" y="1625"/>
                    </a:lnTo>
                    <a:lnTo>
                      <a:pt x="5130" y="1616"/>
                    </a:lnTo>
                    <a:lnTo>
                      <a:pt x="5132" y="1598"/>
                    </a:lnTo>
                    <a:lnTo>
                      <a:pt x="5133" y="1581"/>
                    </a:lnTo>
                    <a:lnTo>
                      <a:pt x="5135" y="1566"/>
                    </a:lnTo>
                    <a:lnTo>
                      <a:pt x="5141" y="1552"/>
                    </a:lnTo>
                    <a:lnTo>
                      <a:pt x="5147" y="1541"/>
                    </a:lnTo>
                    <a:lnTo>
                      <a:pt x="5153" y="1529"/>
                    </a:lnTo>
                    <a:lnTo>
                      <a:pt x="5155" y="1506"/>
                    </a:lnTo>
                    <a:lnTo>
                      <a:pt x="5155" y="1470"/>
                    </a:lnTo>
                    <a:lnTo>
                      <a:pt x="5155" y="1446"/>
                    </a:lnTo>
                    <a:lnTo>
                      <a:pt x="5158" y="1439"/>
                    </a:lnTo>
                    <a:lnTo>
                      <a:pt x="5166" y="1433"/>
                    </a:lnTo>
                    <a:lnTo>
                      <a:pt x="5170" y="1427"/>
                    </a:lnTo>
                    <a:lnTo>
                      <a:pt x="5174" y="1420"/>
                    </a:lnTo>
                    <a:lnTo>
                      <a:pt x="5178" y="1412"/>
                    </a:lnTo>
                    <a:lnTo>
                      <a:pt x="5180" y="1404"/>
                    </a:lnTo>
                    <a:lnTo>
                      <a:pt x="5191" y="1385"/>
                    </a:lnTo>
                    <a:lnTo>
                      <a:pt x="5203" y="1366"/>
                    </a:lnTo>
                    <a:lnTo>
                      <a:pt x="5204" y="1345"/>
                    </a:lnTo>
                    <a:lnTo>
                      <a:pt x="5208" y="1341"/>
                    </a:lnTo>
                    <a:lnTo>
                      <a:pt x="5216" y="1345"/>
                    </a:lnTo>
                    <a:lnTo>
                      <a:pt x="5222" y="1341"/>
                    </a:lnTo>
                    <a:lnTo>
                      <a:pt x="5229" y="1324"/>
                    </a:lnTo>
                    <a:lnTo>
                      <a:pt x="5237" y="1322"/>
                    </a:lnTo>
                    <a:lnTo>
                      <a:pt x="5247" y="1318"/>
                    </a:lnTo>
                    <a:lnTo>
                      <a:pt x="5254" y="1314"/>
                    </a:lnTo>
                    <a:lnTo>
                      <a:pt x="5276" y="1299"/>
                    </a:lnTo>
                    <a:lnTo>
                      <a:pt x="5285" y="1279"/>
                    </a:lnTo>
                    <a:lnTo>
                      <a:pt x="5283" y="1251"/>
                    </a:lnTo>
                    <a:lnTo>
                      <a:pt x="5291" y="1239"/>
                    </a:lnTo>
                    <a:lnTo>
                      <a:pt x="5293" y="1233"/>
                    </a:lnTo>
                    <a:lnTo>
                      <a:pt x="5299" y="1220"/>
                    </a:lnTo>
                    <a:lnTo>
                      <a:pt x="5300" y="1210"/>
                    </a:lnTo>
                    <a:lnTo>
                      <a:pt x="5297" y="1208"/>
                    </a:lnTo>
                    <a:lnTo>
                      <a:pt x="5285" y="1208"/>
                    </a:lnTo>
                    <a:lnTo>
                      <a:pt x="5274" y="1206"/>
                    </a:lnTo>
                    <a:lnTo>
                      <a:pt x="5268" y="1203"/>
                    </a:lnTo>
                    <a:lnTo>
                      <a:pt x="5266" y="1201"/>
                    </a:lnTo>
                    <a:lnTo>
                      <a:pt x="5264" y="1199"/>
                    </a:lnTo>
                    <a:lnTo>
                      <a:pt x="5256" y="1193"/>
                    </a:lnTo>
                    <a:lnTo>
                      <a:pt x="5245" y="1189"/>
                    </a:lnTo>
                    <a:lnTo>
                      <a:pt x="5233" y="1189"/>
                    </a:lnTo>
                    <a:lnTo>
                      <a:pt x="5220" y="1193"/>
                    </a:lnTo>
                    <a:lnTo>
                      <a:pt x="5201" y="1199"/>
                    </a:lnTo>
                    <a:lnTo>
                      <a:pt x="5176" y="1199"/>
                    </a:lnTo>
                    <a:lnTo>
                      <a:pt x="5149" y="1189"/>
                    </a:lnTo>
                    <a:lnTo>
                      <a:pt x="5133" y="1178"/>
                    </a:lnTo>
                    <a:lnTo>
                      <a:pt x="5124" y="1178"/>
                    </a:lnTo>
                    <a:lnTo>
                      <a:pt x="5114" y="1179"/>
                    </a:lnTo>
                    <a:lnTo>
                      <a:pt x="5110" y="1181"/>
                    </a:lnTo>
                    <a:lnTo>
                      <a:pt x="5095" y="1191"/>
                    </a:lnTo>
                    <a:lnTo>
                      <a:pt x="5055" y="1189"/>
                    </a:lnTo>
                    <a:lnTo>
                      <a:pt x="5028" y="1176"/>
                    </a:lnTo>
                    <a:lnTo>
                      <a:pt x="5020" y="1162"/>
                    </a:lnTo>
                    <a:lnTo>
                      <a:pt x="5016" y="1160"/>
                    </a:lnTo>
                    <a:lnTo>
                      <a:pt x="5003" y="1166"/>
                    </a:lnTo>
                    <a:lnTo>
                      <a:pt x="4993" y="1176"/>
                    </a:lnTo>
                    <a:lnTo>
                      <a:pt x="4991" y="1183"/>
                    </a:lnTo>
                    <a:lnTo>
                      <a:pt x="4980" y="1189"/>
                    </a:lnTo>
                    <a:lnTo>
                      <a:pt x="4947" y="1189"/>
                    </a:lnTo>
                    <a:lnTo>
                      <a:pt x="4911" y="1185"/>
                    </a:lnTo>
                    <a:lnTo>
                      <a:pt x="4880" y="1179"/>
                    </a:lnTo>
                    <a:lnTo>
                      <a:pt x="4870" y="1174"/>
                    </a:lnTo>
                    <a:lnTo>
                      <a:pt x="4861" y="1170"/>
                    </a:lnTo>
                    <a:lnTo>
                      <a:pt x="4853" y="1176"/>
                    </a:lnTo>
                    <a:lnTo>
                      <a:pt x="4846" y="1185"/>
                    </a:lnTo>
                    <a:lnTo>
                      <a:pt x="4836" y="1191"/>
                    </a:lnTo>
                    <a:lnTo>
                      <a:pt x="4826" y="1178"/>
                    </a:lnTo>
                    <a:lnTo>
                      <a:pt x="4826" y="1154"/>
                    </a:lnTo>
                    <a:lnTo>
                      <a:pt x="4824" y="1141"/>
                    </a:lnTo>
                    <a:lnTo>
                      <a:pt x="4811" y="1139"/>
                    </a:lnTo>
                    <a:lnTo>
                      <a:pt x="4792" y="1139"/>
                    </a:lnTo>
                    <a:lnTo>
                      <a:pt x="4782" y="1137"/>
                    </a:lnTo>
                    <a:lnTo>
                      <a:pt x="4780" y="1149"/>
                    </a:lnTo>
                    <a:lnTo>
                      <a:pt x="4763" y="1174"/>
                    </a:lnTo>
                    <a:lnTo>
                      <a:pt x="4734" y="1174"/>
                    </a:lnTo>
                    <a:lnTo>
                      <a:pt x="4709" y="1160"/>
                    </a:lnTo>
                    <a:lnTo>
                      <a:pt x="4698" y="1143"/>
                    </a:lnTo>
                    <a:lnTo>
                      <a:pt x="4692" y="1135"/>
                    </a:lnTo>
                    <a:lnTo>
                      <a:pt x="4684" y="1124"/>
                    </a:lnTo>
                    <a:lnTo>
                      <a:pt x="4669" y="1108"/>
                    </a:lnTo>
                    <a:lnTo>
                      <a:pt x="4652" y="1093"/>
                    </a:lnTo>
                    <a:lnTo>
                      <a:pt x="4642" y="1080"/>
                    </a:lnTo>
                    <a:lnTo>
                      <a:pt x="4631" y="1057"/>
                    </a:lnTo>
                    <a:lnTo>
                      <a:pt x="4615" y="1028"/>
                    </a:lnTo>
                    <a:lnTo>
                      <a:pt x="4604" y="1005"/>
                    </a:lnTo>
                    <a:lnTo>
                      <a:pt x="4583" y="987"/>
                    </a:lnTo>
                    <a:lnTo>
                      <a:pt x="4552" y="976"/>
                    </a:lnTo>
                    <a:lnTo>
                      <a:pt x="4536" y="972"/>
                    </a:lnTo>
                    <a:lnTo>
                      <a:pt x="4533" y="972"/>
                    </a:lnTo>
                    <a:lnTo>
                      <a:pt x="4523" y="972"/>
                    </a:lnTo>
                    <a:lnTo>
                      <a:pt x="4517" y="974"/>
                    </a:lnTo>
                    <a:lnTo>
                      <a:pt x="4510" y="976"/>
                    </a:lnTo>
                    <a:lnTo>
                      <a:pt x="4498" y="974"/>
                    </a:lnTo>
                    <a:lnTo>
                      <a:pt x="4488" y="964"/>
                    </a:lnTo>
                    <a:lnTo>
                      <a:pt x="4477" y="953"/>
                    </a:lnTo>
                    <a:lnTo>
                      <a:pt x="4469" y="957"/>
                    </a:lnTo>
                    <a:lnTo>
                      <a:pt x="4462" y="966"/>
                    </a:lnTo>
                    <a:lnTo>
                      <a:pt x="4450" y="978"/>
                    </a:lnTo>
                    <a:lnTo>
                      <a:pt x="4435" y="984"/>
                    </a:lnTo>
                    <a:lnTo>
                      <a:pt x="4429" y="985"/>
                    </a:lnTo>
                    <a:lnTo>
                      <a:pt x="4423" y="991"/>
                    </a:lnTo>
                    <a:lnTo>
                      <a:pt x="4412" y="999"/>
                    </a:lnTo>
                    <a:lnTo>
                      <a:pt x="4394" y="999"/>
                    </a:lnTo>
                    <a:lnTo>
                      <a:pt x="4379" y="995"/>
                    </a:lnTo>
                    <a:lnTo>
                      <a:pt x="4368" y="993"/>
                    </a:lnTo>
                    <a:lnTo>
                      <a:pt x="4354" y="997"/>
                    </a:lnTo>
                    <a:lnTo>
                      <a:pt x="4341" y="991"/>
                    </a:lnTo>
                    <a:lnTo>
                      <a:pt x="4339" y="974"/>
                    </a:lnTo>
                    <a:lnTo>
                      <a:pt x="4341" y="964"/>
                    </a:lnTo>
                    <a:lnTo>
                      <a:pt x="4335" y="964"/>
                    </a:lnTo>
                    <a:lnTo>
                      <a:pt x="4325" y="964"/>
                    </a:lnTo>
                    <a:lnTo>
                      <a:pt x="4308" y="964"/>
                    </a:lnTo>
                    <a:lnTo>
                      <a:pt x="4298" y="955"/>
                    </a:lnTo>
                    <a:lnTo>
                      <a:pt x="4298" y="941"/>
                    </a:lnTo>
                    <a:lnTo>
                      <a:pt x="4302" y="934"/>
                    </a:lnTo>
                    <a:lnTo>
                      <a:pt x="4295" y="935"/>
                    </a:lnTo>
                    <a:lnTo>
                      <a:pt x="4283" y="935"/>
                    </a:lnTo>
                    <a:lnTo>
                      <a:pt x="4268" y="932"/>
                    </a:lnTo>
                    <a:lnTo>
                      <a:pt x="4256" y="928"/>
                    </a:lnTo>
                    <a:lnTo>
                      <a:pt x="4245" y="930"/>
                    </a:lnTo>
                    <a:lnTo>
                      <a:pt x="4235" y="935"/>
                    </a:lnTo>
                    <a:lnTo>
                      <a:pt x="4214" y="941"/>
                    </a:lnTo>
                    <a:lnTo>
                      <a:pt x="4206" y="941"/>
                    </a:lnTo>
                    <a:lnTo>
                      <a:pt x="4197" y="945"/>
                    </a:lnTo>
                    <a:lnTo>
                      <a:pt x="4187" y="953"/>
                    </a:lnTo>
                    <a:lnTo>
                      <a:pt x="4181" y="957"/>
                    </a:lnTo>
                    <a:lnTo>
                      <a:pt x="4179" y="957"/>
                    </a:lnTo>
                    <a:lnTo>
                      <a:pt x="4156" y="945"/>
                    </a:lnTo>
                    <a:lnTo>
                      <a:pt x="4143" y="907"/>
                    </a:lnTo>
                    <a:lnTo>
                      <a:pt x="4143" y="903"/>
                    </a:lnTo>
                    <a:lnTo>
                      <a:pt x="4139" y="893"/>
                    </a:lnTo>
                    <a:lnTo>
                      <a:pt x="4126" y="893"/>
                    </a:lnTo>
                    <a:lnTo>
                      <a:pt x="4110" y="903"/>
                    </a:lnTo>
                    <a:lnTo>
                      <a:pt x="4103" y="909"/>
                    </a:lnTo>
                    <a:lnTo>
                      <a:pt x="4101" y="903"/>
                    </a:lnTo>
                    <a:lnTo>
                      <a:pt x="4101" y="889"/>
                    </a:lnTo>
                    <a:lnTo>
                      <a:pt x="4091" y="878"/>
                    </a:lnTo>
                    <a:lnTo>
                      <a:pt x="4078" y="872"/>
                    </a:lnTo>
                    <a:lnTo>
                      <a:pt x="4062" y="866"/>
                    </a:lnTo>
                    <a:lnTo>
                      <a:pt x="4051" y="857"/>
                    </a:lnTo>
                    <a:lnTo>
                      <a:pt x="4047" y="851"/>
                    </a:lnTo>
                    <a:lnTo>
                      <a:pt x="4043" y="851"/>
                    </a:lnTo>
                    <a:lnTo>
                      <a:pt x="4033" y="851"/>
                    </a:lnTo>
                    <a:lnTo>
                      <a:pt x="4022" y="843"/>
                    </a:lnTo>
                    <a:lnTo>
                      <a:pt x="4012" y="834"/>
                    </a:lnTo>
                    <a:lnTo>
                      <a:pt x="4005" y="832"/>
                    </a:lnTo>
                    <a:lnTo>
                      <a:pt x="3993" y="826"/>
                    </a:lnTo>
                    <a:lnTo>
                      <a:pt x="3986" y="816"/>
                    </a:lnTo>
                    <a:lnTo>
                      <a:pt x="3984" y="805"/>
                    </a:lnTo>
                    <a:lnTo>
                      <a:pt x="3974" y="799"/>
                    </a:lnTo>
                    <a:lnTo>
                      <a:pt x="3962" y="793"/>
                    </a:lnTo>
                    <a:lnTo>
                      <a:pt x="3953" y="780"/>
                    </a:lnTo>
                    <a:lnTo>
                      <a:pt x="3943" y="768"/>
                    </a:lnTo>
                    <a:lnTo>
                      <a:pt x="3926" y="761"/>
                    </a:lnTo>
                    <a:lnTo>
                      <a:pt x="3909" y="753"/>
                    </a:lnTo>
                    <a:lnTo>
                      <a:pt x="3909" y="740"/>
                    </a:lnTo>
                    <a:lnTo>
                      <a:pt x="3916" y="720"/>
                    </a:lnTo>
                    <a:lnTo>
                      <a:pt x="3920" y="705"/>
                    </a:lnTo>
                    <a:lnTo>
                      <a:pt x="3911" y="695"/>
                    </a:lnTo>
                    <a:lnTo>
                      <a:pt x="3899" y="686"/>
                    </a:lnTo>
                    <a:lnTo>
                      <a:pt x="3895" y="670"/>
                    </a:lnTo>
                    <a:lnTo>
                      <a:pt x="3899" y="655"/>
                    </a:lnTo>
                    <a:lnTo>
                      <a:pt x="3907" y="645"/>
                    </a:lnTo>
                    <a:lnTo>
                      <a:pt x="3907" y="638"/>
                    </a:lnTo>
                    <a:lnTo>
                      <a:pt x="3905" y="619"/>
                    </a:lnTo>
                    <a:lnTo>
                      <a:pt x="3909" y="595"/>
                    </a:lnTo>
                    <a:lnTo>
                      <a:pt x="3914" y="582"/>
                    </a:lnTo>
                    <a:lnTo>
                      <a:pt x="3918" y="580"/>
                    </a:lnTo>
                    <a:lnTo>
                      <a:pt x="3918" y="576"/>
                    </a:lnTo>
                    <a:lnTo>
                      <a:pt x="3914" y="569"/>
                    </a:lnTo>
                    <a:lnTo>
                      <a:pt x="3903" y="563"/>
                    </a:lnTo>
                    <a:lnTo>
                      <a:pt x="3890" y="565"/>
                    </a:lnTo>
                    <a:lnTo>
                      <a:pt x="3882" y="571"/>
                    </a:lnTo>
                    <a:lnTo>
                      <a:pt x="3878" y="574"/>
                    </a:lnTo>
                    <a:lnTo>
                      <a:pt x="3874" y="576"/>
                    </a:lnTo>
                    <a:lnTo>
                      <a:pt x="3865" y="584"/>
                    </a:lnTo>
                    <a:lnTo>
                      <a:pt x="3855" y="595"/>
                    </a:lnTo>
                    <a:lnTo>
                      <a:pt x="3843" y="609"/>
                    </a:lnTo>
                    <a:lnTo>
                      <a:pt x="3834" y="619"/>
                    </a:lnTo>
                    <a:lnTo>
                      <a:pt x="3830" y="636"/>
                    </a:lnTo>
                    <a:lnTo>
                      <a:pt x="3828" y="651"/>
                    </a:lnTo>
                    <a:lnTo>
                      <a:pt x="3820" y="659"/>
                    </a:lnTo>
                    <a:lnTo>
                      <a:pt x="3809" y="668"/>
                    </a:lnTo>
                    <a:lnTo>
                      <a:pt x="3797" y="678"/>
                    </a:lnTo>
                    <a:lnTo>
                      <a:pt x="3790" y="686"/>
                    </a:lnTo>
                    <a:lnTo>
                      <a:pt x="3784" y="697"/>
                    </a:lnTo>
                    <a:lnTo>
                      <a:pt x="3771" y="707"/>
                    </a:lnTo>
                    <a:lnTo>
                      <a:pt x="3747" y="709"/>
                    </a:lnTo>
                    <a:lnTo>
                      <a:pt x="3728" y="715"/>
                    </a:lnTo>
                    <a:lnTo>
                      <a:pt x="3715" y="715"/>
                    </a:lnTo>
                    <a:lnTo>
                      <a:pt x="3701" y="707"/>
                    </a:lnTo>
                    <a:lnTo>
                      <a:pt x="3682" y="699"/>
                    </a:lnTo>
                    <a:lnTo>
                      <a:pt x="3657" y="695"/>
                    </a:lnTo>
                    <a:lnTo>
                      <a:pt x="3636" y="690"/>
                    </a:lnTo>
                    <a:lnTo>
                      <a:pt x="3628" y="676"/>
                    </a:lnTo>
                    <a:lnTo>
                      <a:pt x="3630" y="667"/>
                    </a:lnTo>
                    <a:lnTo>
                      <a:pt x="3636" y="661"/>
                    </a:lnTo>
                    <a:lnTo>
                      <a:pt x="3638" y="651"/>
                    </a:lnTo>
                    <a:lnTo>
                      <a:pt x="3642" y="642"/>
                    </a:lnTo>
                    <a:lnTo>
                      <a:pt x="3651" y="636"/>
                    </a:lnTo>
                    <a:lnTo>
                      <a:pt x="3655" y="622"/>
                    </a:lnTo>
                    <a:lnTo>
                      <a:pt x="3648" y="611"/>
                    </a:lnTo>
                    <a:lnTo>
                      <a:pt x="3636" y="609"/>
                    </a:lnTo>
                    <a:lnTo>
                      <a:pt x="3630" y="609"/>
                    </a:lnTo>
                    <a:lnTo>
                      <a:pt x="3630" y="580"/>
                    </a:lnTo>
                    <a:lnTo>
                      <a:pt x="3623" y="542"/>
                    </a:lnTo>
                    <a:lnTo>
                      <a:pt x="3650" y="528"/>
                    </a:lnTo>
                    <a:lnTo>
                      <a:pt x="3642" y="511"/>
                    </a:lnTo>
                    <a:lnTo>
                      <a:pt x="3640" y="513"/>
                    </a:lnTo>
                    <a:lnTo>
                      <a:pt x="3632" y="519"/>
                    </a:lnTo>
                    <a:lnTo>
                      <a:pt x="3621" y="524"/>
                    </a:lnTo>
                    <a:lnTo>
                      <a:pt x="3607" y="532"/>
                    </a:lnTo>
                    <a:lnTo>
                      <a:pt x="3609" y="517"/>
                    </a:lnTo>
                    <a:lnTo>
                      <a:pt x="3611" y="498"/>
                    </a:lnTo>
                    <a:lnTo>
                      <a:pt x="3592" y="473"/>
                    </a:lnTo>
                    <a:lnTo>
                      <a:pt x="3571" y="463"/>
                    </a:lnTo>
                    <a:lnTo>
                      <a:pt x="3561" y="461"/>
                    </a:lnTo>
                    <a:lnTo>
                      <a:pt x="3511" y="469"/>
                    </a:lnTo>
                    <a:lnTo>
                      <a:pt x="3509" y="474"/>
                    </a:lnTo>
                    <a:lnTo>
                      <a:pt x="3498" y="486"/>
                    </a:lnTo>
                    <a:lnTo>
                      <a:pt x="3481" y="496"/>
                    </a:lnTo>
                    <a:lnTo>
                      <a:pt x="3461" y="498"/>
                    </a:lnTo>
                    <a:lnTo>
                      <a:pt x="3452" y="488"/>
                    </a:lnTo>
                    <a:lnTo>
                      <a:pt x="3448" y="473"/>
                    </a:lnTo>
                    <a:lnTo>
                      <a:pt x="3450" y="453"/>
                    </a:lnTo>
                    <a:lnTo>
                      <a:pt x="3452" y="438"/>
                    </a:lnTo>
                    <a:lnTo>
                      <a:pt x="3456" y="421"/>
                    </a:lnTo>
                    <a:lnTo>
                      <a:pt x="3452" y="400"/>
                    </a:lnTo>
                    <a:lnTo>
                      <a:pt x="3442" y="382"/>
                    </a:lnTo>
                    <a:lnTo>
                      <a:pt x="3436" y="375"/>
                    </a:lnTo>
                    <a:lnTo>
                      <a:pt x="3404" y="375"/>
                    </a:lnTo>
                    <a:lnTo>
                      <a:pt x="3387" y="373"/>
                    </a:lnTo>
                    <a:lnTo>
                      <a:pt x="3396" y="353"/>
                    </a:lnTo>
                    <a:lnTo>
                      <a:pt x="3383" y="350"/>
                    </a:lnTo>
                    <a:lnTo>
                      <a:pt x="3383" y="353"/>
                    </a:lnTo>
                    <a:lnTo>
                      <a:pt x="3379" y="363"/>
                    </a:lnTo>
                    <a:lnTo>
                      <a:pt x="3364" y="373"/>
                    </a:lnTo>
                    <a:lnTo>
                      <a:pt x="3339" y="378"/>
                    </a:lnTo>
                    <a:lnTo>
                      <a:pt x="3314" y="376"/>
                    </a:lnTo>
                    <a:lnTo>
                      <a:pt x="3296" y="367"/>
                    </a:lnTo>
                    <a:lnTo>
                      <a:pt x="3289" y="350"/>
                    </a:lnTo>
                    <a:lnTo>
                      <a:pt x="3285" y="334"/>
                    </a:lnTo>
                    <a:lnTo>
                      <a:pt x="3277" y="321"/>
                    </a:lnTo>
                    <a:lnTo>
                      <a:pt x="3273" y="303"/>
                    </a:lnTo>
                    <a:lnTo>
                      <a:pt x="3275" y="279"/>
                    </a:lnTo>
                    <a:lnTo>
                      <a:pt x="3275" y="255"/>
                    </a:lnTo>
                    <a:lnTo>
                      <a:pt x="3273" y="238"/>
                    </a:lnTo>
                    <a:lnTo>
                      <a:pt x="3273" y="227"/>
                    </a:lnTo>
                    <a:lnTo>
                      <a:pt x="3273" y="221"/>
                    </a:lnTo>
                    <a:lnTo>
                      <a:pt x="3269" y="219"/>
                    </a:lnTo>
                    <a:lnTo>
                      <a:pt x="3264" y="211"/>
                    </a:lnTo>
                    <a:lnTo>
                      <a:pt x="3258" y="200"/>
                    </a:lnTo>
                    <a:lnTo>
                      <a:pt x="3250" y="188"/>
                    </a:lnTo>
                    <a:lnTo>
                      <a:pt x="3243" y="182"/>
                    </a:lnTo>
                    <a:lnTo>
                      <a:pt x="3239" y="181"/>
                    </a:lnTo>
                    <a:lnTo>
                      <a:pt x="3235" y="181"/>
                    </a:lnTo>
                    <a:lnTo>
                      <a:pt x="3223" y="181"/>
                    </a:lnTo>
                    <a:lnTo>
                      <a:pt x="3212" y="186"/>
                    </a:lnTo>
                    <a:lnTo>
                      <a:pt x="3197" y="190"/>
                    </a:lnTo>
                    <a:lnTo>
                      <a:pt x="3179" y="192"/>
                    </a:lnTo>
                    <a:lnTo>
                      <a:pt x="3162" y="211"/>
                    </a:lnTo>
                    <a:lnTo>
                      <a:pt x="3154" y="225"/>
                    </a:lnTo>
                    <a:lnTo>
                      <a:pt x="3143" y="232"/>
                    </a:lnTo>
                    <a:lnTo>
                      <a:pt x="3122" y="229"/>
                    </a:lnTo>
                    <a:lnTo>
                      <a:pt x="3095" y="215"/>
                    </a:lnTo>
                    <a:lnTo>
                      <a:pt x="3093" y="202"/>
                    </a:lnTo>
                    <a:lnTo>
                      <a:pt x="3093" y="186"/>
                    </a:lnTo>
                    <a:lnTo>
                      <a:pt x="3078" y="173"/>
                    </a:lnTo>
                    <a:lnTo>
                      <a:pt x="3062" y="169"/>
                    </a:lnTo>
                    <a:lnTo>
                      <a:pt x="3054" y="167"/>
                    </a:lnTo>
                    <a:lnTo>
                      <a:pt x="3049" y="161"/>
                    </a:lnTo>
                    <a:lnTo>
                      <a:pt x="3039" y="148"/>
                    </a:lnTo>
                    <a:lnTo>
                      <a:pt x="3041" y="133"/>
                    </a:lnTo>
                    <a:lnTo>
                      <a:pt x="3049" y="113"/>
                    </a:lnTo>
                    <a:lnTo>
                      <a:pt x="3049" y="92"/>
                    </a:lnTo>
                    <a:lnTo>
                      <a:pt x="3041" y="73"/>
                    </a:lnTo>
                    <a:lnTo>
                      <a:pt x="3030" y="56"/>
                    </a:lnTo>
                    <a:lnTo>
                      <a:pt x="3022" y="44"/>
                    </a:lnTo>
                    <a:lnTo>
                      <a:pt x="3018" y="40"/>
                    </a:lnTo>
                    <a:lnTo>
                      <a:pt x="3006" y="0"/>
                    </a:lnTo>
                    <a:lnTo>
                      <a:pt x="2995" y="4"/>
                    </a:lnTo>
                    <a:lnTo>
                      <a:pt x="2985" y="10"/>
                    </a:lnTo>
                    <a:lnTo>
                      <a:pt x="2974" y="15"/>
                    </a:lnTo>
                    <a:lnTo>
                      <a:pt x="2972" y="17"/>
                    </a:lnTo>
                    <a:lnTo>
                      <a:pt x="2970" y="21"/>
                    </a:lnTo>
                    <a:lnTo>
                      <a:pt x="2966" y="23"/>
                    </a:lnTo>
                    <a:lnTo>
                      <a:pt x="2951" y="29"/>
                    </a:lnTo>
                    <a:lnTo>
                      <a:pt x="2930" y="35"/>
                    </a:lnTo>
                    <a:lnTo>
                      <a:pt x="2912" y="38"/>
                    </a:lnTo>
                    <a:lnTo>
                      <a:pt x="2897" y="38"/>
                    </a:lnTo>
                    <a:lnTo>
                      <a:pt x="2882" y="38"/>
                    </a:lnTo>
                    <a:lnTo>
                      <a:pt x="2866" y="40"/>
                    </a:lnTo>
                    <a:lnTo>
                      <a:pt x="2855" y="46"/>
                    </a:lnTo>
                    <a:lnTo>
                      <a:pt x="2841" y="52"/>
                    </a:lnTo>
                    <a:lnTo>
                      <a:pt x="2830" y="56"/>
                    </a:lnTo>
                    <a:lnTo>
                      <a:pt x="2818" y="58"/>
                    </a:lnTo>
                    <a:lnTo>
                      <a:pt x="2807" y="56"/>
                    </a:lnTo>
                    <a:lnTo>
                      <a:pt x="2797" y="56"/>
                    </a:lnTo>
                    <a:lnTo>
                      <a:pt x="2782" y="60"/>
                    </a:lnTo>
                    <a:lnTo>
                      <a:pt x="2767" y="65"/>
                    </a:lnTo>
                    <a:lnTo>
                      <a:pt x="2753" y="69"/>
                    </a:lnTo>
                    <a:lnTo>
                      <a:pt x="2743" y="71"/>
                    </a:lnTo>
                    <a:lnTo>
                      <a:pt x="2734" y="71"/>
                    </a:lnTo>
                    <a:lnTo>
                      <a:pt x="2724" y="75"/>
                    </a:lnTo>
                    <a:lnTo>
                      <a:pt x="2722" y="79"/>
                    </a:lnTo>
                    <a:lnTo>
                      <a:pt x="2717" y="81"/>
                    </a:lnTo>
                    <a:lnTo>
                      <a:pt x="2713" y="81"/>
                    </a:lnTo>
                    <a:lnTo>
                      <a:pt x="2709" y="83"/>
                    </a:lnTo>
                    <a:lnTo>
                      <a:pt x="2711" y="84"/>
                    </a:lnTo>
                    <a:lnTo>
                      <a:pt x="2711" y="86"/>
                    </a:lnTo>
                    <a:lnTo>
                      <a:pt x="2699" y="90"/>
                    </a:lnTo>
                    <a:lnTo>
                      <a:pt x="2688" y="90"/>
                    </a:lnTo>
                    <a:lnTo>
                      <a:pt x="2678" y="94"/>
                    </a:lnTo>
                    <a:lnTo>
                      <a:pt x="2674" y="98"/>
                    </a:lnTo>
                    <a:lnTo>
                      <a:pt x="2671" y="104"/>
                    </a:lnTo>
                    <a:lnTo>
                      <a:pt x="2669" y="109"/>
                    </a:lnTo>
                    <a:lnTo>
                      <a:pt x="2657" y="125"/>
                    </a:lnTo>
                    <a:lnTo>
                      <a:pt x="2644" y="131"/>
                    </a:lnTo>
                    <a:lnTo>
                      <a:pt x="2624" y="133"/>
                    </a:lnTo>
                    <a:lnTo>
                      <a:pt x="2628" y="154"/>
                    </a:lnTo>
                    <a:lnTo>
                      <a:pt x="2632" y="175"/>
                    </a:lnTo>
                    <a:lnTo>
                      <a:pt x="2632" y="196"/>
                    </a:lnTo>
                    <a:lnTo>
                      <a:pt x="2630" y="204"/>
                    </a:lnTo>
                    <a:lnTo>
                      <a:pt x="2626" y="213"/>
                    </a:lnTo>
                    <a:lnTo>
                      <a:pt x="2624" y="221"/>
                    </a:lnTo>
                    <a:lnTo>
                      <a:pt x="2621" y="225"/>
                    </a:lnTo>
                    <a:lnTo>
                      <a:pt x="2617" y="229"/>
                    </a:lnTo>
                    <a:lnTo>
                      <a:pt x="2613" y="232"/>
                    </a:lnTo>
                    <a:lnTo>
                      <a:pt x="2613" y="242"/>
                    </a:lnTo>
                    <a:lnTo>
                      <a:pt x="2615" y="255"/>
                    </a:lnTo>
                    <a:lnTo>
                      <a:pt x="2619" y="265"/>
                    </a:lnTo>
                    <a:lnTo>
                      <a:pt x="2624" y="267"/>
                    </a:lnTo>
                    <a:lnTo>
                      <a:pt x="2623" y="275"/>
                    </a:lnTo>
                    <a:lnTo>
                      <a:pt x="2621" y="279"/>
                    </a:lnTo>
                    <a:lnTo>
                      <a:pt x="2619" y="282"/>
                    </a:lnTo>
                    <a:lnTo>
                      <a:pt x="2619" y="313"/>
                    </a:lnTo>
                    <a:lnTo>
                      <a:pt x="2628" y="334"/>
                    </a:lnTo>
                    <a:lnTo>
                      <a:pt x="2644" y="348"/>
                    </a:lnTo>
                    <a:lnTo>
                      <a:pt x="2638" y="346"/>
                    </a:lnTo>
                    <a:lnTo>
                      <a:pt x="2632" y="344"/>
                    </a:lnTo>
                    <a:lnTo>
                      <a:pt x="2626" y="340"/>
                    </a:lnTo>
                    <a:lnTo>
                      <a:pt x="2621" y="367"/>
                    </a:lnTo>
                    <a:lnTo>
                      <a:pt x="2617" y="398"/>
                    </a:lnTo>
                    <a:lnTo>
                      <a:pt x="2611" y="425"/>
                    </a:lnTo>
                    <a:lnTo>
                      <a:pt x="2617" y="426"/>
                    </a:lnTo>
                    <a:lnTo>
                      <a:pt x="2621" y="428"/>
                    </a:lnTo>
                    <a:lnTo>
                      <a:pt x="2626" y="430"/>
                    </a:lnTo>
                    <a:lnTo>
                      <a:pt x="2628" y="432"/>
                    </a:lnTo>
                    <a:lnTo>
                      <a:pt x="2628" y="436"/>
                    </a:lnTo>
                    <a:lnTo>
                      <a:pt x="2628" y="438"/>
                    </a:lnTo>
                    <a:lnTo>
                      <a:pt x="2623" y="440"/>
                    </a:lnTo>
                    <a:lnTo>
                      <a:pt x="2619" y="440"/>
                    </a:lnTo>
                    <a:lnTo>
                      <a:pt x="2613" y="442"/>
                    </a:lnTo>
                    <a:lnTo>
                      <a:pt x="2605" y="453"/>
                    </a:lnTo>
                    <a:lnTo>
                      <a:pt x="2603" y="474"/>
                    </a:lnTo>
                    <a:lnTo>
                      <a:pt x="2603" y="496"/>
                    </a:lnTo>
                    <a:lnTo>
                      <a:pt x="2605" y="498"/>
                    </a:lnTo>
                    <a:lnTo>
                      <a:pt x="2607" y="501"/>
                    </a:lnTo>
                    <a:lnTo>
                      <a:pt x="2609" y="503"/>
                    </a:lnTo>
                    <a:lnTo>
                      <a:pt x="2615" y="505"/>
                    </a:lnTo>
                    <a:lnTo>
                      <a:pt x="2621" y="505"/>
                    </a:lnTo>
                    <a:lnTo>
                      <a:pt x="2626" y="509"/>
                    </a:lnTo>
                    <a:lnTo>
                      <a:pt x="2630" y="515"/>
                    </a:lnTo>
                    <a:lnTo>
                      <a:pt x="2632" y="522"/>
                    </a:lnTo>
                    <a:lnTo>
                      <a:pt x="2636" y="528"/>
                    </a:lnTo>
                    <a:lnTo>
                      <a:pt x="2644" y="532"/>
                    </a:lnTo>
                    <a:lnTo>
                      <a:pt x="2648" y="530"/>
                    </a:lnTo>
                    <a:lnTo>
                      <a:pt x="2651" y="532"/>
                    </a:lnTo>
                    <a:lnTo>
                      <a:pt x="2659" y="540"/>
                    </a:lnTo>
                    <a:lnTo>
                      <a:pt x="2665" y="549"/>
                    </a:lnTo>
                    <a:lnTo>
                      <a:pt x="2671" y="559"/>
                    </a:lnTo>
                    <a:lnTo>
                      <a:pt x="2665" y="553"/>
                    </a:lnTo>
                    <a:lnTo>
                      <a:pt x="2655" y="546"/>
                    </a:lnTo>
                    <a:lnTo>
                      <a:pt x="2649" y="542"/>
                    </a:lnTo>
                    <a:lnTo>
                      <a:pt x="2646" y="542"/>
                    </a:lnTo>
                    <a:lnTo>
                      <a:pt x="2642" y="542"/>
                    </a:lnTo>
                    <a:lnTo>
                      <a:pt x="2640" y="542"/>
                    </a:lnTo>
                    <a:lnTo>
                      <a:pt x="2638" y="540"/>
                    </a:lnTo>
                    <a:lnTo>
                      <a:pt x="2632" y="540"/>
                    </a:lnTo>
                    <a:lnTo>
                      <a:pt x="2626" y="540"/>
                    </a:lnTo>
                    <a:lnTo>
                      <a:pt x="2624" y="542"/>
                    </a:lnTo>
                    <a:lnTo>
                      <a:pt x="2623" y="544"/>
                    </a:lnTo>
                    <a:lnTo>
                      <a:pt x="2621" y="547"/>
                    </a:lnTo>
                    <a:lnTo>
                      <a:pt x="2621" y="546"/>
                    </a:lnTo>
                    <a:lnTo>
                      <a:pt x="2617" y="546"/>
                    </a:lnTo>
                    <a:lnTo>
                      <a:pt x="2617" y="544"/>
                    </a:lnTo>
                    <a:lnTo>
                      <a:pt x="2615" y="540"/>
                    </a:lnTo>
                    <a:lnTo>
                      <a:pt x="2617" y="536"/>
                    </a:lnTo>
                    <a:lnTo>
                      <a:pt x="2617" y="532"/>
                    </a:lnTo>
                    <a:lnTo>
                      <a:pt x="2613" y="532"/>
                    </a:lnTo>
                    <a:lnTo>
                      <a:pt x="2609" y="532"/>
                    </a:lnTo>
                    <a:lnTo>
                      <a:pt x="2605" y="532"/>
                    </a:lnTo>
                    <a:lnTo>
                      <a:pt x="2603" y="534"/>
                    </a:lnTo>
                    <a:lnTo>
                      <a:pt x="2600" y="536"/>
                    </a:lnTo>
                    <a:lnTo>
                      <a:pt x="2598" y="540"/>
                    </a:lnTo>
                    <a:lnTo>
                      <a:pt x="2594" y="540"/>
                    </a:lnTo>
                    <a:lnTo>
                      <a:pt x="2590" y="540"/>
                    </a:lnTo>
                    <a:lnTo>
                      <a:pt x="2588" y="542"/>
                    </a:lnTo>
                    <a:lnTo>
                      <a:pt x="2588" y="547"/>
                    </a:lnTo>
                    <a:lnTo>
                      <a:pt x="2586" y="549"/>
                    </a:lnTo>
                    <a:lnTo>
                      <a:pt x="2582" y="551"/>
                    </a:lnTo>
                    <a:lnTo>
                      <a:pt x="2580" y="555"/>
                    </a:lnTo>
                    <a:lnTo>
                      <a:pt x="2576" y="567"/>
                    </a:lnTo>
                    <a:lnTo>
                      <a:pt x="2575" y="580"/>
                    </a:lnTo>
                    <a:lnTo>
                      <a:pt x="2569" y="594"/>
                    </a:lnTo>
                    <a:lnTo>
                      <a:pt x="2563" y="599"/>
                    </a:lnTo>
                    <a:lnTo>
                      <a:pt x="2553" y="603"/>
                    </a:lnTo>
                    <a:lnTo>
                      <a:pt x="2546" y="609"/>
                    </a:lnTo>
                    <a:lnTo>
                      <a:pt x="2542" y="615"/>
                    </a:lnTo>
                    <a:lnTo>
                      <a:pt x="2540" y="619"/>
                    </a:lnTo>
                    <a:lnTo>
                      <a:pt x="2536" y="624"/>
                    </a:lnTo>
                    <a:lnTo>
                      <a:pt x="2525" y="632"/>
                    </a:lnTo>
                    <a:lnTo>
                      <a:pt x="2511" y="640"/>
                    </a:lnTo>
                    <a:lnTo>
                      <a:pt x="2500" y="647"/>
                    </a:lnTo>
                    <a:lnTo>
                      <a:pt x="2498" y="651"/>
                    </a:lnTo>
                    <a:lnTo>
                      <a:pt x="2496" y="657"/>
                    </a:lnTo>
                    <a:lnTo>
                      <a:pt x="2492" y="661"/>
                    </a:lnTo>
                    <a:lnTo>
                      <a:pt x="2490" y="661"/>
                    </a:lnTo>
                    <a:lnTo>
                      <a:pt x="2486" y="661"/>
                    </a:lnTo>
                    <a:lnTo>
                      <a:pt x="2484" y="661"/>
                    </a:lnTo>
                    <a:lnTo>
                      <a:pt x="2484" y="663"/>
                    </a:lnTo>
                    <a:lnTo>
                      <a:pt x="2482" y="667"/>
                    </a:lnTo>
                    <a:lnTo>
                      <a:pt x="2482" y="668"/>
                    </a:lnTo>
                    <a:lnTo>
                      <a:pt x="2477" y="668"/>
                    </a:lnTo>
                    <a:lnTo>
                      <a:pt x="2473" y="672"/>
                    </a:lnTo>
                    <a:lnTo>
                      <a:pt x="2469" y="678"/>
                    </a:lnTo>
                    <a:lnTo>
                      <a:pt x="2467" y="682"/>
                    </a:lnTo>
                    <a:lnTo>
                      <a:pt x="2463" y="682"/>
                    </a:lnTo>
                    <a:lnTo>
                      <a:pt x="2461" y="680"/>
                    </a:lnTo>
                    <a:lnTo>
                      <a:pt x="2459" y="682"/>
                    </a:lnTo>
                    <a:lnTo>
                      <a:pt x="2456" y="684"/>
                    </a:lnTo>
                    <a:lnTo>
                      <a:pt x="2452" y="688"/>
                    </a:lnTo>
                    <a:lnTo>
                      <a:pt x="2448" y="692"/>
                    </a:lnTo>
                    <a:lnTo>
                      <a:pt x="2434" y="697"/>
                    </a:lnTo>
                    <a:lnTo>
                      <a:pt x="2421" y="699"/>
                    </a:lnTo>
                    <a:lnTo>
                      <a:pt x="2408" y="705"/>
                    </a:lnTo>
                    <a:lnTo>
                      <a:pt x="2404" y="707"/>
                    </a:lnTo>
                    <a:lnTo>
                      <a:pt x="2398" y="711"/>
                    </a:lnTo>
                    <a:lnTo>
                      <a:pt x="2394" y="713"/>
                    </a:lnTo>
                    <a:lnTo>
                      <a:pt x="2388" y="713"/>
                    </a:lnTo>
                    <a:lnTo>
                      <a:pt x="2381" y="711"/>
                    </a:lnTo>
                    <a:lnTo>
                      <a:pt x="2371" y="713"/>
                    </a:lnTo>
                    <a:lnTo>
                      <a:pt x="2363" y="716"/>
                    </a:lnTo>
                    <a:lnTo>
                      <a:pt x="2354" y="720"/>
                    </a:lnTo>
                    <a:lnTo>
                      <a:pt x="2344" y="724"/>
                    </a:lnTo>
                    <a:lnTo>
                      <a:pt x="2335" y="728"/>
                    </a:lnTo>
                    <a:lnTo>
                      <a:pt x="2325" y="728"/>
                    </a:lnTo>
                    <a:lnTo>
                      <a:pt x="2313" y="730"/>
                    </a:lnTo>
                    <a:lnTo>
                      <a:pt x="2310" y="736"/>
                    </a:lnTo>
                    <a:lnTo>
                      <a:pt x="2292" y="738"/>
                    </a:lnTo>
                    <a:lnTo>
                      <a:pt x="2277" y="738"/>
                    </a:lnTo>
                    <a:lnTo>
                      <a:pt x="2260" y="741"/>
                    </a:lnTo>
                    <a:lnTo>
                      <a:pt x="2256" y="745"/>
                    </a:lnTo>
                    <a:lnTo>
                      <a:pt x="2248" y="745"/>
                    </a:lnTo>
                    <a:lnTo>
                      <a:pt x="2242" y="745"/>
                    </a:lnTo>
                    <a:lnTo>
                      <a:pt x="2237" y="745"/>
                    </a:lnTo>
                    <a:lnTo>
                      <a:pt x="2237" y="747"/>
                    </a:lnTo>
                    <a:lnTo>
                      <a:pt x="2235" y="749"/>
                    </a:lnTo>
                    <a:lnTo>
                      <a:pt x="2235" y="751"/>
                    </a:lnTo>
                    <a:lnTo>
                      <a:pt x="2221" y="755"/>
                    </a:lnTo>
                    <a:lnTo>
                      <a:pt x="2210" y="759"/>
                    </a:lnTo>
                    <a:lnTo>
                      <a:pt x="2200" y="766"/>
                    </a:lnTo>
                    <a:lnTo>
                      <a:pt x="2198" y="770"/>
                    </a:lnTo>
                    <a:lnTo>
                      <a:pt x="2198" y="774"/>
                    </a:lnTo>
                    <a:lnTo>
                      <a:pt x="2194" y="776"/>
                    </a:lnTo>
                    <a:lnTo>
                      <a:pt x="2185" y="780"/>
                    </a:lnTo>
                    <a:lnTo>
                      <a:pt x="2173" y="780"/>
                    </a:lnTo>
                    <a:lnTo>
                      <a:pt x="2162" y="782"/>
                    </a:lnTo>
                    <a:lnTo>
                      <a:pt x="2152" y="788"/>
                    </a:lnTo>
                    <a:lnTo>
                      <a:pt x="2143" y="795"/>
                    </a:lnTo>
                    <a:lnTo>
                      <a:pt x="2133" y="803"/>
                    </a:lnTo>
                    <a:lnTo>
                      <a:pt x="2127" y="805"/>
                    </a:lnTo>
                    <a:lnTo>
                      <a:pt x="2122" y="807"/>
                    </a:lnTo>
                    <a:lnTo>
                      <a:pt x="2116" y="811"/>
                    </a:lnTo>
                    <a:lnTo>
                      <a:pt x="2114" y="813"/>
                    </a:lnTo>
                    <a:lnTo>
                      <a:pt x="2114" y="814"/>
                    </a:lnTo>
                    <a:lnTo>
                      <a:pt x="2114" y="816"/>
                    </a:lnTo>
                    <a:lnTo>
                      <a:pt x="2106" y="816"/>
                    </a:lnTo>
                    <a:lnTo>
                      <a:pt x="2102" y="816"/>
                    </a:lnTo>
                    <a:lnTo>
                      <a:pt x="2095" y="818"/>
                    </a:lnTo>
                    <a:lnTo>
                      <a:pt x="2081" y="824"/>
                    </a:lnTo>
                    <a:lnTo>
                      <a:pt x="2062" y="836"/>
                    </a:lnTo>
                    <a:lnTo>
                      <a:pt x="2050" y="843"/>
                    </a:lnTo>
                    <a:lnTo>
                      <a:pt x="2047" y="859"/>
                    </a:lnTo>
                    <a:lnTo>
                      <a:pt x="2047" y="874"/>
                    </a:lnTo>
                    <a:lnTo>
                      <a:pt x="2043" y="887"/>
                    </a:lnTo>
                    <a:lnTo>
                      <a:pt x="2035" y="903"/>
                    </a:lnTo>
                    <a:lnTo>
                      <a:pt x="2024" y="918"/>
                    </a:lnTo>
                    <a:lnTo>
                      <a:pt x="2014" y="934"/>
                    </a:lnTo>
                    <a:lnTo>
                      <a:pt x="2016" y="939"/>
                    </a:lnTo>
                    <a:lnTo>
                      <a:pt x="2014" y="943"/>
                    </a:lnTo>
                    <a:lnTo>
                      <a:pt x="2012" y="947"/>
                    </a:lnTo>
                    <a:lnTo>
                      <a:pt x="2018" y="949"/>
                    </a:lnTo>
                    <a:lnTo>
                      <a:pt x="2018" y="957"/>
                    </a:lnTo>
                    <a:lnTo>
                      <a:pt x="2018" y="962"/>
                    </a:lnTo>
                    <a:lnTo>
                      <a:pt x="2020" y="968"/>
                    </a:lnTo>
                    <a:lnTo>
                      <a:pt x="2037" y="978"/>
                    </a:lnTo>
                    <a:lnTo>
                      <a:pt x="2062" y="974"/>
                    </a:lnTo>
                    <a:lnTo>
                      <a:pt x="2089" y="972"/>
                    </a:lnTo>
                    <a:lnTo>
                      <a:pt x="2100" y="978"/>
                    </a:lnTo>
                    <a:lnTo>
                      <a:pt x="2110" y="984"/>
                    </a:lnTo>
                    <a:lnTo>
                      <a:pt x="2122" y="989"/>
                    </a:lnTo>
                    <a:lnTo>
                      <a:pt x="2129" y="989"/>
                    </a:lnTo>
                    <a:lnTo>
                      <a:pt x="2143" y="991"/>
                    </a:lnTo>
                    <a:lnTo>
                      <a:pt x="2154" y="991"/>
                    </a:lnTo>
                    <a:lnTo>
                      <a:pt x="2152" y="993"/>
                    </a:lnTo>
                    <a:lnTo>
                      <a:pt x="2150" y="997"/>
                    </a:lnTo>
                    <a:lnTo>
                      <a:pt x="2148" y="999"/>
                    </a:lnTo>
                    <a:lnTo>
                      <a:pt x="2137" y="1001"/>
                    </a:lnTo>
                    <a:lnTo>
                      <a:pt x="2123" y="999"/>
                    </a:lnTo>
                    <a:lnTo>
                      <a:pt x="2110" y="999"/>
                    </a:lnTo>
                    <a:lnTo>
                      <a:pt x="2106" y="1003"/>
                    </a:lnTo>
                    <a:lnTo>
                      <a:pt x="2100" y="1007"/>
                    </a:lnTo>
                    <a:lnTo>
                      <a:pt x="2095" y="1008"/>
                    </a:lnTo>
                    <a:lnTo>
                      <a:pt x="2085" y="1010"/>
                    </a:lnTo>
                    <a:lnTo>
                      <a:pt x="2075" y="1008"/>
                    </a:lnTo>
                    <a:lnTo>
                      <a:pt x="2066" y="1008"/>
                    </a:lnTo>
                    <a:lnTo>
                      <a:pt x="2056" y="1012"/>
                    </a:lnTo>
                    <a:lnTo>
                      <a:pt x="2047" y="1018"/>
                    </a:lnTo>
                    <a:lnTo>
                      <a:pt x="2039" y="1022"/>
                    </a:lnTo>
                    <a:lnTo>
                      <a:pt x="2035" y="1024"/>
                    </a:lnTo>
                    <a:lnTo>
                      <a:pt x="2031" y="1024"/>
                    </a:lnTo>
                    <a:lnTo>
                      <a:pt x="2027" y="1024"/>
                    </a:lnTo>
                    <a:lnTo>
                      <a:pt x="2027" y="1028"/>
                    </a:lnTo>
                    <a:lnTo>
                      <a:pt x="2026" y="1030"/>
                    </a:lnTo>
                    <a:lnTo>
                      <a:pt x="2026" y="1032"/>
                    </a:lnTo>
                    <a:lnTo>
                      <a:pt x="1993" y="1062"/>
                    </a:lnTo>
                    <a:lnTo>
                      <a:pt x="1955" y="1083"/>
                    </a:lnTo>
                    <a:lnTo>
                      <a:pt x="1899" y="1089"/>
                    </a:lnTo>
                    <a:lnTo>
                      <a:pt x="1895" y="1099"/>
                    </a:lnTo>
                    <a:lnTo>
                      <a:pt x="1891" y="1101"/>
                    </a:lnTo>
                    <a:lnTo>
                      <a:pt x="1883" y="1105"/>
                    </a:lnTo>
                    <a:lnTo>
                      <a:pt x="1885" y="1103"/>
                    </a:lnTo>
                    <a:lnTo>
                      <a:pt x="1885" y="1099"/>
                    </a:lnTo>
                    <a:lnTo>
                      <a:pt x="1885" y="1097"/>
                    </a:lnTo>
                    <a:lnTo>
                      <a:pt x="1883" y="1093"/>
                    </a:lnTo>
                    <a:lnTo>
                      <a:pt x="1883" y="1087"/>
                    </a:lnTo>
                    <a:lnTo>
                      <a:pt x="1880" y="1083"/>
                    </a:lnTo>
                    <a:lnTo>
                      <a:pt x="1870" y="1078"/>
                    </a:lnTo>
                    <a:lnTo>
                      <a:pt x="1859" y="1076"/>
                    </a:lnTo>
                    <a:lnTo>
                      <a:pt x="1847" y="1072"/>
                    </a:lnTo>
                    <a:lnTo>
                      <a:pt x="1834" y="1064"/>
                    </a:lnTo>
                    <a:lnTo>
                      <a:pt x="1818" y="1057"/>
                    </a:lnTo>
                    <a:lnTo>
                      <a:pt x="1803" y="1051"/>
                    </a:lnTo>
                    <a:lnTo>
                      <a:pt x="1782" y="1049"/>
                    </a:lnTo>
                    <a:lnTo>
                      <a:pt x="1763" y="1049"/>
                    </a:lnTo>
                    <a:lnTo>
                      <a:pt x="1741" y="1049"/>
                    </a:lnTo>
                    <a:lnTo>
                      <a:pt x="1720" y="1045"/>
                    </a:lnTo>
                    <a:lnTo>
                      <a:pt x="1699" y="1039"/>
                    </a:lnTo>
                    <a:lnTo>
                      <a:pt x="1680" y="1035"/>
                    </a:lnTo>
                    <a:lnTo>
                      <a:pt x="1670" y="1033"/>
                    </a:lnTo>
                    <a:lnTo>
                      <a:pt x="1663" y="1033"/>
                    </a:lnTo>
                    <a:lnTo>
                      <a:pt x="1653" y="1032"/>
                    </a:lnTo>
                    <a:lnTo>
                      <a:pt x="1651" y="1030"/>
                    </a:lnTo>
                    <a:lnTo>
                      <a:pt x="1647" y="1028"/>
                    </a:lnTo>
                    <a:lnTo>
                      <a:pt x="1645" y="1024"/>
                    </a:lnTo>
                    <a:lnTo>
                      <a:pt x="1640" y="1022"/>
                    </a:lnTo>
                    <a:lnTo>
                      <a:pt x="1634" y="1022"/>
                    </a:lnTo>
                    <a:lnTo>
                      <a:pt x="1628" y="1020"/>
                    </a:lnTo>
                    <a:lnTo>
                      <a:pt x="1620" y="1014"/>
                    </a:lnTo>
                    <a:lnTo>
                      <a:pt x="1615" y="1010"/>
                    </a:lnTo>
                    <a:lnTo>
                      <a:pt x="1607" y="1007"/>
                    </a:lnTo>
                    <a:lnTo>
                      <a:pt x="1597" y="1007"/>
                    </a:lnTo>
                    <a:lnTo>
                      <a:pt x="1588" y="1010"/>
                    </a:lnTo>
                    <a:lnTo>
                      <a:pt x="1580" y="1012"/>
                    </a:lnTo>
                    <a:lnTo>
                      <a:pt x="1572" y="1010"/>
                    </a:lnTo>
                    <a:lnTo>
                      <a:pt x="1565" y="1010"/>
                    </a:lnTo>
                    <a:lnTo>
                      <a:pt x="1557" y="1008"/>
                    </a:lnTo>
                    <a:lnTo>
                      <a:pt x="1548" y="1016"/>
                    </a:lnTo>
                    <a:lnTo>
                      <a:pt x="1538" y="1032"/>
                    </a:lnTo>
                    <a:lnTo>
                      <a:pt x="1540" y="1043"/>
                    </a:lnTo>
                    <a:lnTo>
                      <a:pt x="1538" y="1043"/>
                    </a:lnTo>
                    <a:lnTo>
                      <a:pt x="1532" y="1045"/>
                    </a:lnTo>
                    <a:lnTo>
                      <a:pt x="1530" y="1045"/>
                    </a:lnTo>
                    <a:lnTo>
                      <a:pt x="1526" y="1033"/>
                    </a:lnTo>
                    <a:lnTo>
                      <a:pt x="1525" y="1032"/>
                    </a:lnTo>
                    <a:lnTo>
                      <a:pt x="1515" y="1030"/>
                    </a:lnTo>
                    <a:lnTo>
                      <a:pt x="1519" y="1007"/>
                    </a:lnTo>
                    <a:lnTo>
                      <a:pt x="1515" y="991"/>
                    </a:lnTo>
                    <a:lnTo>
                      <a:pt x="1501" y="978"/>
                    </a:lnTo>
                    <a:lnTo>
                      <a:pt x="1500" y="976"/>
                    </a:lnTo>
                    <a:lnTo>
                      <a:pt x="1500" y="972"/>
                    </a:lnTo>
                    <a:lnTo>
                      <a:pt x="1498" y="970"/>
                    </a:lnTo>
                    <a:lnTo>
                      <a:pt x="1496" y="968"/>
                    </a:lnTo>
                    <a:lnTo>
                      <a:pt x="1490" y="966"/>
                    </a:lnTo>
                    <a:lnTo>
                      <a:pt x="1488" y="964"/>
                    </a:lnTo>
                    <a:lnTo>
                      <a:pt x="1488" y="962"/>
                    </a:lnTo>
                    <a:lnTo>
                      <a:pt x="1488" y="959"/>
                    </a:lnTo>
                    <a:lnTo>
                      <a:pt x="1488" y="955"/>
                    </a:lnTo>
                    <a:lnTo>
                      <a:pt x="1486" y="953"/>
                    </a:lnTo>
                    <a:lnTo>
                      <a:pt x="1482" y="951"/>
                    </a:lnTo>
                    <a:lnTo>
                      <a:pt x="1480" y="949"/>
                    </a:lnTo>
                    <a:lnTo>
                      <a:pt x="1478" y="945"/>
                    </a:lnTo>
                    <a:lnTo>
                      <a:pt x="1478" y="941"/>
                    </a:lnTo>
                    <a:lnTo>
                      <a:pt x="1478" y="937"/>
                    </a:lnTo>
                    <a:lnTo>
                      <a:pt x="1477" y="935"/>
                    </a:lnTo>
                    <a:lnTo>
                      <a:pt x="1475" y="935"/>
                    </a:lnTo>
                    <a:lnTo>
                      <a:pt x="1473" y="934"/>
                    </a:lnTo>
                    <a:lnTo>
                      <a:pt x="1467" y="922"/>
                    </a:lnTo>
                    <a:lnTo>
                      <a:pt x="1463" y="909"/>
                    </a:lnTo>
                    <a:lnTo>
                      <a:pt x="1465" y="893"/>
                    </a:lnTo>
                    <a:lnTo>
                      <a:pt x="1471" y="891"/>
                    </a:lnTo>
                    <a:lnTo>
                      <a:pt x="1478" y="887"/>
                    </a:lnTo>
                    <a:lnTo>
                      <a:pt x="1484" y="886"/>
                    </a:lnTo>
                    <a:lnTo>
                      <a:pt x="1484" y="882"/>
                    </a:lnTo>
                    <a:lnTo>
                      <a:pt x="1486" y="876"/>
                    </a:lnTo>
                    <a:lnTo>
                      <a:pt x="1488" y="872"/>
                    </a:lnTo>
                    <a:lnTo>
                      <a:pt x="1492" y="874"/>
                    </a:lnTo>
                    <a:lnTo>
                      <a:pt x="1496" y="876"/>
                    </a:lnTo>
                    <a:lnTo>
                      <a:pt x="1498" y="874"/>
                    </a:lnTo>
                    <a:lnTo>
                      <a:pt x="1496" y="853"/>
                    </a:lnTo>
                    <a:lnTo>
                      <a:pt x="1490" y="838"/>
                    </a:lnTo>
                    <a:lnTo>
                      <a:pt x="1478" y="826"/>
                    </a:lnTo>
                    <a:lnTo>
                      <a:pt x="1478" y="820"/>
                    </a:lnTo>
                    <a:lnTo>
                      <a:pt x="1463" y="816"/>
                    </a:lnTo>
                    <a:lnTo>
                      <a:pt x="1438" y="813"/>
                    </a:lnTo>
                    <a:lnTo>
                      <a:pt x="1419" y="813"/>
                    </a:lnTo>
                    <a:lnTo>
                      <a:pt x="1413" y="818"/>
                    </a:lnTo>
                    <a:lnTo>
                      <a:pt x="1409" y="818"/>
                    </a:lnTo>
                    <a:lnTo>
                      <a:pt x="1405" y="818"/>
                    </a:lnTo>
                    <a:lnTo>
                      <a:pt x="1404" y="818"/>
                    </a:lnTo>
                    <a:lnTo>
                      <a:pt x="1398" y="824"/>
                    </a:lnTo>
                    <a:lnTo>
                      <a:pt x="1392" y="832"/>
                    </a:lnTo>
                    <a:lnTo>
                      <a:pt x="1384" y="839"/>
                    </a:lnTo>
                    <a:lnTo>
                      <a:pt x="1375" y="839"/>
                    </a:lnTo>
                    <a:lnTo>
                      <a:pt x="1367" y="838"/>
                    </a:lnTo>
                    <a:lnTo>
                      <a:pt x="1359" y="836"/>
                    </a:lnTo>
                    <a:lnTo>
                      <a:pt x="1356" y="838"/>
                    </a:lnTo>
                    <a:lnTo>
                      <a:pt x="1350" y="843"/>
                    </a:lnTo>
                    <a:lnTo>
                      <a:pt x="1342" y="843"/>
                    </a:lnTo>
                    <a:lnTo>
                      <a:pt x="1329" y="838"/>
                    </a:lnTo>
                    <a:lnTo>
                      <a:pt x="1315" y="830"/>
                    </a:lnTo>
                    <a:lnTo>
                      <a:pt x="1306" y="822"/>
                    </a:lnTo>
                    <a:lnTo>
                      <a:pt x="1300" y="822"/>
                    </a:lnTo>
                    <a:lnTo>
                      <a:pt x="1292" y="822"/>
                    </a:lnTo>
                    <a:lnTo>
                      <a:pt x="1286" y="822"/>
                    </a:lnTo>
                    <a:lnTo>
                      <a:pt x="1283" y="820"/>
                    </a:lnTo>
                    <a:lnTo>
                      <a:pt x="1279" y="818"/>
                    </a:lnTo>
                    <a:lnTo>
                      <a:pt x="1275" y="816"/>
                    </a:lnTo>
                    <a:lnTo>
                      <a:pt x="1269" y="816"/>
                    </a:lnTo>
                    <a:lnTo>
                      <a:pt x="1265" y="816"/>
                    </a:lnTo>
                    <a:lnTo>
                      <a:pt x="1262" y="816"/>
                    </a:lnTo>
                    <a:lnTo>
                      <a:pt x="1258" y="813"/>
                    </a:lnTo>
                    <a:lnTo>
                      <a:pt x="1256" y="805"/>
                    </a:lnTo>
                    <a:lnTo>
                      <a:pt x="1254" y="801"/>
                    </a:lnTo>
                    <a:lnTo>
                      <a:pt x="1242" y="801"/>
                    </a:lnTo>
                    <a:lnTo>
                      <a:pt x="1235" y="799"/>
                    </a:lnTo>
                    <a:lnTo>
                      <a:pt x="1225" y="795"/>
                    </a:lnTo>
                    <a:lnTo>
                      <a:pt x="1223" y="789"/>
                    </a:lnTo>
                    <a:lnTo>
                      <a:pt x="1219" y="789"/>
                    </a:lnTo>
                    <a:lnTo>
                      <a:pt x="1215" y="789"/>
                    </a:lnTo>
                    <a:lnTo>
                      <a:pt x="1212" y="789"/>
                    </a:lnTo>
                    <a:lnTo>
                      <a:pt x="1212" y="793"/>
                    </a:lnTo>
                    <a:lnTo>
                      <a:pt x="1208" y="795"/>
                    </a:lnTo>
                    <a:lnTo>
                      <a:pt x="1208" y="797"/>
                    </a:lnTo>
                    <a:lnTo>
                      <a:pt x="1208" y="803"/>
                    </a:lnTo>
                    <a:lnTo>
                      <a:pt x="1210" y="807"/>
                    </a:lnTo>
                    <a:lnTo>
                      <a:pt x="1212" y="811"/>
                    </a:lnTo>
                    <a:lnTo>
                      <a:pt x="1212" y="816"/>
                    </a:lnTo>
                    <a:lnTo>
                      <a:pt x="1212" y="818"/>
                    </a:lnTo>
                    <a:lnTo>
                      <a:pt x="1210" y="822"/>
                    </a:lnTo>
                    <a:lnTo>
                      <a:pt x="1214" y="826"/>
                    </a:lnTo>
                    <a:lnTo>
                      <a:pt x="1217" y="828"/>
                    </a:lnTo>
                    <a:lnTo>
                      <a:pt x="1219" y="830"/>
                    </a:lnTo>
                    <a:lnTo>
                      <a:pt x="1223" y="830"/>
                    </a:lnTo>
                    <a:lnTo>
                      <a:pt x="1233" y="828"/>
                    </a:lnTo>
                    <a:lnTo>
                      <a:pt x="1238" y="836"/>
                    </a:lnTo>
                    <a:lnTo>
                      <a:pt x="1244" y="845"/>
                    </a:lnTo>
                    <a:lnTo>
                      <a:pt x="1248" y="857"/>
                    </a:lnTo>
                    <a:lnTo>
                      <a:pt x="1248" y="872"/>
                    </a:lnTo>
                    <a:lnTo>
                      <a:pt x="1246" y="884"/>
                    </a:lnTo>
                    <a:lnTo>
                      <a:pt x="1242" y="895"/>
                    </a:lnTo>
                    <a:lnTo>
                      <a:pt x="1238" y="895"/>
                    </a:lnTo>
                    <a:lnTo>
                      <a:pt x="1237" y="901"/>
                    </a:lnTo>
                    <a:lnTo>
                      <a:pt x="1235" y="907"/>
                    </a:lnTo>
                    <a:lnTo>
                      <a:pt x="1231" y="911"/>
                    </a:lnTo>
                    <a:lnTo>
                      <a:pt x="1231" y="914"/>
                    </a:lnTo>
                    <a:lnTo>
                      <a:pt x="1231" y="920"/>
                    </a:lnTo>
                    <a:lnTo>
                      <a:pt x="1233" y="924"/>
                    </a:lnTo>
                    <a:lnTo>
                      <a:pt x="1235" y="924"/>
                    </a:lnTo>
                    <a:lnTo>
                      <a:pt x="1238" y="926"/>
                    </a:lnTo>
                    <a:lnTo>
                      <a:pt x="1240" y="926"/>
                    </a:lnTo>
                    <a:lnTo>
                      <a:pt x="1244" y="934"/>
                    </a:lnTo>
                    <a:lnTo>
                      <a:pt x="1244" y="943"/>
                    </a:lnTo>
                    <a:lnTo>
                      <a:pt x="1246" y="953"/>
                    </a:lnTo>
                    <a:lnTo>
                      <a:pt x="1248" y="955"/>
                    </a:lnTo>
                    <a:lnTo>
                      <a:pt x="1252" y="959"/>
                    </a:lnTo>
                    <a:lnTo>
                      <a:pt x="1254" y="960"/>
                    </a:lnTo>
                    <a:lnTo>
                      <a:pt x="1254" y="976"/>
                    </a:lnTo>
                    <a:lnTo>
                      <a:pt x="1252" y="991"/>
                    </a:lnTo>
                    <a:lnTo>
                      <a:pt x="1254" y="1005"/>
                    </a:lnTo>
                    <a:lnTo>
                      <a:pt x="1260" y="1010"/>
                    </a:lnTo>
                    <a:lnTo>
                      <a:pt x="1267" y="1012"/>
                    </a:lnTo>
                    <a:lnTo>
                      <a:pt x="1275" y="1016"/>
                    </a:lnTo>
                    <a:lnTo>
                      <a:pt x="1275" y="1020"/>
                    </a:lnTo>
                    <a:lnTo>
                      <a:pt x="1275" y="1026"/>
                    </a:lnTo>
                    <a:lnTo>
                      <a:pt x="1277" y="1030"/>
                    </a:lnTo>
                    <a:lnTo>
                      <a:pt x="1279" y="1033"/>
                    </a:lnTo>
                    <a:lnTo>
                      <a:pt x="1285" y="1037"/>
                    </a:lnTo>
                    <a:lnTo>
                      <a:pt x="1286" y="1039"/>
                    </a:lnTo>
                    <a:lnTo>
                      <a:pt x="1290" y="1039"/>
                    </a:lnTo>
                    <a:lnTo>
                      <a:pt x="1296" y="1037"/>
                    </a:lnTo>
                    <a:lnTo>
                      <a:pt x="1298" y="1037"/>
                    </a:lnTo>
                    <a:lnTo>
                      <a:pt x="1296" y="1041"/>
                    </a:lnTo>
                    <a:lnTo>
                      <a:pt x="1296" y="1043"/>
                    </a:lnTo>
                    <a:lnTo>
                      <a:pt x="1294" y="1049"/>
                    </a:lnTo>
                    <a:lnTo>
                      <a:pt x="1298" y="1049"/>
                    </a:lnTo>
                    <a:lnTo>
                      <a:pt x="1300" y="1055"/>
                    </a:lnTo>
                    <a:lnTo>
                      <a:pt x="1306" y="1062"/>
                    </a:lnTo>
                    <a:lnTo>
                      <a:pt x="1308" y="1066"/>
                    </a:lnTo>
                    <a:lnTo>
                      <a:pt x="1308" y="1070"/>
                    </a:lnTo>
                    <a:lnTo>
                      <a:pt x="1308" y="1074"/>
                    </a:lnTo>
                    <a:lnTo>
                      <a:pt x="1308" y="1076"/>
                    </a:lnTo>
                    <a:lnTo>
                      <a:pt x="1310" y="1078"/>
                    </a:lnTo>
                    <a:lnTo>
                      <a:pt x="1313" y="1080"/>
                    </a:lnTo>
                    <a:lnTo>
                      <a:pt x="1315" y="1081"/>
                    </a:lnTo>
                    <a:lnTo>
                      <a:pt x="1317" y="1087"/>
                    </a:lnTo>
                    <a:lnTo>
                      <a:pt x="1317" y="1093"/>
                    </a:lnTo>
                    <a:lnTo>
                      <a:pt x="1317" y="1099"/>
                    </a:lnTo>
                    <a:lnTo>
                      <a:pt x="1323" y="1105"/>
                    </a:lnTo>
                    <a:lnTo>
                      <a:pt x="1323" y="1106"/>
                    </a:lnTo>
                    <a:lnTo>
                      <a:pt x="1327" y="1108"/>
                    </a:lnTo>
                    <a:lnTo>
                      <a:pt x="1329" y="1110"/>
                    </a:lnTo>
                    <a:lnTo>
                      <a:pt x="1329" y="1106"/>
                    </a:lnTo>
                    <a:lnTo>
                      <a:pt x="1331" y="1103"/>
                    </a:lnTo>
                    <a:lnTo>
                      <a:pt x="1331" y="1099"/>
                    </a:lnTo>
                    <a:lnTo>
                      <a:pt x="1333" y="1099"/>
                    </a:lnTo>
                    <a:lnTo>
                      <a:pt x="1336" y="1101"/>
                    </a:lnTo>
                    <a:lnTo>
                      <a:pt x="1338" y="1099"/>
                    </a:lnTo>
                    <a:lnTo>
                      <a:pt x="1334" y="1114"/>
                    </a:lnTo>
                    <a:lnTo>
                      <a:pt x="1333" y="1126"/>
                    </a:lnTo>
                    <a:lnTo>
                      <a:pt x="1333" y="1143"/>
                    </a:lnTo>
                    <a:lnTo>
                      <a:pt x="1334" y="1149"/>
                    </a:lnTo>
                    <a:lnTo>
                      <a:pt x="1338" y="1154"/>
                    </a:lnTo>
                    <a:lnTo>
                      <a:pt x="1338" y="1162"/>
                    </a:lnTo>
                    <a:lnTo>
                      <a:pt x="1336" y="1166"/>
                    </a:lnTo>
                    <a:lnTo>
                      <a:pt x="1331" y="1174"/>
                    </a:lnTo>
                    <a:lnTo>
                      <a:pt x="1329" y="1179"/>
                    </a:lnTo>
                    <a:lnTo>
                      <a:pt x="1329" y="1189"/>
                    </a:lnTo>
                    <a:lnTo>
                      <a:pt x="1333" y="1195"/>
                    </a:lnTo>
                    <a:lnTo>
                      <a:pt x="1333" y="1199"/>
                    </a:lnTo>
                    <a:lnTo>
                      <a:pt x="1333" y="1208"/>
                    </a:lnTo>
                    <a:lnTo>
                      <a:pt x="1331" y="1218"/>
                    </a:lnTo>
                    <a:lnTo>
                      <a:pt x="1331" y="1222"/>
                    </a:lnTo>
                    <a:lnTo>
                      <a:pt x="1333" y="1224"/>
                    </a:lnTo>
                    <a:lnTo>
                      <a:pt x="1333" y="1227"/>
                    </a:lnTo>
                    <a:lnTo>
                      <a:pt x="1333" y="1231"/>
                    </a:lnTo>
                    <a:lnTo>
                      <a:pt x="1336" y="1231"/>
                    </a:lnTo>
                    <a:lnTo>
                      <a:pt x="1340" y="1231"/>
                    </a:lnTo>
                    <a:lnTo>
                      <a:pt x="1344" y="1231"/>
                    </a:lnTo>
                    <a:lnTo>
                      <a:pt x="1348" y="1226"/>
                    </a:lnTo>
                    <a:lnTo>
                      <a:pt x="1352" y="1220"/>
                    </a:lnTo>
                    <a:lnTo>
                      <a:pt x="1356" y="1214"/>
                    </a:lnTo>
                    <a:lnTo>
                      <a:pt x="1356" y="1216"/>
                    </a:lnTo>
                    <a:lnTo>
                      <a:pt x="1357" y="1220"/>
                    </a:lnTo>
                    <a:lnTo>
                      <a:pt x="1356" y="1224"/>
                    </a:lnTo>
                    <a:lnTo>
                      <a:pt x="1354" y="1226"/>
                    </a:lnTo>
                    <a:lnTo>
                      <a:pt x="1352" y="1227"/>
                    </a:lnTo>
                    <a:lnTo>
                      <a:pt x="1350" y="1229"/>
                    </a:lnTo>
                    <a:lnTo>
                      <a:pt x="1346" y="1243"/>
                    </a:lnTo>
                    <a:lnTo>
                      <a:pt x="1342" y="1260"/>
                    </a:lnTo>
                    <a:lnTo>
                      <a:pt x="1342" y="1276"/>
                    </a:lnTo>
                    <a:lnTo>
                      <a:pt x="1344" y="1277"/>
                    </a:lnTo>
                    <a:lnTo>
                      <a:pt x="1348" y="1281"/>
                    </a:lnTo>
                    <a:lnTo>
                      <a:pt x="1350" y="1289"/>
                    </a:lnTo>
                    <a:lnTo>
                      <a:pt x="1346" y="1289"/>
                    </a:lnTo>
                    <a:lnTo>
                      <a:pt x="1344" y="1291"/>
                    </a:lnTo>
                    <a:lnTo>
                      <a:pt x="1342" y="1293"/>
                    </a:lnTo>
                    <a:lnTo>
                      <a:pt x="1336" y="1310"/>
                    </a:lnTo>
                    <a:lnTo>
                      <a:pt x="1334" y="1325"/>
                    </a:lnTo>
                    <a:lnTo>
                      <a:pt x="1325" y="1337"/>
                    </a:lnTo>
                    <a:lnTo>
                      <a:pt x="1325" y="1341"/>
                    </a:lnTo>
                    <a:lnTo>
                      <a:pt x="1327" y="1345"/>
                    </a:lnTo>
                    <a:lnTo>
                      <a:pt x="1329" y="1349"/>
                    </a:lnTo>
                    <a:lnTo>
                      <a:pt x="1333" y="1356"/>
                    </a:lnTo>
                    <a:lnTo>
                      <a:pt x="1338" y="1368"/>
                    </a:lnTo>
                    <a:lnTo>
                      <a:pt x="1338" y="1381"/>
                    </a:lnTo>
                    <a:lnTo>
                      <a:pt x="1338" y="1385"/>
                    </a:lnTo>
                    <a:lnTo>
                      <a:pt x="1336" y="1393"/>
                    </a:lnTo>
                    <a:lnTo>
                      <a:pt x="1336" y="1398"/>
                    </a:lnTo>
                    <a:lnTo>
                      <a:pt x="1340" y="1406"/>
                    </a:lnTo>
                    <a:lnTo>
                      <a:pt x="1348" y="1412"/>
                    </a:lnTo>
                    <a:lnTo>
                      <a:pt x="1354" y="1418"/>
                    </a:lnTo>
                    <a:lnTo>
                      <a:pt x="1357" y="1425"/>
                    </a:lnTo>
                    <a:lnTo>
                      <a:pt x="1359" y="1433"/>
                    </a:lnTo>
                    <a:lnTo>
                      <a:pt x="1365" y="1439"/>
                    </a:lnTo>
                    <a:lnTo>
                      <a:pt x="1369" y="1439"/>
                    </a:lnTo>
                    <a:lnTo>
                      <a:pt x="1373" y="1439"/>
                    </a:lnTo>
                    <a:lnTo>
                      <a:pt x="1377" y="1441"/>
                    </a:lnTo>
                    <a:lnTo>
                      <a:pt x="1381" y="1445"/>
                    </a:lnTo>
                    <a:lnTo>
                      <a:pt x="1382" y="1448"/>
                    </a:lnTo>
                    <a:lnTo>
                      <a:pt x="1384" y="1454"/>
                    </a:lnTo>
                    <a:lnTo>
                      <a:pt x="1388" y="1454"/>
                    </a:lnTo>
                    <a:lnTo>
                      <a:pt x="1392" y="1452"/>
                    </a:lnTo>
                    <a:lnTo>
                      <a:pt x="1392" y="1450"/>
                    </a:lnTo>
                    <a:lnTo>
                      <a:pt x="1398" y="1448"/>
                    </a:lnTo>
                    <a:lnTo>
                      <a:pt x="1405" y="1443"/>
                    </a:lnTo>
                    <a:lnTo>
                      <a:pt x="1404" y="1448"/>
                    </a:lnTo>
                    <a:lnTo>
                      <a:pt x="1404" y="1454"/>
                    </a:lnTo>
                    <a:lnTo>
                      <a:pt x="1405" y="1458"/>
                    </a:lnTo>
                    <a:lnTo>
                      <a:pt x="1402" y="1460"/>
                    </a:lnTo>
                    <a:lnTo>
                      <a:pt x="1396" y="1460"/>
                    </a:lnTo>
                    <a:lnTo>
                      <a:pt x="1390" y="1462"/>
                    </a:lnTo>
                    <a:lnTo>
                      <a:pt x="1388" y="1464"/>
                    </a:lnTo>
                    <a:lnTo>
                      <a:pt x="1384" y="1470"/>
                    </a:lnTo>
                    <a:lnTo>
                      <a:pt x="1381" y="1473"/>
                    </a:lnTo>
                    <a:lnTo>
                      <a:pt x="1367" y="1475"/>
                    </a:lnTo>
                    <a:lnTo>
                      <a:pt x="1352" y="1473"/>
                    </a:lnTo>
                    <a:lnTo>
                      <a:pt x="1342" y="1471"/>
                    </a:lnTo>
                    <a:lnTo>
                      <a:pt x="1338" y="1477"/>
                    </a:lnTo>
                    <a:lnTo>
                      <a:pt x="1304" y="1475"/>
                    </a:lnTo>
                    <a:lnTo>
                      <a:pt x="1263" y="1477"/>
                    </a:lnTo>
                    <a:lnTo>
                      <a:pt x="1231" y="1471"/>
                    </a:lnTo>
                    <a:lnTo>
                      <a:pt x="1223" y="1466"/>
                    </a:lnTo>
                    <a:lnTo>
                      <a:pt x="1221" y="1460"/>
                    </a:lnTo>
                    <a:lnTo>
                      <a:pt x="1217" y="1450"/>
                    </a:lnTo>
                    <a:lnTo>
                      <a:pt x="1212" y="1450"/>
                    </a:lnTo>
                    <a:lnTo>
                      <a:pt x="1212" y="1448"/>
                    </a:lnTo>
                    <a:lnTo>
                      <a:pt x="1214" y="1446"/>
                    </a:lnTo>
                    <a:lnTo>
                      <a:pt x="1215" y="1446"/>
                    </a:lnTo>
                    <a:lnTo>
                      <a:pt x="1219" y="1435"/>
                    </a:lnTo>
                    <a:lnTo>
                      <a:pt x="1223" y="1427"/>
                    </a:lnTo>
                    <a:lnTo>
                      <a:pt x="1225" y="1414"/>
                    </a:lnTo>
                    <a:lnTo>
                      <a:pt x="1212" y="1420"/>
                    </a:lnTo>
                    <a:lnTo>
                      <a:pt x="1200" y="1420"/>
                    </a:lnTo>
                    <a:lnTo>
                      <a:pt x="1183" y="1420"/>
                    </a:lnTo>
                    <a:lnTo>
                      <a:pt x="1183" y="1427"/>
                    </a:lnTo>
                    <a:lnTo>
                      <a:pt x="1179" y="1427"/>
                    </a:lnTo>
                    <a:lnTo>
                      <a:pt x="1167" y="1425"/>
                    </a:lnTo>
                    <a:lnTo>
                      <a:pt x="1164" y="1433"/>
                    </a:lnTo>
                    <a:lnTo>
                      <a:pt x="1158" y="1441"/>
                    </a:lnTo>
                    <a:lnTo>
                      <a:pt x="1152" y="1448"/>
                    </a:lnTo>
                    <a:lnTo>
                      <a:pt x="1148" y="1450"/>
                    </a:lnTo>
                    <a:lnTo>
                      <a:pt x="1148" y="1456"/>
                    </a:lnTo>
                    <a:lnTo>
                      <a:pt x="1150" y="1460"/>
                    </a:lnTo>
                    <a:lnTo>
                      <a:pt x="1150" y="1464"/>
                    </a:lnTo>
                    <a:lnTo>
                      <a:pt x="1146" y="1460"/>
                    </a:lnTo>
                    <a:lnTo>
                      <a:pt x="1142" y="1456"/>
                    </a:lnTo>
                    <a:lnTo>
                      <a:pt x="1141" y="1454"/>
                    </a:lnTo>
                    <a:lnTo>
                      <a:pt x="1139" y="1452"/>
                    </a:lnTo>
                    <a:lnTo>
                      <a:pt x="1137" y="1448"/>
                    </a:lnTo>
                    <a:lnTo>
                      <a:pt x="1125" y="1450"/>
                    </a:lnTo>
                    <a:lnTo>
                      <a:pt x="1116" y="1450"/>
                    </a:lnTo>
                    <a:lnTo>
                      <a:pt x="1104" y="1448"/>
                    </a:lnTo>
                    <a:lnTo>
                      <a:pt x="1102" y="1452"/>
                    </a:lnTo>
                    <a:lnTo>
                      <a:pt x="1098" y="1454"/>
                    </a:lnTo>
                    <a:lnTo>
                      <a:pt x="1100" y="1464"/>
                    </a:lnTo>
                    <a:lnTo>
                      <a:pt x="1085" y="1471"/>
                    </a:lnTo>
                    <a:lnTo>
                      <a:pt x="1085" y="1473"/>
                    </a:lnTo>
                    <a:lnTo>
                      <a:pt x="1083" y="1473"/>
                    </a:lnTo>
                    <a:lnTo>
                      <a:pt x="1081" y="1471"/>
                    </a:lnTo>
                    <a:lnTo>
                      <a:pt x="1077" y="1471"/>
                    </a:lnTo>
                    <a:lnTo>
                      <a:pt x="1075" y="1473"/>
                    </a:lnTo>
                    <a:lnTo>
                      <a:pt x="1075" y="1477"/>
                    </a:lnTo>
                    <a:lnTo>
                      <a:pt x="1073" y="1479"/>
                    </a:lnTo>
                    <a:lnTo>
                      <a:pt x="1068" y="1470"/>
                    </a:lnTo>
                    <a:lnTo>
                      <a:pt x="1058" y="1460"/>
                    </a:lnTo>
                    <a:lnTo>
                      <a:pt x="1054" y="1454"/>
                    </a:lnTo>
                    <a:lnTo>
                      <a:pt x="1056" y="1450"/>
                    </a:lnTo>
                    <a:lnTo>
                      <a:pt x="1056" y="1448"/>
                    </a:lnTo>
                    <a:lnTo>
                      <a:pt x="1058" y="1443"/>
                    </a:lnTo>
                    <a:lnTo>
                      <a:pt x="1054" y="1443"/>
                    </a:lnTo>
                    <a:lnTo>
                      <a:pt x="1050" y="1441"/>
                    </a:lnTo>
                    <a:lnTo>
                      <a:pt x="1047" y="1441"/>
                    </a:lnTo>
                    <a:lnTo>
                      <a:pt x="1045" y="1445"/>
                    </a:lnTo>
                    <a:lnTo>
                      <a:pt x="1041" y="1450"/>
                    </a:lnTo>
                    <a:lnTo>
                      <a:pt x="1039" y="1454"/>
                    </a:lnTo>
                    <a:lnTo>
                      <a:pt x="1035" y="1454"/>
                    </a:lnTo>
                    <a:lnTo>
                      <a:pt x="1031" y="1456"/>
                    </a:lnTo>
                    <a:lnTo>
                      <a:pt x="1029" y="1456"/>
                    </a:lnTo>
                    <a:lnTo>
                      <a:pt x="1035" y="1446"/>
                    </a:lnTo>
                    <a:lnTo>
                      <a:pt x="1039" y="1439"/>
                    </a:lnTo>
                    <a:lnTo>
                      <a:pt x="1045" y="1427"/>
                    </a:lnTo>
                    <a:lnTo>
                      <a:pt x="1043" y="1427"/>
                    </a:lnTo>
                    <a:lnTo>
                      <a:pt x="1039" y="1425"/>
                    </a:lnTo>
                    <a:lnTo>
                      <a:pt x="1037" y="1425"/>
                    </a:lnTo>
                    <a:lnTo>
                      <a:pt x="1035" y="1423"/>
                    </a:lnTo>
                    <a:lnTo>
                      <a:pt x="1035" y="1420"/>
                    </a:lnTo>
                    <a:lnTo>
                      <a:pt x="1033" y="1418"/>
                    </a:lnTo>
                    <a:lnTo>
                      <a:pt x="1031" y="1418"/>
                    </a:lnTo>
                    <a:lnTo>
                      <a:pt x="1027" y="1418"/>
                    </a:lnTo>
                    <a:lnTo>
                      <a:pt x="1023" y="1418"/>
                    </a:lnTo>
                    <a:lnTo>
                      <a:pt x="1023" y="1420"/>
                    </a:lnTo>
                    <a:lnTo>
                      <a:pt x="1023" y="1422"/>
                    </a:lnTo>
                    <a:lnTo>
                      <a:pt x="1023" y="1425"/>
                    </a:lnTo>
                    <a:lnTo>
                      <a:pt x="1010" y="1435"/>
                    </a:lnTo>
                    <a:lnTo>
                      <a:pt x="987" y="1435"/>
                    </a:lnTo>
                    <a:lnTo>
                      <a:pt x="968" y="1433"/>
                    </a:lnTo>
                    <a:lnTo>
                      <a:pt x="964" y="1435"/>
                    </a:lnTo>
                    <a:lnTo>
                      <a:pt x="962" y="1439"/>
                    </a:lnTo>
                    <a:lnTo>
                      <a:pt x="960" y="1441"/>
                    </a:lnTo>
                    <a:lnTo>
                      <a:pt x="958" y="1450"/>
                    </a:lnTo>
                    <a:lnTo>
                      <a:pt x="958" y="1458"/>
                    </a:lnTo>
                    <a:lnTo>
                      <a:pt x="947" y="1464"/>
                    </a:lnTo>
                    <a:lnTo>
                      <a:pt x="941" y="1464"/>
                    </a:lnTo>
                    <a:lnTo>
                      <a:pt x="933" y="1464"/>
                    </a:lnTo>
                    <a:lnTo>
                      <a:pt x="927" y="1464"/>
                    </a:lnTo>
                    <a:lnTo>
                      <a:pt x="924" y="1470"/>
                    </a:lnTo>
                    <a:lnTo>
                      <a:pt x="918" y="1481"/>
                    </a:lnTo>
                    <a:lnTo>
                      <a:pt x="912" y="1487"/>
                    </a:lnTo>
                    <a:lnTo>
                      <a:pt x="906" y="1493"/>
                    </a:lnTo>
                    <a:lnTo>
                      <a:pt x="899" y="1496"/>
                    </a:lnTo>
                    <a:lnTo>
                      <a:pt x="893" y="1500"/>
                    </a:lnTo>
                    <a:lnTo>
                      <a:pt x="889" y="1508"/>
                    </a:lnTo>
                    <a:lnTo>
                      <a:pt x="887" y="1506"/>
                    </a:lnTo>
                    <a:lnTo>
                      <a:pt x="881" y="1504"/>
                    </a:lnTo>
                    <a:lnTo>
                      <a:pt x="881" y="1502"/>
                    </a:lnTo>
                    <a:lnTo>
                      <a:pt x="878" y="1502"/>
                    </a:lnTo>
                    <a:lnTo>
                      <a:pt x="876" y="1502"/>
                    </a:lnTo>
                    <a:lnTo>
                      <a:pt x="872" y="1500"/>
                    </a:lnTo>
                    <a:lnTo>
                      <a:pt x="870" y="1508"/>
                    </a:lnTo>
                    <a:lnTo>
                      <a:pt x="872" y="1510"/>
                    </a:lnTo>
                    <a:lnTo>
                      <a:pt x="872" y="1516"/>
                    </a:lnTo>
                    <a:lnTo>
                      <a:pt x="870" y="1518"/>
                    </a:lnTo>
                    <a:lnTo>
                      <a:pt x="862" y="1512"/>
                    </a:lnTo>
                    <a:lnTo>
                      <a:pt x="860" y="1500"/>
                    </a:lnTo>
                    <a:lnTo>
                      <a:pt x="860" y="1487"/>
                    </a:lnTo>
                    <a:lnTo>
                      <a:pt x="855" y="1485"/>
                    </a:lnTo>
                    <a:lnTo>
                      <a:pt x="845" y="1483"/>
                    </a:lnTo>
                    <a:lnTo>
                      <a:pt x="841" y="1479"/>
                    </a:lnTo>
                    <a:lnTo>
                      <a:pt x="839" y="1475"/>
                    </a:lnTo>
                    <a:lnTo>
                      <a:pt x="839" y="1471"/>
                    </a:lnTo>
                    <a:lnTo>
                      <a:pt x="837" y="1470"/>
                    </a:lnTo>
                    <a:lnTo>
                      <a:pt x="832" y="1466"/>
                    </a:lnTo>
                    <a:lnTo>
                      <a:pt x="828" y="1466"/>
                    </a:lnTo>
                    <a:lnTo>
                      <a:pt x="822" y="1458"/>
                    </a:lnTo>
                    <a:lnTo>
                      <a:pt x="822" y="1450"/>
                    </a:lnTo>
                    <a:lnTo>
                      <a:pt x="822" y="1437"/>
                    </a:lnTo>
                    <a:lnTo>
                      <a:pt x="820" y="1425"/>
                    </a:lnTo>
                    <a:lnTo>
                      <a:pt x="814" y="1420"/>
                    </a:lnTo>
                    <a:lnTo>
                      <a:pt x="805" y="1414"/>
                    </a:lnTo>
                    <a:lnTo>
                      <a:pt x="799" y="1410"/>
                    </a:lnTo>
                    <a:lnTo>
                      <a:pt x="797" y="1404"/>
                    </a:lnTo>
                    <a:lnTo>
                      <a:pt x="799" y="1400"/>
                    </a:lnTo>
                    <a:lnTo>
                      <a:pt x="797" y="1397"/>
                    </a:lnTo>
                    <a:lnTo>
                      <a:pt x="791" y="1393"/>
                    </a:lnTo>
                    <a:lnTo>
                      <a:pt x="784" y="1391"/>
                    </a:lnTo>
                    <a:lnTo>
                      <a:pt x="778" y="1387"/>
                    </a:lnTo>
                    <a:lnTo>
                      <a:pt x="778" y="1379"/>
                    </a:lnTo>
                    <a:lnTo>
                      <a:pt x="780" y="1370"/>
                    </a:lnTo>
                    <a:lnTo>
                      <a:pt x="782" y="1366"/>
                    </a:lnTo>
                    <a:lnTo>
                      <a:pt x="780" y="1362"/>
                    </a:lnTo>
                    <a:lnTo>
                      <a:pt x="778" y="1358"/>
                    </a:lnTo>
                    <a:lnTo>
                      <a:pt x="776" y="1352"/>
                    </a:lnTo>
                    <a:lnTo>
                      <a:pt x="764" y="1354"/>
                    </a:lnTo>
                    <a:lnTo>
                      <a:pt x="757" y="1352"/>
                    </a:lnTo>
                    <a:lnTo>
                      <a:pt x="747" y="1350"/>
                    </a:lnTo>
                    <a:lnTo>
                      <a:pt x="747" y="1347"/>
                    </a:lnTo>
                    <a:lnTo>
                      <a:pt x="747" y="1339"/>
                    </a:lnTo>
                    <a:lnTo>
                      <a:pt x="745" y="1335"/>
                    </a:lnTo>
                    <a:lnTo>
                      <a:pt x="749" y="1335"/>
                    </a:lnTo>
                    <a:lnTo>
                      <a:pt x="751" y="1327"/>
                    </a:lnTo>
                    <a:lnTo>
                      <a:pt x="751" y="1322"/>
                    </a:lnTo>
                    <a:lnTo>
                      <a:pt x="741" y="1320"/>
                    </a:lnTo>
                    <a:lnTo>
                      <a:pt x="734" y="1318"/>
                    </a:lnTo>
                    <a:lnTo>
                      <a:pt x="724" y="1316"/>
                    </a:lnTo>
                    <a:lnTo>
                      <a:pt x="724" y="1314"/>
                    </a:lnTo>
                    <a:lnTo>
                      <a:pt x="724" y="1312"/>
                    </a:lnTo>
                    <a:lnTo>
                      <a:pt x="722" y="1312"/>
                    </a:lnTo>
                    <a:lnTo>
                      <a:pt x="722" y="1300"/>
                    </a:lnTo>
                    <a:lnTo>
                      <a:pt x="724" y="1291"/>
                    </a:lnTo>
                    <a:lnTo>
                      <a:pt x="724" y="1283"/>
                    </a:lnTo>
                    <a:lnTo>
                      <a:pt x="716" y="1285"/>
                    </a:lnTo>
                    <a:lnTo>
                      <a:pt x="711" y="1285"/>
                    </a:lnTo>
                    <a:lnTo>
                      <a:pt x="705" y="1289"/>
                    </a:lnTo>
                    <a:lnTo>
                      <a:pt x="701" y="1293"/>
                    </a:lnTo>
                    <a:lnTo>
                      <a:pt x="695" y="1295"/>
                    </a:lnTo>
                    <a:lnTo>
                      <a:pt x="689" y="1295"/>
                    </a:lnTo>
                    <a:lnTo>
                      <a:pt x="684" y="1297"/>
                    </a:lnTo>
                    <a:lnTo>
                      <a:pt x="680" y="1304"/>
                    </a:lnTo>
                    <a:lnTo>
                      <a:pt x="676" y="1304"/>
                    </a:lnTo>
                    <a:lnTo>
                      <a:pt x="674" y="1304"/>
                    </a:lnTo>
                    <a:lnTo>
                      <a:pt x="672" y="1306"/>
                    </a:lnTo>
                    <a:lnTo>
                      <a:pt x="672" y="1299"/>
                    </a:lnTo>
                    <a:lnTo>
                      <a:pt x="670" y="1291"/>
                    </a:lnTo>
                    <a:lnTo>
                      <a:pt x="670" y="1283"/>
                    </a:lnTo>
                    <a:lnTo>
                      <a:pt x="668" y="1283"/>
                    </a:lnTo>
                    <a:lnTo>
                      <a:pt x="665" y="1283"/>
                    </a:lnTo>
                    <a:lnTo>
                      <a:pt x="663" y="1283"/>
                    </a:lnTo>
                    <a:lnTo>
                      <a:pt x="659" y="1289"/>
                    </a:lnTo>
                    <a:lnTo>
                      <a:pt x="653" y="1297"/>
                    </a:lnTo>
                    <a:lnTo>
                      <a:pt x="649" y="1300"/>
                    </a:lnTo>
                    <a:lnTo>
                      <a:pt x="640" y="1304"/>
                    </a:lnTo>
                    <a:lnTo>
                      <a:pt x="630" y="1300"/>
                    </a:lnTo>
                    <a:lnTo>
                      <a:pt x="620" y="1300"/>
                    </a:lnTo>
                    <a:lnTo>
                      <a:pt x="618" y="1302"/>
                    </a:lnTo>
                    <a:lnTo>
                      <a:pt x="615" y="1306"/>
                    </a:lnTo>
                    <a:lnTo>
                      <a:pt x="611" y="1308"/>
                    </a:lnTo>
                    <a:lnTo>
                      <a:pt x="605" y="1308"/>
                    </a:lnTo>
                    <a:lnTo>
                      <a:pt x="601" y="1308"/>
                    </a:lnTo>
                    <a:lnTo>
                      <a:pt x="595" y="1308"/>
                    </a:lnTo>
                    <a:lnTo>
                      <a:pt x="592" y="1314"/>
                    </a:lnTo>
                    <a:lnTo>
                      <a:pt x="588" y="1320"/>
                    </a:lnTo>
                    <a:lnTo>
                      <a:pt x="574" y="1320"/>
                    </a:lnTo>
                    <a:lnTo>
                      <a:pt x="574" y="1316"/>
                    </a:lnTo>
                    <a:lnTo>
                      <a:pt x="576" y="1312"/>
                    </a:lnTo>
                    <a:lnTo>
                      <a:pt x="578" y="1308"/>
                    </a:lnTo>
                    <a:lnTo>
                      <a:pt x="574" y="1308"/>
                    </a:lnTo>
                    <a:lnTo>
                      <a:pt x="569" y="1308"/>
                    </a:lnTo>
                    <a:lnTo>
                      <a:pt x="565" y="1306"/>
                    </a:lnTo>
                    <a:lnTo>
                      <a:pt x="563" y="1304"/>
                    </a:lnTo>
                    <a:lnTo>
                      <a:pt x="561" y="1300"/>
                    </a:lnTo>
                    <a:lnTo>
                      <a:pt x="557" y="1299"/>
                    </a:lnTo>
                    <a:lnTo>
                      <a:pt x="551" y="1304"/>
                    </a:lnTo>
                    <a:lnTo>
                      <a:pt x="545" y="1302"/>
                    </a:lnTo>
                    <a:lnTo>
                      <a:pt x="540" y="1302"/>
                    </a:lnTo>
                    <a:lnTo>
                      <a:pt x="534" y="1304"/>
                    </a:lnTo>
                    <a:lnTo>
                      <a:pt x="532" y="1306"/>
                    </a:lnTo>
                    <a:lnTo>
                      <a:pt x="534" y="1310"/>
                    </a:lnTo>
                    <a:lnTo>
                      <a:pt x="534" y="1314"/>
                    </a:lnTo>
                    <a:lnTo>
                      <a:pt x="530" y="1316"/>
                    </a:lnTo>
                    <a:lnTo>
                      <a:pt x="528" y="1316"/>
                    </a:lnTo>
                    <a:lnTo>
                      <a:pt x="526" y="1320"/>
                    </a:lnTo>
                    <a:lnTo>
                      <a:pt x="522" y="1320"/>
                    </a:lnTo>
                    <a:lnTo>
                      <a:pt x="522" y="1318"/>
                    </a:lnTo>
                    <a:lnTo>
                      <a:pt x="522" y="1316"/>
                    </a:lnTo>
                    <a:lnTo>
                      <a:pt x="515" y="1314"/>
                    </a:lnTo>
                    <a:lnTo>
                      <a:pt x="515" y="1318"/>
                    </a:lnTo>
                    <a:lnTo>
                      <a:pt x="517" y="1320"/>
                    </a:lnTo>
                    <a:lnTo>
                      <a:pt x="519" y="1324"/>
                    </a:lnTo>
                    <a:lnTo>
                      <a:pt x="515" y="1325"/>
                    </a:lnTo>
                    <a:lnTo>
                      <a:pt x="515" y="1329"/>
                    </a:lnTo>
                    <a:lnTo>
                      <a:pt x="513" y="1331"/>
                    </a:lnTo>
                    <a:lnTo>
                      <a:pt x="513" y="1335"/>
                    </a:lnTo>
                    <a:lnTo>
                      <a:pt x="515" y="1341"/>
                    </a:lnTo>
                    <a:lnTo>
                      <a:pt x="521" y="1347"/>
                    </a:lnTo>
                    <a:lnTo>
                      <a:pt x="526" y="1352"/>
                    </a:lnTo>
                    <a:lnTo>
                      <a:pt x="517" y="1360"/>
                    </a:lnTo>
                    <a:lnTo>
                      <a:pt x="513" y="1364"/>
                    </a:lnTo>
                    <a:lnTo>
                      <a:pt x="511" y="1364"/>
                    </a:lnTo>
                    <a:lnTo>
                      <a:pt x="509" y="1372"/>
                    </a:lnTo>
                    <a:lnTo>
                      <a:pt x="509" y="1381"/>
                    </a:lnTo>
                    <a:lnTo>
                      <a:pt x="511" y="1387"/>
                    </a:lnTo>
                    <a:lnTo>
                      <a:pt x="511" y="1391"/>
                    </a:lnTo>
                    <a:lnTo>
                      <a:pt x="501" y="1391"/>
                    </a:lnTo>
                    <a:lnTo>
                      <a:pt x="490" y="1387"/>
                    </a:lnTo>
                    <a:lnTo>
                      <a:pt x="484" y="1383"/>
                    </a:lnTo>
                    <a:lnTo>
                      <a:pt x="484" y="1381"/>
                    </a:lnTo>
                    <a:lnTo>
                      <a:pt x="482" y="1377"/>
                    </a:lnTo>
                    <a:lnTo>
                      <a:pt x="482" y="1375"/>
                    </a:lnTo>
                    <a:lnTo>
                      <a:pt x="476" y="1377"/>
                    </a:lnTo>
                    <a:lnTo>
                      <a:pt x="469" y="1379"/>
                    </a:lnTo>
                    <a:lnTo>
                      <a:pt x="461" y="1379"/>
                    </a:lnTo>
                    <a:lnTo>
                      <a:pt x="457" y="1375"/>
                    </a:lnTo>
                    <a:lnTo>
                      <a:pt x="453" y="1372"/>
                    </a:lnTo>
                    <a:lnTo>
                      <a:pt x="451" y="1368"/>
                    </a:lnTo>
                    <a:lnTo>
                      <a:pt x="436" y="1366"/>
                    </a:lnTo>
                    <a:lnTo>
                      <a:pt x="421" y="1364"/>
                    </a:lnTo>
                    <a:lnTo>
                      <a:pt x="405" y="1364"/>
                    </a:lnTo>
                    <a:lnTo>
                      <a:pt x="400" y="1377"/>
                    </a:lnTo>
                    <a:lnTo>
                      <a:pt x="396" y="1391"/>
                    </a:lnTo>
                    <a:lnTo>
                      <a:pt x="396" y="1406"/>
                    </a:lnTo>
                    <a:lnTo>
                      <a:pt x="394" y="1406"/>
                    </a:lnTo>
                    <a:lnTo>
                      <a:pt x="392" y="1406"/>
                    </a:lnTo>
                    <a:lnTo>
                      <a:pt x="388" y="1406"/>
                    </a:lnTo>
                    <a:lnTo>
                      <a:pt x="386" y="1404"/>
                    </a:lnTo>
                    <a:lnTo>
                      <a:pt x="384" y="1402"/>
                    </a:lnTo>
                    <a:lnTo>
                      <a:pt x="380" y="1398"/>
                    </a:lnTo>
                    <a:lnTo>
                      <a:pt x="380" y="1395"/>
                    </a:lnTo>
                    <a:lnTo>
                      <a:pt x="382" y="1391"/>
                    </a:lnTo>
                    <a:lnTo>
                      <a:pt x="384" y="1389"/>
                    </a:lnTo>
                    <a:lnTo>
                      <a:pt x="384" y="1383"/>
                    </a:lnTo>
                    <a:lnTo>
                      <a:pt x="375" y="1381"/>
                    </a:lnTo>
                    <a:lnTo>
                      <a:pt x="367" y="1387"/>
                    </a:lnTo>
                    <a:lnTo>
                      <a:pt x="361" y="1391"/>
                    </a:lnTo>
                    <a:lnTo>
                      <a:pt x="357" y="1387"/>
                    </a:lnTo>
                    <a:lnTo>
                      <a:pt x="355" y="1385"/>
                    </a:lnTo>
                    <a:lnTo>
                      <a:pt x="354" y="1381"/>
                    </a:lnTo>
                    <a:lnTo>
                      <a:pt x="354" y="1373"/>
                    </a:lnTo>
                    <a:lnTo>
                      <a:pt x="355" y="1364"/>
                    </a:lnTo>
                    <a:lnTo>
                      <a:pt x="355" y="1352"/>
                    </a:lnTo>
                    <a:lnTo>
                      <a:pt x="352" y="1352"/>
                    </a:lnTo>
                    <a:lnTo>
                      <a:pt x="350" y="1350"/>
                    </a:lnTo>
                    <a:lnTo>
                      <a:pt x="336" y="1354"/>
                    </a:lnTo>
                    <a:lnTo>
                      <a:pt x="327" y="1358"/>
                    </a:lnTo>
                    <a:lnTo>
                      <a:pt x="311" y="1358"/>
                    </a:lnTo>
                    <a:lnTo>
                      <a:pt x="313" y="1358"/>
                    </a:lnTo>
                    <a:lnTo>
                      <a:pt x="313" y="1360"/>
                    </a:lnTo>
                    <a:lnTo>
                      <a:pt x="317" y="1360"/>
                    </a:lnTo>
                    <a:lnTo>
                      <a:pt x="317" y="1368"/>
                    </a:lnTo>
                    <a:lnTo>
                      <a:pt x="315" y="1368"/>
                    </a:lnTo>
                    <a:lnTo>
                      <a:pt x="313" y="1370"/>
                    </a:lnTo>
                    <a:lnTo>
                      <a:pt x="313" y="1372"/>
                    </a:lnTo>
                    <a:lnTo>
                      <a:pt x="300" y="1366"/>
                    </a:lnTo>
                    <a:lnTo>
                      <a:pt x="281" y="1362"/>
                    </a:lnTo>
                    <a:lnTo>
                      <a:pt x="259" y="1366"/>
                    </a:lnTo>
                    <a:lnTo>
                      <a:pt x="256" y="1370"/>
                    </a:lnTo>
                    <a:lnTo>
                      <a:pt x="252" y="1375"/>
                    </a:lnTo>
                    <a:lnTo>
                      <a:pt x="246" y="1379"/>
                    </a:lnTo>
                    <a:lnTo>
                      <a:pt x="250" y="1385"/>
                    </a:lnTo>
                    <a:lnTo>
                      <a:pt x="250" y="1387"/>
                    </a:lnTo>
                    <a:lnTo>
                      <a:pt x="236" y="1387"/>
                    </a:lnTo>
                    <a:lnTo>
                      <a:pt x="227" y="1387"/>
                    </a:lnTo>
                    <a:lnTo>
                      <a:pt x="213" y="1389"/>
                    </a:lnTo>
                    <a:lnTo>
                      <a:pt x="217" y="1377"/>
                    </a:lnTo>
                    <a:lnTo>
                      <a:pt x="215" y="1377"/>
                    </a:lnTo>
                    <a:lnTo>
                      <a:pt x="206" y="1373"/>
                    </a:lnTo>
                    <a:lnTo>
                      <a:pt x="204" y="1370"/>
                    </a:lnTo>
                    <a:lnTo>
                      <a:pt x="202" y="1368"/>
                    </a:lnTo>
                    <a:lnTo>
                      <a:pt x="196" y="1366"/>
                    </a:lnTo>
                    <a:lnTo>
                      <a:pt x="190" y="1368"/>
                    </a:lnTo>
                    <a:lnTo>
                      <a:pt x="185" y="1373"/>
                    </a:lnTo>
                    <a:lnTo>
                      <a:pt x="181" y="1375"/>
                    </a:lnTo>
                    <a:lnTo>
                      <a:pt x="175" y="1377"/>
                    </a:lnTo>
                    <a:lnTo>
                      <a:pt x="163" y="1375"/>
                    </a:lnTo>
                    <a:lnTo>
                      <a:pt x="163" y="1379"/>
                    </a:lnTo>
                    <a:lnTo>
                      <a:pt x="162" y="1377"/>
                    </a:lnTo>
                    <a:lnTo>
                      <a:pt x="160" y="1379"/>
                    </a:lnTo>
                    <a:lnTo>
                      <a:pt x="160" y="1381"/>
                    </a:lnTo>
                    <a:lnTo>
                      <a:pt x="160" y="1387"/>
                    </a:lnTo>
                    <a:lnTo>
                      <a:pt x="160" y="1389"/>
                    </a:lnTo>
                    <a:lnTo>
                      <a:pt x="156" y="1389"/>
                    </a:lnTo>
                    <a:lnTo>
                      <a:pt x="156" y="1387"/>
                    </a:lnTo>
                    <a:lnTo>
                      <a:pt x="154" y="1387"/>
                    </a:lnTo>
                    <a:lnTo>
                      <a:pt x="148" y="1391"/>
                    </a:lnTo>
                    <a:lnTo>
                      <a:pt x="142" y="1393"/>
                    </a:lnTo>
                    <a:lnTo>
                      <a:pt x="137" y="1393"/>
                    </a:lnTo>
                    <a:lnTo>
                      <a:pt x="131" y="1391"/>
                    </a:lnTo>
                    <a:lnTo>
                      <a:pt x="131" y="1387"/>
                    </a:lnTo>
                    <a:lnTo>
                      <a:pt x="123" y="1387"/>
                    </a:lnTo>
                    <a:lnTo>
                      <a:pt x="117" y="1387"/>
                    </a:lnTo>
                    <a:lnTo>
                      <a:pt x="110" y="1387"/>
                    </a:lnTo>
                    <a:lnTo>
                      <a:pt x="110" y="1391"/>
                    </a:lnTo>
                    <a:lnTo>
                      <a:pt x="102" y="1391"/>
                    </a:lnTo>
                    <a:lnTo>
                      <a:pt x="102" y="1400"/>
                    </a:lnTo>
                    <a:lnTo>
                      <a:pt x="104" y="1404"/>
                    </a:lnTo>
                    <a:lnTo>
                      <a:pt x="96" y="1406"/>
                    </a:lnTo>
                    <a:lnTo>
                      <a:pt x="92" y="1408"/>
                    </a:lnTo>
                    <a:lnTo>
                      <a:pt x="89" y="1408"/>
                    </a:lnTo>
                    <a:lnTo>
                      <a:pt x="85" y="1410"/>
                    </a:lnTo>
                    <a:lnTo>
                      <a:pt x="85" y="1412"/>
                    </a:lnTo>
                    <a:lnTo>
                      <a:pt x="85" y="1418"/>
                    </a:lnTo>
                    <a:lnTo>
                      <a:pt x="85" y="1420"/>
                    </a:lnTo>
                    <a:lnTo>
                      <a:pt x="75" y="1420"/>
                    </a:lnTo>
                    <a:lnTo>
                      <a:pt x="66" y="1418"/>
                    </a:lnTo>
                    <a:lnTo>
                      <a:pt x="54" y="1418"/>
                    </a:lnTo>
                    <a:lnTo>
                      <a:pt x="54" y="1420"/>
                    </a:lnTo>
                    <a:lnTo>
                      <a:pt x="52" y="1420"/>
                    </a:lnTo>
                    <a:lnTo>
                      <a:pt x="48" y="1420"/>
                    </a:lnTo>
                    <a:lnTo>
                      <a:pt x="46" y="1420"/>
                    </a:lnTo>
                    <a:lnTo>
                      <a:pt x="46" y="1422"/>
                    </a:lnTo>
                    <a:lnTo>
                      <a:pt x="44" y="1423"/>
                    </a:lnTo>
                    <a:lnTo>
                      <a:pt x="44" y="1425"/>
                    </a:lnTo>
                    <a:lnTo>
                      <a:pt x="43" y="1427"/>
                    </a:lnTo>
                    <a:lnTo>
                      <a:pt x="33" y="1431"/>
                    </a:lnTo>
                    <a:lnTo>
                      <a:pt x="25" y="1433"/>
                    </a:lnTo>
                    <a:lnTo>
                      <a:pt x="18" y="1439"/>
                    </a:lnTo>
                    <a:lnTo>
                      <a:pt x="18" y="1441"/>
                    </a:lnTo>
                    <a:lnTo>
                      <a:pt x="18" y="1443"/>
                    </a:lnTo>
                    <a:lnTo>
                      <a:pt x="18" y="1446"/>
                    </a:lnTo>
                    <a:lnTo>
                      <a:pt x="16" y="1446"/>
                    </a:lnTo>
                    <a:lnTo>
                      <a:pt x="12" y="1448"/>
                    </a:lnTo>
                    <a:lnTo>
                      <a:pt x="10" y="1450"/>
                    </a:lnTo>
                    <a:lnTo>
                      <a:pt x="8" y="1460"/>
                    </a:lnTo>
                    <a:lnTo>
                      <a:pt x="8" y="1470"/>
                    </a:lnTo>
                    <a:lnTo>
                      <a:pt x="12" y="1477"/>
                    </a:lnTo>
                    <a:lnTo>
                      <a:pt x="14" y="1479"/>
                    </a:lnTo>
                    <a:lnTo>
                      <a:pt x="14" y="1481"/>
                    </a:lnTo>
                    <a:lnTo>
                      <a:pt x="6" y="1493"/>
                    </a:lnTo>
                    <a:lnTo>
                      <a:pt x="2" y="1506"/>
                    </a:lnTo>
                    <a:lnTo>
                      <a:pt x="4" y="1523"/>
                    </a:lnTo>
                    <a:lnTo>
                      <a:pt x="8" y="1537"/>
                    </a:lnTo>
                    <a:lnTo>
                      <a:pt x="8" y="1541"/>
                    </a:lnTo>
                    <a:lnTo>
                      <a:pt x="0" y="1546"/>
                    </a:lnTo>
                    <a:lnTo>
                      <a:pt x="0" y="1548"/>
                    </a:lnTo>
                    <a:lnTo>
                      <a:pt x="4" y="1552"/>
                    </a:lnTo>
                    <a:lnTo>
                      <a:pt x="4" y="1568"/>
                    </a:lnTo>
                    <a:lnTo>
                      <a:pt x="12" y="1569"/>
                    </a:lnTo>
                    <a:lnTo>
                      <a:pt x="21" y="1569"/>
                    </a:lnTo>
                    <a:lnTo>
                      <a:pt x="31" y="1569"/>
                    </a:lnTo>
                    <a:lnTo>
                      <a:pt x="31" y="1568"/>
                    </a:lnTo>
                    <a:lnTo>
                      <a:pt x="33" y="1566"/>
                    </a:lnTo>
                    <a:lnTo>
                      <a:pt x="35" y="1564"/>
                    </a:lnTo>
                    <a:lnTo>
                      <a:pt x="35" y="1562"/>
                    </a:lnTo>
                    <a:lnTo>
                      <a:pt x="35" y="1558"/>
                    </a:lnTo>
                    <a:lnTo>
                      <a:pt x="35" y="1556"/>
                    </a:lnTo>
                    <a:lnTo>
                      <a:pt x="48" y="1558"/>
                    </a:lnTo>
                    <a:lnTo>
                      <a:pt x="58" y="1566"/>
                    </a:lnTo>
                    <a:lnTo>
                      <a:pt x="67" y="1569"/>
                    </a:lnTo>
                    <a:lnTo>
                      <a:pt x="75" y="1568"/>
                    </a:lnTo>
                    <a:lnTo>
                      <a:pt x="85" y="1562"/>
                    </a:lnTo>
                    <a:lnTo>
                      <a:pt x="94" y="1556"/>
                    </a:lnTo>
                    <a:lnTo>
                      <a:pt x="98" y="1556"/>
                    </a:lnTo>
                    <a:lnTo>
                      <a:pt x="104" y="1558"/>
                    </a:lnTo>
                    <a:lnTo>
                      <a:pt x="108" y="1556"/>
                    </a:lnTo>
                    <a:lnTo>
                      <a:pt x="112" y="1554"/>
                    </a:lnTo>
                    <a:lnTo>
                      <a:pt x="114" y="1550"/>
                    </a:lnTo>
                    <a:lnTo>
                      <a:pt x="117" y="1546"/>
                    </a:lnTo>
                    <a:lnTo>
                      <a:pt x="131" y="1544"/>
                    </a:lnTo>
                    <a:lnTo>
                      <a:pt x="144" y="1544"/>
                    </a:lnTo>
                    <a:lnTo>
                      <a:pt x="156" y="1544"/>
                    </a:lnTo>
                    <a:lnTo>
                      <a:pt x="156" y="1546"/>
                    </a:lnTo>
                    <a:lnTo>
                      <a:pt x="156" y="1550"/>
                    </a:lnTo>
                    <a:lnTo>
                      <a:pt x="154" y="1552"/>
                    </a:lnTo>
                    <a:lnTo>
                      <a:pt x="148" y="1554"/>
                    </a:lnTo>
                    <a:lnTo>
                      <a:pt x="142" y="1558"/>
                    </a:lnTo>
                    <a:lnTo>
                      <a:pt x="139" y="1562"/>
                    </a:lnTo>
                    <a:lnTo>
                      <a:pt x="139" y="1564"/>
                    </a:lnTo>
                    <a:lnTo>
                      <a:pt x="139" y="1568"/>
                    </a:lnTo>
                    <a:lnTo>
                      <a:pt x="139" y="1569"/>
                    </a:lnTo>
                    <a:lnTo>
                      <a:pt x="137" y="1569"/>
                    </a:lnTo>
                    <a:lnTo>
                      <a:pt x="137" y="1575"/>
                    </a:lnTo>
                    <a:lnTo>
                      <a:pt x="133" y="1575"/>
                    </a:lnTo>
                    <a:lnTo>
                      <a:pt x="133" y="1581"/>
                    </a:lnTo>
                    <a:lnTo>
                      <a:pt x="137" y="1579"/>
                    </a:lnTo>
                    <a:lnTo>
                      <a:pt x="140" y="1579"/>
                    </a:lnTo>
                    <a:lnTo>
                      <a:pt x="144" y="1581"/>
                    </a:lnTo>
                    <a:lnTo>
                      <a:pt x="146" y="1579"/>
                    </a:lnTo>
                    <a:lnTo>
                      <a:pt x="148" y="1577"/>
                    </a:lnTo>
                    <a:lnTo>
                      <a:pt x="152" y="1581"/>
                    </a:lnTo>
                    <a:lnTo>
                      <a:pt x="158" y="1587"/>
                    </a:lnTo>
                    <a:lnTo>
                      <a:pt x="169" y="1585"/>
                    </a:lnTo>
                    <a:lnTo>
                      <a:pt x="171" y="1581"/>
                    </a:lnTo>
                    <a:lnTo>
                      <a:pt x="173" y="1577"/>
                    </a:lnTo>
                    <a:lnTo>
                      <a:pt x="175" y="1573"/>
                    </a:lnTo>
                    <a:lnTo>
                      <a:pt x="179" y="1573"/>
                    </a:lnTo>
                    <a:lnTo>
                      <a:pt x="185" y="1573"/>
                    </a:lnTo>
                    <a:lnTo>
                      <a:pt x="188" y="1573"/>
                    </a:lnTo>
                    <a:lnTo>
                      <a:pt x="190" y="1575"/>
                    </a:lnTo>
                    <a:lnTo>
                      <a:pt x="192" y="1579"/>
                    </a:lnTo>
                    <a:lnTo>
                      <a:pt x="188" y="1581"/>
                    </a:lnTo>
                    <a:lnTo>
                      <a:pt x="188" y="1585"/>
                    </a:lnTo>
                    <a:lnTo>
                      <a:pt x="183" y="1589"/>
                    </a:lnTo>
                    <a:lnTo>
                      <a:pt x="192" y="1592"/>
                    </a:lnTo>
                    <a:lnTo>
                      <a:pt x="204" y="1592"/>
                    </a:lnTo>
                    <a:lnTo>
                      <a:pt x="206" y="1598"/>
                    </a:lnTo>
                    <a:lnTo>
                      <a:pt x="211" y="1598"/>
                    </a:lnTo>
                    <a:lnTo>
                      <a:pt x="217" y="1600"/>
                    </a:lnTo>
                    <a:lnTo>
                      <a:pt x="223" y="1600"/>
                    </a:lnTo>
                    <a:lnTo>
                      <a:pt x="225" y="1602"/>
                    </a:lnTo>
                    <a:lnTo>
                      <a:pt x="225" y="1604"/>
                    </a:lnTo>
                    <a:lnTo>
                      <a:pt x="227" y="1606"/>
                    </a:lnTo>
                    <a:lnTo>
                      <a:pt x="221" y="1608"/>
                    </a:lnTo>
                    <a:lnTo>
                      <a:pt x="215" y="1610"/>
                    </a:lnTo>
                    <a:lnTo>
                      <a:pt x="208" y="1612"/>
                    </a:lnTo>
                    <a:lnTo>
                      <a:pt x="208" y="1610"/>
                    </a:lnTo>
                    <a:lnTo>
                      <a:pt x="210" y="1608"/>
                    </a:lnTo>
                    <a:lnTo>
                      <a:pt x="211" y="1606"/>
                    </a:lnTo>
                    <a:lnTo>
                      <a:pt x="206" y="1604"/>
                    </a:lnTo>
                    <a:lnTo>
                      <a:pt x="200" y="1602"/>
                    </a:lnTo>
                    <a:lnTo>
                      <a:pt x="190" y="1600"/>
                    </a:lnTo>
                    <a:lnTo>
                      <a:pt x="179" y="1604"/>
                    </a:lnTo>
                    <a:lnTo>
                      <a:pt x="167" y="1608"/>
                    </a:lnTo>
                    <a:lnTo>
                      <a:pt x="154" y="1608"/>
                    </a:lnTo>
                    <a:lnTo>
                      <a:pt x="148" y="1604"/>
                    </a:lnTo>
                    <a:lnTo>
                      <a:pt x="139" y="1598"/>
                    </a:lnTo>
                    <a:lnTo>
                      <a:pt x="129" y="1596"/>
                    </a:lnTo>
                    <a:lnTo>
                      <a:pt x="127" y="1598"/>
                    </a:lnTo>
                    <a:lnTo>
                      <a:pt x="127" y="1602"/>
                    </a:lnTo>
                    <a:lnTo>
                      <a:pt x="125" y="1604"/>
                    </a:lnTo>
                    <a:lnTo>
                      <a:pt x="121" y="1604"/>
                    </a:lnTo>
                    <a:lnTo>
                      <a:pt x="115" y="1606"/>
                    </a:lnTo>
                    <a:lnTo>
                      <a:pt x="110" y="1606"/>
                    </a:lnTo>
                    <a:lnTo>
                      <a:pt x="112" y="1594"/>
                    </a:lnTo>
                    <a:lnTo>
                      <a:pt x="112" y="1587"/>
                    </a:lnTo>
                    <a:lnTo>
                      <a:pt x="106" y="1591"/>
                    </a:lnTo>
                    <a:lnTo>
                      <a:pt x="102" y="1592"/>
                    </a:lnTo>
                    <a:lnTo>
                      <a:pt x="102" y="1596"/>
                    </a:lnTo>
                    <a:lnTo>
                      <a:pt x="100" y="1600"/>
                    </a:lnTo>
                    <a:lnTo>
                      <a:pt x="98" y="1600"/>
                    </a:lnTo>
                    <a:lnTo>
                      <a:pt x="96" y="1600"/>
                    </a:lnTo>
                    <a:lnTo>
                      <a:pt x="96" y="1598"/>
                    </a:lnTo>
                    <a:lnTo>
                      <a:pt x="96" y="1596"/>
                    </a:lnTo>
                    <a:lnTo>
                      <a:pt x="92" y="1592"/>
                    </a:lnTo>
                    <a:lnTo>
                      <a:pt x="92" y="1591"/>
                    </a:lnTo>
                    <a:lnTo>
                      <a:pt x="94" y="1585"/>
                    </a:lnTo>
                    <a:lnTo>
                      <a:pt x="96" y="1579"/>
                    </a:lnTo>
                    <a:lnTo>
                      <a:pt x="100" y="1573"/>
                    </a:lnTo>
                    <a:lnTo>
                      <a:pt x="102" y="1571"/>
                    </a:lnTo>
                    <a:lnTo>
                      <a:pt x="102" y="1568"/>
                    </a:lnTo>
                    <a:lnTo>
                      <a:pt x="98" y="1568"/>
                    </a:lnTo>
                    <a:lnTo>
                      <a:pt x="94" y="1568"/>
                    </a:lnTo>
                    <a:lnTo>
                      <a:pt x="89" y="1568"/>
                    </a:lnTo>
                    <a:lnTo>
                      <a:pt x="87" y="1569"/>
                    </a:lnTo>
                    <a:lnTo>
                      <a:pt x="85" y="1573"/>
                    </a:lnTo>
                    <a:lnTo>
                      <a:pt x="81" y="1575"/>
                    </a:lnTo>
                    <a:lnTo>
                      <a:pt x="83" y="1594"/>
                    </a:lnTo>
                    <a:lnTo>
                      <a:pt x="77" y="1602"/>
                    </a:lnTo>
                    <a:lnTo>
                      <a:pt x="60" y="1604"/>
                    </a:lnTo>
                    <a:lnTo>
                      <a:pt x="62" y="1608"/>
                    </a:lnTo>
                    <a:lnTo>
                      <a:pt x="60" y="1612"/>
                    </a:lnTo>
                    <a:lnTo>
                      <a:pt x="60" y="1619"/>
                    </a:lnTo>
                    <a:lnTo>
                      <a:pt x="69" y="1619"/>
                    </a:lnTo>
                    <a:lnTo>
                      <a:pt x="79" y="1621"/>
                    </a:lnTo>
                    <a:lnTo>
                      <a:pt x="89" y="1621"/>
                    </a:lnTo>
                    <a:lnTo>
                      <a:pt x="89" y="1627"/>
                    </a:lnTo>
                    <a:lnTo>
                      <a:pt x="85" y="1627"/>
                    </a:lnTo>
                    <a:lnTo>
                      <a:pt x="81" y="1629"/>
                    </a:lnTo>
                    <a:lnTo>
                      <a:pt x="77" y="1629"/>
                    </a:lnTo>
                    <a:lnTo>
                      <a:pt x="83" y="1642"/>
                    </a:lnTo>
                    <a:lnTo>
                      <a:pt x="85" y="1654"/>
                    </a:lnTo>
                    <a:lnTo>
                      <a:pt x="85" y="1671"/>
                    </a:lnTo>
                    <a:lnTo>
                      <a:pt x="91" y="1667"/>
                    </a:lnTo>
                    <a:lnTo>
                      <a:pt x="96" y="1664"/>
                    </a:lnTo>
                    <a:lnTo>
                      <a:pt x="102" y="1658"/>
                    </a:lnTo>
                    <a:lnTo>
                      <a:pt x="104" y="1654"/>
                    </a:lnTo>
                    <a:lnTo>
                      <a:pt x="104" y="1650"/>
                    </a:lnTo>
                    <a:lnTo>
                      <a:pt x="106" y="1648"/>
                    </a:lnTo>
                    <a:lnTo>
                      <a:pt x="110" y="1648"/>
                    </a:lnTo>
                    <a:lnTo>
                      <a:pt x="110" y="1644"/>
                    </a:lnTo>
                    <a:lnTo>
                      <a:pt x="110" y="1641"/>
                    </a:lnTo>
                    <a:lnTo>
                      <a:pt x="110" y="1637"/>
                    </a:lnTo>
                    <a:lnTo>
                      <a:pt x="119" y="1637"/>
                    </a:lnTo>
                    <a:lnTo>
                      <a:pt x="129" y="1635"/>
                    </a:lnTo>
                    <a:lnTo>
                      <a:pt x="139" y="1637"/>
                    </a:lnTo>
                    <a:lnTo>
                      <a:pt x="139" y="1639"/>
                    </a:lnTo>
                    <a:lnTo>
                      <a:pt x="140" y="1642"/>
                    </a:lnTo>
                    <a:lnTo>
                      <a:pt x="140" y="1644"/>
                    </a:lnTo>
                    <a:lnTo>
                      <a:pt x="146" y="1646"/>
                    </a:lnTo>
                    <a:lnTo>
                      <a:pt x="152" y="1646"/>
                    </a:lnTo>
                    <a:lnTo>
                      <a:pt x="156" y="1648"/>
                    </a:lnTo>
                    <a:lnTo>
                      <a:pt x="158" y="1650"/>
                    </a:lnTo>
                    <a:lnTo>
                      <a:pt x="160" y="1652"/>
                    </a:lnTo>
                    <a:lnTo>
                      <a:pt x="162" y="1656"/>
                    </a:lnTo>
                    <a:lnTo>
                      <a:pt x="171" y="1658"/>
                    </a:lnTo>
                    <a:lnTo>
                      <a:pt x="179" y="1660"/>
                    </a:lnTo>
                    <a:lnTo>
                      <a:pt x="185" y="1665"/>
                    </a:lnTo>
                    <a:lnTo>
                      <a:pt x="188" y="1671"/>
                    </a:lnTo>
                    <a:lnTo>
                      <a:pt x="188" y="1677"/>
                    </a:lnTo>
                    <a:lnTo>
                      <a:pt x="190" y="1687"/>
                    </a:lnTo>
                    <a:lnTo>
                      <a:pt x="192" y="1689"/>
                    </a:lnTo>
                    <a:lnTo>
                      <a:pt x="196" y="1690"/>
                    </a:lnTo>
                    <a:lnTo>
                      <a:pt x="198" y="1690"/>
                    </a:lnTo>
                    <a:lnTo>
                      <a:pt x="196" y="1700"/>
                    </a:lnTo>
                    <a:lnTo>
                      <a:pt x="196" y="1706"/>
                    </a:lnTo>
                    <a:lnTo>
                      <a:pt x="192" y="1714"/>
                    </a:lnTo>
                    <a:lnTo>
                      <a:pt x="190" y="1717"/>
                    </a:lnTo>
                    <a:lnTo>
                      <a:pt x="188" y="1719"/>
                    </a:lnTo>
                    <a:lnTo>
                      <a:pt x="185" y="1723"/>
                    </a:lnTo>
                    <a:lnTo>
                      <a:pt x="181" y="1721"/>
                    </a:lnTo>
                    <a:lnTo>
                      <a:pt x="177" y="1723"/>
                    </a:lnTo>
                    <a:lnTo>
                      <a:pt x="173" y="1723"/>
                    </a:lnTo>
                    <a:lnTo>
                      <a:pt x="167" y="1719"/>
                    </a:lnTo>
                    <a:lnTo>
                      <a:pt x="162" y="1715"/>
                    </a:lnTo>
                    <a:lnTo>
                      <a:pt x="156" y="1712"/>
                    </a:lnTo>
                    <a:lnTo>
                      <a:pt x="144" y="1712"/>
                    </a:lnTo>
                    <a:lnTo>
                      <a:pt x="133" y="1715"/>
                    </a:lnTo>
                    <a:lnTo>
                      <a:pt x="123" y="1717"/>
                    </a:lnTo>
                    <a:lnTo>
                      <a:pt x="91" y="1721"/>
                    </a:lnTo>
                    <a:lnTo>
                      <a:pt x="60" y="1725"/>
                    </a:lnTo>
                    <a:lnTo>
                      <a:pt x="31" y="1725"/>
                    </a:lnTo>
                    <a:lnTo>
                      <a:pt x="31" y="1733"/>
                    </a:lnTo>
                    <a:lnTo>
                      <a:pt x="23" y="1733"/>
                    </a:lnTo>
                    <a:lnTo>
                      <a:pt x="18" y="1731"/>
                    </a:lnTo>
                    <a:lnTo>
                      <a:pt x="14" y="1731"/>
                    </a:lnTo>
                    <a:lnTo>
                      <a:pt x="12" y="1737"/>
                    </a:lnTo>
                    <a:lnTo>
                      <a:pt x="10" y="1744"/>
                    </a:lnTo>
                    <a:lnTo>
                      <a:pt x="8" y="1750"/>
                    </a:lnTo>
                    <a:lnTo>
                      <a:pt x="14" y="1754"/>
                    </a:lnTo>
                    <a:lnTo>
                      <a:pt x="23" y="1756"/>
                    </a:lnTo>
                    <a:lnTo>
                      <a:pt x="31" y="1758"/>
                    </a:lnTo>
                    <a:lnTo>
                      <a:pt x="35" y="1758"/>
                    </a:lnTo>
                    <a:lnTo>
                      <a:pt x="41" y="1758"/>
                    </a:lnTo>
                    <a:lnTo>
                      <a:pt x="46" y="1758"/>
                    </a:lnTo>
                    <a:lnTo>
                      <a:pt x="52" y="1762"/>
                    </a:lnTo>
                    <a:lnTo>
                      <a:pt x="58" y="1767"/>
                    </a:lnTo>
                    <a:lnTo>
                      <a:pt x="64" y="1771"/>
                    </a:lnTo>
                    <a:lnTo>
                      <a:pt x="71" y="1771"/>
                    </a:lnTo>
                    <a:lnTo>
                      <a:pt x="77" y="1767"/>
                    </a:lnTo>
                    <a:lnTo>
                      <a:pt x="85" y="1765"/>
                    </a:lnTo>
                    <a:lnTo>
                      <a:pt x="87" y="1771"/>
                    </a:lnTo>
                    <a:lnTo>
                      <a:pt x="91" y="1773"/>
                    </a:lnTo>
                    <a:lnTo>
                      <a:pt x="94" y="1773"/>
                    </a:lnTo>
                    <a:lnTo>
                      <a:pt x="96" y="1773"/>
                    </a:lnTo>
                    <a:lnTo>
                      <a:pt x="100" y="1779"/>
                    </a:lnTo>
                    <a:lnTo>
                      <a:pt x="104" y="1783"/>
                    </a:lnTo>
                    <a:lnTo>
                      <a:pt x="108" y="1787"/>
                    </a:lnTo>
                    <a:lnTo>
                      <a:pt x="110" y="1787"/>
                    </a:lnTo>
                    <a:lnTo>
                      <a:pt x="114" y="1787"/>
                    </a:lnTo>
                    <a:lnTo>
                      <a:pt x="115" y="1787"/>
                    </a:lnTo>
                    <a:lnTo>
                      <a:pt x="131" y="1806"/>
                    </a:lnTo>
                    <a:lnTo>
                      <a:pt x="148" y="1833"/>
                    </a:lnTo>
                    <a:lnTo>
                      <a:pt x="156" y="1856"/>
                    </a:lnTo>
                    <a:lnTo>
                      <a:pt x="156" y="1867"/>
                    </a:lnTo>
                    <a:lnTo>
                      <a:pt x="154" y="1877"/>
                    </a:lnTo>
                    <a:lnTo>
                      <a:pt x="152" y="1884"/>
                    </a:lnTo>
                    <a:lnTo>
                      <a:pt x="150" y="1884"/>
                    </a:lnTo>
                    <a:lnTo>
                      <a:pt x="146" y="1884"/>
                    </a:lnTo>
                    <a:lnTo>
                      <a:pt x="144" y="1884"/>
                    </a:lnTo>
                    <a:lnTo>
                      <a:pt x="142" y="1892"/>
                    </a:lnTo>
                    <a:lnTo>
                      <a:pt x="144" y="1900"/>
                    </a:lnTo>
                    <a:lnTo>
                      <a:pt x="146" y="1906"/>
                    </a:lnTo>
                    <a:lnTo>
                      <a:pt x="156" y="1906"/>
                    </a:lnTo>
                    <a:lnTo>
                      <a:pt x="165" y="1906"/>
                    </a:lnTo>
                    <a:lnTo>
                      <a:pt x="177" y="1906"/>
                    </a:lnTo>
                    <a:lnTo>
                      <a:pt x="187" y="1908"/>
                    </a:lnTo>
                    <a:lnTo>
                      <a:pt x="196" y="1911"/>
                    </a:lnTo>
                    <a:lnTo>
                      <a:pt x="208" y="1911"/>
                    </a:lnTo>
                    <a:lnTo>
                      <a:pt x="210" y="1909"/>
                    </a:lnTo>
                    <a:lnTo>
                      <a:pt x="213" y="1908"/>
                    </a:lnTo>
                    <a:lnTo>
                      <a:pt x="215" y="1906"/>
                    </a:lnTo>
                    <a:lnTo>
                      <a:pt x="217" y="1908"/>
                    </a:lnTo>
                    <a:lnTo>
                      <a:pt x="221" y="1908"/>
                    </a:lnTo>
                    <a:lnTo>
                      <a:pt x="227" y="1908"/>
                    </a:lnTo>
                    <a:lnTo>
                      <a:pt x="231" y="1902"/>
                    </a:lnTo>
                    <a:lnTo>
                      <a:pt x="235" y="1894"/>
                    </a:lnTo>
                    <a:lnTo>
                      <a:pt x="236" y="1884"/>
                    </a:lnTo>
                    <a:lnTo>
                      <a:pt x="233" y="1883"/>
                    </a:lnTo>
                    <a:lnTo>
                      <a:pt x="229" y="1881"/>
                    </a:lnTo>
                    <a:lnTo>
                      <a:pt x="227" y="1877"/>
                    </a:lnTo>
                    <a:lnTo>
                      <a:pt x="227" y="1875"/>
                    </a:lnTo>
                    <a:lnTo>
                      <a:pt x="227" y="1871"/>
                    </a:lnTo>
                    <a:lnTo>
                      <a:pt x="227" y="1869"/>
                    </a:lnTo>
                    <a:lnTo>
                      <a:pt x="223" y="1871"/>
                    </a:lnTo>
                    <a:lnTo>
                      <a:pt x="225" y="1869"/>
                    </a:lnTo>
                    <a:lnTo>
                      <a:pt x="223" y="1867"/>
                    </a:lnTo>
                    <a:lnTo>
                      <a:pt x="229" y="1865"/>
                    </a:lnTo>
                    <a:lnTo>
                      <a:pt x="227" y="1863"/>
                    </a:lnTo>
                    <a:lnTo>
                      <a:pt x="227" y="1861"/>
                    </a:lnTo>
                    <a:lnTo>
                      <a:pt x="231" y="1861"/>
                    </a:lnTo>
                    <a:lnTo>
                      <a:pt x="233" y="1865"/>
                    </a:lnTo>
                    <a:lnTo>
                      <a:pt x="235" y="1871"/>
                    </a:lnTo>
                    <a:lnTo>
                      <a:pt x="236" y="1875"/>
                    </a:lnTo>
                    <a:lnTo>
                      <a:pt x="246" y="1871"/>
                    </a:lnTo>
                    <a:lnTo>
                      <a:pt x="256" y="1867"/>
                    </a:lnTo>
                    <a:lnTo>
                      <a:pt x="263" y="1867"/>
                    </a:lnTo>
                    <a:lnTo>
                      <a:pt x="263" y="1869"/>
                    </a:lnTo>
                    <a:lnTo>
                      <a:pt x="265" y="1871"/>
                    </a:lnTo>
                    <a:lnTo>
                      <a:pt x="267" y="1871"/>
                    </a:lnTo>
                    <a:lnTo>
                      <a:pt x="269" y="1869"/>
                    </a:lnTo>
                    <a:lnTo>
                      <a:pt x="273" y="1869"/>
                    </a:lnTo>
                    <a:lnTo>
                      <a:pt x="282" y="1883"/>
                    </a:lnTo>
                    <a:lnTo>
                      <a:pt x="288" y="1879"/>
                    </a:lnTo>
                    <a:lnTo>
                      <a:pt x="298" y="1877"/>
                    </a:lnTo>
                    <a:lnTo>
                      <a:pt x="302" y="1875"/>
                    </a:lnTo>
                    <a:lnTo>
                      <a:pt x="304" y="1875"/>
                    </a:lnTo>
                    <a:lnTo>
                      <a:pt x="309" y="1879"/>
                    </a:lnTo>
                    <a:lnTo>
                      <a:pt x="311" y="1879"/>
                    </a:lnTo>
                    <a:lnTo>
                      <a:pt x="315" y="1873"/>
                    </a:lnTo>
                    <a:lnTo>
                      <a:pt x="313" y="1861"/>
                    </a:lnTo>
                    <a:lnTo>
                      <a:pt x="317" y="1854"/>
                    </a:lnTo>
                    <a:lnTo>
                      <a:pt x="325" y="1859"/>
                    </a:lnTo>
                    <a:lnTo>
                      <a:pt x="336" y="1869"/>
                    </a:lnTo>
                    <a:lnTo>
                      <a:pt x="342" y="1875"/>
                    </a:lnTo>
                    <a:lnTo>
                      <a:pt x="342" y="1877"/>
                    </a:lnTo>
                    <a:lnTo>
                      <a:pt x="340" y="1881"/>
                    </a:lnTo>
                    <a:lnTo>
                      <a:pt x="340" y="1884"/>
                    </a:lnTo>
                    <a:lnTo>
                      <a:pt x="346" y="1884"/>
                    </a:lnTo>
                    <a:lnTo>
                      <a:pt x="346" y="1888"/>
                    </a:lnTo>
                    <a:lnTo>
                      <a:pt x="344" y="1890"/>
                    </a:lnTo>
                    <a:lnTo>
                      <a:pt x="342" y="1892"/>
                    </a:lnTo>
                    <a:lnTo>
                      <a:pt x="346" y="1896"/>
                    </a:lnTo>
                    <a:lnTo>
                      <a:pt x="352" y="1904"/>
                    </a:lnTo>
                    <a:lnTo>
                      <a:pt x="359" y="1915"/>
                    </a:lnTo>
                    <a:lnTo>
                      <a:pt x="363" y="1921"/>
                    </a:lnTo>
                    <a:lnTo>
                      <a:pt x="382" y="1925"/>
                    </a:lnTo>
                    <a:lnTo>
                      <a:pt x="403" y="1921"/>
                    </a:lnTo>
                    <a:lnTo>
                      <a:pt x="417" y="1915"/>
                    </a:lnTo>
                    <a:lnTo>
                      <a:pt x="425" y="1929"/>
                    </a:lnTo>
                    <a:lnTo>
                      <a:pt x="430" y="1934"/>
                    </a:lnTo>
                    <a:lnTo>
                      <a:pt x="434" y="1934"/>
                    </a:lnTo>
                    <a:lnTo>
                      <a:pt x="438" y="1936"/>
                    </a:lnTo>
                    <a:lnTo>
                      <a:pt x="440" y="1936"/>
                    </a:lnTo>
                    <a:lnTo>
                      <a:pt x="444" y="1942"/>
                    </a:lnTo>
                    <a:lnTo>
                      <a:pt x="461" y="1944"/>
                    </a:lnTo>
                    <a:lnTo>
                      <a:pt x="478" y="1944"/>
                    </a:lnTo>
                    <a:lnTo>
                      <a:pt x="492" y="1950"/>
                    </a:lnTo>
                    <a:lnTo>
                      <a:pt x="496" y="1956"/>
                    </a:lnTo>
                    <a:lnTo>
                      <a:pt x="497" y="1961"/>
                    </a:lnTo>
                    <a:lnTo>
                      <a:pt x="499" y="1971"/>
                    </a:lnTo>
                    <a:lnTo>
                      <a:pt x="511" y="1982"/>
                    </a:lnTo>
                    <a:lnTo>
                      <a:pt x="530" y="1988"/>
                    </a:lnTo>
                    <a:lnTo>
                      <a:pt x="551" y="1986"/>
                    </a:lnTo>
                    <a:lnTo>
                      <a:pt x="555" y="1982"/>
                    </a:lnTo>
                    <a:lnTo>
                      <a:pt x="555" y="1979"/>
                    </a:lnTo>
                    <a:lnTo>
                      <a:pt x="557" y="1973"/>
                    </a:lnTo>
                    <a:lnTo>
                      <a:pt x="561" y="1969"/>
                    </a:lnTo>
                    <a:lnTo>
                      <a:pt x="565" y="1965"/>
                    </a:lnTo>
                    <a:lnTo>
                      <a:pt x="570" y="1963"/>
                    </a:lnTo>
                    <a:lnTo>
                      <a:pt x="570" y="1965"/>
                    </a:lnTo>
                    <a:lnTo>
                      <a:pt x="572" y="1967"/>
                    </a:lnTo>
                    <a:lnTo>
                      <a:pt x="574" y="1967"/>
                    </a:lnTo>
                    <a:lnTo>
                      <a:pt x="572" y="1969"/>
                    </a:lnTo>
                    <a:lnTo>
                      <a:pt x="569" y="1969"/>
                    </a:lnTo>
                    <a:lnTo>
                      <a:pt x="567" y="1971"/>
                    </a:lnTo>
                    <a:lnTo>
                      <a:pt x="565" y="1981"/>
                    </a:lnTo>
                    <a:lnTo>
                      <a:pt x="565" y="1988"/>
                    </a:lnTo>
                    <a:lnTo>
                      <a:pt x="559" y="1992"/>
                    </a:lnTo>
                    <a:lnTo>
                      <a:pt x="559" y="1996"/>
                    </a:lnTo>
                    <a:lnTo>
                      <a:pt x="578" y="2000"/>
                    </a:lnTo>
                    <a:lnTo>
                      <a:pt x="593" y="2005"/>
                    </a:lnTo>
                    <a:lnTo>
                      <a:pt x="605" y="2013"/>
                    </a:lnTo>
                    <a:lnTo>
                      <a:pt x="607" y="2017"/>
                    </a:lnTo>
                    <a:lnTo>
                      <a:pt x="607" y="2019"/>
                    </a:lnTo>
                    <a:lnTo>
                      <a:pt x="609" y="2021"/>
                    </a:lnTo>
                    <a:lnTo>
                      <a:pt x="613" y="2023"/>
                    </a:lnTo>
                    <a:lnTo>
                      <a:pt x="618" y="2023"/>
                    </a:lnTo>
                    <a:lnTo>
                      <a:pt x="620" y="2025"/>
                    </a:lnTo>
                    <a:lnTo>
                      <a:pt x="622" y="2029"/>
                    </a:lnTo>
                    <a:lnTo>
                      <a:pt x="622" y="2034"/>
                    </a:lnTo>
                    <a:lnTo>
                      <a:pt x="624" y="2040"/>
                    </a:lnTo>
                    <a:lnTo>
                      <a:pt x="628" y="2040"/>
                    </a:lnTo>
                    <a:lnTo>
                      <a:pt x="634" y="2046"/>
                    </a:lnTo>
                    <a:lnTo>
                      <a:pt x="641" y="2055"/>
                    </a:lnTo>
                    <a:lnTo>
                      <a:pt x="647" y="2063"/>
                    </a:lnTo>
                    <a:lnTo>
                      <a:pt x="647" y="2077"/>
                    </a:lnTo>
                    <a:lnTo>
                      <a:pt x="641" y="2092"/>
                    </a:lnTo>
                    <a:lnTo>
                      <a:pt x="643" y="2098"/>
                    </a:lnTo>
                    <a:lnTo>
                      <a:pt x="645" y="2102"/>
                    </a:lnTo>
                    <a:lnTo>
                      <a:pt x="647" y="2105"/>
                    </a:lnTo>
                    <a:lnTo>
                      <a:pt x="651" y="2102"/>
                    </a:lnTo>
                    <a:lnTo>
                      <a:pt x="653" y="2096"/>
                    </a:lnTo>
                    <a:lnTo>
                      <a:pt x="651" y="2090"/>
                    </a:lnTo>
                    <a:lnTo>
                      <a:pt x="651" y="2084"/>
                    </a:lnTo>
                    <a:lnTo>
                      <a:pt x="655" y="2080"/>
                    </a:lnTo>
                    <a:lnTo>
                      <a:pt x="661" y="2073"/>
                    </a:lnTo>
                    <a:lnTo>
                      <a:pt x="659" y="2073"/>
                    </a:lnTo>
                    <a:lnTo>
                      <a:pt x="659" y="2069"/>
                    </a:lnTo>
                    <a:lnTo>
                      <a:pt x="657" y="2071"/>
                    </a:lnTo>
                    <a:lnTo>
                      <a:pt x="657" y="2067"/>
                    </a:lnTo>
                    <a:lnTo>
                      <a:pt x="657" y="2063"/>
                    </a:lnTo>
                    <a:lnTo>
                      <a:pt x="657" y="2061"/>
                    </a:lnTo>
                    <a:lnTo>
                      <a:pt x="663" y="2069"/>
                    </a:lnTo>
                    <a:lnTo>
                      <a:pt x="670" y="2077"/>
                    </a:lnTo>
                    <a:lnTo>
                      <a:pt x="684" y="2077"/>
                    </a:lnTo>
                    <a:lnTo>
                      <a:pt x="684" y="2075"/>
                    </a:lnTo>
                    <a:lnTo>
                      <a:pt x="686" y="2073"/>
                    </a:lnTo>
                    <a:lnTo>
                      <a:pt x="688" y="2071"/>
                    </a:lnTo>
                    <a:lnTo>
                      <a:pt x="691" y="2073"/>
                    </a:lnTo>
                    <a:lnTo>
                      <a:pt x="695" y="2077"/>
                    </a:lnTo>
                    <a:lnTo>
                      <a:pt x="699" y="2078"/>
                    </a:lnTo>
                    <a:lnTo>
                      <a:pt x="697" y="2073"/>
                    </a:lnTo>
                    <a:lnTo>
                      <a:pt x="697" y="2061"/>
                    </a:lnTo>
                    <a:lnTo>
                      <a:pt x="699" y="2057"/>
                    </a:lnTo>
                    <a:lnTo>
                      <a:pt x="699" y="2061"/>
                    </a:lnTo>
                    <a:lnTo>
                      <a:pt x="699" y="2067"/>
                    </a:lnTo>
                    <a:lnTo>
                      <a:pt x="699" y="2071"/>
                    </a:lnTo>
                    <a:lnTo>
                      <a:pt x="701" y="2073"/>
                    </a:lnTo>
                    <a:lnTo>
                      <a:pt x="703" y="2075"/>
                    </a:lnTo>
                    <a:lnTo>
                      <a:pt x="705" y="2077"/>
                    </a:lnTo>
                    <a:lnTo>
                      <a:pt x="709" y="2077"/>
                    </a:lnTo>
                    <a:lnTo>
                      <a:pt x="712" y="2077"/>
                    </a:lnTo>
                    <a:lnTo>
                      <a:pt x="716" y="2077"/>
                    </a:lnTo>
                    <a:lnTo>
                      <a:pt x="716" y="2080"/>
                    </a:lnTo>
                    <a:lnTo>
                      <a:pt x="718" y="2084"/>
                    </a:lnTo>
                    <a:lnTo>
                      <a:pt x="718" y="2086"/>
                    </a:lnTo>
                    <a:lnTo>
                      <a:pt x="724" y="2088"/>
                    </a:lnTo>
                    <a:lnTo>
                      <a:pt x="728" y="2088"/>
                    </a:lnTo>
                    <a:lnTo>
                      <a:pt x="732" y="2088"/>
                    </a:lnTo>
                    <a:lnTo>
                      <a:pt x="734" y="2086"/>
                    </a:lnTo>
                    <a:lnTo>
                      <a:pt x="736" y="2084"/>
                    </a:lnTo>
                    <a:lnTo>
                      <a:pt x="732" y="2080"/>
                    </a:lnTo>
                    <a:lnTo>
                      <a:pt x="730" y="2077"/>
                    </a:lnTo>
                    <a:lnTo>
                      <a:pt x="728" y="2073"/>
                    </a:lnTo>
                    <a:lnTo>
                      <a:pt x="730" y="2065"/>
                    </a:lnTo>
                    <a:lnTo>
                      <a:pt x="737" y="2069"/>
                    </a:lnTo>
                    <a:lnTo>
                      <a:pt x="743" y="2071"/>
                    </a:lnTo>
                    <a:lnTo>
                      <a:pt x="753" y="2071"/>
                    </a:lnTo>
                    <a:lnTo>
                      <a:pt x="755" y="2069"/>
                    </a:lnTo>
                    <a:lnTo>
                      <a:pt x="755" y="2065"/>
                    </a:lnTo>
                    <a:lnTo>
                      <a:pt x="753" y="2063"/>
                    </a:lnTo>
                    <a:lnTo>
                      <a:pt x="757" y="2063"/>
                    </a:lnTo>
                    <a:lnTo>
                      <a:pt x="762" y="2063"/>
                    </a:lnTo>
                    <a:lnTo>
                      <a:pt x="766" y="2063"/>
                    </a:lnTo>
                    <a:lnTo>
                      <a:pt x="762" y="2071"/>
                    </a:lnTo>
                    <a:lnTo>
                      <a:pt x="760" y="2080"/>
                    </a:lnTo>
                    <a:lnTo>
                      <a:pt x="766" y="2086"/>
                    </a:lnTo>
                    <a:lnTo>
                      <a:pt x="772" y="2069"/>
                    </a:lnTo>
                    <a:lnTo>
                      <a:pt x="776" y="2061"/>
                    </a:lnTo>
                    <a:lnTo>
                      <a:pt x="774" y="2059"/>
                    </a:lnTo>
                    <a:lnTo>
                      <a:pt x="772" y="2061"/>
                    </a:lnTo>
                    <a:lnTo>
                      <a:pt x="770" y="2061"/>
                    </a:lnTo>
                    <a:lnTo>
                      <a:pt x="768" y="2059"/>
                    </a:lnTo>
                    <a:lnTo>
                      <a:pt x="768" y="2055"/>
                    </a:lnTo>
                    <a:lnTo>
                      <a:pt x="768" y="2054"/>
                    </a:lnTo>
                    <a:lnTo>
                      <a:pt x="778" y="2054"/>
                    </a:lnTo>
                    <a:lnTo>
                      <a:pt x="789" y="2054"/>
                    </a:lnTo>
                    <a:lnTo>
                      <a:pt x="799" y="2054"/>
                    </a:lnTo>
                    <a:lnTo>
                      <a:pt x="801" y="2046"/>
                    </a:lnTo>
                    <a:lnTo>
                      <a:pt x="805" y="2046"/>
                    </a:lnTo>
                    <a:lnTo>
                      <a:pt x="807" y="2046"/>
                    </a:lnTo>
                    <a:lnTo>
                      <a:pt x="810" y="2046"/>
                    </a:lnTo>
                    <a:lnTo>
                      <a:pt x="810" y="2050"/>
                    </a:lnTo>
                    <a:lnTo>
                      <a:pt x="805" y="2050"/>
                    </a:lnTo>
                    <a:lnTo>
                      <a:pt x="805" y="2055"/>
                    </a:lnTo>
                    <a:lnTo>
                      <a:pt x="812" y="2061"/>
                    </a:lnTo>
                    <a:lnTo>
                      <a:pt x="820" y="2065"/>
                    </a:lnTo>
                    <a:lnTo>
                      <a:pt x="820" y="2071"/>
                    </a:lnTo>
                    <a:lnTo>
                      <a:pt x="824" y="2071"/>
                    </a:lnTo>
                    <a:lnTo>
                      <a:pt x="828" y="2071"/>
                    </a:lnTo>
                    <a:lnTo>
                      <a:pt x="830" y="2071"/>
                    </a:lnTo>
                    <a:lnTo>
                      <a:pt x="830" y="2073"/>
                    </a:lnTo>
                    <a:lnTo>
                      <a:pt x="826" y="2077"/>
                    </a:lnTo>
                    <a:lnTo>
                      <a:pt x="826" y="2078"/>
                    </a:lnTo>
                    <a:lnTo>
                      <a:pt x="824" y="2078"/>
                    </a:lnTo>
                    <a:lnTo>
                      <a:pt x="822" y="2078"/>
                    </a:lnTo>
                    <a:lnTo>
                      <a:pt x="822" y="2077"/>
                    </a:lnTo>
                    <a:lnTo>
                      <a:pt x="818" y="2077"/>
                    </a:lnTo>
                    <a:lnTo>
                      <a:pt x="818" y="2078"/>
                    </a:lnTo>
                    <a:lnTo>
                      <a:pt x="822" y="2084"/>
                    </a:lnTo>
                    <a:lnTo>
                      <a:pt x="820" y="2088"/>
                    </a:lnTo>
                    <a:lnTo>
                      <a:pt x="816" y="2094"/>
                    </a:lnTo>
                    <a:lnTo>
                      <a:pt x="812" y="2100"/>
                    </a:lnTo>
                    <a:lnTo>
                      <a:pt x="805" y="2096"/>
                    </a:lnTo>
                    <a:lnTo>
                      <a:pt x="799" y="2094"/>
                    </a:lnTo>
                    <a:lnTo>
                      <a:pt x="793" y="2092"/>
                    </a:lnTo>
                    <a:lnTo>
                      <a:pt x="791" y="2092"/>
                    </a:lnTo>
                    <a:lnTo>
                      <a:pt x="789" y="2094"/>
                    </a:lnTo>
                    <a:lnTo>
                      <a:pt x="785" y="2094"/>
                    </a:lnTo>
                    <a:lnTo>
                      <a:pt x="787" y="2092"/>
                    </a:lnTo>
                    <a:lnTo>
                      <a:pt x="785" y="2090"/>
                    </a:lnTo>
                    <a:lnTo>
                      <a:pt x="778" y="2088"/>
                    </a:lnTo>
                    <a:lnTo>
                      <a:pt x="776" y="2090"/>
                    </a:lnTo>
                    <a:lnTo>
                      <a:pt x="770" y="2092"/>
                    </a:lnTo>
                    <a:lnTo>
                      <a:pt x="766" y="2094"/>
                    </a:lnTo>
                    <a:lnTo>
                      <a:pt x="762" y="2092"/>
                    </a:lnTo>
                    <a:lnTo>
                      <a:pt x="755" y="2088"/>
                    </a:lnTo>
                    <a:lnTo>
                      <a:pt x="751" y="2084"/>
                    </a:lnTo>
                    <a:lnTo>
                      <a:pt x="751" y="2078"/>
                    </a:lnTo>
                    <a:lnTo>
                      <a:pt x="745" y="2082"/>
                    </a:lnTo>
                    <a:lnTo>
                      <a:pt x="741" y="2084"/>
                    </a:lnTo>
                    <a:lnTo>
                      <a:pt x="737" y="2086"/>
                    </a:lnTo>
                    <a:lnTo>
                      <a:pt x="737" y="2090"/>
                    </a:lnTo>
                    <a:lnTo>
                      <a:pt x="737" y="2094"/>
                    </a:lnTo>
                    <a:lnTo>
                      <a:pt x="737" y="2096"/>
                    </a:lnTo>
                    <a:lnTo>
                      <a:pt x="747" y="2102"/>
                    </a:lnTo>
                    <a:lnTo>
                      <a:pt x="757" y="2107"/>
                    </a:lnTo>
                    <a:lnTo>
                      <a:pt x="766" y="2115"/>
                    </a:lnTo>
                    <a:lnTo>
                      <a:pt x="770" y="2123"/>
                    </a:lnTo>
                    <a:lnTo>
                      <a:pt x="772" y="2128"/>
                    </a:lnTo>
                    <a:lnTo>
                      <a:pt x="778" y="2132"/>
                    </a:lnTo>
                    <a:lnTo>
                      <a:pt x="785" y="2132"/>
                    </a:lnTo>
                    <a:lnTo>
                      <a:pt x="793" y="2130"/>
                    </a:lnTo>
                    <a:lnTo>
                      <a:pt x="812" y="2127"/>
                    </a:lnTo>
                    <a:lnTo>
                      <a:pt x="824" y="2127"/>
                    </a:lnTo>
                    <a:lnTo>
                      <a:pt x="837" y="2132"/>
                    </a:lnTo>
                    <a:lnTo>
                      <a:pt x="849" y="2115"/>
                    </a:lnTo>
                    <a:lnTo>
                      <a:pt x="853" y="2115"/>
                    </a:lnTo>
                    <a:lnTo>
                      <a:pt x="858" y="2115"/>
                    </a:lnTo>
                    <a:lnTo>
                      <a:pt x="864" y="2115"/>
                    </a:lnTo>
                    <a:lnTo>
                      <a:pt x="864" y="2109"/>
                    </a:lnTo>
                    <a:lnTo>
                      <a:pt x="866" y="2113"/>
                    </a:lnTo>
                    <a:lnTo>
                      <a:pt x="862" y="2121"/>
                    </a:lnTo>
                    <a:lnTo>
                      <a:pt x="858" y="2125"/>
                    </a:lnTo>
                    <a:lnTo>
                      <a:pt x="864" y="2125"/>
                    </a:lnTo>
                    <a:lnTo>
                      <a:pt x="870" y="2123"/>
                    </a:lnTo>
                    <a:lnTo>
                      <a:pt x="874" y="2123"/>
                    </a:lnTo>
                    <a:lnTo>
                      <a:pt x="876" y="2125"/>
                    </a:lnTo>
                    <a:lnTo>
                      <a:pt x="878" y="2127"/>
                    </a:lnTo>
                    <a:lnTo>
                      <a:pt x="880" y="2128"/>
                    </a:lnTo>
                    <a:lnTo>
                      <a:pt x="881" y="2127"/>
                    </a:lnTo>
                    <a:lnTo>
                      <a:pt x="881" y="2123"/>
                    </a:lnTo>
                    <a:lnTo>
                      <a:pt x="881" y="2121"/>
                    </a:lnTo>
                    <a:lnTo>
                      <a:pt x="885" y="2121"/>
                    </a:lnTo>
                    <a:lnTo>
                      <a:pt x="889" y="2123"/>
                    </a:lnTo>
                    <a:lnTo>
                      <a:pt x="895" y="2123"/>
                    </a:lnTo>
                    <a:lnTo>
                      <a:pt x="897" y="2115"/>
                    </a:lnTo>
                    <a:lnTo>
                      <a:pt x="903" y="2115"/>
                    </a:lnTo>
                    <a:lnTo>
                      <a:pt x="906" y="2117"/>
                    </a:lnTo>
                    <a:lnTo>
                      <a:pt x="910" y="2117"/>
                    </a:lnTo>
                    <a:lnTo>
                      <a:pt x="912" y="2119"/>
                    </a:lnTo>
                    <a:lnTo>
                      <a:pt x="916" y="2123"/>
                    </a:lnTo>
                    <a:lnTo>
                      <a:pt x="918" y="2125"/>
                    </a:lnTo>
                    <a:lnTo>
                      <a:pt x="920" y="2125"/>
                    </a:lnTo>
                    <a:lnTo>
                      <a:pt x="924" y="2125"/>
                    </a:lnTo>
                    <a:lnTo>
                      <a:pt x="926" y="2125"/>
                    </a:lnTo>
                    <a:lnTo>
                      <a:pt x="927" y="2127"/>
                    </a:lnTo>
                    <a:lnTo>
                      <a:pt x="929" y="2130"/>
                    </a:lnTo>
                    <a:lnTo>
                      <a:pt x="931" y="2132"/>
                    </a:lnTo>
                    <a:lnTo>
                      <a:pt x="935" y="2134"/>
                    </a:lnTo>
                    <a:lnTo>
                      <a:pt x="935" y="2136"/>
                    </a:lnTo>
                    <a:lnTo>
                      <a:pt x="933" y="2138"/>
                    </a:lnTo>
                    <a:lnTo>
                      <a:pt x="927" y="2138"/>
                    </a:lnTo>
                    <a:lnTo>
                      <a:pt x="920" y="2136"/>
                    </a:lnTo>
                    <a:lnTo>
                      <a:pt x="912" y="2136"/>
                    </a:lnTo>
                    <a:lnTo>
                      <a:pt x="914" y="2146"/>
                    </a:lnTo>
                    <a:lnTo>
                      <a:pt x="914" y="2153"/>
                    </a:lnTo>
                    <a:lnTo>
                      <a:pt x="912" y="2163"/>
                    </a:lnTo>
                    <a:lnTo>
                      <a:pt x="914" y="2165"/>
                    </a:lnTo>
                    <a:lnTo>
                      <a:pt x="916" y="2167"/>
                    </a:lnTo>
                    <a:lnTo>
                      <a:pt x="918" y="2169"/>
                    </a:lnTo>
                    <a:lnTo>
                      <a:pt x="922" y="2169"/>
                    </a:lnTo>
                    <a:lnTo>
                      <a:pt x="927" y="2169"/>
                    </a:lnTo>
                    <a:lnTo>
                      <a:pt x="931" y="2169"/>
                    </a:lnTo>
                    <a:lnTo>
                      <a:pt x="929" y="2173"/>
                    </a:lnTo>
                    <a:lnTo>
                      <a:pt x="927" y="2176"/>
                    </a:lnTo>
                    <a:lnTo>
                      <a:pt x="927" y="2178"/>
                    </a:lnTo>
                    <a:lnTo>
                      <a:pt x="933" y="2182"/>
                    </a:lnTo>
                    <a:lnTo>
                      <a:pt x="927" y="2182"/>
                    </a:lnTo>
                    <a:lnTo>
                      <a:pt x="918" y="2184"/>
                    </a:lnTo>
                    <a:lnTo>
                      <a:pt x="908" y="2190"/>
                    </a:lnTo>
                    <a:lnTo>
                      <a:pt x="904" y="2196"/>
                    </a:lnTo>
                    <a:lnTo>
                      <a:pt x="897" y="2200"/>
                    </a:lnTo>
                    <a:lnTo>
                      <a:pt x="893" y="2201"/>
                    </a:lnTo>
                    <a:lnTo>
                      <a:pt x="887" y="2201"/>
                    </a:lnTo>
                    <a:lnTo>
                      <a:pt x="885" y="2203"/>
                    </a:lnTo>
                    <a:lnTo>
                      <a:pt x="889" y="2207"/>
                    </a:lnTo>
                    <a:lnTo>
                      <a:pt x="891" y="2211"/>
                    </a:lnTo>
                    <a:lnTo>
                      <a:pt x="895" y="2215"/>
                    </a:lnTo>
                    <a:lnTo>
                      <a:pt x="901" y="2224"/>
                    </a:lnTo>
                    <a:lnTo>
                      <a:pt x="903" y="2232"/>
                    </a:lnTo>
                    <a:lnTo>
                      <a:pt x="903" y="2244"/>
                    </a:lnTo>
                    <a:lnTo>
                      <a:pt x="910" y="2244"/>
                    </a:lnTo>
                    <a:lnTo>
                      <a:pt x="908" y="2257"/>
                    </a:lnTo>
                    <a:lnTo>
                      <a:pt x="906" y="2257"/>
                    </a:lnTo>
                    <a:lnTo>
                      <a:pt x="904" y="2257"/>
                    </a:lnTo>
                    <a:lnTo>
                      <a:pt x="904" y="2255"/>
                    </a:lnTo>
                    <a:lnTo>
                      <a:pt x="903" y="2255"/>
                    </a:lnTo>
                    <a:lnTo>
                      <a:pt x="901" y="2251"/>
                    </a:lnTo>
                    <a:lnTo>
                      <a:pt x="897" y="2249"/>
                    </a:lnTo>
                    <a:lnTo>
                      <a:pt x="895" y="2248"/>
                    </a:lnTo>
                    <a:lnTo>
                      <a:pt x="893" y="2249"/>
                    </a:lnTo>
                    <a:lnTo>
                      <a:pt x="891" y="2255"/>
                    </a:lnTo>
                    <a:lnTo>
                      <a:pt x="889" y="2257"/>
                    </a:lnTo>
                    <a:lnTo>
                      <a:pt x="904" y="2265"/>
                    </a:lnTo>
                    <a:lnTo>
                      <a:pt x="924" y="2274"/>
                    </a:lnTo>
                    <a:lnTo>
                      <a:pt x="939" y="2278"/>
                    </a:lnTo>
                    <a:lnTo>
                      <a:pt x="933" y="2267"/>
                    </a:lnTo>
                    <a:lnTo>
                      <a:pt x="943" y="2267"/>
                    </a:lnTo>
                    <a:lnTo>
                      <a:pt x="952" y="2267"/>
                    </a:lnTo>
                    <a:lnTo>
                      <a:pt x="962" y="2267"/>
                    </a:lnTo>
                    <a:lnTo>
                      <a:pt x="968" y="2273"/>
                    </a:lnTo>
                    <a:lnTo>
                      <a:pt x="972" y="2278"/>
                    </a:lnTo>
                    <a:lnTo>
                      <a:pt x="975" y="2286"/>
                    </a:lnTo>
                    <a:lnTo>
                      <a:pt x="981" y="2290"/>
                    </a:lnTo>
                    <a:lnTo>
                      <a:pt x="987" y="2290"/>
                    </a:lnTo>
                    <a:lnTo>
                      <a:pt x="993" y="2290"/>
                    </a:lnTo>
                    <a:lnTo>
                      <a:pt x="995" y="2292"/>
                    </a:lnTo>
                    <a:lnTo>
                      <a:pt x="999" y="2296"/>
                    </a:lnTo>
                    <a:lnTo>
                      <a:pt x="1000" y="2297"/>
                    </a:lnTo>
                    <a:lnTo>
                      <a:pt x="1002" y="2297"/>
                    </a:lnTo>
                    <a:lnTo>
                      <a:pt x="1004" y="2296"/>
                    </a:lnTo>
                    <a:lnTo>
                      <a:pt x="1006" y="2292"/>
                    </a:lnTo>
                    <a:lnTo>
                      <a:pt x="1008" y="2290"/>
                    </a:lnTo>
                    <a:lnTo>
                      <a:pt x="1018" y="2286"/>
                    </a:lnTo>
                    <a:lnTo>
                      <a:pt x="1025" y="2284"/>
                    </a:lnTo>
                    <a:lnTo>
                      <a:pt x="1033" y="2280"/>
                    </a:lnTo>
                    <a:lnTo>
                      <a:pt x="1035" y="2278"/>
                    </a:lnTo>
                    <a:lnTo>
                      <a:pt x="1033" y="2274"/>
                    </a:lnTo>
                    <a:lnTo>
                      <a:pt x="1033" y="2273"/>
                    </a:lnTo>
                    <a:lnTo>
                      <a:pt x="1039" y="2267"/>
                    </a:lnTo>
                    <a:lnTo>
                      <a:pt x="1047" y="2263"/>
                    </a:lnTo>
                    <a:lnTo>
                      <a:pt x="1052" y="2259"/>
                    </a:lnTo>
                    <a:lnTo>
                      <a:pt x="1062" y="2259"/>
                    </a:lnTo>
                    <a:lnTo>
                      <a:pt x="1071" y="2259"/>
                    </a:lnTo>
                    <a:lnTo>
                      <a:pt x="1081" y="2259"/>
                    </a:lnTo>
                    <a:lnTo>
                      <a:pt x="1081" y="2267"/>
                    </a:lnTo>
                    <a:lnTo>
                      <a:pt x="1089" y="2267"/>
                    </a:lnTo>
                    <a:lnTo>
                      <a:pt x="1095" y="2265"/>
                    </a:lnTo>
                    <a:lnTo>
                      <a:pt x="1100" y="2263"/>
                    </a:lnTo>
                    <a:lnTo>
                      <a:pt x="1102" y="2261"/>
                    </a:lnTo>
                    <a:lnTo>
                      <a:pt x="1108" y="2261"/>
                    </a:lnTo>
                    <a:lnTo>
                      <a:pt x="1110" y="2263"/>
                    </a:lnTo>
                    <a:lnTo>
                      <a:pt x="1119" y="2267"/>
                    </a:lnTo>
                    <a:lnTo>
                      <a:pt x="1129" y="2269"/>
                    </a:lnTo>
                    <a:lnTo>
                      <a:pt x="1141" y="2273"/>
                    </a:lnTo>
                    <a:lnTo>
                      <a:pt x="1142" y="2274"/>
                    </a:lnTo>
                    <a:lnTo>
                      <a:pt x="1144" y="2278"/>
                    </a:lnTo>
                    <a:lnTo>
                      <a:pt x="1144" y="2280"/>
                    </a:lnTo>
                    <a:lnTo>
                      <a:pt x="1150" y="2282"/>
                    </a:lnTo>
                    <a:lnTo>
                      <a:pt x="1156" y="2284"/>
                    </a:lnTo>
                    <a:lnTo>
                      <a:pt x="1160" y="2286"/>
                    </a:lnTo>
                    <a:lnTo>
                      <a:pt x="1171" y="2292"/>
                    </a:lnTo>
                    <a:lnTo>
                      <a:pt x="1181" y="2299"/>
                    </a:lnTo>
                    <a:lnTo>
                      <a:pt x="1189" y="2309"/>
                    </a:lnTo>
                    <a:lnTo>
                      <a:pt x="1190" y="2313"/>
                    </a:lnTo>
                    <a:lnTo>
                      <a:pt x="1192" y="2317"/>
                    </a:lnTo>
                    <a:lnTo>
                      <a:pt x="1187" y="2317"/>
                    </a:lnTo>
                    <a:lnTo>
                      <a:pt x="1183" y="2317"/>
                    </a:lnTo>
                    <a:lnTo>
                      <a:pt x="1179" y="2309"/>
                    </a:lnTo>
                    <a:lnTo>
                      <a:pt x="1177" y="2303"/>
                    </a:lnTo>
                    <a:lnTo>
                      <a:pt x="1173" y="2297"/>
                    </a:lnTo>
                    <a:lnTo>
                      <a:pt x="1169" y="2297"/>
                    </a:lnTo>
                    <a:lnTo>
                      <a:pt x="1167" y="2297"/>
                    </a:lnTo>
                    <a:lnTo>
                      <a:pt x="1166" y="2297"/>
                    </a:lnTo>
                    <a:lnTo>
                      <a:pt x="1164" y="2296"/>
                    </a:lnTo>
                    <a:lnTo>
                      <a:pt x="1164" y="2292"/>
                    </a:lnTo>
                    <a:lnTo>
                      <a:pt x="1160" y="2290"/>
                    </a:lnTo>
                    <a:lnTo>
                      <a:pt x="1158" y="2290"/>
                    </a:lnTo>
                    <a:lnTo>
                      <a:pt x="1154" y="2290"/>
                    </a:lnTo>
                    <a:lnTo>
                      <a:pt x="1150" y="2290"/>
                    </a:lnTo>
                    <a:lnTo>
                      <a:pt x="1152" y="2290"/>
                    </a:lnTo>
                    <a:lnTo>
                      <a:pt x="1152" y="2286"/>
                    </a:lnTo>
                    <a:lnTo>
                      <a:pt x="1148" y="2286"/>
                    </a:lnTo>
                    <a:lnTo>
                      <a:pt x="1144" y="2286"/>
                    </a:lnTo>
                    <a:lnTo>
                      <a:pt x="1141" y="2286"/>
                    </a:lnTo>
                    <a:lnTo>
                      <a:pt x="1142" y="2290"/>
                    </a:lnTo>
                    <a:lnTo>
                      <a:pt x="1144" y="2294"/>
                    </a:lnTo>
                    <a:lnTo>
                      <a:pt x="1141" y="2296"/>
                    </a:lnTo>
                    <a:lnTo>
                      <a:pt x="1133" y="2294"/>
                    </a:lnTo>
                    <a:lnTo>
                      <a:pt x="1121" y="2290"/>
                    </a:lnTo>
                    <a:lnTo>
                      <a:pt x="1114" y="2286"/>
                    </a:lnTo>
                    <a:lnTo>
                      <a:pt x="1112" y="2282"/>
                    </a:lnTo>
                    <a:lnTo>
                      <a:pt x="1108" y="2278"/>
                    </a:lnTo>
                    <a:lnTo>
                      <a:pt x="1104" y="2274"/>
                    </a:lnTo>
                    <a:lnTo>
                      <a:pt x="1085" y="2276"/>
                    </a:lnTo>
                    <a:lnTo>
                      <a:pt x="1060" y="2280"/>
                    </a:lnTo>
                    <a:lnTo>
                      <a:pt x="1043" y="2286"/>
                    </a:lnTo>
                    <a:lnTo>
                      <a:pt x="1041" y="2294"/>
                    </a:lnTo>
                    <a:lnTo>
                      <a:pt x="1039" y="2301"/>
                    </a:lnTo>
                    <a:lnTo>
                      <a:pt x="1039" y="2311"/>
                    </a:lnTo>
                    <a:lnTo>
                      <a:pt x="1041" y="2313"/>
                    </a:lnTo>
                    <a:lnTo>
                      <a:pt x="1045" y="2315"/>
                    </a:lnTo>
                    <a:lnTo>
                      <a:pt x="1047" y="2317"/>
                    </a:lnTo>
                    <a:lnTo>
                      <a:pt x="1045" y="2334"/>
                    </a:lnTo>
                    <a:lnTo>
                      <a:pt x="1039" y="2344"/>
                    </a:lnTo>
                    <a:lnTo>
                      <a:pt x="1029" y="2353"/>
                    </a:lnTo>
                    <a:lnTo>
                      <a:pt x="1027" y="2357"/>
                    </a:lnTo>
                    <a:lnTo>
                      <a:pt x="1023" y="2357"/>
                    </a:lnTo>
                    <a:lnTo>
                      <a:pt x="1022" y="2357"/>
                    </a:lnTo>
                    <a:lnTo>
                      <a:pt x="1020" y="2357"/>
                    </a:lnTo>
                    <a:lnTo>
                      <a:pt x="1016" y="2361"/>
                    </a:lnTo>
                    <a:lnTo>
                      <a:pt x="1014" y="2367"/>
                    </a:lnTo>
                    <a:lnTo>
                      <a:pt x="1010" y="2370"/>
                    </a:lnTo>
                    <a:lnTo>
                      <a:pt x="1027" y="2374"/>
                    </a:lnTo>
                    <a:lnTo>
                      <a:pt x="1043" y="2376"/>
                    </a:lnTo>
                    <a:lnTo>
                      <a:pt x="1060" y="2380"/>
                    </a:lnTo>
                    <a:lnTo>
                      <a:pt x="1083" y="2394"/>
                    </a:lnTo>
                    <a:lnTo>
                      <a:pt x="1100" y="2413"/>
                    </a:lnTo>
                    <a:lnTo>
                      <a:pt x="1118" y="2432"/>
                    </a:lnTo>
                    <a:lnTo>
                      <a:pt x="1116" y="2434"/>
                    </a:lnTo>
                    <a:lnTo>
                      <a:pt x="1118" y="2438"/>
                    </a:lnTo>
                    <a:lnTo>
                      <a:pt x="1118" y="2440"/>
                    </a:lnTo>
                    <a:lnTo>
                      <a:pt x="1100" y="2449"/>
                    </a:lnTo>
                    <a:lnTo>
                      <a:pt x="1093" y="2459"/>
                    </a:lnTo>
                    <a:lnTo>
                      <a:pt x="1089" y="2482"/>
                    </a:lnTo>
                    <a:lnTo>
                      <a:pt x="1087" y="2484"/>
                    </a:lnTo>
                    <a:lnTo>
                      <a:pt x="1085" y="2486"/>
                    </a:lnTo>
                    <a:lnTo>
                      <a:pt x="1083" y="2488"/>
                    </a:lnTo>
                    <a:lnTo>
                      <a:pt x="1079" y="2488"/>
                    </a:lnTo>
                    <a:lnTo>
                      <a:pt x="1075" y="2486"/>
                    </a:lnTo>
                    <a:lnTo>
                      <a:pt x="1073" y="2488"/>
                    </a:lnTo>
                    <a:lnTo>
                      <a:pt x="1071" y="2490"/>
                    </a:lnTo>
                    <a:lnTo>
                      <a:pt x="1070" y="2492"/>
                    </a:lnTo>
                    <a:lnTo>
                      <a:pt x="1068" y="2495"/>
                    </a:lnTo>
                    <a:lnTo>
                      <a:pt x="1068" y="2497"/>
                    </a:lnTo>
                    <a:lnTo>
                      <a:pt x="1068" y="2499"/>
                    </a:lnTo>
                    <a:lnTo>
                      <a:pt x="1068" y="2503"/>
                    </a:lnTo>
                    <a:lnTo>
                      <a:pt x="1062" y="2503"/>
                    </a:lnTo>
                    <a:lnTo>
                      <a:pt x="1058" y="2507"/>
                    </a:lnTo>
                    <a:lnTo>
                      <a:pt x="1056" y="2513"/>
                    </a:lnTo>
                    <a:lnTo>
                      <a:pt x="1052" y="2518"/>
                    </a:lnTo>
                    <a:lnTo>
                      <a:pt x="1047" y="2520"/>
                    </a:lnTo>
                    <a:lnTo>
                      <a:pt x="1041" y="2524"/>
                    </a:lnTo>
                    <a:lnTo>
                      <a:pt x="1037" y="2526"/>
                    </a:lnTo>
                    <a:lnTo>
                      <a:pt x="1043" y="2549"/>
                    </a:lnTo>
                    <a:lnTo>
                      <a:pt x="1048" y="2568"/>
                    </a:lnTo>
                    <a:lnTo>
                      <a:pt x="1060" y="2586"/>
                    </a:lnTo>
                    <a:lnTo>
                      <a:pt x="1070" y="2591"/>
                    </a:lnTo>
                    <a:lnTo>
                      <a:pt x="1079" y="2595"/>
                    </a:lnTo>
                    <a:lnTo>
                      <a:pt x="1089" y="2603"/>
                    </a:lnTo>
                    <a:lnTo>
                      <a:pt x="1095" y="2614"/>
                    </a:lnTo>
                    <a:lnTo>
                      <a:pt x="1100" y="2632"/>
                    </a:lnTo>
                    <a:lnTo>
                      <a:pt x="1106" y="2641"/>
                    </a:lnTo>
                    <a:lnTo>
                      <a:pt x="1112" y="2645"/>
                    </a:lnTo>
                    <a:lnTo>
                      <a:pt x="1118" y="2647"/>
                    </a:lnTo>
                    <a:lnTo>
                      <a:pt x="1125" y="2649"/>
                    </a:lnTo>
                    <a:lnTo>
                      <a:pt x="1129" y="2655"/>
                    </a:lnTo>
                    <a:lnTo>
                      <a:pt x="1137" y="2664"/>
                    </a:lnTo>
                    <a:lnTo>
                      <a:pt x="1141" y="2670"/>
                    </a:lnTo>
                    <a:lnTo>
                      <a:pt x="1142" y="2676"/>
                    </a:lnTo>
                    <a:lnTo>
                      <a:pt x="1142" y="2682"/>
                    </a:lnTo>
                    <a:lnTo>
                      <a:pt x="1144" y="2689"/>
                    </a:lnTo>
                    <a:lnTo>
                      <a:pt x="1148" y="2693"/>
                    </a:lnTo>
                    <a:lnTo>
                      <a:pt x="1154" y="2699"/>
                    </a:lnTo>
                    <a:lnTo>
                      <a:pt x="1158" y="2705"/>
                    </a:lnTo>
                    <a:lnTo>
                      <a:pt x="1164" y="2726"/>
                    </a:lnTo>
                    <a:lnTo>
                      <a:pt x="1167" y="2753"/>
                    </a:lnTo>
                    <a:lnTo>
                      <a:pt x="1175" y="2770"/>
                    </a:lnTo>
                    <a:lnTo>
                      <a:pt x="1181" y="2774"/>
                    </a:lnTo>
                    <a:lnTo>
                      <a:pt x="1187" y="2774"/>
                    </a:lnTo>
                    <a:lnTo>
                      <a:pt x="1192" y="2776"/>
                    </a:lnTo>
                    <a:lnTo>
                      <a:pt x="1194" y="2780"/>
                    </a:lnTo>
                    <a:lnTo>
                      <a:pt x="1198" y="2785"/>
                    </a:lnTo>
                    <a:lnTo>
                      <a:pt x="1202" y="2789"/>
                    </a:lnTo>
                    <a:lnTo>
                      <a:pt x="1206" y="2789"/>
                    </a:lnTo>
                    <a:lnTo>
                      <a:pt x="1210" y="2791"/>
                    </a:lnTo>
                    <a:lnTo>
                      <a:pt x="1212" y="2791"/>
                    </a:lnTo>
                    <a:lnTo>
                      <a:pt x="1214" y="2795"/>
                    </a:lnTo>
                    <a:lnTo>
                      <a:pt x="1215" y="2801"/>
                    </a:lnTo>
                    <a:lnTo>
                      <a:pt x="1217" y="2805"/>
                    </a:lnTo>
                    <a:lnTo>
                      <a:pt x="1223" y="2807"/>
                    </a:lnTo>
                    <a:lnTo>
                      <a:pt x="1231" y="2807"/>
                    </a:lnTo>
                    <a:lnTo>
                      <a:pt x="1238" y="2810"/>
                    </a:lnTo>
                    <a:lnTo>
                      <a:pt x="1237" y="2812"/>
                    </a:lnTo>
                    <a:lnTo>
                      <a:pt x="1235" y="2814"/>
                    </a:lnTo>
                    <a:lnTo>
                      <a:pt x="1240" y="2820"/>
                    </a:lnTo>
                    <a:lnTo>
                      <a:pt x="1248" y="2824"/>
                    </a:lnTo>
                    <a:lnTo>
                      <a:pt x="1254" y="2828"/>
                    </a:lnTo>
                    <a:lnTo>
                      <a:pt x="1262" y="2828"/>
                    </a:lnTo>
                    <a:lnTo>
                      <a:pt x="1267" y="2828"/>
                    </a:lnTo>
                    <a:lnTo>
                      <a:pt x="1277" y="2830"/>
                    </a:lnTo>
                    <a:lnTo>
                      <a:pt x="1279" y="2830"/>
                    </a:lnTo>
                    <a:lnTo>
                      <a:pt x="1281" y="2828"/>
                    </a:lnTo>
                    <a:lnTo>
                      <a:pt x="1283" y="2826"/>
                    </a:lnTo>
                    <a:lnTo>
                      <a:pt x="1286" y="2826"/>
                    </a:lnTo>
                    <a:lnTo>
                      <a:pt x="1288" y="2828"/>
                    </a:lnTo>
                    <a:lnTo>
                      <a:pt x="1288" y="2832"/>
                    </a:lnTo>
                    <a:lnTo>
                      <a:pt x="1290" y="2833"/>
                    </a:lnTo>
                    <a:lnTo>
                      <a:pt x="1292" y="2833"/>
                    </a:lnTo>
                    <a:lnTo>
                      <a:pt x="1294" y="2833"/>
                    </a:lnTo>
                    <a:lnTo>
                      <a:pt x="1298" y="2833"/>
                    </a:lnTo>
                    <a:lnTo>
                      <a:pt x="1304" y="2845"/>
                    </a:lnTo>
                    <a:lnTo>
                      <a:pt x="1308" y="2860"/>
                    </a:lnTo>
                    <a:lnTo>
                      <a:pt x="1313" y="2874"/>
                    </a:lnTo>
                    <a:lnTo>
                      <a:pt x="1333" y="2870"/>
                    </a:lnTo>
                    <a:lnTo>
                      <a:pt x="1352" y="2870"/>
                    </a:lnTo>
                    <a:lnTo>
                      <a:pt x="1369" y="2876"/>
                    </a:lnTo>
                    <a:lnTo>
                      <a:pt x="1369" y="2881"/>
                    </a:lnTo>
                    <a:lnTo>
                      <a:pt x="1375" y="2889"/>
                    </a:lnTo>
                    <a:lnTo>
                      <a:pt x="1384" y="2897"/>
                    </a:lnTo>
                    <a:lnTo>
                      <a:pt x="1390" y="2903"/>
                    </a:lnTo>
                    <a:lnTo>
                      <a:pt x="1394" y="2903"/>
                    </a:lnTo>
                    <a:lnTo>
                      <a:pt x="1388" y="2893"/>
                    </a:lnTo>
                    <a:lnTo>
                      <a:pt x="1384" y="2887"/>
                    </a:lnTo>
                    <a:lnTo>
                      <a:pt x="1388" y="2887"/>
                    </a:lnTo>
                    <a:lnTo>
                      <a:pt x="1390" y="2887"/>
                    </a:lnTo>
                    <a:lnTo>
                      <a:pt x="1392" y="2887"/>
                    </a:lnTo>
                    <a:lnTo>
                      <a:pt x="1400" y="2893"/>
                    </a:lnTo>
                    <a:lnTo>
                      <a:pt x="1405" y="2905"/>
                    </a:lnTo>
                    <a:lnTo>
                      <a:pt x="1409" y="2912"/>
                    </a:lnTo>
                    <a:lnTo>
                      <a:pt x="1411" y="2912"/>
                    </a:lnTo>
                    <a:lnTo>
                      <a:pt x="1415" y="2912"/>
                    </a:lnTo>
                    <a:lnTo>
                      <a:pt x="1419" y="2912"/>
                    </a:lnTo>
                    <a:lnTo>
                      <a:pt x="1419" y="2903"/>
                    </a:lnTo>
                    <a:lnTo>
                      <a:pt x="1421" y="2899"/>
                    </a:lnTo>
                    <a:lnTo>
                      <a:pt x="1425" y="2889"/>
                    </a:lnTo>
                    <a:lnTo>
                      <a:pt x="1430" y="2889"/>
                    </a:lnTo>
                    <a:lnTo>
                      <a:pt x="1436" y="2889"/>
                    </a:lnTo>
                    <a:lnTo>
                      <a:pt x="1442" y="2889"/>
                    </a:lnTo>
                    <a:lnTo>
                      <a:pt x="1446" y="2891"/>
                    </a:lnTo>
                    <a:lnTo>
                      <a:pt x="1450" y="2897"/>
                    </a:lnTo>
                    <a:lnTo>
                      <a:pt x="1455" y="2897"/>
                    </a:lnTo>
                    <a:lnTo>
                      <a:pt x="1455" y="2893"/>
                    </a:lnTo>
                    <a:lnTo>
                      <a:pt x="1459" y="2893"/>
                    </a:lnTo>
                    <a:lnTo>
                      <a:pt x="1459" y="2895"/>
                    </a:lnTo>
                    <a:lnTo>
                      <a:pt x="1457" y="2895"/>
                    </a:lnTo>
                    <a:lnTo>
                      <a:pt x="1457" y="2897"/>
                    </a:lnTo>
                    <a:lnTo>
                      <a:pt x="1457" y="2901"/>
                    </a:lnTo>
                    <a:lnTo>
                      <a:pt x="1457" y="2905"/>
                    </a:lnTo>
                    <a:lnTo>
                      <a:pt x="1459" y="2914"/>
                    </a:lnTo>
                    <a:lnTo>
                      <a:pt x="1459" y="2922"/>
                    </a:lnTo>
                    <a:lnTo>
                      <a:pt x="1459" y="2926"/>
                    </a:lnTo>
                    <a:lnTo>
                      <a:pt x="1457" y="2926"/>
                    </a:lnTo>
                    <a:lnTo>
                      <a:pt x="1455" y="2924"/>
                    </a:lnTo>
                    <a:lnTo>
                      <a:pt x="1436" y="2943"/>
                    </a:lnTo>
                    <a:lnTo>
                      <a:pt x="1421" y="2960"/>
                    </a:lnTo>
                    <a:lnTo>
                      <a:pt x="1411" y="2987"/>
                    </a:lnTo>
                    <a:lnTo>
                      <a:pt x="1413" y="2989"/>
                    </a:lnTo>
                    <a:lnTo>
                      <a:pt x="1415" y="2991"/>
                    </a:lnTo>
                    <a:lnTo>
                      <a:pt x="1417" y="2993"/>
                    </a:lnTo>
                    <a:lnTo>
                      <a:pt x="1423" y="2993"/>
                    </a:lnTo>
                    <a:lnTo>
                      <a:pt x="1427" y="2991"/>
                    </a:lnTo>
                    <a:lnTo>
                      <a:pt x="1432" y="2991"/>
                    </a:lnTo>
                    <a:lnTo>
                      <a:pt x="1432" y="2999"/>
                    </a:lnTo>
                    <a:lnTo>
                      <a:pt x="1434" y="2999"/>
                    </a:lnTo>
                    <a:lnTo>
                      <a:pt x="1438" y="3001"/>
                    </a:lnTo>
                    <a:lnTo>
                      <a:pt x="1448" y="3008"/>
                    </a:lnTo>
                    <a:lnTo>
                      <a:pt x="1446" y="3014"/>
                    </a:lnTo>
                    <a:lnTo>
                      <a:pt x="1444" y="3018"/>
                    </a:lnTo>
                    <a:lnTo>
                      <a:pt x="1444" y="3024"/>
                    </a:lnTo>
                    <a:lnTo>
                      <a:pt x="1448" y="3026"/>
                    </a:lnTo>
                    <a:lnTo>
                      <a:pt x="1453" y="3026"/>
                    </a:lnTo>
                    <a:lnTo>
                      <a:pt x="1459" y="3026"/>
                    </a:lnTo>
                    <a:lnTo>
                      <a:pt x="1461" y="3035"/>
                    </a:lnTo>
                    <a:lnTo>
                      <a:pt x="1463" y="3045"/>
                    </a:lnTo>
                    <a:lnTo>
                      <a:pt x="1465" y="3052"/>
                    </a:lnTo>
                    <a:lnTo>
                      <a:pt x="1469" y="3054"/>
                    </a:lnTo>
                    <a:lnTo>
                      <a:pt x="1473" y="3056"/>
                    </a:lnTo>
                    <a:lnTo>
                      <a:pt x="1475" y="3058"/>
                    </a:lnTo>
                    <a:lnTo>
                      <a:pt x="1478" y="3068"/>
                    </a:lnTo>
                    <a:lnTo>
                      <a:pt x="1478" y="3077"/>
                    </a:lnTo>
                    <a:lnTo>
                      <a:pt x="1480" y="3085"/>
                    </a:lnTo>
                    <a:lnTo>
                      <a:pt x="1473" y="3089"/>
                    </a:lnTo>
                    <a:lnTo>
                      <a:pt x="1463" y="3091"/>
                    </a:lnTo>
                    <a:lnTo>
                      <a:pt x="1455" y="3095"/>
                    </a:lnTo>
                    <a:lnTo>
                      <a:pt x="1461" y="3104"/>
                    </a:lnTo>
                    <a:lnTo>
                      <a:pt x="1465" y="3114"/>
                    </a:lnTo>
                    <a:lnTo>
                      <a:pt x="1459" y="3122"/>
                    </a:lnTo>
                    <a:lnTo>
                      <a:pt x="1461" y="3125"/>
                    </a:lnTo>
                    <a:lnTo>
                      <a:pt x="1465" y="3127"/>
                    </a:lnTo>
                    <a:lnTo>
                      <a:pt x="1467" y="3129"/>
                    </a:lnTo>
                    <a:lnTo>
                      <a:pt x="1467" y="3145"/>
                    </a:lnTo>
                    <a:lnTo>
                      <a:pt x="1461" y="3154"/>
                    </a:lnTo>
                    <a:lnTo>
                      <a:pt x="1455" y="3162"/>
                    </a:lnTo>
                    <a:lnTo>
                      <a:pt x="1453" y="3164"/>
                    </a:lnTo>
                    <a:lnTo>
                      <a:pt x="1453" y="3168"/>
                    </a:lnTo>
                    <a:lnTo>
                      <a:pt x="1452" y="3172"/>
                    </a:lnTo>
                    <a:lnTo>
                      <a:pt x="1444" y="3173"/>
                    </a:lnTo>
                    <a:lnTo>
                      <a:pt x="1434" y="3173"/>
                    </a:lnTo>
                    <a:lnTo>
                      <a:pt x="1427" y="3173"/>
                    </a:lnTo>
                    <a:lnTo>
                      <a:pt x="1427" y="3177"/>
                    </a:lnTo>
                    <a:lnTo>
                      <a:pt x="1427" y="3179"/>
                    </a:lnTo>
                    <a:lnTo>
                      <a:pt x="1427" y="3181"/>
                    </a:lnTo>
                    <a:lnTo>
                      <a:pt x="1429" y="3183"/>
                    </a:lnTo>
                    <a:lnTo>
                      <a:pt x="1432" y="3185"/>
                    </a:lnTo>
                    <a:lnTo>
                      <a:pt x="1434" y="3187"/>
                    </a:lnTo>
                    <a:lnTo>
                      <a:pt x="1436" y="3193"/>
                    </a:lnTo>
                    <a:lnTo>
                      <a:pt x="1436" y="3198"/>
                    </a:lnTo>
                    <a:lnTo>
                      <a:pt x="1436" y="3204"/>
                    </a:lnTo>
                    <a:lnTo>
                      <a:pt x="1442" y="3212"/>
                    </a:lnTo>
                    <a:lnTo>
                      <a:pt x="1450" y="3220"/>
                    </a:lnTo>
                    <a:lnTo>
                      <a:pt x="1457" y="3225"/>
                    </a:lnTo>
                    <a:lnTo>
                      <a:pt x="1453" y="3223"/>
                    </a:lnTo>
                    <a:lnTo>
                      <a:pt x="1450" y="3223"/>
                    </a:lnTo>
                    <a:lnTo>
                      <a:pt x="1448" y="3223"/>
                    </a:lnTo>
                    <a:lnTo>
                      <a:pt x="1444" y="3220"/>
                    </a:lnTo>
                    <a:lnTo>
                      <a:pt x="1440" y="3214"/>
                    </a:lnTo>
                    <a:lnTo>
                      <a:pt x="1436" y="3210"/>
                    </a:lnTo>
                    <a:lnTo>
                      <a:pt x="1421" y="3210"/>
                    </a:lnTo>
                    <a:lnTo>
                      <a:pt x="1405" y="3214"/>
                    </a:lnTo>
                    <a:lnTo>
                      <a:pt x="1392" y="3218"/>
                    </a:lnTo>
                    <a:lnTo>
                      <a:pt x="1390" y="3237"/>
                    </a:lnTo>
                    <a:lnTo>
                      <a:pt x="1386" y="3252"/>
                    </a:lnTo>
                    <a:lnTo>
                      <a:pt x="1382" y="3271"/>
                    </a:lnTo>
                    <a:lnTo>
                      <a:pt x="1405" y="3270"/>
                    </a:lnTo>
                    <a:lnTo>
                      <a:pt x="1417" y="3275"/>
                    </a:lnTo>
                    <a:lnTo>
                      <a:pt x="1429" y="3287"/>
                    </a:lnTo>
                    <a:lnTo>
                      <a:pt x="1434" y="3291"/>
                    </a:lnTo>
                    <a:lnTo>
                      <a:pt x="1438" y="3294"/>
                    </a:lnTo>
                    <a:lnTo>
                      <a:pt x="1442" y="3298"/>
                    </a:lnTo>
                    <a:lnTo>
                      <a:pt x="1442" y="3300"/>
                    </a:lnTo>
                    <a:lnTo>
                      <a:pt x="1444" y="3304"/>
                    </a:lnTo>
                    <a:lnTo>
                      <a:pt x="1444" y="3306"/>
                    </a:lnTo>
                    <a:lnTo>
                      <a:pt x="1452" y="3308"/>
                    </a:lnTo>
                    <a:lnTo>
                      <a:pt x="1455" y="3304"/>
                    </a:lnTo>
                    <a:lnTo>
                      <a:pt x="1463" y="3306"/>
                    </a:lnTo>
                    <a:lnTo>
                      <a:pt x="1471" y="3318"/>
                    </a:lnTo>
                    <a:lnTo>
                      <a:pt x="1477" y="3318"/>
                    </a:lnTo>
                    <a:lnTo>
                      <a:pt x="1480" y="3316"/>
                    </a:lnTo>
                    <a:lnTo>
                      <a:pt x="1484" y="3316"/>
                    </a:lnTo>
                    <a:lnTo>
                      <a:pt x="1484" y="3319"/>
                    </a:lnTo>
                    <a:lnTo>
                      <a:pt x="1484" y="3323"/>
                    </a:lnTo>
                    <a:lnTo>
                      <a:pt x="1484" y="3327"/>
                    </a:lnTo>
                    <a:lnTo>
                      <a:pt x="1484" y="3329"/>
                    </a:lnTo>
                    <a:lnTo>
                      <a:pt x="1488" y="3331"/>
                    </a:lnTo>
                    <a:lnTo>
                      <a:pt x="1488" y="3329"/>
                    </a:lnTo>
                    <a:lnTo>
                      <a:pt x="1492" y="3329"/>
                    </a:lnTo>
                    <a:lnTo>
                      <a:pt x="1496" y="3331"/>
                    </a:lnTo>
                    <a:lnTo>
                      <a:pt x="1498" y="3331"/>
                    </a:lnTo>
                    <a:lnTo>
                      <a:pt x="1496" y="3339"/>
                    </a:lnTo>
                    <a:lnTo>
                      <a:pt x="1494" y="3344"/>
                    </a:lnTo>
                    <a:lnTo>
                      <a:pt x="1496" y="3352"/>
                    </a:lnTo>
                    <a:lnTo>
                      <a:pt x="1503" y="3360"/>
                    </a:lnTo>
                    <a:lnTo>
                      <a:pt x="1515" y="3364"/>
                    </a:lnTo>
                    <a:lnTo>
                      <a:pt x="1526" y="3367"/>
                    </a:lnTo>
                    <a:lnTo>
                      <a:pt x="1528" y="3369"/>
                    </a:lnTo>
                    <a:lnTo>
                      <a:pt x="1530" y="3375"/>
                    </a:lnTo>
                    <a:lnTo>
                      <a:pt x="1532" y="3377"/>
                    </a:lnTo>
                    <a:lnTo>
                      <a:pt x="1540" y="3381"/>
                    </a:lnTo>
                    <a:lnTo>
                      <a:pt x="1546" y="3383"/>
                    </a:lnTo>
                    <a:lnTo>
                      <a:pt x="1553" y="3387"/>
                    </a:lnTo>
                    <a:lnTo>
                      <a:pt x="1555" y="3391"/>
                    </a:lnTo>
                    <a:lnTo>
                      <a:pt x="1551" y="3396"/>
                    </a:lnTo>
                    <a:lnTo>
                      <a:pt x="1555" y="3402"/>
                    </a:lnTo>
                    <a:lnTo>
                      <a:pt x="1559" y="3402"/>
                    </a:lnTo>
                    <a:lnTo>
                      <a:pt x="1563" y="3402"/>
                    </a:lnTo>
                    <a:lnTo>
                      <a:pt x="1565" y="3402"/>
                    </a:lnTo>
                    <a:lnTo>
                      <a:pt x="1572" y="3410"/>
                    </a:lnTo>
                    <a:lnTo>
                      <a:pt x="1584" y="3423"/>
                    </a:lnTo>
                    <a:lnTo>
                      <a:pt x="1592" y="3433"/>
                    </a:lnTo>
                    <a:lnTo>
                      <a:pt x="1596" y="3442"/>
                    </a:lnTo>
                    <a:lnTo>
                      <a:pt x="1596" y="3452"/>
                    </a:lnTo>
                    <a:lnTo>
                      <a:pt x="1599" y="3464"/>
                    </a:lnTo>
                    <a:lnTo>
                      <a:pt x="1603" y="3471"/>
                    </a:lnTo>
                    <a:lnTo>
                      <a:pt x="1605" y="3481"/>
                    </a:lnTo>
                    <a:lnTo>
                      <a:pt x="1609" y="3492"/>
                    </a:lnTo>
                    <a:lnTo>
                      <a:pt x="1615" y="3494"/>
                    </a:lnTo>
                    <a:lnTo>
                      <a:pt x="1615" y="3498"/>
                    </a:lnTo>
                    <a:lnTo>
                      <a:pt x="1613" y="3504"/>
                    </a:lnTo>
                    <a:lnTo>
                      <a:pt x="1613" y="3510"/>
                    </a:lnTo>
                    <a:lnTo>
                      <a:pt x="1617" y="3537"/>
                    </a:lnTo>
                    <a:lnTo>
                      <a:pt x="1622" y="3563"/>
                    </a:lnTo>
                    <a:lnTo>
                      <a:pt x="1628" y="3590"/>
                    </a:lnTo>
                    <a:lnTo>
                      <a:pt x="1628" y="3602"/>
                    </a:lnTo>
                    <a:lnTo>
                      <a:pt x="1628" y="3615"/>
                    </a:lnTo>
                    <a:lnTo>
                      <a:pt x="1630" y="3627"/>
                    </a:lnTo>
                    <a:lnTo>
                      <a:pt x="1632" y="3631"/>
                    </a:lnTo>
                    <a:lnTo>
                      <a:pt x="1636" y="3635"/>
                    </a:lnTo>
                    <a:lnTo>
                      <a:pt x="1638" y="3638"/>
                    </a:lnTo>
                    <a:lnTo>
                      <a:pt x="1638" y="3644"/>
                    </a:lnTo>
                    <a:lnTo>
                      <a:pt x="1636" y="3650"/>
                    </a:lnTo>
                    <a:lnTo>
                      <a:pt x="1636" y="3652"/>
                    </a:lnTo>
                    <a:lnTo>
                      <a:pt x="1636" y="3656"/>
                    </a:lnTo>
                    <a:lnTo>
                      <a:pt x="1636" y="3661"/>
                    </a:lnTo>
                    <a:lnTo>
                      <a:pt x="1636" y="3665"/>
                    </a:lnTo>
                    <a:lnTo>
                      <a:pt x="1638" y="3665"/>
                    </a:lnTo>
                    <a:lnTo>
                      <a:pt x="1642" y="3665"/>
                    </a:lnTo>
                    <a:lnTo>
                      <a:pt x="1644" y="3665"/>
                    </a:lnTo>
                    <a:lnTo>
                      <a:pt x="1640" y="3663"/>
                    </a:lnTo>
                    <a:lnTo>
                      <a:pt x="1642" y="3661"/>
                    </a:lnTo>
                    <a:lnTo>
                      <a:pt x="1645" y="3659"/>
                    </a:lnTo>
                    <a:lnTo>
                      <a:pt x="1653" y="3669"/>
                    </a:lnTo>
                    <a:lnTo>
                      <a:pt x="1661" y="3675"/>
                    </a:lnTo>
                    <a:lnTo>
                      <a:pt x="1668" y="3683"/>
                    </a:lnTo>
                    <a:lnTo>
                      <a:pt x="1670" y="3684"/>
                    </a:lnTo>
                    <a:lnTo>
                      <a:pt x="1672" y="3688"/>
                    </a:lnTo>
                    <a:lnTo>
                      <a:pt x="1674" y="3690"/>
                    </a:lnTo>
                    <a:lnTo>
                      <a:pt x="1676" y="3694"/>
                    </a:lnTo>
                    <a:lnTo>
                      <a:pt x="1674" y="3692"/>
                    </a:lnTo>
                    <a:lnTo>
                      <a:pt x="1670" y="3692"/>
                    </a:lnTo>
                    <a:lnTo>
                      <a:pt x="1667" y="3690"/>
                    </a:lnTo>
                    <a:lnTo>
                      <a:pt x="1665" y="3688"/>
                    </a:lnTo>
                    <a:lnTo>
                      <a:pt x="1663" y="3686"/>
                    </a:lnTo>
                    <a:lnTo>
                      <a:pt x="1661" y="3683"/>
                    </a:lnTo>
                    <a:lnTo>
                      <a:pt x="1663" y="3690"/>
                    </a:lnTo>
                    <a:lnTo>
                      <a:pt x="1665" y="3696"/>
                    </a:lnTo>
                    <a:lnTo>
                      <a:pt x="1667" y="3702"/>
                    </a:lnTo>
                    <a:lnTo>
                      <a:pt x="1653" y="3690"/>
                    </a:lnTo>
                    <a:lnTo>
                      <a:pt x="1638" y="3679"/>
                    </a:lnTo>
                    <a:lnTo>
                      <a:pt x="1628" y="3665"/>
                    </a:lnTo>
                    <a:lnTo>
                      <a:pt x="1626" y="3659"/>
                    </a:lnTo>
                    <a:lnTo>
                      <a:pt x="1624" y="3654"/>
                    </a:lnTo>
                    <a:lnTo>
                      <a:pt x="1622" y="3646"/>
                    </a:lnTo>
                    <a:lnTo>
                      <a:pt x="1619" y="3642"/>
                    </a:lnTo>
                    <a:lnTo>
                      <a:pt x="1615" y="3638"/>
                    </a:lnTo>
                    <a:lnTo>
                      <a:pt x="1613" y="3635"/>
                    </a:lnTo>
                    <a:lnTo>
                      <a:pt x="1613" y="3631"/>
                    </a:lnTo>
                    <a:lnTo>
                      <a:pt x="1613" y="3627"/>
                    </a:lnTo>
                    <a:lnTo>
                      <a:pt x="1613" y="3623"/>
                    </a:lnTo>
                    <a:lnTo>
                      <a:pt x="1607" y="3613"/>
                    </a:lnTo>
                    <a:lnTo>
                      <a:pt x="1601" y="3604"/>
                    </a:lnTo>
                    <a:lnTo>
                      <a:pt x="1597" y="3592"/>
                    </a:lnTo>
                    <a:lnTo>
                      <a:pt x="1592" y="3558"/>
                    </a:lnTo>
                    <a:lnTo>
                      <a:pt x="1590" y="3529"/>
                    </a:lnTo>
                    <a:lnTo>
                      <a:pt x="1580" y="3500"/>
                    </a:lnTo>
                    <a:lnTo>
                      <a:pt x="1576" y="3500"/>
                    </a:lnTo>
                    <a:lnTo>
                      <a:pt x="1546" y="3454"/>
                    </a:lnTo>
                    <a:lnTo>
                      <a:pt x="1503" y="3416"/>
                    </a:lnTo>
                    <a:lnTo>
                      <a:pt x="1459" y="3381"/>
                    </a:lnTo>
                    <a:lnTo>
                      <a:pt x="1465" y="3369"/>
                    </a:lnTo>
                    <a:lnTo>
                      <a:pt x="1465" y="3360"/>
                    </a:lnTo>
                    <a:lnTo>
                      <a:pt x="1465" y="3346"/>
                    </a:lnTo>
                    <a:lnTo>
                      <a:pt x="1463" y="3348"/>
                    </a:lnTo>
                    <a:lnTo>
                      <a:pt x="1459" y="3346"/>
                    </a:lnTo>
                    <a:lnTo>
                      <a:pt x="1457" y="3346"/>
                    </a:lnTo>
                    <a:lnTo>
                      <a:pt x="1444" y="3360"/>
                    </a:lnTo>
                    <a:lnTo>
                      <a:pt x="1430" y="3385"/>
                    </a:lnTo>
                    <a:lnTo>
                      <a:pt x="1421" y="3404"/>
                    </a:lnTo>
                    <a:lnTo>
                      <a:pt x="1419" y="3419"/>
                    </a:lnTo>
                    <a:lnTo>
                      <a:pt x="1421" y="3433"/>
                    </a:lnTo>
                    <a:lnTo>
                      <a:pt x="1421" y="3448"/>
                    </a:lnTo>
                    <a:lnTo>
                      <a:pt x="1419" y="3477"/>
                    </a:lnTo>
                    <a:lnTo>
                      <a:pt x="1413" y="3508"/>
                    </a:lnTo>
                    <a:lnTo>
                      <a:pt x="1409" y="3537"/>
                    </a:lnTo>
                    <a:lnTo>
                      <a:pt x="1407" y="3548"/>
                    </a:lnTo>
                    <a:lnTo>
                      <a:pt x="1409" y="3560"/>
                    </a:lnTo>
                    <a:lnTo>
                      <a:pt x="1409" y="3571"/>
                    </a:lnTo>
                    <a:lnTo>
                      <a:pt x="1405" y="3585"/>
                    </a:lnTo>
                    <a:lnTo>
                      <a:pt x="1402" y="3600"/>
                    </a:lnTo>
                    <a:lnTo>
                      <a:pt x="1398" y="3613"/>
                    </a:lnTo>
                    <a:lnTo>
                      <a:pt x="1396" y="3640"/>
                    </a:lnTo>
                    <a:lnTo>
                      <a:pt x="1394" y="3663"/>
                    </a:lnTo>
                    <a:lnTo>
                      <a:pt x="1390" y="3688"/>
                    </a:lnTo>
                    <a:lnTo>
                      <a:pt x="1388" y="3696"/>
                    </a:lnTo>
                    <a:lnTo>
                      <a:pt x="1384" y="3706"/>
                    </a:lnTo>
                    <a:lnTo>
                      <a:pt x="1382" y="3713"/>
                    </a:lnTo>
                    <a:lnTo>
                      <a:pt x="1381" y="3738"/>
                    </a:lnTo>
                    <a:lnTo>
                      <a:pt x="1379" y="3761"/>
                    </a:lnTo>
                    <a:lnTo>
                      <a:pt x="1377" y="3786"/>
                    </a:lnTo>
                    <a:lnTo>
                      <a:pt x="1369" y="3830"/>
                    </a:lnTo>
                    <a:lnTo>
                      <a:pt x="1361" y="3875"/>
                    </a:lnTo>
                    <a:lnTo>
                      <a:pt x="1359" y="3923"/>
                    </a:lnTo>
                    <a:lnTo>
                      <a:pt x="1363" y="3902"/>
                    </a:lnTo>
                    <a:lnTo>
                      <a:pt x="1371" y="3880"/>
                    </a:lnTo>
                    <a:lnTo>
                      <a:pt x="1381" y="3863"/>
                    </a:lnTo>
                    <a:lnTo>
                      <a:pt x="1382" y="3861"/>
                    </a:lnTo>
                    <a:lnTo>
                      <a:pt x="1386" y="3859"/>
                    </a:lnTo>
                    <a:lnTo>
                      <a:pt x="1390" y="3855"/>
                    </a:lnTo>
                    <a:lnTo>
                      <a:pt x="1394" y="3850"/>
                    </a:lnTo>
                    <a:lnTo>
                      <a:pt x="1398" y="3840"/>
                    </a:lnTo>
                    <a:lnTo>
                      <a:pt x="1402" y="3832"/>
                    </a:lnTo>
                    <a:lnTo>
                      <a:pt x="1415" y="3844"/>
                    </a:lnTo>
                    <a:lnTo>
                      <a:pt x="1436" y="3861"/>
                    </a:lnTo>
                    <a:lnTo>
                      <a:pt x="1448" y="3875"/>
                    </a:lnTo>
                    <a:lnTo>
                      <a:pt x="1446" y="3877"/>
                    </a:lnTo>
                    <a:lnTo>
                      <a:pt x="1444" y="3878"/>
                    </a:lnTo>
                    <a:lnTo>
                      <a:pt x="1442" y="3878"/>
                    </a:lnTo>
                    <a:lnTo>
                      <a:pt x="1442" y="3882"/>
                    </a:lnTo>
                    <a:lnTo>
                      <a:pt x="1444" y="3884"/>
                    </a:lnTo>
                    <a:lnTo>
                      <a:pt x="1444" y="3886"/>
                    </a:lnTo>
                    <a:lnTo>
                      <a:pt x="1448" y="3890"/>
                    </a:lnTo>
                    <a:lnTo>
                      <a:pt x="1453" y="3892"/>
                    </a:lnTo>
                    <a:lnTo>
                      <a:pt x="1457" y="3896"/>
                    </a:lnTo>
                    <a:lnTo>
                      <a:pt x="1450" y="3905"/>
                    </a:lnTo>
                    <a:lnTo>
                      <a:pt x="1432" y="3905"/>
                    </a:lnTo>
                    <a:lnTo>
                      <a:pt x="1415" y="3900"/>
                    </a:lnTo>
                    <a:lnTo>
                      <a:pt x="1398" y="3896"/>
                    </a:lnTo>
                    <a:lnTo>
                      <a:pt x="1392" y="3896"/>
                    </a:lnTo>
                    <a:lnTo>
                      <a:pt x="1390" y="3896"/>
                    </a:lnTo>
                    <a:lnTo>
                      <a:pt x="1384" y="3898"/>
                    </a:lnTo>
                    <a:lnTo>
                      <a:pt x="1377" y="3925"/>
                    </a:lnTo>
                    <a:lnTo>
                      <a:pt x="1371" y="3942"/>
                    </a:lnTo>
                    <a:lnTo>
                      <a:pt x="1352" y="3959"/>
                    </a:lnTo>
                    <a:lnTo>
                      <a:pt x="1354" y="3975"/>
                    </a:lnTo>
                    <a:lnTo>
                      <a:pt x="1357" y="3988"/>
                    </a:lnTo>
                    <a:lnTo>
                      <a:pt x="1356" y="4005"/>
                    </a:lnTo>
                    <a:lnTo>
                      <a:pt x="1352" y="4017"/>
                    </a:lnTo>
                    <a:lnTo>
                      <a:pt x="1350" y="4034"/>
                    </a:lnTo>
                    <a:lnTo>
                      <a:pt x="1348" y="4049"/>
                    </a:lnTo>
                    <a:lnTo>
                      <a:pt x="1346" y="4067"/>
                    </a:lnTo>
                    <a:lnTo>
                      <a:pt x="1342" y="4080"/>
                    </a:lnTo>
                    <a:lnTo>
                      <a:pt x="1338" y="4096"/>
                    </a:lnTo>
                    <a:lnTo>
                      <a:pt x="1336" y="4109"/>
                    </a:lnTo>
                    <a:lnTo>
                      <a:pt x="1334" y="4130"/>
                    </a:lnTo>
                    <a:lnTo>
                      <a:pt x="1334" y="4147"/>
                    </a:lnTo>
                    <a:lnTo>
                      <a:pt x="1331" y="4167"/>
                    </a:lnTo>
                    <a:lnTo>
                      <a:pt x="1329" y="4170"/>
                    </a:lnTo>
                    <a:lnTo>
                      <a:pt x="1325" y="4178"/>
                    </a:lnTo>
                    <a:lnTo>
                      <a:pt x="1323" y="4184"/>
                    </a:lnTo>
                    <a:lnTo>
                      <a:pt x="1323" y="4188"/>
                    </a:lnTo>
                    <a:lnTo>
                      <a:pt x="1325" y="4192"/>
                    </a:lnTo>
                    <a:lnTo>
                      <a:pt x="1325" y="4197"/>
                    </a:lnTo>
                    <a:lnTo>
                      <a:pt x="1323" y="4205"/>
                    </a:lnTo>
                    <a:lnTo>
                      <a:pt x="1321" y="4219"/>
                    </a:lnTo>
                    <a:lnTo>
                      <a:pt x="1317" y="4230"/>
                    </a:lnTo>
                    <a:lnTo>
                      <a:pt x="1313" y="4242"/>
                    </a:lnTo>
                    <a:lnTo>
                      <a:pt x="1308" y="4253"/>
                    </a:lnTo>
                    <a:lnTo>
                      <a:pt x="1306" y="4265"/>
                    </a:lnTo>
                    <a:lnTo>
                      <a:pt x="1304" y="4270"/>
                    </a:lnTo>
                    <a:lnTo>
                      <a:pt x="1306" y="4276"/>
                    </a:lnTo>
                    <a:lnTo>
                      <a:pt x="1306" y="4282"/>
                    </a:lnTo>
                    <a:lnTo>
                      <a:pt x="1304" y="4286"/>
                    </a:lnTo>
                    <a:lnTo>
                      <a:pt x="1300" y="4293"/>
                    </a:lnTo>
                    <a:lnTo>
                      <a:pt x="1298" y="4297"/>
                    </a:lnTo>
                    <a:lnTo>
                      <a:pt x="1296" y="4309"/>
                    </a:lnTo>
                    <a:lnTo>
                      <a:pt x="1296" y="4318"/>
                    </a:lnTo>
                    <a:lnTo>
                      <a:pt x="1294" y="4328"/>
                    </a:lnTo>
                    <a:lnTo>
                      <a:pt x="1292" y="4336"/>
                    </a:lnTo>
                    <a:lnTo>
                      <a:pt x="1288" y="4343"/>
                    </a:lnTo>
                    <a:lnTo>
                      <a:pt x="1285" y="4351"/>
                    </a:lnTo>
                    <a:lnTo>
                      <a:pt x="1283" y="4364"/>
                    </a:lnTo>
                    <a:lnTo>
                      <a:pt x="1281" y="4376"/>
                    </a:lnTo>
                    <a:lnTo>
                      <a:pt x="1279" y="4388"/>
                    </a:lnTo>
                    <a:lnTo>
                      <a:pt x="1275" y="4399"/>
                    </a:lnTo>
                    <a:lnTo>
                      <a:pt x="1271" y="4411"/>
                    </a:lnTo>
                    <a:lnTo>
                      <a:pt x="1267" y="4422"/>
                    </a:lnTo>
                    <a:lnTo>
                      <a:pt x="1260" y="4455"/>
                    </a:lnTo>
                    <a:lnTo>
                      <a:pt x="1256" y="4489"/>
                    </a:lnTo>
                    <a:lnTo>
                      <a:pt x="1248" y="4522"/>
                    </a:lnTo>
                    <a:lnTo>
                      <a:pt x="1242" y="4535"/>
                    </a:lnTo>
                    <a:lnTo>
                      <a:pt x="1233" y="4551"/>
                    </a:lnTo>
                    <a:lnTo>
                      <a:pt x="1225" y="4564"/>
                    </a:lnTo>
                    <a:lnTo>
                      <a:pt x="1221" y="4566"/>
                    </a:lnTo>
                    <a:lnTo>
                      <a:pt x="1217" y="4570"/>
                    </a:lnTo>
                    <a:lnTo>
                      <a:pt x="1215" y="4574"/>
                    </a:lnTo>
                    <a:lnTo>
                      <a:pt x="1215" y="4578"/>
                    </a:lnTo>
                    <a:lnTo>
                      <a:pt x="1215" y="4582"/>
                    </a:lnTo>
                    <a:lnTo>
                      <a:pt x="1215" y="4585"/>
                    </a:lnTo>
                    <a:lnTo>
                      <a:pt x="1208" y="4593"/>
                    </a:lnTo>
                    <a:lnTo>
                      <a:pt x="1196" y="4601"/>
                    </a:lnTo>
                    <a:lnTo>
                      <a:pt x="1189" y="4610"/>
                    </a:lnTo>
                    <a:lnTo>
                      <a:pt x="1187" y="4614"/>
                    </a:lnTo>
                    <a:lnTo>
                      <a:pt x="1187" y="4620"/>
                    </a:lnTo>
                    <a:lnTo>
                      <a:pt x="1187" y="4624"/>
                    </a:lnTo>
                    <a:lnTo>
                      <a:pt x="1173" y="4635"/>
                    </a:lnTo>
                    <a:lnTo>
                      <a:pt x="1154" y="4655"/>
                    </a:lnTo>
                    <a:lnTo>
                      <a:pt x="1141" y="4664"/>
                    </a:lnTo>
                    <a:lnTo>
                      <a:pt x="1137" y="4664"/>
                    </a:lnTo>
                    <a:lnTo>
                      <a:pt x="1131" y="4664"/>
                    </a:lnTo>
                    <a:lnTo>
                      <a:pt x="1127" y="4664"/>
                    </a:lnTo>
                    <a:lnTo>
                      <a:pt x="1112" y="4668"/>
                    </a:lnTo>
                    <a:lnTo>
                      <a:pt x="1095" y="4676"/>
                    </a:lnTo>
                    <a:lnTo>
                      <a:pt x="1081" y="4685"/>
                    </a:lnTo>
                    <a:lnTo>
                      <a:pt x="1085" y="4689"/>
                    </a:lnTo>
                    <a:lnTo>
                      <a:pt x="1087" y="4691"/>
                    </a:lnTo>
                    <a:lnTo>
                      <a:pt x="1089" y="4701"/>
                    </a:lnTo>
                    <a:lnTo>
                      <a:pt x="1087" y="4708"/>
                    </a:lnTo>
                    <a:lnTo>
                      <a:pt x="1087" y="4716"/>
                    </a:lnTo>
                    <a:lnTo>
                      <a:pt x="1096" y="4724"/>
                    </a:lnTo>
                    <a:lnTo>
                      <a:pt x="1104" y="4726"/>
                    </a:lnTo>
                    <a:lnTo>
                      <a:pt x="1114" y="4722"/>
                    </a:lnTo>
                    <a:lnTo>
                      <a:pt x="1121" y="4722"/>
                    </a:lnTo>
                    <a:lnTo>
                      <a:pt x="1133" y="4728"/>
                    </a:lnTo>
                    <a:lnTo>
                      <a:pt x="1139" y="4728"/>
                    </a:lnTo>
                    <a:lnTo>
                      <a:pt x="1146" y="4729"/>
                    </a:lnTo>
                    <a:lnTo>
                      <a:pt x="1150" y="4739"/>
                    </a:lnTo>
                    <a:lnTo>
                      <a:pt x="1144" y="4754"/>
                    </a:lnTo>
                    <a:lnTo>
                      <a:pt x="1160" y="4768"/>
                    </a:lnTo>
                    <a:lnTo>
                      <a:pt x="1169" y="4768"/>
                    </a:lnTo>
                    <a:lnTo>
                      <a:pt x="1177" y="4762"/>
                    </a:lnTo>
                    <a:lnTo>
                      <a:pt x="1189" y="4751"/>
                    </a:lnTo>
                    <a:lnTo>
                      <a:pt x="1202" y="4747"/>
                    </a:lnTo>
                    <a:lnTo>
                      <a:pt x="1217" y="4758"/>
                    </a:lnTo>
                    <a:lnTo>
                      <a:pt x="1237" y="4770"/>
                    </a:lnTo>
                    <a:lnTo>
                      <a:pt x="1246" y="4778"/>
                    </a:lnTo>
                    <a:lnTo>
                      <a:pt x="1244" y="4789"/>
                    </a:lnTo>
                    <a:lnTo>
                      <a:pt x="1240" y="4795"/>
                    </a:lnTo>
                    <a:lnTo>
                      <a:pt x="1240" y="4847"/>
                    </a:lnTo>
                    <a:lnTo>
                      <a:pt x="1237" y="4851"/>
                    </a:lnTo>
                    <a:lnTo>
                      <a:pt x="1229" y="4862"/>
                    </a:lnTo>
                    <a:lnTo>
                      <a:pt x="1215" y="4877"/>
                    </a:lnTo>
                    <a:lnTo>
                      <a:pt x="1219" y="4891"/>
                    </a:lnTo>
                    <a:lnTo>
                      <a:pt x="1242" y="4902"/>
                    </a:lnTo>
                    <a:lnTo>
                      <a:pt x="1267" y="4906"/>
                    </a:lnTo>
                    <a:lnTo>
                      <a:pt x="1279" y="4897"/>
                    </a:lnTo>
                    <a:lnTo>
                      <a:pt x="1283" y="4875"/>
                    </a:lnTo>
                    <a:lnTo>
                      <a:pt x="1285" y="4854"/>
                    </a:lnTo>
                    <a:lnTo>
                      <a:pt x="1296" y="4843"/>
                    </a:lnTo>
                    <a:lnTo>
                      <a:pt x="1311" y="4843"/>
                    </a:lnTo>
                    <a:lnTo>
                      <a:pt x="1325" y="4847"/>
                    </a:lnTo>
                    <a:lnTo>
                      <a:pt x="1321" y="4847"/>
                    </a:lnTo>
                    <a:lnTo>
                      <a:pt x="1304" y="4858"/>
                    </a:lnTo>
                    <a:lnTo>
                      <a:pt x="1310" y="4887"/>
                    </a:lnTo>
                    <a:lnTo>
                      <a:pt x="1315" y="4897"/>
                    </a:lnTo>
                    <a:lnTo>
                      <a:pt x="1321" y="4899"/>
                    </a:lnTo>
                    <a:lnTo>
                      <a:pt x="1334" y="4900"/>
                    </a:lnTo>
                    <a:lnTo>
                      <a:pt x="1348" y="4902"/>
                    </a:lnTo>
                    <a:lnTo>
                      <a:pt x="1357" y="4906"/>
                    </a:lnTo>
                    <a:lnTo>
                      <a:pt x="1375" y="4912"/>
                    </a:lnTo>
                    <a:lnTo>
                      <a:pt x="1386" y="4922"/>
                    </a:lnTo>
                    <a:lnTo>
                      <a:pt x="1392" y="4933"/>
                    </a:lnTo>
                    <a:lnTo>
                      <a:pt x="1404" y="4939"/>
                    </a:lnTo>
                    <a:lnTo>
                      <a:pt x="1417" y="4943"/>
                    </a:lnTo>
                    <a:lnTo>
                      <a:pt x="1423" y="4952"/>
                    </a:lnTo>
                    <a:lnTo>
                      <a:pt x="1427" y="4973"/>
                    </a:lnTo>
                    <a:lnTo>
                      <a:pt x="1442" y="4987"/>
                    </a:lnTo>
                    <a:lnTo>
                      <a:pt x="1463" y="4985"/>
                    </a:lnTo>
                    <a:lnTo>
                      <a:pt x="1486" y="4981"/>
                    </a:lnTo>
                    <a:lnTo>
                      <a:pt x="1503" y="4979"/>
                    </a:lnTo>
                    <a:lnTo>
                      <a:pt x="1509" y="4979"/>
                    </a:lnTo>
                    <a:lnTo>
                      <a:pt x="1517" y="4977"/>
                    </a:lnTo>
                    <a:lnTo>
                      <a:pt x="1540" y="4973"/>
                    </a:lnTo>
                    <a:lnTo>
                      <a:pt x="1548" y="4975"/>
                    </a:lnTo>
                    <a:lnTo>
                      <a:pt x="1553" y="4998"/>
                    </a:lnTo>
                    <a:lnTo>
                      <a:pt x="1546" y="5025"/>
                    </a:lnTo>
                    <a:lnTo>
                      <a:pt x="1555" y="5031"/>
                    </a:lnTo>
                    <a:lnTo>
                      <a:pt x="1561" y="5043"/>
                    </a:lnTo>
                    <a:lnTo>
                      <a:pt x="1571" y="5054"/>
                    </a:lnTo>
                    <a:lnTo>
                      <a:pt x="1578" y="5064"/>
                    </a:lnTo>
                    <a:lnTo>
                      <a:pt x="1578" y="5077"/>
                    </a:lnTo>
                    <a:lnTo>
                      <a:pt x="1584" y="5091"/>
                    </a:lnTo>
                    <a:lnTo>
                      <a:pt x="1592" y="5093"/>
                    </a:lnTo>
                    <a:lnTo>
                      <a:pt x="1601" y="5085"/>
                    </a:lnTo>
                    <a:lnTo>
                      <a:pt x="1617" y="5079"/>
                    </a:lnTo>
                    <a:lnTo>
                      <a:pt x="1634" y="5077"/>
                    </a:lnTo>
                    <a:lnTo>
                      <a:pt x="1644" y="5075"/>
                    </a:lnTo>
                    <a:lnTo>
                      <a:pt x="1651" y="5068"/>
                    </a:lnTo>
                    <a:lnTo>
                      <a:pt x="1663" y="5062"/>
                    </a:lnTo>
                    <a:lnTo>
                      <a:pt x="1672" y="5064"/>
                    </a:lnTo>
                    <a:lnTo>
                      <a:pt x="1678" y="5066"/>
                    </a:lnTo>
                    <a:lnTo>
                      <a:pt x="1682" y="5062"/>
                    </a:lnTo>
                    <a:lnTo>
                      <a:pt x="1692" y="5052"/>
                    </a:lnTo>
                    <a:lnTo>
                      <a:pt x="1703" y="5045"/>
                    </a:lnTo>
                    <a:lnTo>
                      <a:pt x="1715" y="5041"/>
                    </a:lnTo>
                    <a:lnTo>
                      <a:pt x="1726" y="5046"/>
                    </a:lnTo>
                    <a:lnTo>
                      <a:pt x="1732" y="5048"/>
                    </a:lnTo>
                    <a:lnTo>
                      <a:pt x="1743" y="5075"/>
                    </a:lnTo>
                    <a:lnTo>
                      <a:pt x="1751" y="5106"/>
                    </a:lnTo>
                    <a:lnTo>
                      <a:pt x="1774" y="5106"/>
                    </a:lnTo>
                    <a:lnTo>
                      <a:pt x="1803" y="5129"/>
                    </a:lnTo>
                    <a:lnTo>
                      <a:pt x="1824" y="5146"/>
                    </a:lnTo>
                    <a:lnTo>
                      <a:pt x="1834" y="5173"/>
                    </a:lnTo>
                    <a:lnTo>
                      <a:pt x="1837" y="5171"/>
                    </a:lnTo>
                    <a:lnTo>
                      <a:pt x="1847" y="5167"/>
                    </a:lnTo>
                    <a:lnTo>
                      <a:pt x="1860" y="5154"/>
                    </a:lnTo>
                    <a:lnTo>
                      <a:pt x="1874" y="5144"/>
                    </a:lnTo>
                    <a:lnTo>
                      <a:pt x="1882" y="5146"/>
                    </a:lnTo>
                    <a:lnTo>
                      <a:pt x="1885" y="5148"/>
                    </a:lnTo>
                    <a:lnTo>
                      <a:pt x="1893" y="5146"/>
                    </a:lnTo>
                    <a:lnTo>
                      <a:pt x="1908" y="5141"/>
                    </a:lnTo>
                    <a:lnTo>
                      <a:pt x="1920" y="5129"/>
                    </a:lnTo>
                    <a:lnTo>
                      <a:pt x="1930" y="5121"/>
                    </a:lnTo>
                    <a:lnTo>
                      <a:pt x="1935" y="5121"/>
                    </a:lnTo>
                    <a:lnTo>
                      <a:pt x="1939" y="5121"/>
                    </a:lnTo>
                    <a:lnTo>
                      <a:pt x="1964" y="5133"/>
                    </a:lnTo>
                    <a:lnTo>
                      <a:pt x="1970" y="5129"/>
                    </a:lnTo>
                    <a:lnTo>
                      <a:pt x="1979" y="5129"/>
                    </a:lnTo>
                    <a:lnTo>
                      <a:pt x="1978" y="5141"/>
                    </a:lnTo>
                    <a:lnTo>
                      <a:pt x="1974" y="5156"/>
                    </a:lnTo>
                    <a:lnTo>
                      <a:pt x="1983" y="5162"/>
                    </a:lnTo>
                    <a:lnTo>
                      <a:pt x="1991" y="5156"/>
                    </a:lnTo>
                    <a:lnTo>
                      <a:pt x="1999" y="5152"/>
                    </a:lnTo>
                    <a:lnTo>
                      <a:pt x="2010" y="5156"/>
                    </a:lnTo>
                    <a:lnTo>
                      <a:pt x="2018" y="5160"/>
                    </a:lnTo>
                    <a:lnTo>
                      <a:pt x="2026" y="5162"/>
                    </a:lnTo>
                    <a:lnTo>
                      <a:pt x="2043" y="5166"/>
                    </a:lnTo>
                    <a:lnTo>
                      <a:pt x="2060" y="5162"/>
                    </a:lnTo>
                    <a:lnTo>
                      <a:pt x="2077" y="5154"/>
                    </a:lnTo>
                    <a:lnTo>
                      <a:pt x="2098" y="5154"/>
                    </a:lnTo>
                    <a:lnTo>
                      <a:pt x="2120" y="5158"/>
                    </a:lnTo>
                    <a:lnTo>
                      <a:pt x="2135" y="5164"/>
                    </a:lnTo>
                    <a:lnTo>
                      <a:pt x="2148" y="5167"/>
                    </a:lnTo>
                    <a:lnTo>
                      <a:pt x="2162" y="5158"/>
                    </a:lnTo>
                    <a:lnTo>
                      <a:pt x="2170" y="5137"/>
                    </a:lnTo>
                    <a:lnTo>
                      <a:pt x="2168" y="5118"/>
                    </a:lnTo>
                    <a:lnTo>
                      <a:pt x="2162" y="5100"/>
                    </a:lnTo>
                    <a:lnTo>
                      <a:pt x="2162" y="5085"/>
                    </a:lnTo>
                    <a:lnTo>
                      <a:pt x="2168" y="5068"/>
                    </a:lnTo>
                    <a:lnTo>
                      <a:pt x="2175" y="5048"/>
                    </a:lnTo>
                    <a:lnTo>
                      <a:pt x="2183" y="5039"/>
                    </a:lnTo>
                    <a:lnTo>
                      <a:pt x="2189" y="5043"/>
                    </a:lnTo>
                    <a:lnTo>
                      <a:pt x="2200" y="5050"/>
                    </a:lnTo>
                    <a:lnTo>
                      <a:pt x="2223" y="5058"/>
                    </a:lnTo>
                    <a:lnTo>
                      <a:pt x="2254" y="5070"/>
                    </a:lnTo>
                    <a:lnTo>
                      <a:pt x="2267" y="5075"/>
                    </a:lnTo>
                    <a:lnTo>
                      <a:pt x="2279" y="5071"/>
                    </a:lnTo>
                    <a:lnTo>
                      <a:pt x="2315" y="5094"/>
                    </a:lnTo>
                    <a:lnTo>
                      <a:pt x="2323" y="5094"/>
                    </a:lnTo>
                    <a:lnTo>
                      <a:pt x="2337" y="5100"/>
                    </a:lnTo>
                    <a:lnTo>
                      <a:pt x="2342" y="5114"/>
                    </a:lnTo>
                    <a:lnTo>
                      <a:pt x="2348" y="5129"/>
                    </a:lnTo>
                    <a:lnTo>
                      <a:pt x="2360" y="5135"/>
                    </a:lnTo>
                    <a:lnTo>
                      <a:pt x="2365" y="5139"/>
                    </a:lnTo>
                    <a:lnTo>
                      <a:pt x="2371" y="5135"/>
                    </a:lnTo>
                    <a:lnTo>
                      <a:pt x="2385" y="5129"/>
                    </a:lnTo>
                    <a:lnTo>
                      <a:pt x="2402" y="5127"/>
                    </a:lnTo>
                    <a:lnTo>
                      <a:pt x="2419" y="5133"/>
                    </a:lnTo>
                    <a:lnTo>
                      <a:pt x="2434" y="5144"/>
                    </a:lnTo>
                    <a:lnTo>
                      <a:pt x="2450" y="5148"/>
                    </a:lnTo>
                    <a:lnTo>
                      <a:pt x="2465" y="5152"/>
                    </a:lnTo>
                    <a:lnTo>
                      <a:pt x="2475" y="5164"/>
                    </a:lnTo>
                    <a:lnTo>
                      <a:pt x="2477" y="5169"/>
                    </a:lnTo>
                    <a:lnTo>
                      <a:pt x="2494" y="5192"/>
                    </a:lnTo>
                    <a:lnTo>
                      <a:pt x="2515" y="5198"/>
                    </a:lnTo>
                    <a:lnTo>
                      <a:pt x="2521" y="5183"/>
                    </a:lnTo>
                    <a:lnTo>
                      <a:pt x="2519" y="5175"/>
                    </a:lnTo>
                    <a:lnTo>
                      <a:pt x="2519" y="5166"/>
                    </a:lnTo>
                    <a:lnTo>
                      <a:pt x="2536" y="5166"/>
                    </a:lnTo>
                    <a:lnTo>
                      <a:pt x="2548" y="5171"/>
                    </a:lnTo>
                    <a:lnTo>
                      <a:pt x="2559" y="5177"/>
                    </a:lnTo>
                    <a:lnTo>
                      <a:pt x="2567" y="5181"/>
                    </a:lnTo>
                    <a:lnTo>
                      <a:pt x="2573" y="5183"/>
                    </a:lnTo>
                    <a:lnTo>
                      <a:pt x="2582" y="5181"/>
                    </a:lnTo>
                    <a:lnTo>
                      <a:pt x="2594" y="5183"/>
                    </a:lnTo>
                    <a:lnTo>
                      <a:pt x="2603" y="5187"/>
                    </a:lnTo>
                    <a:lnTo>
                      <a:pt x="2615" y="5194"/>
                    </a:lnTo>
                    <a:lnTo>
                      <a:pt x="2624" y="5200"/>
                    </a:lnTo>
                    <a:lnTo>
                      <a:pt x="2640" y="5202"/>
                    </a:lnTo>
                    <a:lnTo>
                      <a:pt x="2651" y="5204"/>
                    </a:lnTo>
                    <a:lnTo>
                      <a:pt x="2655" y="5204"/>
                    </a:lnTo>
                    <a:lnTo>
                      <a:pt x="2649" y="5208"/>
                    </a:lnTo>
                    <a:lnTo>
                      <a:pt x="2644" y="5217"/>
                    </a:lnTo>
                    <a:lnTo>
                      <a:pt x="2651" y="5227"/>
                    </a:lnTo>
                    <a:lnTo>
                      <a:pt x="2663" y="5229"/>
                    </a:lnTo>
                    <a:lnTo>
                      <a:pt x="2678" y="5233"/>
                    </a:lnTo>
                    <a:lnTo>
                      <a:pt x="2686" y="5237"/>
                    </a:lnTo>
                    <a:lnTo>
                      <a:pt x="2682" y="5239"/>
                    </a:lnTo>
                    <a:lnTo>
                      <a:pt x="2671" y="5240"/>
                    </a:lnTo>
                    <a:lnTo>
                      <a:pt x="2653" y="5250"/>
                    </a:lnTo>
                    <a:lnTo>
                      <a:pt x="2646" y="5260"/>
                    </a:lnTo>
                    <a:lnTo>
                      <a:pt x="2642" y="5265"/>
                    </a:lnTo>
                    <a:lnTo>
                      <a:pt x="2636" y="5281"/>
                    </a:lnTo>
                    <a:lnTo>
                      <a:pt x="2657" y="5279"/>
                    </a:lnTo>
                    <a:lnTo>
                      <a:pt x="2680" y="5290"/>
                    </a:lnTo>
                    <a:lnTo>
                      <a:pt x="2694" y="5300"/>
                    </a:lnTo>
                    <a:lnTo>
                      <a:pt x="2719" y="5310"/>
                    </a:lnTo>
                    <a:lnTo>
                      <a:pt x="2728" y="5321"/>
                    </a:lnTo>
                    <a:lnTo>
                      <a:pt x="2738" y="5354"/>
                    </a:lnTo>
                    <a:lnTo>
                      <a:pt x="2757" y="5363"/>
                    </a:lnTo>
                    <a:lnTo>
                      <a:pt x="2791" y="5365"/>
                    </a:lnTo>
                    <a:lnTo>
                      <a:pt x="2807" y="5358"/>
                    </a:lnTo>
                    <a:lnTo>
                      <a:pt x="2836" y="5340"/>
                    </a:lnTo>
                    <a:lnTo>
                      <a:pt x="2845" y="5323"/>
                    </a:lnTo>
                    <a:lnTo>
                      <a:pt x="2866" y="5325"/>
                    </a:lnTo>
                    <a:lnTo>
                      <a:pt x="2878" y="5315"/>
                    </a:lnTo>
                    <a:lnTo>
                      <a:pt x="2901" y="5317"/>
                    </a:lnTo>
                    <a:lnTo>
                      <a:pt x="2918" y="5331"/>
                    </a:lnTo>
                    <a:lnTo>
                      <a:pt x="2943" y="5340"/>
                    </a:lnTo>
                    <a:lnTo>
                      <a:pt x="2958" y="5337"/>
                    </a:lnTo>
                    <a:lnTo>
                      <a:pt x="2964" y="5348"/>
                    </a:lnTo>
                    <a:lnTo>
                      <a:pt x="2978" y="5354"/>
                    </a:lnTo>
                    <a:lnTo>
                      <a:pt x="2985" y="5373"/>
                    </a:lnTo>
                    <a:lnTo>
                      <a:pt x="3016" y="5377"/>
                    </a:lnTo>
                    <a:lnTo>
                      <a:pt x="3028" y="5365"/>
                    </a:lnTo>
                    <a:lnTo>
                      <a:pt x="3062" y="5375"/>
                    </a:lnTo>
                    <a:lnTo>
                      <a:pt x="3081" y="5365"/>
                    </a:lnTo>
                    <a:lnTo>
                      <a:pt x="3066" y="5348"/>
                    </a:lnTo>
                    <a:lnTo>
                      <a:pt x="3079" y="5335"/>
                    </a:lnTo>
                    <a:lnTo>
                      <a:pt x="3110" y="5319"/>
                    </a:lnTo>
                    <a:lnTo>
                      <a:pt x="3120" y="5327"/>
                    </a:lnTo>
                    <a:lnTo>
                      <a:pt x="3131" y="5313"/>
                    </a:lnTo>
                    <a:lnTo>
                      <a:pt x="3135" y="5310"/>
                    </a:lnTo>
                    <a:lnTo>
                      <a:pt x="3143" y="5300"/>
                    </a:lnTo>
                    <a:lnTo>
                      <a:pt x="3149" y="5287"/>
                    </a:lnTo>
                    <a:lnTo>
                      <a:pt x="3156" y="5281"/>
                    </a:lnTo>
                    <a:lnTo>
                      <a:pt x="3173" y="5285"/>
                    </a:lnTo>
                    <a:lnTo>
                      <a:pt x="3191" y="5283"/>
                    </a:lnTo>
                    <a:lnTo>
                      <a:pt x="3204" y="5281"/>
                    </a:lnTo>
                    <a:lnTo>
                      <a:pt x="3218" y="5285"/>
                    </a:lnTo>
                    <a:lnTo>
                      <a:pt x="3237" y="5296"/>
                    </a:lnTo>
                    <a:lnTo>
                      <a:pt x="3256" y="5306"/>
                    </a:lnTo>
                    <a:lnTo>
                      <a:pt x="3269" y="5306"/>
                    </a:lnTo>
                    <a:lnTo>
                      <a:pt x="3279" y="5294"/>
                    </a:lnTo>
                    <a:lnTo>
                      <a:pt x="3291" y="5283"/>
                    </a:lnTo>
                    <a:lnTo>
                      <a:pt x="3300" y="5277"/>
                    </a:lnTo>
                    <a:lnTo>
                      <a:pt x="3304" y="5275"/>
                    </a:lnTo>
                    <a:lnTo>
                      <a:pt x="3302" y="5275"/>
                    </a:lnTo>
                    <a:lnTo>
                      <a:pt x="3302" y="5273"/>
                    </a:lnTo>
                    <a:lnTo>
                      <a:pt x="3304" y="5262"/>
                    </a:lnTo>
                    <a:lnTo>
                      <a:pt x="3275" y="5252"/>
                    </a:lnTo>
                    <a:lnTo>
                      <a:pt x="3264" y="5237"/>
                    </a:lnTo>
                    <a:lnTo>
                      <a:pt x="3258" y="5217"/>
                    </a:lnTo>
                    <a:lnTo>
                      <a:pt x="3258" y="5212"/>
                    </a:lnTo>
                    <a:lnTo>
                      <a:pt x="3258" y="5206"/>
                    </a:lnTo>
                    <a:lnTo>
                      <a:pt x="3258" y="5200"/>
                    </a:lnTo>
                    <a:lnTo>
                      <a:pt x="3256" y="5189"/>
                    </a:lnTo>
                    <a:lnTo>
                      <a:pt x="3252" y="5175"/>
                    </a:lnTo>
                    <a:lnTo>
                      <a:pt x="3250" y="5164"/>
                    </a:lnTo>
                    <a:lnTo>
                      <a:pt x="3252" y="5154"/>
                    </a:lnTo>
                    <a:lnTo>
                      <a:pt x="3254" y="5144"/>
                    </a:lnTo>
                    <a:lnTo>
                      <a:pt x="3256" y="5135"/>
                    </a:lnTo>
                    <a:lnTo>
                      <a:pt x="3254" y="5118"/>
                    </a:lnTo>
                    <a:lnTo>
                      <a:pt x="3250" y="5096"/>
                    </a:lnTo>
                    <a:lnTo>
                      <a:pt x="3250" y="5075"/>
                    </a:lnTo>
                    <a:lnTo>
                      <a:pt x="3256" y="5070"/>
                    </a:lnTo>
                    <a:lnTo>
                      <a:pt x="3258" y="5050"/>
                    </a:lnTo>
                    <a:lnTo>
                      <a:pt x="3258" y="5020"/>
                    </a:lnTo>
                    <a:lnTo>
                      <a:pt x="3258" y="5002"/>
                    </a:lnTo>
                    <a:lnTo>
                      <a:pt x="3256" y="5000"/>
                    </a:lnTo>
                    <a:lnTo>
                      <a:pt x="3252" y="4998"/>
                    </a:lnTo>
                    <a:lnTo>
                      <a:pt x="3250" y="4998"/>
                    </a:lnTo>
                    <a:lnTo>
                      <a:pt x="3250" y="4993"/>
                    </a:lnTo>
                    <a:lnTo>
                      <a:pt x="3254" y="4993"/>
                    </a:lnTo>
                    <a:lnTo>
                      <a:pt x="3258" y="4968"/>
                    </a:lnTo>
                    <a:lnTo>
                      <a:pt x="3264" y="4945"/>
                    </a:lnTo>
                    <a:lnTo>
                      <a:pt x="3269" y="4924"/>
                    </a:lnTo>
                    <a:lnTo>
                      <a:pt x="3258" y="4922"/>
                    </a:lnTo>
                    <a:lnTo>
                      <a:pt x="3250" y="4918"/>
                    </a:lnTo>
                    <a:lnTo>
                      <a:pt x="3246" y="4912"/>
                    </a:lnTo>
                    <a:lnTo>
                      <a:pt x="3246" y="4910"/>
                    </a:lnTo>
                    <a:lnTo>
                      <a:pt x="3246" y="4906"/>
                    </a:lnTo>
                    <a:lnTo>
                      <a:pt x="3246" y="4904"/>
                    </a:lnTo>
                    <a:lnTo>
                      <a:pt x="3248" y="4902"/>
                    </a:lnTo>
                    <a:lnTo>
                      <a:pt x="3250" y="4902"/>
                    </a:lnTo>
                    <a:lnTo>
                      <a:pt x="3254" y="4908"/>
                    </a:lnTo>
                    <a:lnTo>
                      <a:pt x="3256" y="4908"/>
                    </a:lnTo>
                    <a:lnTo>
                      <a:pt x="3260" y="4910"/>
                    </a:lnTo>
                    <a:lnTo>
                      <a:pt x="3264" y="4910"/>
                    </a:lnTo>
                    <a:lnTo>
                      <a:pt x="3266" y="4912"/>
                    </a:lnTo>
                    <a:lnTo>
                      <a:pt x="3268" y="4914"/>
                    </a:lnTo>
                    <a:lnTo>
                      <a:pt x="3271" y="4916"/>
                    </a:lnTo>
                    <a:lnTo>
                      <a:pt x="3273" y="4910"/>
                    </a:lnTo>
                    <a:lnTo>
                      <a:pt x="3273" y="4902"/>
                    </a:lnTo>
                    <a:lnTo>
                      <a:pt x="3271" y="4897"/>
                    </a:lnTo>
                    <a:lnTo>
                      <a:pt x="3275" y="4897"/>
                    </a:lnTo>
                    <a:lnTo>
                      <a:pt x="3279" y="4899"/>
                    </a:lnTo>
                    <a:lnTo>
                      <a:pt x="3281" y="4899"/>
                    </a:lnTo>
                    <a:lnTo>
                      <a:pt x="3287" y="4889"/>
                    </a:lnTo>
                    <a:lnTo>
                      <a:pt x="3293" y="4877"/>
                    </a:lnTo>
                    <a:lnTo>
                      <a:pt x="3300" y="4868"/>
                    </a:lnTo>
                    <a:lnTo>
                      <a:pt x="3302" y="4866"/>
                    </a:lnTo>
                    <a:lnTo>
                      <a:pt x="3308" y="4864"/>
                    </a:lnTo>
                    <a:lnTo>
                      <a:pt x="3310" y="4860"/>
                    </a:lnTo>
                    <a:lnTo>
                      <a:pt x="3312" y="4856"/>
                    </a:lnTo>
                    <a:lnTo>
                      <a:pt x="3314" y="4852"/>
                    </a:lnTo>
                    <a:lnTo>
                      <a:pt x="3316" y="4849"/>
                    </a:lnTo>
                    <a:lnTo>
                      <a:pt x="3319" y="4847"/>
                    </a:lnTo>
                    <a:lnTo>
                      <a:pt x="3323" y="4847"/>
                    </a:lnTo>
                    <a:lnTo>
                      <a:pt x="3325" y="4845"/>
                    </a:lnTo>
                    <a:lnTo>
                      <a:pt x="3327" y="4843"/>
                    </a:lnTo>
                    <a:lnTo>
                      <a:pt x="3329" y="4839"/>
                    </a:lnTo>
                    <a:lnTo>
                      <a:pt x="3331" y="4835"/>
                    </a:lnTo>
                    <a:lnTo>
                      <a:pt x="3333" y="4833"/>
                    </a:lnTo>
                    <a:lnTo>
                      <a:pt x="3337" y="4833"/>
                    </a:lnTo>
                    <a:lnTo>
                      <a:pt x="3339" y="4831"/>
                    </a:lnTo>
                    <a:lnTo>
                      <a:pt x="3339" y="4829"/>
                    </a:lnTo>
                    <a:lnTo>
                      <a:pt x="3339" y="4827"/>
                    </a:lnTo>
                    <a:lnTo>
                      <a:pt x="3339" y="4826"/>
                    </a:lnTo>
                    <a:lnTo>
                      <a:pt x="3346" y="4820"/>
                    </a:lnTo>
                    <a:lnTo>
                      <a:pt x="3358" y="4812"/>
                    </a:lnTo>
                    <a:lnTo>
                      <a:pt x="3364" y="4806"/>
                    </a:lnTo>
                    <a:lnTo>
                      <a:pt x="3364" y="4804"/>
                    </a:lnTo>
                    <a:lnTo>
                      <a:pt x="3369" y="4802"/>
                    </a:lnTo>
                    <a:lnTo>
                      <a:pt x="3375" y="4802"/>
                    </a:lnTo>
                    <a:lnTo>
                      <a:pt x="3381" y="4801"/>
                    </a:lnTo>
                    <a:lnTo>
                      <a:pt x="3381" y="4799"/>
                    </a:lnTo>
                    <a:lnTo>
                      <a:pt x="3383" y="4795"/>
                    </a:lnTo>
                    <a:lnTo>
                      <a:pt x="3385" y="4791"/>
                    </a:lnTo>
                    <a:lnTo>
                      <a:pt x="3392" y="4789"/>
                    </a:lnTo>
                    <a:lnTo>
                      <a:pt x="3404" y="4785"/>
                    </a:lnTo>
                    <a:lnTo>
                      <a:pt x="3412" y="4783"/>
                    </a:lnTo>
                    <a:lnTo>
                      <a:pt x="3419" y="4783"/>
                    </a:lnTo>
                    <a:lnTo>
                      <a:pt x="3431" y="4783"/>
                    </a:lnTo>
                    <a:lnTo>
                      <a:pt x="3436" y="4783"/>
                    </a:lnTo>
                    <a:lnTo>
                      <a:pt x="3440" y="4785"/>
                    </a:lnTo>
                    <a:lnTo>
                      <a:pt x="3444" y="4791"/>
                    </a:lnTo>
                    <a:lnTo>
                      <a:pt x="3448" y="4793"/>
                    </a:lnTo>
                    <a:lnTo>
                      <a:pt x="3450" y="4793"/>
                    </a:lnTo>
                    <a:lnTo>
                      <a:pt x="3456" y="4791"/>
                    </a:lnTo>
                    <a:lnTo>
                      <a:pt x="3463" y="4791"/>
                    </a:lnTo>
                    <a:lnTo>
                      <a:pt x="3465" y="4785"/>
                    </a:lnTo>
                    <a:lnTo>
                      <a:pt x="3467" y="4779"/>
                    </a:lnTo>
                    <a:lnTo>
                      <a:pt x="3471" y="4774"/>
                    </a:lnTo>
                    <a:lnTo>
                      <a:pt x="3473" y="4772"/>
                    </a:lnTo>
                    <a:lnTo>
                      <a:pt x="3477" y="4770"/>
                    </a:lnTo>
                    <a:lnTo>
                      <a:pt x="3481" y="4768"/>
                    </a:lnTo>
                    <a:lnTo>
                      <a:pt x="3481" y="4762"/>
                    </a:lnTo>
                    <a:lnTo>
                      <a:pt x="3481" y="4756"/>
                    </a:lnTo>
                    <a:lnTo>
                      <a:pt x="3481" y="4753"/>
                    </a:lnTo>
                    <a:lnTo>
                      <a:pt x="3483" y="4753"/>
                    </a:lnTo>
                    <a:lnTo>
                      <a:pt x="3488" y="4754"/>
                    </a:lnTo>
                    <a:lnTo>
                      <a:pt x="3496" y="4745"/>
                    </a:lnTo>
                    <a:lnTo>
                      <a:pt x="3504" y="4735"/>
                    </a:lnTo>
                    <a:lnTo>
                      <a:pt x="3511" y="4726"/>
                    </a:lnTo>
                    <a:lnTo>
                      <a:pt x="3521" y="4722"/>
                    </a:lnTo>
                    <a:lnTo>
                      <a:pt x="3531" y="4718"/>
                    </a:lnTo>
                    <a:lnTo>
                      <a:pt x="3542" y="4714"/>
                    </a:lnTo>
                    <a:lnTo>
                      <a:pt x="3548" y="4708"/>
                    </a:lnTo>
                    <a:lnTo>
                      <a:pt x="3554" y="4703"/>
                    </a:lnTo>
                    <a:lnTo>
                      <a:pt x="3557" y="4699"/>
                    </a:lnTo>
                    <a:lnTo>
                      <a:pt x="3569" y="4693"/>
                    </a:lnTo>
                    <a:lnTo>
                      <a:pt x="3580" y="4687"/>
                    </a:lnTo>
                    <a:lnTo>
                      <a:pt x="3592" y="4683"/>
                    </a:lnTo>
                    <a:lnTo>
                      <a:pt x="3594" y="4672"/>
                    </a:lnTo>
                    <a:lnTo>
                      <a:pt x="3584" y="4678"/>
                    </a:lnTo>
                    <a:lnTo>
                      <a:pt x="3575" y="4681"/>
                    </a:lnTo>
                    <a:lnTo>
                      <a:pt x="3563" y="4685"/>
                    </a:lnTo>
                    <a:lnTo>
                      <a:pt x="3582" y="4676"/>
                    </a:lnTo>
                    <a:lnTo>
                      <a:pt x="3592" y="4664"/>
                    </a:lnTo>
                    <a:lnTo>
                      <a:pt x="3600" y="4643"/>
                    </a:lnTo>
                    <a:lnTo>
                      <a:pt x="3607" y="4641"/>
                    </a:lnTo>
                    <a:lnTo>
                      <a:pt x="3611" y="4641"/>
                    </a:lnTo>
                    <a:lnTo>
                      <a:pt x="3617" y="4639"/>
                    </a:lnTo>
                    <a:lnTo>
                      <a:pt x="3621" y="4633"/>
                    </a:lnTo>
                    <a:lnTo>
                      <a:pt x="3625" y="4630"/>
                    </a:lnTo>
                    <a:lnTo>
                      <a:pt x="3630" y="4626"/>
                    </a:lnTo>
                    <a:lnTo>
                      <a:pt x="3632" y="4628"/>
                    </a:lnTo>
                    <a:lnTo>
                      <a:pt x="3636" y="4632"/>
                    </a:lnTo>
                    <a:lnTo>
                      <a:pt x="3638" y="4633"/>
                    </a:lnTo>
                    <a:lnTo>
                      <a:pt x="3634" y="4635"/>
                    </a:lnTo>
                    <a:lnTo>
                      <a:pt x="3628" y="4635"/>
                    </a:lnTo>
                    <a:lnTo>
                      <a:pt x="3625" y="4635"/>
                    </a:lnTo>
                    <a:lnTo>
                      <a:pt x="3623" y="4639"/>
                    </a:lnTo>
                    <a:lnTo>
                      <a:pt x="3623" y="4643"/>
                    </a:lnTo>
                    <a:lnTo>
                      <a:pt x="3621" y="4647"/>
                    </a:lnTo>
                    <a:lnTo>
                      <a:pt x="3615" y="4649"/>
                    </a:lnTo>
                    <a:lnTo>
                      <a:pt x="3611" y="4649"/>
                    </a:lnTo>
                    <a:lnTo>
                      <a:pt x="3607" y="4651"/>
                    </a:lnTo>
                    <a:lnTo>
                      <a:pt x="3602" y="4658"/>
                    </a:lnTo>
                    <a:lnTo>
                      <a:pt x="3596" y="4670"/>
                    </a:lnTo>
                    <a:lnTo>
                      <a:pt x="3602" y="4672"/>
                    </a:lnTo>
                    <a:lnTo>
                      <a:pt x="3603" y="4670"/>
                    </a:lnTo>
                    <a:lnTo>
                      <a:pt x="3605" y="4664"/>
                    </a:lnTo>
                    <a:lnTo>
                      <a:pt x="3607" y="4662"/>
                    </a:lnTo>
                    <a:lnTo>
                      <a:pt x="3609" y="4658"/>
                    </a:lnTo>
                    <a:lnTo>
                      <a:pt x="3615" y="4655"/>
                    </a:lnTo>
                    <a:lnTo>
                      <a:pt x="3617" y="4651"/>
                    </a:lnTo>
                    <a:lnTo>
                      <a:pt x="3623" y="4649"/>
                    </a:lnTo>
                    <a:lnTo>
                      <a:pt x="3630" y="4647"/>
                    </a:lnTo>
                    <a:lnTo>
                      <a:pt x="3636" y="4643"/>
                    </a:lnTo>
                    <a:lnTo>
                      <a:pt x="3638" y="4641"/>
                    </a:lnTo>
                    <a:lnTo>
                      <a:pt x="3640" y="4637"/>
                    </a:lnTo>
                    <a:lnTo>
                      <a:pt x="3644" y="4633"/>
                    </a:lnTo>
                    <a:lnTo>
                      <a:pt x="3648" y="4632"/>
                    </a:lnTo>
                    <a:lnTo>
                      <a:pt x="3651" y="4632"/>
                    </a:lnTo>
                    <a:lnTo>
                      <a:pt x="3655" y="4632"/>
                    </a:lnTo>
                    <a:lnTo>
                      <a:pt x="3659" y="4626"/>
                    </a:lnTo>
                    <a:lnTo>
                      <a:pt x="3675" y="4618"/>
                    </a:lnTo>
                    <a:lnTo>
                      <a:pt x="3696" y="4612"/>
                    </a:lnTo>
                    <a:lnTo>
                      <a:pt x="3719" y="4612"/>
                    </a:lnTo>
                    <a:lnTo>
                      <a:pt x="3723" y="4618"/>
                    </a:lnTo>
                    <a:lnTo>
                      <a:pt x="3730" y="4620"/>
                    </a:lnTo>
                    <a:lnTo>
                      <a:pt x="3738" y="4624"/>
                    </a:lnTo>
                    <a:lnTo>
                      <a:pt x="3742" y="4628"/>
                    </a:lnTo>
                    <a:lnTo>
                      <a:pt x="3742" y="4641"/>
                    </a:lnTo>
                    <a:lnTo>
                      <a:pt x="3742" y="4653"/>
                    </a:lnTo>
                    <a:lnTo>
                      <a:pt x="3746" y="4662"/>
                    </a:lnTo>
                    <a:lnTo>
                      <a:pt x="3761" y="4668"/>
                    </a:lnTo>
                    <a:lnTo>
                      <a:pt x="3780" y="4668"/>
                    </a:lnTo>
                    <a:lnTo>
                      <a:pt x="3797" y="4666"/>
                    </a:lnTo>
                    <a:lnTo>
                      <a:pt x="3790" y="4658"/>
                    </a:lnTo>
                    <a:lnTo>
                      <a:pt x="3790" y="4655"/>
                    </a:lnTo>
                    <a:lnTo>
                      <a:pt x="3801" y="4651"/>
                    </a:lnTo>
                    <a:lnTo>
                      <a:pt x="3801" y="4656"/>
                    </a:lnTo>
                    <a:lnTo>
                      <a:pt x="3801" y="4660"/>
                    </a:lnTo>
                    <a:lnTo>
                      <a:pt x="3801" y="4664"/>
                    </a:lnTo>
                    <a:lnTo>
                      <a:pt x="3801" y="4670"/>
                    </a:lnTo>
                    <a:lnTo>
                      <a:pt x="3822" y="4672"/>
                    </a:lnTo>
                    <a:lnTo>
                      <a:pt x="3845" y="4676"/>
                    </a:lnTo>
                    <a:lnTo>
                      <a:pt x="3868" y="4676"/>
                    </a:lnTo>
                    <a:lnTo>
                      <a:pt x="3880" y="4674"/>
                    </a:lnTo>
                    <a:lnTo>
                      <a:pt x="3891" y="4672"/>
                    </a:lnTo>
                    <a:lnTo>
                      <a:pt x="3907" y="4670"/>
                    </a:lnTo>
                    <a:lnTo>
                      <a:pt x="3907" y="4655"/>
                    </a:lnTo>
                    <a:lnTo>
                      <a:pt x="3911" y="4653"/>
                    </a:lnTo>
                    <a:lnTo>
                      <a:pt x="3914" y="4653"/>
                    </a:lnTo>
                    <a:lnTo>
                      <a:pt x="3916" y="4651"/>
                    </a:lnTo>
                    <a:lnTo>
                      <a:pt x="3916" y="4647"/>
                    </a:lnTo>
                    <a:lnTo>
                      <a:pt x="3918" y="4647"/>
                    </a:lnTo>
                    <a:lnTo>
                      <a:pt x="3922" y="4649"/>
                    </a:lnTo>
                    <a:lnTo>
                      <a:pt x="3922" y="4647"/>
                    </a:lnTo>
                    <a:lnTo>
                      <a:pt x="3924" y="4643"/>
                    </a:lnTo>
                    <a:lnTo>
                      <a:pt x="3924" y="4641"/>
                    </a:lnTo>
                    <a:lnTo>
                      <a:pt x="3918" y="4641"/>
                    </a:lnTo>
                    <a:lnTo>
                      <a:pt x="3914" y="4639"/>
                    </a:lnTo>
                    <a:lnTo>
                      <a:pt x="3909" y="4639"/>
                    </a:lnTo>
                    <a:lnTo>
                      <a:pt x="3907" y="4641"/>
                    </a:lnTo>
                    <a:lnTo>
                      <a:pt x="3905" y="4641"/>
                    </a:lnTo>
                    <a:lnTo>
                      <a:pt x="3903" y="4641"/>
                    </a:lnTo>
                    <a:lnTo>
                      <a:pt x="3903" y="4645"/>
                    </a:lnTo>
                    <a:lnTo>
                      <a:pt x="3905" y="4649"/>
                    </a:lnTo>
                    <a:lnTo>
                      <a:pt x="3907" y="4651"/>
                    </a:lnTo>
                    <a:lnTo>
                      <a:pt x="3897" y="4655"/>
                    </a:lnTo>
                    <a:lnTo>
                      <a:pt x="3888" y="4656"/>
                    </a:lnTo>
                    <a:lnTo>
                      <a:pt x="3878" y="4658"/>
                    </a:lnTo>
                    <a:lnTo>
                      <a:pt x="3878" y="4651"/>
                    </a:lnTo>
                    <a:lnTo>
                      <a:pt x="3878" y="4643"/>
                    </a:lnTo>
                    <a:lnTo>
                      <a:pt x="3880" y="4635"/>
                    </a:lnTo>
                    <a:lnTo>
                      <a:pt x="3884" y="4635"/>
                    </a:lnTo>
                    <a:lnTo>
                      <a:pt x="3890" y="4633"/>
                    </a:lnTo>
                    <a:lnTo>
                      <a:pt x="3893" y="4633"/>
                    </a:lnTo>
                    <a:lnTo>
                      <a:pt x="3895" y="4628"/>
                    </a:lnTo>
                    <a:lnTo>
                      <a:pt x="3899" y="4630"/>
                    </a:lnTo>
                    <a:lnTo>
                      <a:pt x="3901" y="4633"/>
                    </a:lnTo>
                    <a:lnTo>
                      <a:pt x="3903" y="4635"/>
                    </a:lnTo>
                    <a:lnTo>
                      <a:pt x="3909" y="4637"/>
                    </a:lnTo>
                    <a:lnTo>
                      <a:pt x="3914" y="4633"/>
                    </a:lnTo>
                    <a:lnTo>
                      <a:pt x="3916" y="4632"/>
                    </a:lnTo>
                    <a:lnTo>
                      <a:pt x="3918" y="4628"/>
                    </a:lnTo>
                    <a:lnTo>
                      <a:pt x="3916" y="4626"/>
                    </a:lnTo>
                    <a:lnTo>
                      <a:pt x="3914" y="4624"/>
                    </a:lnTo>
                    <a:lnTo>
                      <a:pt x="3911" y="4624"/>
                    </a:lnTo>
                    <a:lnTo>
                      <a:pt x="3907" y="4624"/>
                    </a:lnTo>
                    <a:lnTo>
                      <a:pt x="3903" y="4624"/>
                    </a:lnTo>
                    <a:lnTo>
                      <a:pt x="3899" y="4624"/>
                    </a:lnTo>
                    <a:lnTo>
                      <a:pt x="3895" y="4620"/>
                    </a:lnTo>
                    <a:lnTo>
                      <a:pt x="3893" y="4616"/>
                    </a:lnTo>
                    <a:lnTo>
                      <a:pt x="3895" y="4614"/>
                    </a:lnTo>
                    <a:lnTo>
                      <a:pt x="3895" y="4610"/>
                    </a:lnTo>
                    <a:lnTo>
                      <a:pt x="3895" y="4608"/>
                    </a:lnTo>
                    <a:lnTo>
                      <a:pt x="3913" y="4603"/>
                    </a:lnTo>
                    <a:lnTo>
                      <a:pt x="3934" y="4605"/>
                    </a:lnTo>
                    <a:lnTo>
                      <a:pt x="3953" y="4608"/>
                    </a:lnTo>
                    <a:lnTo>
                      <a:pt x="3955" y="4622"/>
                    </a:lnTo>
                    <a:lnTo>
                      <a:pt x="3953" y="4624"/>
                    </a:lnTo>
                    <a:lnTo>
                      <a:pt x="3947" y="4633"/>
                    </a:lnTo>
                    <a:lnTo>
                      <a:pt x="3947" y="4637"/>
                    </a:lnTo>
                    <a:lnTo>
                      <a:pt x="3947" y="4641"/>
                    </a:lnTo>
                    <a:lnTo>
                      <a:pt x="3947" y="4643"/>
                    </a:lnTo>
                    <a:lnTo>
                      <a:pt x="3939" y="4643"/>
                    </a:lnTo>
                    <a:lnTo>
                      <a:pt x="3941" y="4651"/>
                    </a:lnTo>
                    <a:lnTo>
                      <a:pt x="3945" y="4653"/>
                    </a:lnTo>
                    <a:lnTo>
                      <a:pt x="3947" y="4656"/>
                    </a:lnTo>
                    <a:lnTo>
                      <a:pt x="3947" y="4658"/>
                    </a:lnTo>
                    <a:lnTo>
                      <a:pt x="3945" y="4662"/>
                    </a:lnTo>
                    <a:lnTo>
                      <a:pt x="3945" y="4664"/>
                    </a:lnTo>
                    <a:lnTo>
                      <a:pt x="3943" y="4662"/>
                    </a:lnTo>
                    <a:lnTo>
                      <a:pt x="3943" y="4658"/>
                    </a:lnTo>
                    <a:lnTo>
                      <a:pt x="3943" y="4655"/>
                    </a:lnTo>
                    <a:lnTo>
                      <a:pt x="3939" y="4655"/>
                    </a:lnTo>
                    <a:lnTo>
                      <a:pt x="3936" y="4655"/>
                    </a:lnTo>
                    <a:lnTo>
                      <a:pt x="3932" y="4655"/>
                    </a:lnTo>
                    <a:lnTo>
                      <a:pt x="3932" y="4662"/>
                    </a:lnTo>
                    <a:lnTo>
                      <a:pt x="3930" y="4660"/>
                    </a:lnTo>
                    <a:lnTo>
                      <a:pt x="3926" y="4658"/>
                    </a:lnTo>
                    <a:lnTo>
                      <a:pt x="3922" y="4658"/>
                    </a:lnTo>
                    <a:lnTo>
                      <a:pt x="3922" y="4666"/>
                    </a:lnTo>
                    <a:lnTo>
                      <a:pt x="3918" y="4668"/>
                    </a:lnTo>
                    <a:lnTo>
                      <a:pt x="3914" y="4666"/>
                    </a:lnTo>
                    <a:lnTo>
                      <a:pt x="3913" y="4666"/>
                    </a:lnTo>
                    <a:lnTo>
                      <a:pt x="3924" y="4672"/>
                    </a:lnTo>
                    <a:lnTo>
                      <a:pt x="3938" y="4680"/>
                    </a:lnTo>
                    <a:lnTo>
                      <a:pt x="3945" y="4687"/>
                    </a:lnTo>
                    <a:lnTo>
                      <a:pt x="3945" y="4693"/>
                    </a:lnTo>
                    <a:lnTo>
                      <a:pt x="3945" y="4701"/>
                    </a:lnTo>
                    <a:lnTo>
                      <a:pt x="3945" y="4706"/>
                    </a:lnTo>
                    <a:lnTo>
                      <a:pt x="3939" y="4708"/>
                    </a:lnTo>
                    <a:lnTo>
                      <a:pt x="3936" y="4708"/>
                    </a:lnTo>
                    <a:lnTo>
                      <a:pt x="3932" y="4710"/>
                    </a:lnTo>
                    <a:lnTo>
                      <a:pt x="3932" y="4716"/>
                    </a:lnTo>
                    <a:lnTo>
                      <a:pt x="3932" y="4724"/>
                    </a:lnTo>
                    <a:lnTo>
                      <a:pt x="3932" y="4726"/>
                    </a:lnTo>
                    <a:lnTo>
                      <a:pt x="3941" y="4729"/>
                    </a:lnTo>
                    <a:lnTo>
                      <a:pt x="3955" y="4735"/>
                    </a:lnTo>
                    <a:lnTo>
                      <a:pt x="3966" y="4737"/>
                    </a:lnTo>
                    <a:lnTo>
                      <a:pt x="3974" y="4729"/>
                    </a:lnTo>
                    <a:lnTo>
                      <a:pt x="3964" y="4718"/>
                    </a:lnTo>
                    <a:lnTo>
                      <a:pt x="3955" y="4710"/>
                    </a:lnTo>
                    <a:lnTo>
                      <a:pt x="3953" y="4710"/>
                    </a:lnTo>
                    <a:lnTo>
                      <a:pt x="3951" y="4691"/>
                    </a:lnTo>
                    <a:lnTo>
                      <a:pt x="3951" y="4683"/>
                    </a:lnTo>
                    <a:lnTo>
                      <a:pt x="3932" y="4672"/>
                    </a:lnTo>
                    <a:lnTo>
                      <a:pt x="3932" y="4670"/>
                    </a:lnTo>
                    <a:lnTo>
                      <a:pt x="3932" y="4664"/>
                    </a:lnTo>
                    <a:lnTo>
                      <a:pt x="3932" y="4662"/>
                    </a:lnTo>
                    <a:lnTo>
                      <a:pt x="3934" y="4662"/>
                    </a:lnTo>
                    <a:lnTo>
                      <a:pt x="3934" y="4664"/>
                    </a:lnTo>
                    <a:lnTo>
                      <a:pt x="3936" y="4666"/>
                    </a:lnTo>
                    <a:lnTo>
                      <a:pt x="3938" y="4666"/>
                    </a:lnTo>
                    <a:lnTo>
                      <a:pt x="3941" y="4664"/>
                    </a:lnTo>
                    <a:lnTo>
                      <a:pt x="3943" y="4664"/>
                    </a:lnTo>
                    <a:lnTo>
                      <a:pt x="3943" y="4666"/>
                    </a:lnTo>
                    <a:lnTo>
                      <a:pt x="3943" y="4670"/>
                    </a:lnTo>
                    <a:lnTo>
                      <a:pt x="3945" y="4672"/>
                    </a:lnTo>
                    <a:lnTo>
                      <a:pt x="3949" y="4672"/>
                    </a:lnTo>
                    <a:lnTo>
                      <a:pt x="3953" y="4672"/>
                    </a:lnTo>
                    <a:lnTo>
                      <a:pt x="3955" y="4672"/>
                    </a:lnTo>
                    <a:lnTo>
                      <a:pt x="3955" y="4674"/>
                    </a:lnTo>
                    <a:lnTo>
                      <a:pt x="3955" y="4678"/>
                    </a:lnTo>
                    <a:lnTo>
                      <a:pt x="3955" y="4680"/>
                    </a:lnTo>
                    <a:lnTo>
                      <a:pt x="3959" y="4687"/>
                    </a:lnTo>
                    <a:lnTo>
                      <a:pt x="3961" y="4691"/>
                    </a:lnTo>
                    <a:lnTo>
                      <a:pt x="3961" y="4695"/>
                    </a:lnTo>
                    <a:lnTo>
                      <a:pt x="3961" y="4703"/>
                    </a:lnTo>
                    <a:lnTo>
                      <a:pt x="3961" y="4708"/>
                    </a:lnTo>
                    <a:lnTo>
                      <a:pt x="3966" y="4714"/>
                    </a:lnTo>
                    <a:lnTo>
                      <a:pt x="3972" y="4716"/>
                    </a:lnTo>
                    <a:lnTo>
                      <a:pt x="3976" y="4718"/>
                    </a:lnTo>
                    <a:lnTo>
                      <a:pt x="3976" y="4720"/>
                    </a:lnTo>
                    <a:lnTo>
                      <a:pt x="3976" y="4724"/>
                    </a:lnTo>
                    <a:lnTo>
                      <a:pt x="3976" y="4726"/>
                    </a:lnTo>
                    <a:lnTo>
                      <a:pt x="3978" y="4729"/>
                    </a:lnTo>
                    <a:lnTo>
                      <a:pt x="3982" y="4731"/>
                    </a:lnTo>
                    <a:lnTo>
                      <a:pt x="3984" y="4735"/>
                    </a:lnTo>
                    <a:lnTo>
                      <a:pt x="3989" y="4733"/>
                    </a:lnTo>
                    <a:lnTo>
                      <a:pt x="3995" y="4733"/>
                    </a:lnTo>
                    <a:lnTo>
                      <a:pt x="3999" y="4735"/>
                    </a:lnTo>
                    <a:lnTo>
                      <a:pt x="3999" y="4724"/>
                    </a:lnTo>
                    <a:lnTo>
                      <a:pt x="4001" y="4714"/>
                    </a:lnTo>
                    <a:lnTo>
                      <a:pt x="3999" y="4703"/>
                    </a:lnTo>
                    <a:lnTo>
                      <a:pt x="4003" y="4705"/>
                    </a:lnTo>
                    <a:lnTo>
                      <a:pt x="4005" y="4705"/>
                    </a:lnTo>
                    <a:lnTo>
                      <a:pt x="4007" y="4703"/>
                    </a:lnTo>
                    <a:lnTo>
                      <a:pt x="4007" y="4706"/>
                    </a:lnTo>
                    <a:lnTo>
                      <a:pt x="4009" y="4708"/>
                    </a:lnTo>
                    <a:lnTo>
                      <a:pt x="4010" y="4710"/>
                    </a:lnTo>
                    <a:lnTo>
                      <a:pt x="4005" y="4714"/>
                    </a:lnTo>
                    <a:lnTo>
                      <a:pt x="4005" y="4720"/>
                    </a:lnTo>
                    <a:lnTo>
                      <a:pt x="4007" y="4726"/>
                    </a:lnTo>
                    <a:lnTo>
                      <a:pt x="4007" y="4731"/>
                    </a:lnTo>
                    <a:lnTo>
                      <a:pt x="4032" y="4733"/>
                    </a:lnTo>
                    <a:lnTo>
                      <a:pt x="4053" y="4733"/>
                    </a:lnTo>
                    <a:lnTo>
                      <a:pt x="4076" y="4731"/>
                    </a:lnTo>
                    <a:lnTo>
                      <a:pt x="4076" y="4728"/>
                    </a:lnTo>
                    <a:lnTo>
                      <a:pt x="4076" y="4722"/>
                    </a:lnTo>
                    <a:lnTo>
                      <a:pt x="4076" y="4718"/>
                    </a:lnTo>
                    <a:lnTo>
                      <a:pt x="4072" y="4716"/>
                    </a:lnTo>
                    <a:lnTo>
                      <a:pt x="4068" y="4712"/>
                    </a:lnTo>
                    <a:lnTo>
                      <a:pt x="4064" y="4708"/>
                    </a:lnTo>
                    <a:lnTo>
                      <a:pt x="4068" y="4699"/>
                    </a:lnTo>
                    <a:lnTo>
                      <a:pt x="4070" y="4691"/>
                    </a:lnTo>
                    <a:lnTo>
                      <a:pt x="4074" y="4683"/>
                    </a:lnTo>
                    <a:lnTo>
                      <a:pt x="4070" y="4680"/>
                    </a:lnTo>
                    <a:lnTo>
                      <a:pt x="4068" y="4676"/>
                    </a:lnTo>
                    <a:lnTo>
                      <a:pt x="4072" y="4676"/>
                    </a:lnTo>
                    <a:lnTo>
                      <a:pt x="4072" y="4680"/>
                    </a:lnTo>
                    <a:lnTo>
                      <a:pt x="4074" y="4680"/>
                    </a:lnTo>
                    <a:lnTo>
                      <a:pt x="4087" y="4681"/>
                    </a:lnTo>
                    <a:lnTo>
                      <a:pt x="4101" y="4680"/>
                    </a:lnTo>
                    <a:lnTo>
                      <a:pt x="4112" y="4683"/>
                    </a:lnTo>
                    <a:lnTo>
                      <a:pt x="4124" y="4695"/>
                    </a:lnTo>
                    <a:lnTo>
                      <a:pt x="4124" y="4699"/>
                    </a:lnTo>
                    <a:lnTo>
                      <a:pt x="4122" y="4703"/>
                    </a:lnTo>
                    <a:lnTo>
                      <a:pt x="4124" y="4706"/>
                    </a:lnTo>
                    <a:lnTo>
                      <a:pt x="4126" y="4708"/>
                    </a:lnTo>
                    <a:lnTo>
                      <a:pt x="4129" y="4710"/>
                    </a:lnTo>
                    <a:lnTo>
                      <a:pt x="4133" y="4714"/>
                    </a:lnTo>
                    <a:lnTo>
                      <a:pt x="4137" y="4722"/>
                    </a:lnTo>
                    <a:lnTo>
                      <a:pt x="4141" y="4731"/>
                    </a:lnTo>
                    <a:lnTo>
                      <a:pt x="4145" y="4739"/>
                    </a:lnTo>
                    <a:lnTo>
                      <a:pt x="4160" y="4739"/>
                    </a:lnTo>
                    <a:lnTo>
                      <a:pt x="4179" y="4741"/>
                    </a:lnTo>
                    <a:lnTo>
                      <a:pt x="4195" y="4739"/>
                    </a:lnTo>
                    <a:lnTo>
                      <a:pt x="4208" y="4735"/>
                    </a:lnTo>
                    <a:lnTo>
                      <a:pt x="4218" y="4735"/>
                    </a:lnTo>
                    <a:lnTo>
                      <a:pt x="4227" y="4735"/>
                    </a:lnTo>
                    <a:lnTo>
                      <a:pt x="4237" y="4735"/>
                    </a:lnTo>
                    <a:lnTo>
                      <a:pt x="4245" y="4729"/>
                    </a:lnTo>
                    <a:lnTo>
                      <a:pt x="4252" y="4722"/>
                    </a:lnTo>
                    <a:lnTo>
                      <a:pt x="4260" y="4716"/>
                    </a:lnTo>
                    <a:lnTo>
                      <a:pt x="4266" y="4716"/>
                    </a:lnTo>
                    <a:lnTo>
                      <a:pt x="4272" y="4716"/>
                    </a:lnTo>
                    <a:lnTo>
                      <a:pt x="4277" y="4716"/>
                    </a:lnTo>
                    <a:lnTo>
                      <a:pt x="4289" y="4729"/>
                    </a:lnTo>
                    <a:lnTo>
                      <a:pt x="4295" y="4739"/>
                    </a:lnTo>
                    <a:lnTo>
                      <a:pt x="4291" y="4753"/>
                    </a:lnTo>
                    <a:lnTo>
                      <a:pt x="4289" y="4753"/>
                    </a:lnTo>
                    <a:lnTo>
                      <a:pt x="4287" y="4756"/>
                    </a:lnTo>
                    <a:lnTo>
                      <a:pt x="4285" y="4758"/>
                    </a:lnTo>
                    <a:lnTo>
                      <a:pt x="4289" y="4762"/>
                    </a:lnTo>
                    <a:lnTo>
                      <a:pt x="4295" y="4772"/>
                    </a:lnTo>
                    <a:lnTo>
                      <a:pt x="4298" y="4778"/>
                    </a:lnTo>
                    <a:lnTo>
                      <a:pt x="4298" y="4783"/>
                    </a:lnTo>
                    <a:lnTo>
                      <a:pt x="4295" y="4789"/>
                    </a:lnTo>
                    <a:lnTo>
                      <a:pt x="4291" y="4797"/>
                    </a:lnTo>
                    <a:lnTo>
                      <a:pt x="4289" y="4804"/>
                    </a:lnTo>
                    <a:lnTo>
                      <a:pt x="4291" y="4806"/>
                    </a:lnTo>
                    <a:lnTo>
                      <a:pt x="4295" y="4808"/>
                    </a:lnTo>
                    <a:lnTo>
                      <a:pt x="4296" y="4812"/>
                    </a:lnTo>
                    <a:lnTo>
                      <a:pt x="4302" y="4812"/>
                    </a:lnTo>
                    <a:lnTo>
                      <a:pt x="4306" y="4814"/>
                    </a:lnTo>
                    <a:lnTo>
                      <a:pt x="4312" y="4814"/>
                    </a:lnTo>
                    <a:lnTo>
                      <a:pt x="4316" y="4812"/>
                    </a:lnTo>
                    <a:lnTo>
                      <a:pt x="4320" y="4806"/>
                    </a:lnTo>
                    <a:lnTo>
                      <a:pt x="4325" y="4804"/>
                    </a:lnTo>
                    <a:lnTo>
                      <a:pt x="4327" y="4804"/>
                    </a:lnTo>
                    <a:lnTo>
                      <a:pt x="4327" y="4808"/>
                    </a:lnTo>
                    <a:lnTo>
                      <a:pt x="4329" y="4808"/>
                    </a:lnTo>
                    <a:lnTo>
                      <a:pt x="4331" y="4804"/>
                    </a:lnTo>
                    <a:lnTo>
                      <a:pt x="4337" y="4804"/>
                    </a:lnTo>
                    <a:lnTo>
                      <a:pt x="4343" y="4806"/>
                    </a:lnTo>
                    <a:lnTo>
                      <a:pt x="4348" y="4808"/>
                    </a:lnTo>
                    <a:lnTo>
                      <a:pt x="4356" y="4808"/>
                    </a:lnTo>
                    <a:lnTo>
                      <a:pt x="4364" y="4806"/>
                    </a:lnTo>
                    <a:lnTo>
                      <a:pt x="4371" y="4804"/>
                    </a:lnTo>
                    <a:lnTo>
                      <a:pt x="4371" y="4808"/>
                    </a:lnTo>
                    <a:lnTo>
                      <a:pt x="4371" y="4810"/>
                    </a:lnTo>
                    <a:lnTo>
                      <a:pt x="4373" y="4814"/>
                    </a:lnTo>
                    <a:lnTo>
                      <a:pt x="4379" y="4820"/>
                    </a:lnTo>
                    <a:lnTo>
                      <a:pt x="4389" y="4824"/>
                    </a:lnTo>
                    <a:lnTo>
                      <a:pt x="4396" y="4827"/>
                    </a:lnTo>
                    <a:lnTo>
                      <a:pt x="4398" y="4827"/>
                    </a:lnTo>
                    <a:lnTo>
                      <a:pt x="4402" y="4827"/>
                    </a:lnTo>
                    <a:lnTo>
                      <a:pt x="4404" y="4827"/>
                    </a:lnTo>
                    <a:lnTo>
                      <a:pt x="4406" y="4826"/>
                    </a:lnTo>
                    <a:lnTo>
                      <a:pt x="4406" y="4820"/>
                    </a:lnTo>
                    <a:lnTo>
                      <a:pt x="4408" y="4818"/>
                    </a:lnTo>
                    <a:lnTo>
                      <a:pt x="4417" y="4816"/>
                    </a:lnTo>
                    <a:lnTo>
                      <a:pt x="4427" y="4818"/>
                    </a:lnTo>
                    <a:lnTo>
                      <a:pt x="4439" y="4820"/>
                    </a:lnTo>
                    <a:lnTo>
                      <a:pt x="4439" y="4824"/>
                    </a:lnTo>
                    <a:lnTo>
                      <a:pt x="4437" y="4827"/>
                    </a:lnTo>
                    <a:lnTo>
                      <a:pt x="4439" y="4831"/>
                    </a:lnTo>
                    <a:lnTo>
                      <a:pt x="4439" y="4833"/>
                    </a:lnTo>
                    <a:lnTo>
                      <a:pt x="4442" y="4835"/>
                    </a:lnTo>
                    <a:lnTo>
                      <a:pt x="4442" y="4837"/>
                    </a:lnTo>
                    <a:lnTo>
                      <a:pt x="4454" y="4839"/>
                    </a:lnTo>
                    <a:lnTo>
                      <a:pt x="4465" y="4839"/>
                    </a:lnTo>
                    <a:lnTo>
                      <a:pt x="4477" y="4843"/>
                    </a:lnTo>
                    <a:lnTo>
                      <a:pt x="4477" y="4845"/>
                    </a:lnTo>
                    <a:lnTo>
                      <a:pt x="4477" y="4851"/>
                    </a:lnTo>
                    <a:lnTo>
                      <a:pt x="4477" y="4852"/>
                    </a:lnTo>
                    <a:lnTo>
                      <a:pt x="4483" y="4854"/>
                    </a:lnTo>
                    <a:lnTo>
                      <a:pt x="4488" y="4854"/>
                    </a:lnTo>
                    <a:lnTo>
                      <a:pt x="4494" y="4856"/>
                    </a:lnTo>
                    <a:lnTo>
                      <a:pt x="4494" y="4866"/>
                    </a:lnTo>
                    <a:lnTo>
                      <a:pt x="4496" y="4866"/>
                    </a:lnTo>
                    <a:lnTo>
                      <a:pt x="4496" y="4870"/>
                    </a:lnTo>
                    <a:lnTo>
                      <a:pt x="4498" y="4872"/>
                    </a:lnTo>
                    <a:lnTo>
                      <a:pt x="4494" y="4872"/>
                    </a:lnTo>
                    <a:lnTo>
                      <a:pt x="4494" y="4877"/>
                    </a:lnTo>
                    <a:lnTo>
                      <a:pt x="4496" y="4885"/>
                    </a:lnTo>
                    <a:lnTo>
                      <a:pt x="4502" y="4893"/>
                    </a:lnTo>
                    <a:lnTo>
                      <a:pt x="4517" y="4895"/>
                    </a:lnTo>
                    <a:lnTo>
                      <a:pt x="4527" y="4885"/>
                    </a:lnTo>
                    <a:lnTo>
                      <a:pt x="4533" y="4874"/>
                    </a:lnTo>
                    <a:lnTo>
                      <a:pt x="4540" y="4875"/>
                    </a:lnTo>
                    <a:lnTo>
                      <a:pt x="4546" y="4877"/>
                    </a:lnTo>
                    <a:lnTo>
                      <a:pt x="4546" y="4875"/>
                    </a:lnTo>
                    <a:lnTo>
                      <a:pt x="4552" y="4875"/>
                    </a:lnTo>
                    <a:lnTo>
                      <a:pt x="4558" y="4875"/>
                    </a:lnTo>
                    <a:lnTo>
                      <a:pt x="4561" y="4875"/>
                    </a:lnTo>
                    <a:lnTo>
                      <a:pt x="4561" y="4874"/>
                    </a:lnTo>
                    <a:lnTo>
                      <a:pt x="4561" y="4872"/>
                    </a:lnTo>
                    <a:lnTo>
                      <a:pt x="4559" y="4868"/>
                    </a:lnTo>
                    <a:lnTo>
                      <a:pt x="4552" y="4866"/>
                    </a:lnTo>
                    <a:lnTo>
                      <a:pt x="4544" y="4864"/>
                    </a:lnTo>
                    <a:lnTo>
                      <a:pt x="4542" y="4858"/>
                    </a:lnTo>
                    <a:lnTo>
                      <a:pt x="4542" y="4852"/>
                    </a:lnTo>
                    <a:lnTo>
                      <a:pt x="4544" y="4851"/>
                    </a:lnTo>
                    <a:lnTo>
                      <a:pt x="4548" y="4851"/>
                    </a:lnTo>
                    <a:lnTo>
                      <a:pt x="4550" y="4854"/>
                    </a:lnTo>
                    <a:lnTo>
                      <a:pt x="4552" y="4856"/>
                    </a:lnTo>
                    <a:lnTo>
                      <a:pt x="4563" y="4856"/>
                    </a:lnTo>
                    <a:lnTo>
                      <a:pt x="4577" y="4854"/>
                    </a:lnTo>
                    <a:lnTo>
                      <a:pt x="4592" y="4856"/>
                    </a:lnTo>
                    <a:lnTo>
                      <a:pt x="4592" y="4860"/>
                    </a:lnTo>
                    <a:lnTo>
                      <a:pt x="4594" y="4866"/>
                    </a:lnTo>
                    <a:lnTo>
                      <a:pt x="4596" y="4868"/>
                    </a:lnTo>
                    <a:lnTo>
                      <a:pt x="4606" y="4870"/>
                    </a:lnTo>
                    <a:lnTo>
                      <a:pt x="4613" y="4866"/>
                    </a:lnTo>
                    <a:lnTo>
                      <a:pt x="4619" y="4864"/>
                    </a:lnTo>
                    <a:lnTo>
                      <a:pt x="4627" y="4864"/>
                    </a:lnTo>
                    <a:lnTo>
                      <a:pt x="4632" y="4864"/>
                    </a:lnTo>
                    <a:lnTo>
                      <a:pt x="4640" y="4866"/>
                    </a:lnTo>
                    <a:lnTo>
                      <a:pt x="4640" y="4872"/>
                    </a:lnTo>
                    <a:lnTo>
                      <a:pt x="4640" y="4875"/>
                    </a:lnTo>
                    <a:lnTo>
                      <a:pt x="4642" y="4879"/>
                    </a:lnTo>
                    <a:lnTo>
                      <a:pt x="4642" y="4881"/>
                    </a:lnTo>
                    <a:lnTo>
                      <a:pt x="4642" y="4885"/>
                    </a:lnTo>
                    <a:lnTo>
                      <a:pt x="4642" y="4887"/>
                    </a:lnTo>
                    <a:lnTo>
                      <a:pt x="4638" y="4887"/>
                    </a:lnTo>
                    <a:lnTo>
                      <a:pt x="4632" y="4885"/>
                    </a:lnTo>
                    <a:lnTo>
                      <a:pt x="4629" y="4887"/>
                    </a:lnTo>
                    <a:lnTo>
                      <a:pt x="4627" y="4891"/>
                    </a:lnTo>
                    <a:lnTo>
                      <a:pt x="4627" y="4897"/>
                    </a:lnTo>
                    <a:lnTo>
                      <a:pt x="4627" y="4899"/>
                    </a:lnTo>
                    <a:lnTo>
                      <a:pt x="4638" y="4897"/>
                    </a:lnTo>
                    <a:lnTo>
                      <a:pt x="4650" y="4895"/>
                    </a:lnTo>
                    <a:lnTo>
                      <a:pt x="4663" y="4897"/>
                    </a:lnTo>
                    <a:lnTo>
                      <a:pt x="4663" y="4895"/>
                    </a:lnTo>
                    <a:lnTo>
                      <a:pt x="4665" y="4893"/>
                    </a:lnTo>
                    <a:lnTo>
                      <a:pt x="4657" y="4875"/>
                    </a:lnTo>
                    <a:lnTo>
                      <a:pt x="4663" y="4854"/>
                    </a:lnTo>
                    <a:lnTo>
                      <a:pt x="4678" y="4843"/>
                    </a:lnTo>
                    <a:lnTo>
                      <a:pt x="4684" y="4843"/>
                    </a:lnTo>
                    <a:lnTo>
                      <a:pt x="4692" y="4843"/>
                    </a:lnTo>
                    <a:lnTo>
                      <a:pt x="4700" y="4843"/>
                    </a:lnTo>
                    <a:lnTo>
                      <a:pt x="4702" y="4841"/>
                    </a:lnTo>
                    <a:lnTo>
                      <a:pt x="4705" y="4837"/>
                    </a:lnTo>
                    <a:lnTo>
                      <a:pt x="4711" y="4837"/>
                    </a:lnTo>
                    <a:lnTo>
                      <a:pt x="4713" y="4839"/>
                    </a:lnTo>
                    <a:lnTo>
                      <a:pt x="4715" y="4843"/>
                    </a:lnTo>
                    <a:lnTo>
                      <a:pt x="4717" y="4845"/>
                    </a:lnTo>
                    <a:lnTo>
                      <a:pt x="4719" y="4845"/>
                    </a:lnTo>
                    <a:lnTo>
                      <a:pt x="4723" y="4845"/>
                    </a:lnTo>
                    <a:lnTo>
                      <a:pt x="4725" y="4845"/>
                    </a:lnTo>
                    <a:lnTo>
                      <a:pt x="4726" y="4847"/>
                    </a:lnTo>
                    <a:lnTo>
                      <a:pt x="4730" y="4851"/>
                    </a:lnTo>
                    <a:lnTo>
                      <a:pt x="4732" y="4852"/>
                    </a:lnTo>
                    <a:lnTo>
                      <a:pt x="4738" y="4854"/>
                    </a:lnTo>
                    <a:lnTo>
                      <a:pt x="4744" y="4854"/>
                    </a:lnTo>
                    <a:lnTo>
                      <a:pt x="4750" y="4856"/>
                    </a:lnTo>
                    <a:lnTo>
                      <a:pt x="4753" y="4843"/>
                    </a:lnTo>
                    <a:lnTo>
                      <a:pt x="4751" y="4843"/>
                    </a:lnTo>
                    <a:lnTo>
                      <a:pt x="4751" y="4839"/>
                    </a:lnTo>
                    <a:lnTo>
                      <a:pt x="4750" y="4837"/>
                    </a:lnTo>
                    <a:lnTo>
                      <a:pt x="4751" y="4827"/>
                    </a:lnTo>
                    <a:lnTo>
                      <a:pt x="4757" y="4820"/>
                    </a:lnTo>
                    <a:lnTo>
                      <a:pt x="4765" y="4818"/>
                    </a:lnTo>
                    <a:lnTo>
                      <a:pt x="4780" y="4814"/>
                    </a:lnTo>
                    <a:lnTo>
                      <a:pt x="4796" y="4814"/>
                    </a:lnTo>
                    <a:lnTo>
                      <a:pt x="4813" y="4812"/>
                    </a:lnTo>
                    <a:lnTo>
                      <a:pt x="4815" y="4810"/>
                    </a:lnTo>
                    <a:lnTo>
                      <a:pt x="4821" y="4806"/>
                    </a:lnTo>
                    <a:lnTo>
                      <a:pt x="4824" y="4804"/>
                    </a:lnTo>
                    <a:lnTo>
                      <a:pt x="4824" y="4801"/>
                    </a:lnTo>
                    <a:lnTo>
                      <a:pt x="4824" y="4797"/>
                    </a:lnTo>
                    <a:lnTo>
                      <a:pt x="4824" y="4793"/>
                    </a:lnTo>
                    <a:lnTo>
                      <a:pt x="4840" y="4789"/>
                    </a:lnTo>
                    <a:lnTo>
                      <a:pt x="4855" y="4793"/>
                    </a:lnTo>
                    <a:lnTo>
                      <a:pt x="4867" y="4801"/>
                    </a:lnTo>
                    <a:lnTo>
                      <a:pt x="4872" y="4791"/>
                    </a:lnTo>
                    <a:lnTo>
                      <a:pt x="4880" y="4783"/>
                    </a:lnTo>
                    <a:lnTo>
                      <a:pt x="4888" y="4776"/>
                    </a:lnTo>
                    <a:lnTo>
                      <a:pt x="4878" y="4762"/>
                    </a:lnTo>
                    <a:lnTo>
                      <a:pt x="4876" y="4753"/>
                    </a:lnTo>
                    <a:lnTo>
                      <a:pt x="4880" y="4735"/>
                    </a:lnTo>
                    <a:lnTo>
                      <a:pt x="4874" y="4731"/>
                    </a:lnTo>
                    <a:lnTo>
                      <a:pt x="4872" y="4729"/>
                    </a:lnTo>
                    <a:lnTo>
                      <a:pt x="4867" y="4729"/>
                    </a:lnTo>
                    <a:lnTo>
                      <a:pt x="4863" y="4731"/>
                    </a:lnTo>
                    <a:lnTo>
                      <a:pt x="4859" y="4735"/>
                    </a:lnTo>
                    <a:lnTo>
                      <a:pt x="4857" y="4737"/>
                    </a:lnTo>
                    <a:lnTo>
                      <a:pt x="4853" y="4737"/>
                    </a:lnTo>
                    <a:lnTo>
                      <a:pt x="4849" y="4735"/>
                    </a:lnTo>
                    <a:lnTo>
                      <a:pt x="4851" y="4735"/>
                    </a:lnTo>
                    <a:lnTo>
                      <a:pt x="4849" y="4733"/>
                    </a:lnTo>
                    <a:lnTo>
                      <a:pt x="4846" y="4733"/>
                    </a:lnTo>
                    <a:lnTo>
                      <a:pt x="4849" y="4731"/>
                    </a:lnTo>
                    <a:lnTo>
                      <a:pt x="4857" y="4724"/>
                    </a:lnTo>
                    <a:lnTo>
                      <a:pt x="4872" y="4712"/>
                    </a:lnTo>
                    <a:lnTo>
                      <a:pt x="4880" y="4706"/>
                    </a:lnTo>
                    <a:lnTo>
                      <a:pt x="4880" y="4701"/>
                    </a:lnTo>
                    <a:lnTo>
                      <a:pt x="4880" y="4697"/>
                    </a:lnTo>
                    <a:lnTo>
                      <a:pt x="4882" y="4693"/>
                    </a:lnTo>
                    <a:lnTo>
                      <a:pt x="4886" y="4691"/>
                    </a:lnTo>
                    <a:lnTo>
                      <a:pt x="4892" y="4689"/>
                    </a:lnTo>
                    <a:lnTo>
                      <a:pt x="4897" y="4687"/>
                    </a:lnTo>
                    <a:lnTo>
                      <a:pt x="4897" y="4672"/>
                    </a:lnTo>
                    <a:lnTo>
                      <a:pt x="4899" y="4658"/>
                    </a:lnTo>
                    <a:lnTo>
                      <a:pt x="4905" y="4647"/>
                    </a:lnTo>
                    <a:lnTo>
                      <a:pt x="4913" y="4639"/>
                    </a:lnTo>
                    <a:lnTo>
                      <a:pt x="4920" y="4639"/>
                    </a:lnTo>
                    <a:lnTo>
                      <a:pt x="4928" y="4643"/>
                    </a:lnTo>
                    <a:lnTo>
                      <a:pt x="4940" y="4643"/>
                    </a:lnTo>
                    <a:lnTo>
                      <a:pt x="4943" y="4643"/>
                    </a:lnTo>
                    <a:lnTo>
                      <a:pt x="4953" y="4639"/>
                    </a:lnTo>
                    <a:lnTo>
                      <a:pt x="4959" y="4639"/>
                    </a:lnTo>
                    <a:lnTo>
                      <a:pt x="4961" y="4637"/>
                    </a:lnTo>
                    <a:lnTo>
                      <a:pt x="4961" y="4635"/>
                    </a:lnTo>
                    <a:lnTo>
                      <a:pt x="4963" y="4633"/>
                    </a:lnTo>
                    <a:lnTo>
                      <a:pt x="4965" y="4633"/>
                    </a:lnTo>
                    <a:lnTo>
                      <a:pt x="4965" y="4637"/>
                    </a:lnTo>
                    <a:lnTo>
                      <a:pt x="4966" y="4635"/>
                    </a:lnTo>
                    <a:lnTo>
                      <a:pt x="4966" y="4633"/>
                    </a:lnTo>
                    <a:lnTo>
                      <a:pt x="4972" y="4630"/>
                    </a:lnTo>
                    <a:lnTo>
                      <a:pt x="4978" y="4624"/>
                    </a:lnTo>
                    <a:lnTo>
                      <a:pt x="4982" y="4620"/>
                    </a:lnTo>
                    <a:lnTo>
                      <a:pt x="4982" y="4618"/>
                    </a:lnTo>
                    <a:lnTo>
                      <a:pt x="4982" y="4614"/>
                    </a:lnTo>
                    <a:lnTo>
                      <a:pt x="4982" y="4610"/>
                    </a:lnTo>
                    <a:lnTo>
                      <a:pt x="4986" y="4608"/>
                    </a:lnTo>
                    <a:lnTo>
                      <a:pt x="4989" y="4607"/>
                    </a:lnTo>
                    <a:lnTo>
                      <a:pt x="4993" y="4605"/>
                    </a:lnTo>
                    <a:lnTo>
                      <a:pt x="4993" y="4591"/>
                    </a:lnTo>
                    <a:lnTo>
                      <a:pt x="4991" y="4578"/>
                    </a:lnTo>
                    <a:lnTo>
                      <a:pt x="4999" y="4568"/>
                    </a:lnTo>
                    <a:lnTo>
                      <a:pt x="5011" y="4566"/>
                    </a:lnTo>
                    <a:lnTo>
                      <a:pt x="5022" y="4568"/>
                    </a:lnTo>
                    <a:lnTo>
                      <a:pt x="5032" y="4568"/>
                    </a:lnTo>
                    <a:lnTo>
                      <a:pt x="5036" y="4564"/>
                    </a:lnTo>
                    <a:lnTo>
                      <a:pt x="5039" y="4559"/>
                    </a:lnTo>
                    <a:lnTo>
                      <a:pt x="5045" y="4553"/>
                    </a:lnTo>
                    <a:lnTo>
                      <a:pt x="5049" y="4553"/>
                    </a:lnTo>
                    <a:lnTo>
                      <a:pt x="5053" y="4553"/>
                    </a:lnTo>
                    <a:lnTo>
                      <a:pt x="5057" y="4551"/>
                    </a:lnTo>
                    <a:lnTo>
                      <a:pt x="5059" y="4555"/>
                    </a:lnTo>
                    <a:lnTo>
                      <a:pt x="5061" y="4560"/>
                    </a:lnTo>
                    <a:lnTo>
                      <a:pt x="5062" y="4564"/>
                    </a:lnTo>
                    <a:lnTo>
                      <a:pt x="5066" y="4564"/>
                    </a:lnTo>
                    <a:lnTo>
                      <a:pt x="5068" y="4560"/>
                    </a:lnTo>
                    <a:lnTo>
                      <a:pt x="5072" y="4560"/>
                    </a:lnTo>
                    <a:lnTo>
                      <a:pt x="5072" y="4557"/>
                    </a:lnTo>
                    <a:lnTo>
                      <a:pt x="5074" y="4551"/>
                    </a:lnTo>
                    <a:lnTo>
                      <a:pt x="5072" y="4545"/>
                    </a:lnTo>
                    <a:lnTo>
                      <a:pt x="5070" y="4545"/>
                    </a:lnTo>
                    <a:lnTo>
                      <a:pt x="5066" y="4541"/>
                    </a:lnTo>
                    <a:lnTo>
                      <a:pt x="5064" y="4541"/>
                    </a:lnTo>
                    <a:lnTo>
                      <a:pt x="5066" y="4524"/>
                    </a:lnTo>
                    <a:lnTo>
                      <a:pt x="5074" y="4507"/>
                    </a:lnTo>
                    <a:lnTo>
                      <a:pt x="5084" y="4497"/>
                    </a:lnTo>
                    <a:lnTo>
                      <a:pt x="5089" y="4495"/>
                    </a:lnTo>
                    <a:lnTo>
                      <a:pt x="5093" y="4495"/>
                    </a:lnTo>
                    <a:lnTo>
                      <a:pt x="5099" y="4493"/>
                    </a:lnTo>
                    <a:lnTo>
                      <a:pt x="5103" y="4489"/>
                    </a:lnTo>
                    <a:lnTo>
                      <a:pt x="5107" y="4484"/>
                    </a:lnTo>
                    <a:lnTo>
                      <a:pt x="5112" y="4478"/>
                    </a:lnTo>
                    <a:lnTo>
                      <a:pt x="5126" y="4474"/>
                    </a:lnTo>
                    <a:lnTo>
                      <a:pt x="5143" y="4474"/>
                    </a:lnTo>
                    <a:lnTo>
                      <a:pt x="5155" y="4474"/>
                    </a:lnTo>
                    <a:lnTo>
                      <a:pt x="5160" y="4455"/>
                    </a:lnTo>
                    <a:lnTo>
                      <a:pt x="5166" y="4453"/>
                    </a:lnTo>
                    <a:lnTo>
                      <a:pt x="5180" y="4453"/>
                    </a:lnTo>
                    <a:lnTo>
                      <a:pt x="5176" y="4445"/>
                    </a:lnTo>
                    <a:lnTo>
                      <a:pt x="5176" y="4441"/>
                    </a:lnTo>
                    <a:lnTo>
                      <a:pt x="5178" y="4434"/>
                    </a:lnTo>
                    <a:lnTo>
                      <a:pt x="5183" y="4430"/>
                    </a:lnTo>
                    <a:lnTo>
                      <a:pt x="5191" y="4428"/>
                    </a:lnTo>
                    <a:lnTo>
                      <a:pt x="5201" y="4432"/>
                    </a:lnTo>
                    <a:lnTo>
                      <a:pt x="5206" y="4430"/>
                    </a:lnTo>
                    <a:lnTo>
                      <a:pt x="5212" y="4432"/>
                    </a:lnTo>
                    <a:lnTo>
                      <a:pt x="5220" y="4432"/>
                    </a:lnTo>
                    <a:lnTo>
                      <a:pt x="5222" y="4428"/>
                    </a:lnTo>
                    <a:lnTo>
                      <a:pt x="5224" y="4426"/>
                    </a:lnTo>
                    <a:lnTo>
                      <a:pt x="5226" y="4422"/>
                    </a:lnTo>
                    <a:lnTo>
                      <a:pt x="5222" y="4403"/>
                    </a:lnTo>
                    <a:lnTo>
                      <a:pt x="5214" y="4370"/>
                    </a:lnTo>
                    <a:lnTo>
                      <a:pt x="5218" y="4361"/>
                    </a:lnTo>
                    <a:lnTo>
                      <a:pt x="5229" y="4364"/>
                    </a:lnTo>
                    <a:lnTo>
                      <a:pt x="5245" y="4359"/>
                    </a:lnTo>
                    <a:lnTo>
                      <a:pt x="5264" y="4349"/>
                    </a:lnTo>
                    <a:lnTo>
                      <a:pt x="5274" y="4341"/>
                    </a:lnTo>
                    <a:lnTo>
                      <a:pt x="5279" y="4336"/>
                    </a:lnTo>
                    <a:lnTo>
                      <a:pt x="5281" y="4332"/>
                    </a:lnTo>
                    <a:lnTo>
                      <a:pt x="5285" y="4328"/>
                    </a:lnTo>
                    <a:lnTo>
                      <a:pt x="5289" y="4322"/>
                    </a:lnTo>
                    <a:lnTo>
                      <a:pt x="5293" y="4313"/>
                    </a:lnTo>
                    <a:lnTo>
                      <a:pt x="5297" y="4297"/>
                    </a:lnTo>
                    <a:lnTo>
                      <a:pt x="5300" y="4278"/>
                    </a:lnTo>
                    <a:lnTo>
                      <a:pt x="5304" y="4268"/>
                    </a:lnTo>
                    <a:lnTo>
                      <a:pt x="5329" y="4230"/>
                    </a:lnTo>
                    <a:lnTo>
                      <a:pt x="5327" y="4228"/>
                    </a:lnTo>
                    <a:lnTo>
                      <a:pt x="5323" y="4222"/>
                    </a:lnTo>
                    <a:lnTo>
                      <a:pt x="5322" y="4211"/>
                    </a:lnTo>
                    <a:lnTo>
                      <a:pt x="5322" y="4205"/>
                    </a:lnTo>
                    <a:lnTo>
                      <a:pt x="5325" y="4195"/>
                    </a:lnTo>
                    <a:lnTo>
                      <a:pt x="5323" y="4186"/>
                    </a:lnTo>
                    <a:lnTo>
                      <a:pt x="5312" y="4180"/>
                    </a:lnTo>
                    <a:lnTo>
                      <a:pt x="5302" y="4184"/>
                    </a:lnTo>
                    <a:lnTo>
                      <a:pt x="5297" y="4186"/>
                    </a:lnTo>
                    <a:lnTo>
                      <a:pt x="5291" y="4190"/>
                    </a:lnTo>
                    <a:lnTo>
                      <a:pt x="5277" y="4195"/>
                    </a:lnTo>
                    <a:lnTo>
                      <a:pt x="5262" y="4203"/>
                    </a:lnTo>
                    <a:lnTo>
                      <a:pt x="5249" y="4207"/>
                    </a:lnTo>
                    <a:lnTo>
                      <a:pt x="5233" y="4211"/>
                    </a:lnTo>
                    <a:lnTo>
                      <a:pt x="5222" y="4217"/>
                    </a:lnTo>
                    <a:lnTo>
                      <a:pt x="5218" y="4224"/>
                    </a:lnTo>
                    <a:lnTo>
                      <a:pt x="5208" y="4228"/>
                    </a:lnTo>
                    <a:lnTo>
                      <a:pt x="5191" y="4232"/>
                    </a:lnTo>
                    <a:lnTo>
                      <a:pt x="5168" y="4234"/>
                    </a:lnTo>
                    <a:lnTo>
                      <a:pt x="5153" y="4232"/>
                    </a:lnTo>
                    <a:lnTo>
                      <a:pt x="5141" y="4234"/>
                    </a:lnTo>
                    <a:lnTo>
                      <a:pt x="5128" y="4236"/>
                    </a:lnTo>
                    <a:lnTo>
                      <a:pt x="5110" y="4232"/>
                    </a:lnTo>
                    <a:lnTo>
                      <a:pt x="5097" y="4226"/>
                    </a:lnTo>
                    <a:lnTo>
                      <a:pt x="5085" y="4213"/>
                    </a:lnTo>
                    <a:lnTo>
                      <a:pt x="5078" y="4207"/>
                    </a:lnTo>
                    <a:lnTo>
                      <a:pt x="5068" y="4197"/>
                    </a:lnTo>
                    <a:lnTo>
                      <a:pt x="5055" y="4186"/>
                    </a:lnTo>
                    <a:lnTo>
                      <a:pt x="5047" y="4174"/>
                    </a:lnTo>
                    <a:lnTo>
                      <a:pt x="5036" y="4170"/>
                    </a:lnTo>
                    <a:lnTo>
                      <a:pt x="5011" y="4155"/>
                    </a:lnTo>
                    <a:lnTo>
                      <a:pt x="4984" y="4124"/>
                    </a:lnTo>
                    <a:lnTo>
                      <a:pt x="4970" y="4099"/>
                    </a:lnTo>
                    <a:lnTo>
                      <a:pt x="4957" y="4074"/>
                    </a:lnTo>
                    <a:lnTo>
                      <a:pt x="4936" y="4057"/>
                    </a:lnTo>
                    <a:lnTo>
                      <a:pt x="4926" y="4042"/>
                    </a:lnTo>
                    <a:lnTo>
                      <a:pt x="4932" y="4040"/>
                    </a:lnTo>
                    <a:lnTo>
                      <a:pt x="4940" y="4040"/>
                    </a:lnTo>
                    <a:lnTo>
                      <a:pt x="4943" y="4038"/>
                    </a:lnTo>
                    <a:lnTo>
                      <a:pt x="4943" y="4030"/>
                    </a:lnTo>
                    <a:lnTo>
                      <a:pt x="4941" y="4023"/>
                    </a:lnTo>
                    <a:lnTo>
                      <a:pt x="4936" y="4015"/>
                    </a:lnTo>
                    <a:lnTo>
                      <a:pt x="4928" y="4003"/>
                    </a:lnTo>
                    <a:lnTo>
                      <a:pt x="4924" y="3990"/>
                    </a:lnTo>
                    <a:lnTo>
                      <a:pt x="4926" y="3978"/>
                    </a:lnTo>
                    <a:lnTo>
                      <a:pt x="4930" y="3973"/>
                    </a:lnTo>
                    <a:lnTo>
                      <a:pt x="4936" y="3967"/>
                    </a:lnTo>
                    <a:lnTo>
                      <a:pt x="4943" y="3957"/>
                    </a:lnTo>
                    <a:lnTo>
                      <a:pt x="4953" y="3946"/>
                    </a:lnTo>
                    <a:lnTo>
                      <a:pt x="4965" y="3932"/>
                    </a:lnTo>
                    <a:lnTo>
                      <a:pt x="4970" y="3917"/>
                    </a:lnTo>
                    <a:lnTo>
                      <a:pt x="4974" y="3903"/>
                    </a:lnTo>
                    <a:lnTo>
                      <a:pt x="4982" y="3900"/>
                    </a:lnTo>
                    <a:lnTo>
                      <a:pt x="4993" y="3900"/>
                    </a:lnTo>
                    <a:lnTo>
                      <a:pt x="5013" y="3903"/>
                    </a:lnTo>
                    <a:lnTo>
                      <a:pt x="5020" y="3905"/>
                    </a:lnTo>
                    <a:lnTo>
                      <a:pt x="5018" y="3900"/>
                    </a:lnTo>
                    <a:lnTo>
                      <a:pt x="5009" y="3880"/>
                    </a:lnTo>
                    <a:lnTo>
                      <a:pt x="4995" y="3863"/>
                    </a:lnTo>
                    <a:lnTo>
                      <a:pt x="4986" y="3850"/>
                    </a:lnTo>
                    <a:lnTo>
                      <a:pt x="4976" y="3823"/>
                    </a:lnTo>
                    <a:lnTo>
                      <a:pt x="4963" y="3786"/>
                    </a:lnTo>
                    <a:lnTo>
                      <a:pt x="4947" y="3761"/>
                    </a:lnTo>
                    <a:lnTo>
                      <a:pt x="4924" y="3754"/>
                    </a:lnTo>
                    <a:lnTo>
                      <a:pt x="4897" y="3752"/>
                    </a:lnTo>
                    <a:lnTo>
                      <a:pt x="4876" y="3752"/>
                    </a:lnTo>
                    <a:lnTo>
                      <a:pt x="4863" y="3746"/>
                    </a:lnTo>
                    <a:lnTo>
                      <a:pt x="4844" y="3736"/>
                    </a:lnTo>
                    <a:lnTo>
                      <a:pt x="4832" y="3721"/>
                    </a:lnTo>
                    <a:lnTo>
                      <a:pt x="4832" y="3709"/>
                    </a:lnTo>
                    <a:lnTo>
                      <a:pt x="4838" y="3700"/>
                    </a:lnTo>
                    <a:lnTo>
                      <a:pt x="4844" y="3690"/>
                    </a:lnTo>
                    <a:lnTo>
                      <a:pt x="4842" y="3683"/>
                    </a:lnTo>
                    <a:lnTo>
                      <a:pt x="4830" y="3681"/>
                    </a:lnTo>
                    <a:lnTo>
                      <a:pt x="4822" y="3675"/>
                    </a:lnTo>
                    <a:lnTo>
                      <a:pt x="4815" y="3659"/>
                    </a:lnTo>
                    <a:lnTo>
                      <a:pt x="4819" y="3642"/>
                    </a:lnTo>
                    <a:lnTo>
                      <a:pt x="4846" y="3635"/>
                    </a:lnTo>
                    <a:lnTo>
                      <a:pt x="4857" y="3635"/>
                    </a:lnTo>
                    <a:lnTo>
                      <a:pt x="4863" y="3638"/>
                    </a:lnTo>
                    <a:lnTo>
                      <a:pt x="4874" y="3638"/>
                    </a:lnTo>
                    <a:lnTo>
                      <a:pt x="4886" y="3635"/>
                    </a:lnTo>
                    <a:lnTo>
                      <a:pt x="4890" y="3629"/>
                    </a:lnTo>
                    <a:lnTo>
                      <a:pt x="4893" y="3623"/>
                    </a:lnTo>
                    <a:lnTo>
                      <a:pt x="4901" y="3619"/>
                    </a:lnTo>
                    <a:lnTo>
                      <a:pt x="4909" y="3611"/>
                    </a:lnTo>
                    <a:lnTo>
                      <a:pt x="4913" y="3602"/>
                    </a:lnTo>
                    <a:lnTo>
                      <a:pt x="4909" y="3588"/>
                    </a:lnTo>
                    <a:lnTo>
                      <a:pt x="4907" y="3577"/>
                    </a:lnTo>
                    <a:lnTo>
                      <a:pt x="4913" y="3573"/>
                    </a:lnTo>
                    <a:lnTo>
                      <a:pt x="4922" y="3567"/>
                    </a:lnTo>
                    <a:lnTo>
                      <a:pt x="4932" y="3560"/>
                    </a:lnTo>
                    <a:lnTo>
                      <a:pt x="4949" y="3560"/>
                    </a:lnTo>
                    <a:lnTo>
                      <a:pt x="4966" y="3569"/>
                    </a:lnTo>
                    <a:lnTo>
                      <a:pt x="4982" y="3573"/>
                    </a:lnTo>
                    <a:lnTo>
                      <a:pt x="4993" y="3563"/>
                    </a:lnTo>
                    <a:lnTo>
                      <a:pt x="5003" y="3550"/>
                    </a:lnTo>
                    <a:lnTo>
                      <a:pt x="5013" y="3544"/>
                    </a:lnTo>
                    <a:lnTo>
                      <a:pt x="5016" y="3527"/>
                    </a:lnTo>
                    <a:lnTo>
                      <a:pt x="5014" y="3508"/>
                    </a:lnTo>
                    <a:lnTo>
                      <a:pt x="5013" y="3492"/>
                    </a:lnTo>
                    <a:lnTo>
                      <a:pt x="5018" y="3481"/>
                    </a:lnTo>
                    <a:lnTo>
                      <a:pt x="5024" y="3471"/>
                    </a:lnTo>
                    <a:lnTo>
                      <a:pt x="5024" y="3456"/>
                    </a:lnTo>
                    <a:lnTo>
                      <a:pt x="5020" y="3437"/>
                    </a:lnTo>
                    <a:lnTo>
                      <a:pt x="5016" y="3414"/>
                    </a:lnTo>
                    <a:lnTo>
                      <a:pt x="5011" y="3398"/>
                    </a:lnTo>
                    <a:lnTo>
                      <a:pt x="4993" y="3396"/>
                    </a:lnTo>
                    <a:lnTo>
                      <a:pt x="4972" y="3396"/>
                    </a:lnTo>
                    <a:lnTo>
                      <a:pt x="4959" y="3385"/>
                    </a:lnTo>
                    <a:lnTo>
                      <a:pt x="4953" y="3356"/>
                    </a:lnTo>
                    <a:lnTo>
                      <a:pt x="4949" y="3333"/>
                    </a:lnTo>
                    <a:lnTo>
                      <a:pt x="4938" y="3329"/>
                    </a:lnTo>
                    <a:lnTo>
                      <a:pt x="4926" y="3319"/>
                    </a:lnTo>
                    <a:lnTo>
                      <a:pt x="4920" y="3306"/>
                    </a:lnTo>
                    <a:lnTo>
                      <a:pt x="4915" y="3296"/>
                    </a:lnTo>
                    <a:lnTo>
                      <a:pt x="4899" y="3293"/>
                    </a:lnTo>
                    <a:lnTo>
                      <a:pt x="4886" y="3287"/>
                    </a:lnTo>
                    <a:lnTo>
                      <a:pt x="4874" y="3270"/>
                    </a:lnTo>
                    <a:lnTo>
                      <a:pt x="4870" y="3248"/>
                    </a:lnTo>
                    <a:lnTo>
                      <a:pt x="4870" y="3225"/>
                    </a:lnTo>
                    <a:lnTo>
                      <a:pt x="4870" y="3208"/>
                    </a:lnTo>
                    <a:lnTo>
                      <a:pt x="4878" y="3197"/>
                    </a:lnTo>
                    <a:lnTo>
                      <a:pt x="4893" y="3183"/>
                    </a:lnTo>
                    <a:lnTo>
                      <a:pt x="4907" y="3170"/>
                    </a:lnTo>
                    <a:lnTo>
                      <a:pt x="4924" y="3164"/>
                    </a:lnTo>
                    <a:lnTo>
                      <a:pt x="4932" y="3162"/>
                    </a:lnTo>
                    <a:lnTo>
                      <a:pt x="4938" y="3154"/>
                    </a:lnTo>
                    <a:lnTo>
                      <a:pt x="4941" y="3145"/>
                    </a:lnTo>
                    <a:lnTo>
                      <a:pt x="4945" y="3133"/>
                    </a:lnTo>
                    <a:lnTo>
                      <a:pt x="4947" y="3118"/>
                    </a:lnTo>
                    <a:lnTo>
                      <a:pt x="4947" y="3104"/>
                    </a:lnTo>
                    <a:lnTo>
                      <a:pt x="4945" y="3093"/>
                    </a:lnTo>
                    <a:lnTo>
                      <a:pt x="4940" y="3087"/>
                    </a:lnTo>
                    <a:lnTo>
                      <a:pt x="4926" y="3072"/>
                    </a:lnTo>
                    <a:lnTo>
                      <a:pt x="4911" y="3058"/>
                    </a:lnTo>
                    <a:lnTo>
                      <a:pt x="4901" y="3052"/>
                    </a:lnTo>
                    <a:lnTo>
                      <a:pt x="4893" y="3037"/>
                    </a:lnTo>
                    <a:lnTo>
                      <a:pt x="4888" y="3022"/>
                    </a:lnTo>
                    <a:lnTo>
                      <a:pt x="4880" y="3016"/>
                    </a:lnTo>
                    <a:lnTo>
                      <a:pt x="4869" y="3014"/>
                    </a:lnTo>
                    <a:lnTo>
                      <a:pt x="4861" y="3003"/>
                    </a:lnTo>
                    <a:lnTo>
                      <a:pt x="4861" y="2985"/>
                    </a:lnTo>
                    <a:lnTo>
                      <a:pt x="4851" y="2976"/>
                    </a:lnTo>
                    <a:lnTo>
                      <a:pt x="4840" y="2968"/>
                    </a:lnTo>
                    <a:lnTo>
                      <a:pt x="4836" y="2951"/>
                    </a:lnTo>
                    <a:lnTo>
                      <a:pt x="4844" y="2931"/>
                    </a:lnTo>
                    <a:lnTo>
                      <a:pt x="4851" y="2918"/>
                    </a:lnTo>
                    <a:lnTo>
                      <a:pt x="4847" y="2906"/>
                    </a:lnTo>
                    <a:lnTo>
                      <a:pt x="4836" y="2897"/>
                    </a:lnTo>
                    <a:lnTo>
                      <a:pt x="4821" y="2889"/>
                    </a:lnTo>
                    <a:lnTo>
                      <a:pt x="4813" y="2880"/>
                    </a:lnTo>
                    <a:lnTo>
                      <a:pt x="4819" y="2857"/>
                    </a:lnTo>
                    <a:lnTo>
                      <a:pt x="4824" y="2845"/>
                    </a:lnTo>
                    <a:lnTo>
                      <a:pt x="4830" y="2835"/>
                    </a:lnTo>
                    <a:lnTo>
                      <a:pt x="4834" y="2830"/>
                    </a:lnTo>
                    <a:lnTo>
                      <a:pt x="4830" y="2830"/>
                    </a:lnTo>
                    <a:lnTo>
                      <a:pt x="4815" y="2826"/>
                    </a:lnTo>
                    <a:lnTo>
                      <a:pt x="4799" y="2822"/>
                    </a:lnTo>
                    <a:lnTo>
                      <a:pt x="4784" y="2820"/>
                    </a:lnTo>
                    <a:lnTo>
                      <a:pt x="4763" y="2824"/>
                    </a:lnTo>
                    <a:lnTo>
                      <a:pt x="4742" y="2830"/>
                    </a:lnTo>
                    <a:lnTo>
                      <a:pt x="4723" y="2833"/>
                    </a:lnTo>
                    <a:lnTo>
                      <a:pt x="4717" y="2832"/>
                    </a:lnTo>
                    <a:lnTo>
                      <a:pt x="4711" y="2830"/>
                    </a:lnTo>
                    <a:lnTo>
                      <a:pt x="4703" y="2830"/>
                    </a:lnTo>
                    <a:lnTo>
                      <a:pt x="4698" y="2835"/>
                    </a:lnTo>
                    <a:lnTo>
                      <a:pt x="4694" y="2845"/>
                    </a:lnTo>
                    <a:lnTo>
                      <a:pt x="4688" y="2851"/>
                    </a:lnTo>
                    <a:lnTo>
                      <a:pt x="4686" y="2853"/>
                    </a:lnTo>
                    <a:lnTo>
                      <a:pt x="4682" y="2853"/>
                    </a:lnTo>
                    <a:lnTo>
                      <a:pt x="4678" y="2855"/>
                    </a:lnTo>
                    <a:lnTo>
                      <a:pt x="4671" y="2858"/>
                    </a:lnTo>
                    <a:lnTo>
                      <a:pt x="4663" y="2864"/>
                    </a:lnTo>
                    <a:lnTo>
                      <a:pt x="4657" y="2870"/>
                    </a:lnTo>
                    <a:lnTo>
                      <a:pt x="4654" y="2868"/>
                    </a:lnTo>
                    <a:lnTo>
                      <a:pt x="4650" y="2870"/>
                    </a:lnTo>
                    <a:lnTo>
                      <a:pt x="4648" y="2870"/>
                    </a:lnTo>
                    <a:lnTo>
                      <a:pt x="4644" y="2862"/>
                    </a:lnTo>
                    <a:lnTo>
                      <a:pt x="4638" y="2855"/>
                    </a:lnTo>
                    <a:lnTo>
                      <a:pt x="4623" y="2855"/>
                    </a:lnTo>
                    <a:lnTo>
                      <a:pt x="4617" y="2858"/>
                    </a:lnTo>
                    <a:lnTo>
                      <a:pt x="4607" y="2870"/>
                    </a:lnTo>
                    <a:lnTo>
                      <a:pt x="4598" y="2887"/>
                    </a:lnTo>
                    <a:lnTo>
                      <a:pt x="4590" y="2899"/>
                    </a:lnTo>
                    <a:lnTo>
                      <a:pt x="4590" y="2901"/>
                    </a:lnTo>
                    <a:lnTo>
                      <a:pt x="4590" y="2903"/>
                    </a:lnTo>
                    <a:lnTo>
                      <a:pt x="4590" y="2906"/>
                    </a:lnTo>
                    <a:lnTo>
                      <a:pt x="4588" y="2912"/>
                    </a:lnTo>
                    <a:lnTo>
                      <a:pt x="4588" y="2918"/>
                    </a:lnTo>
                    <a:lnTo>
                      <a:pt x="4590" y="2924"/>
                    </a:lnTo>
                    <a:lnTo>
                      <a:pt x="4598" y="2924"/>
                    </a:lnTo>
                    <a:lnTo>
                      <a:pt x="4604" y="2924"/>
                    </a:lnTo>
                    <a:lnTo>
                      <a:pt x="4611" y="2928"/>
                    </a:lnTo>
                    <a:lnTo>
                      <a:pt x="4617" y="2935"/>
                    </a:lnTo>
                    <a:lnTo>
                      <a:pt x="4611" y="2943"/>
                    </a:lnTo>
                    <a:lnTo>
                      <a:pt x="4598" y="2953"/>
                    </a:lnTo>
                    <a:lnTo>
                      <a:pt x="4583" y="2962"/>
                    </a:lnTo>
                    <a:lnTo>
                      <a:pt x="4567" y="2970"/>
                    </a:lnTo>
                    <a:lnTo>
                      <a:pt x="4552" y="2968"/>
                    </a:lnTo>
                    <a:lnTo>
                      <a:pt x="4538" y="2966"/>
                    </a:lnTo>
                    <a:lnTo>
                      <a:pt x="4523" y="2974"/>
                    </a:lnTo>
                    <a:lnTo>
                      <a:pt x="4498" y="2983"/>
                    </a:lnTo>
                    <a:lnTo>
                      <a:pt x="4494" y="2985"/>
                    </a:lnTo>
                    <a:lnTo>
                      <a:pt x="4496" y="2983"/>
                    </a:lnTo>
                    <a:lnTo>
                      <a:pt x="4498" y="2978"/>
                    </a:lnTo>
                    <a:lnTo>
                      <a:pt x="4500" y="2966"/>
                    </a:lnTo>
                    <a:lnTo>
                      <a:pt x="4502" y="2958"/>
                    </a:lnTo>
                    <a:lnTo>
                      <a:pt x="4506" y="2958"/>
                    </a:lnTo>
                    <a:lnTo>
                      <a:pt x="4511" y="2956"/>
                    </a:lnTo>
                    <a:lnTo>
                      <a:pt x="4517" y="2947"/>
                    </a:lnTo>
                    <a:lnTo>
                      <a:pt x="4517" y="2941"/>
                    </a:lnTo>
                    <a:lnTo>
                      <a:pt x="4523" y="2935"/>
                    </a:lnTo>
                    <a:lnTo>
                      <a:pt x="4540" y="2930"/>
                    </a:lnTo>
                    <a:lnTo>
                      <a:pt x="4558" y="2920"/>
                    </a:lnTo>
                    <a:lnTo>
                      <a:pt x="4565" y="2908"/>
                    </a:lnTo>
                    <a:lnTo>
                      <a:pt x="4569" y="2891"/>
                    </a:lnTo>
                    <a:lnTo>
                      <a:pt x="4573" y="2876"/>
                    </a:lnTo>
                    <a:lnTo>
                      <a:pt x="4567" y="2862"/>
                    </a:lnTo>
                    <a:lnTo>
                      <a:pt x="4552" y="2847"/>
                    </a:lnTo>
                    <a:lnTo>
                      <a:pt x="4536" y="2833"/>
                    </a:lnTo>
                    <a:lnTo>
                      <a:pt x="4529" y="2816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635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54DE5F8-3C10-490F-A52E-8620C80D2BFF}"/>
                </a:ext>
              </a:extLst>
            </p:cNvPr>
            <p:cNvSpPr/>
            <p:nvPr/>
          </p:nvSpPr>
          <p:spPr bwMode="auto">
            <a:xfrm>
              <a:off x="1867270" y="2263122"/>
              <a:ext cx="1427475" cy="123909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  <a:p>
              <a:pPr marL="0" marR="0" lvl="0" indent="0" algn="ctr" defTabSz="914400" eaLnBrk="0" fontAlgn="base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23.500</a:t>
              </a:r>
              <a:br>
                <a:rPr kumimoji="0" 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Calibri" panose="020F0502020204030204" pitchFamily="34" charset="0"/>
                </a:rPr>
              </a:b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patients</a:t>
              </a: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73" name="Rectangle: Rounded Corners 62">
            <a:extLst>
              <a:ext uri="{FF2B5EF4-FFF2-40B4-BE49-F238E27FC236}">
                <a16:creationId xmlns:a16="http://schemas.microsoft.com/office/drawing/2014/main" id="{931B2288-E46B-40E4-8416-3418DF09E539}"/>
              </a:ext>
            </a:extLst>
          </p:cNvPr>
          <p:cNvSpPr/>
          <p:nvPr/>
        </p:nvSpPr>
        <p:spPr bwMode="auto">
          <a:xfrm>
            <a:off x="487256" y="1370547"/>
            <a:ext cx="4749159" cy="419710"/>
          </a:xfrm>
          <a:prstGeom prst="round2SameRect">
            <a:avLst>
              <a:gd name="adj1" fmla="val 26038"/>
              <a:gd name="adj2" fmla="val 0"/>
            </a:avLst>
          </a:prstGeom>
          <a:solidFill>
            <a:srgbClr val="6D237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1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Un potentiel important de patients cibles</a:t>
            </a:r>
          </a:p>
        </p:txBody>
      </p:sp>
      <p:sp>
        <p:nvSpPr>
          <p:cNvPr id="74" name="Rectangle: Rounded Corners 76">
            <a:extLst>
              <a:ext uri="{FF2B5EF4-FFF2-40B4-BE49-F238E27FC236}">
                <a16:creationId xmlns:a16="http://schemas.microsoft.com/office/drawing/2014/main" id="{2C43BC18-E27C-4F55-B8C5-2BF619B44716}"/>
              </a:ext>
            </a:extLst>
          </p:cNvPr>
          <p:cNvSpPr/>
          <p:nvPr/>
        </p:nvSpPr>
        <p:spPr bwMode="auto">
          <a:xfrm>
            <a:off x="487257" y="1370548"/>
            <a:ext cx="4749158" cy="2942222"/>
          </a:xfrm>
          <a:prstGeom prst="roundRect">
            <a:avLst>
              <a:gd name="adj" fmla="val 5903"/>
            </a:avLst>
          </a:prstGeom>
          <a:noFill/>
          <a:ln w="19050" cap="flat" cmpd="sng" algn="ctr">
            <a:solidFill>
              <a:srgbClr val="6D237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0"/>
              </a:spcBef>
            </a:pPr>
            <a:endParaRPr lang="en-GB" dirty="0"/>
          </a:p>
        </p:txBody>
      </p: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E76DF82-618D-41F4-BE89-BB290CE470F7}"/>
              </a:ext>
            </a:extLst>
          </p:cNvPr>
          <p:cNvGrpSpPr/>
          <p:nvPr/>
        </p:nvGrpSpPr>
        <p:grpSpPr>
          <a:xfrm>
            <a:off x="9477169" y="4210630"/>
            <a:ext cx="2474957" cy="1730268"/>
            <a:chOff x="12528544" y="2835549"/>
            <a:chExt cx="4749158" cy="1409312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FDACE92-874C-4CC1-A9B1-97AD473FBFDB}"/>
                </a:ext>
              </a:extLst>
            </p:cNvPr>
            <p:cNvSpPr/>
            <p:nvPr/>
          </p:nvSpPr>
          <p:spPr bwMode="auto">
            <a:xfrm>
              <a:off x="12648622" y="3162092"/>
              <a:ext cx="4472228" cy="66050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050" dirty="0">
                  <a:solidFill>
                    <a:srgbClr val="000000"/>
                  </a:solidFill>
                  <a:cs typeface="Arial" charset="0"/>
                </a:rPr>
                <a:t>Les </a:t>
              </a:r>
              <a:r>
                <a:rPr lang="fr-FR" sz="1050" b="1" dirty="0">
                  <a:solidFill>
                    <a:srgbClr val="000000"/>
                  </a:solidFill>
                  <a:cs typeface="Arial" charset="0"/>
                </a:rPr>
                <a:t>autorisations d’accès compassionnels (AAC, ex-ATU nominatives) </a:t>
              </a:r>
              <a:r>
                <a:rPr lang="fr-FR" sz="1050" dirty="0">
                  <a:solidFill>
                    <a:srgbClr val="000000"/>
                  </a:solidFill>
                  <a:cs typeface="Arial" charset="0"/>
                </a:rPr>
                <a:t>permettent à certaines catégories de malades en France d'utiliser des médicaments n'ayant pas encore reçu une autorisation de mise sur le marché (AMM).</a:t>
              </a:r>
              <a:endParaRPr lang="en-GB" sz="10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7" name="Rectangle: Rounded Corners 62">
              <a:extLst>
                <a:ext uri="{FF2B5EF4-FFF2-40B4-BE49-F238E27FC236}">
                  <a16:creationId xmlns:a16="http://schemas.microsoft.com/office/drawing/2014/main" id="{A1902814-80CE-44BB-9E61-F024E4753886}"/>
                </a:ext>
              </a:extLst>
            </p:cNvPr>
            <p:cNvSpPr/>
            <p:nvPr/>
          </p:nvSpPr>
          <p:spPr bwMode="auto">
            <a:xfrm>
              <a:off x="12528544" y="2836843"/>
              <a:ext cx="4749158" cy="289492"/>
            </a:xfrm>
            <a:prstGeom prst="round2SameRect">
              <a:avLst/>
            </a:prstGeom>
            <a:solidFill>
              <a:schemeClr val="accent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1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Aft>
                  <a:spcPct val="0"/>
                </a:spcAft>
              </a:pPr>
              <a:r>
                <a:rPr lang="fr-FR" sz="1400" b="1" dirty="0">
                  <a:solidFill>
                    <a:srgbClr val="FFFFFF"/>
                  </a:solidFill>
                  <a:cs typeface="Arial" charset="0"/>
                </a:rPr>
                <a:t>Système des AAC </a:t>
              </a:r>
            </a:p>
          </p:txBody>
        </p:sp>
        <p:sp>
          <p:nvSpPr>
            <p:cNvPr id="78" name="Rectangle: Rounded Corners 76">
              <a:extLst>
                <a:ext uri="{FF2B5EF4-FFF2-40B4-BE49-F238E27FC236}">
                  <a16:creationId xmlns:a16="http://schemas.microsoft.com/office/drawing/2014/main" id="{FC4E1A5B-6537-4C1B-BD36-8CC1D9C4AB7C}"/>
                </a:ext>
              </a:extLst>
            </p:cNvPr>
            <p:cNvSpPr/>
            <p:nvPr/>
          </p:nvSpPr>
          <p:spPr bwMode="auto">
            <a:xfrm>
              <a:off x="12528544" y="2835549"/>
              <a:ext cx="4749158" cy="1409312"/>
            </a:xfrm>
            <a:prstGeom prst="roundRect">
              <a:avLst>
                <a:gd name="adj" fmla="val 5903"/>
              </a:avLst>
            </a:prstGeom>
            <a:noFill/>
            <a:ln w="19050" cap="flat" cmpd="sng" algn="ctr">
              <a:solidFill>
                <a:srgbClr val="2F8889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0"/>
                </a:spcBef>
              </a:pPr>
              <a:endParaRPr lang="en-GB" dirty="0"/>
            </a:p>
          </p:txBody>
        </p:sp>
      </p:grpSp>
      <p:sp>
        <p:nvSpPr>
          <p:cNvPr id="32" name="Espace réservé du pied de page 5">
            <a:extLst>
              <a:ext uri="{FF2B5EF4-FFF2-40B4-BE49-F238E27FC236}">
                <a16:creationId xmlns:a16="http://schemas.microsoft.com/office/drawing/2014/main" id="{6C47D963-2152-4047-A1E9-F85AA028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986" y="6564073"/>
            <a:ext cx="2892981" cy="261268"/>
          </a:xfrm>
        </p:spPr>
        <p:txBody>
          <a:bodyPr/>
          <a:lstStyle/>
          <a:p>
            <a:pPr>
              <a:defRPr/>
            </a:pPr>
            <a:r>
              <a:rPr lang="fr-FR" dirty="0"/>
              <a:t>Investir Day│23 novembre 2021</a:t>
            </a:r>
          </a:p>
        </p:txBody>
      </p:sp>
    </p:spTree>
    <p:extLst>
      <p:ext uri="{BB962C8B-B14F-4D97-AF65-F5344CB8AC3E}">
        <p14:creationId xmlns:p14="http://schemas.microsoft.com/office/powerpoint/2010/main" val="879702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A9903A-D01C-4F2E-A182-C6FF68BEA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Intense </a:t>
            </a:r>
            <a:r>
              <a:rPr lang="fr-FR" dirty="0" err="1">
                <a:solidFill>
                  <a:schemeClr val="tx2"/>
                </a:solidFill>
              </a:rPr>
              <a:t>newsflow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/>
              <a:t>au cours des 18 prochains mois</a:t>
            </a:r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B88CB8-EBBD-4851-BF8F-98379ADB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F8CC8-2FEE-4E40-BA58-422935C5735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6" name="Tableau 55">
            <a:extLst>
              <a:ext uri="{FF2B5EF4-FFF2-40B4-BE49-F238E27FC236}">
                <a16:creationId xmlns:a16="http://schemas.microsoft.com/office/drawing/2014/main" id="{E051DEB3-39A3-4D7A-BF44-193463059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236596"/>
              </p:ext>
            </p:extLst>
          </p:nvPr>
        </p:nvGraphicFramePr>
        <p:xfrm>
          <a:off x="212986" y="2067108"/>
          <a:ext cx="11244460" cy="394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78">
                  <a:extLst>
                    <a:ext uri="{9D8B030D-6E8A-4147-A177-3AD203B41FA5}">
                      <a16:colId xmlns:a16="http://schemas.microsoft.com/office/drawing/2014/main" val="1902142577"/>
                    </a:ext>
                  </a:extLst>
                </a:gridCol>
                <a:gridCol w="3156024">
                  <a:extLst>
                    <a:ext uri="{9D8B030D-6E8A-4147-A177-3AD203B41FA5}">
                      <a16:colId xmlns:a16="http://schemas.microsoft.com/office/drawing/2014/main" val="3450261534"/>
                    </a:ext>
                  </a:extLst>
                </a:gridCol>
                <a:gridCol w="3272679">
                  <a:extLst>
                    <a:ext uri="{9D8B030D-6E8A-4147-A177-3AD203B41FA5}">
                      <a16:colId xmlns:a16="http://schemas.microsoft.com/office/drawing/2014/main" val="151143428"/>
                    </a:ext>
                  </a:extLst>
                </a:gridCol>
                <a:gridCol w="3272679">
                  <a:extLst>
                    <a:ext uri="{9D8B030D-6E8A-4147-A177-3AD203B41FA5}">
                      <a16:colId xmlns:a16="http://schemas.microsoft.com/office/drawing/2014/main" val="42525453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6D237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indent="-2682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</a:pPr>
                      <a:endParaRPr lang="en-GB" sz="1200" b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D23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endParaRPr lang="en-GB" sz="1200" b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D23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endParaRPr lang="en-GB" sz="1200" b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D23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42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PRODUCTION</a:t>
                      </a:r>
                      <a:endParaRPr lang="en-GB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-2682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</a:pPr>
                      <a:endParaRPr lang="en-GB" sz="1200" b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Production de nouveaux lots de</a:t>
                      </a:r>
                      <a:r>
                        <a:rPr lang="fr-FR" sz="1200" b="0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phages GMP pour les besoins des AAC et essais cliniques</a:t>
                      </a:r>
                      <a:endParaRPr lang="en-GB" sz="1200" b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endParaRPr lang="en-GB" sz="1200" b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88852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lvl="0" indent="0" algn="ctr" defTabSz="457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 CLINIQUE / RÉGLEMENTAIRE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Obtention des AAC (anti </a:t>
                      </a:r>
                      <a:r>
                        <a:rPr kumimoji="0" lang="fr-FR" sz="12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S.aureus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kumimoji="0" lang="fr-F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Autorisation du lancement l’essai clinique de phase I/II PhagoDAIR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Soumission des dossiers des essais cliniques des PHRC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Obtention des AAC pour phages anti-</a:t>
                      </a:r>
                      <a:r>
                        <a:rPr kumimoji="0" lang="fr-FR" sz="12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Pseudomonas aeruginosa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Recrutement de l’essai PhagoDAIR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Début de </a:t>
                      </a:r>
                      <a:r>
                        <a:rPr kumimoji="0" lang="fr-FR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PhagoPied</a:t>
                      </a: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(PHRC Ulcère du Pied Diabétique)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Début de </a:t>
                      </a:r>
                      <a:r>
                        <a:rPr kumimoji="0" lang="fr-FR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PhagOS</a:t>
                      </a: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(PHRC Infection sur prothèse)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Soumission nouveau dossier PHRC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endParaRPr kumimoji="0" lang="fr-F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39389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COMMERCIAL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endParaRPr kumimoji="0" lang="fr-F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Ventes des Phages anti-</a:t>
                      </a:r>
                      <a:r>
                        <a:rPr kumimoji="0" lang="fr-FR" sz="12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S.aureus</a:t>
                      </a: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Ventes des Phages anti-</a:t>
                      </a:r>
                      <a:r>
                        <a:rPr kumimoji="0" lang="fr-FR" sz="12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Pseudomonas aeruginosa</a:t>
                      </a:r>
                      <a:endParaRPr kumimoji="0" lang="fr-F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endParaRPr kumimoji="0" lang="fr-F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11674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AUTRE</a:t>
                      </a:r>
                      <a:endParaRPr lang="en-GB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23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Délivrance de nouveaux brevets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Publications scientifiques</a:t>
                      </a: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23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Publications scientifiques / congrès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Partenariats publics et privés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Délivrance de nouveaux brevets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Char char="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Nouvelles données précliniques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23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6D237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23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600485"/>
                  </a:ext>
                </a:extLst>
              </a:tr>
            </a:tbl>
          </a:graphicData>
        </a:graphic>
      </p:graphicFrame>
      <p:grpSp>
        <p:nvGrpSpPr>
          <p:cNvPr id="79" name="Groupe 78">
            <a:extLst>
              <a:ext uri="{FF2B5EF4-FFF2-40B4-BE49-F238E27FC236}">
                <a16:creationId xmlns:a16="http://schemas.microsoft.com/office/drawing/2014/main" id="{DA608533-6B73-4820-9D0D-1304B0B75485}"/>
              </a:ext>
            </a:extLst>
          </p:cNvPr>
          <p:cNvGrpSpPr/>
          <p:nvPr/>
        </p:nvGrpSpPr>
        <p:grpSpPr>
          <a:xfrm>
            <a:off x="1748142" y="1336869"/>
            <a:ext cx="9709306" cy="841692"/>
            <a:chOff x="1748142" y="1336869"/>
            <a:chExt cx="9709306" cy="841692"/>
          </a:xfrm>
        </p:grpSpPr>
        <p:cxnSp>
          <p:nvCxnSpPr>
            <p:cNvPr id="9" name="Straight Connector 14">
              <a:extLst>
                <a:ext uri="{FF2B5EF4-FFF2-40B4-BE49-F238E27FC236}">
                  <a16:creationId xmlns:a16="http://schemas.microsoft.com/office/drawing/2014/main" id="{CA39E8C3-DAC3-4645-831F-20444DB10A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48142" y="2070785"/>
              <a:ext cx="9709306" cy="0"/>
            </a:xfrm>
            <a:prstGeom prst="line">
              <a:avLst/>
            </a:prstGeom>
            <a:noFill/>
            <a:ln w="85725">
              <a:gradFill flip="none" rotWithShape="1">
                <a:gsLst>
                  <a:gs pos="11000">
                    <a:srgbClr val="FFFFFF">
                      <a:lumMod val="75000"/>
                    </a:srgbClr>
                  </a:gs>
                  <a:gs pos="43000">
                    <a:schemeClr val="accent1">
                      <a:lumMod val="40000"/>
                      <a:lumOff val="60000"/>
                    </a:schemeClr>
                  </a:gs>
                  <a:gs pos="65000">
                    <a:schemeClr val="accent1"/>
                  </a:gs>
                  <a:gs pos="89000">
                    <a:srgbClr val="002060"/>
                  </a:gs>
                </a:gsLst>
                <a:lin ang="0" scaled="0"/>
                <a:tileRect/>
              </a:gradFill>
              <a:round/>
              <a:headEnd/>
              <a:tailEnd type="triangle"/>
            </a:ln>
            <a:effectLst/>
          </p:spPr>
        </p:cxnSp>
        <p:sp>
          <p:nvSpPr>
            <p:cNvPr id="14" name="Teardrop 17">
              <a:extLst>
                <a:ext uri="{FF2B5EF4-FFF2-40B4-BE49-F238E27FC236}">
                  <a16:creationId xmlns:a16="http://schemas.microsoft.com/office/drawing/2014/main" id="{579265A4-FBEA-471E-B551-90B0644C2ED4}"/>
                </a:ext>
              </a:extLst>
            </p:cNvPr>
            <p:cNvSpPr>
              <a:spLocks noChangeAspect="1"/>
            </p:cNvSpPr>
            <p:nvPr/>
          </p:nvSpPr>
          <p:spPr bwMode="auto">
            <a:xfrm rot="8097086">
              <a:off x="3082802" y="1755191"/>
              <a:ext cx="423370" cy="423370"/>
            </a:xfrm>
            <a:prstGeom prst="teardrop">
              <a:avLst/>
            </a:prstGeom>
            <a:solidFill>
              <a:srgbClr val="0F0E57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7" name="Teardrop 20">
              <a:extLst>
                <a:ext uri="{FF2B5EF4-FFF2-40B4-BE49-F238E27FC236}">
                  <a16:creationId xmlns:a16="http://schemas.microsoft.com/office/drawing/2014/main" id="{B69469AE-EBCA-4EF7-9107-30D1E4AD5B30}"/>
                </a:ext>
              </a:extLst>
            </p:cNvPr>
            <p:cNvSpPr>
              <a:spLocks noChangeAspect="1"/>
            </p:cNvSpPr>
            <p:nvPr/>
          </p:nvSpPr>
          <p:spPr bwMode="auto">
            <a:xfrm rot="8097086">
              <a:off x="7492841" y="1755190"/>
              <a:ext cx="423370" cy="423370"/>
            </a:xfrm>
            <a:prstGeom prst="teardrop">
              <a:avLst/>
            </a:prstGeom>
            <a:solidFill>
              <a:srgbClr val="0F0E57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9" name="Arrow: Chevron 45">
              <a:extLst>
                <a:ext uri="{FF2B5EF4-FFF2-40B4-BE49-F238E27FC236}">
                  <a16:creationId xmlns:a16="http://schemas.microsoft.com/office/drawing/2014/main" id="{55EB8B59-578F-47F3-87CF-50A556E65E3D}"/>
                </a:ext>
              </a:extLst>
            </p:cNvPr>
            <p:cNvSpPr/>
            <p:nvPr/>
          </p:nvSpPr>
          <p:spPr bwMode="auto">
            <a:xfrm>
              <a:off x="2516649" y="1336869"/>
              <a:ext cx="1555450" cy="39960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F0E57"/>
                  </a:solidFill>
                  <a:latin typeface="Arial" pitchFamily="-112" charset="0"/>
                </a:rPr>
                <a:t>S2 2021</a:t>
              </a:r>
            </a:p>
          </p:txBody>
        </p:sp>
        <p:sp>
          <p:nvSpPr>
            <p:cNvPr id="20" name="Arrow: Chevron 46">
              <a:extLst>
                <a:ext uri="{FF2B5EF4-FFF2-40B4-BE49-F238E27FC236}">
                  <a16:creationId xmlns:a16="http://schemas.microsoft.com/office/drawing/2014/main" id="{ECAC235C-4B2E-4B58-BD53-1BBC8574FC2B}"/>
                </a:ext>
              </a:extLst>
            </p:cNvPr>
            <p:cNvSpPr/>
            <p:nvPr/>
          </p:nvSpPr>
          <p:spPr bwMode="auto">
            <a:xfrm>
              <a:off x="5115104" y="1336869"/>
              <a:ext cx="5178844" cy="39960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b="1" dirty="0">
                  <a:solidFill>
                    <a:srgbClr val="0F0E57"/>
                  </a:solidFill>
                  <a:latin typeface="Arial" pitchFamily="-112" charset="0"/>
                </a:rPr>
                <a:t>2022</a:t>
              </a:r>
            </a:p>
          </p:txBody>
        </p:sp>
      </p:grpSp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E8D3E4E4-60DA-4C0F-BCAC-BAC86869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986" y="6564073"/>
            <a:ext cx="2892981" cy="261268"/>
          </a:xfrm>
        </p:spPr>
        <p:txBody>
          <a:bodyPr/>
          <a:lstStyle/>
          <a:p>
            <a:pPr>
              <a:defRPr/>
            </a:pPr>
            <a:r>
              <a:rPr lang="fr-FR" dirty="0"/>
              <a:t>Investir Day│23 novembre 2021</a:t>
            </a:r>
          </a:p>
        </p:txBody>
      </p:sp>
    </p:spTree>
    <p:extLst>
      <p:ext uri="{BB962C8B-B14F-4D97-AF65-F5344CB8AC3E}">
        <p14:creationId xmlns:p14="http://schemas.microsoft.com/office/powerpoint/2010/main" val="278646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49470-FC92-4FE6-A85B-42343641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Pherecydes : un développement dérisqué basé sur l’IP, le choix des indications prioritaires et le succès des traitements compassionnels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ounded Rectangle 74">
            <a:extLst>
              <a:ext uri="{FF2B5EF4-FFF2-40B4-BE49-F238E27FC236}">
                <a16:creationId xmlns:a16="http://schemas.microsoft.com/office/drawing/2014/main" id="{784DB93B-6587-4962-A99E-9A10F14CEE61}"/>
              </a:ext>
            </a:extLst>
          </p:cNvPr>
          <p:cNvSpPr/>
          <p:nvPr/>
        </p:nvSpPr>
        <p:spPr bwMode="auto">
          <a:xfrm>
            <a:off x="1615439" y="1644418"/>
            <a:ext cx="10225538" cy="626701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144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175" lvl="2" fontAlgn="base">
              <a:spcBef>
                <a:spcPts val="400"/>
              </a:spcBef>
              <a:buSzPct val="75000"/>
            </a:pPr>
            <a:r>
              <a:rPr lang="fr-FR" b="1" dirty="0">
                <a:solidFill>
                  <a:schemeClr val="bg1"/>
                </a:solidFill>
                <a:highlight>
                  <a:srgbClr val="2F8889"/>
                </a:highlight>
                <a:cs typeface="Arial" charset="0"/>
              </a:rPr>
              <a:t>Réponse à un besoin critique</a:t>
            </a:r>
            <a:r>
              <a:rPr lang="fr-FR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dirty="0">
                <a:solidFill>
                  <a:schemeClr val="bg1"/>
                </a:solidFill>
                <a:cs typeface="Arial" charset="0"/>
              </a:rPr>
              <a:t>de traitements pour des infections bactériennes résistantes sans solution thérapeutique satisfaisante à date : un marché de 5 Mds $ pour les infections visées</a:t>
            </a:r>
          </a:p>
        </p:txBody>
      </p:sp>
      <p:sp>
        <p:nvSpPr>
          <p:cNvPr id="26" name="Rounded Rectangle 74">
            <a:extLst>
              <a:ext uri="{FF2B5EF4-FFF2-40B4-BE49-F238E27FC236}">
                <a16:creationId xmlns:a16="http://schemas.microsoft.com/office/drawing/2014/main" id="{31100C6F-51A9-4BB1-9C64-3863654B433A}"/>
              </a:ext>
            </a:extLst>
          </p:cNvPr>
          <p:cNvSpPr/>
          <p:nvPr/>
        </p:nvSpPr>
        <p:spPr bwMode="auto">
          <a:xfrm>
            <a:off x="1615439" y="2410579"/>
            <a:ext cx="10576561" cy="626701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144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175" lvl="2" fontAlgn="base">
              <a:spcBef>
                <a:spcPts val="400"/>
              </a:spcBef>
              <a:buSzPct val="75000"/>
            </a:pPr>
            <a:r>
              <a:rPr lang="fr-FR" b="1" dirty="0">
                <a:solidFill>
                  <a:schemeClr val="bg1"/>
                </a:solidFill>
                <a:highlight>
                  <a:srgbClr val="2F8889"/>
                </a:highlight>
                <a:cs typeface="Arial" charset="0"/>
              </a:rPr>
              <a:t>Un portefeuille produits diversifié,</a:t>
            </a:r>
            <a:r>
              <a:rPr lang="fr-FR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dirty="0">
                <a:solidFill>
                  <a:schemeClr val="bg1"/>
                </a:solidFill>
                <a:cs typeface="Arial" charset="0"/>
              </a:rPr>
              <a:t>protégé par une propriété intellectuelle internationale, ciblant 3 bactéries parmi les plus dangereuses et les plus résistantes selon l’OMS</a:t>
            </a:r>
          </a:p>
        </p:txBody>
      </p:sp>
      <p:sp>
        <p:nvSpPr>
          <p:cNvPr id="25" name="Rounded Rectangle 74">
            <a:extLst>
              <a:ext uri="{FF2B5EF4-FFF2-40B4-BE49-F238E27FC236}">
                <a16:creationId xmlns:a16="http://schemas.microsoft.com/office/drawing/2014/main" id="{299A304B-BA87-432A-B3DD-AD0556614283}"/>
              </a:ext>
            </a:extLst>
          </p:cNvPr>
          <p:cNvSpPr/>
          <p:nvPr/>
        </p:nvSpPr>
        <p:spPr bwMode="auto">
          <a:xfrm>
            <a:off x="1615439" y="3176740"/>
            <a:ext cx="9700801" cy="9037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144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175" lvl="2" fontAlgn="base">
              <a:spcBef>
                <a:spcPts val="400"/>
              </a:spcBef>
              <a:buSzPct val="75000"/>
            </a:pPr>
            <a:r>
              <a:rPr lang="fr-FR" sz="1800" b="1" dirty="0">
                <a:solidFill>
                  <a:schemeClr val="bg1"/>
                </a:solidFill>
                <a:highlight>
                  <a:srgbClr val="2F8889"/>
                </a:highlight>
                <a:cs typeface="Arial" charset="0"/>
              </a:rPr>
              <a:t>Priorité au développement dans le traitement des infections ostéoarticulaires</a:t>
            </a:r>
            <a:r>
              <a:rPr lang="fr-FR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dirty="0">
                <a:solidFill>
                  <a:schemeClr val="bg1"/>
                </a:solidFill>
                <a:cs typeface="Arial" charset="0"/>
              </a:rPr>
              <a:t>dues au Staphylocoque doré où Pherecydes a d’ores et déjà obtenu des résultats prometteurs dans le cadre des traitements compassionnels</a:t>
            </a:r>
          </a:p>
        </p:txBody>
      </p:sp>
      <p:sp>
        <p:nvSpPr>
          <p:cNvPr id="29" name="Rounded Rectangle 74">
            <a:extLst>
              <a:ext uri="{FF2B5EF4-FFF2-40B4-BE49-F238E27FC236}">
                <a16:creationId xmlns:a16="http://schemas.microsoft.com/office/drawing/2014/main" id="{3DE1B209-4618-46ED-A3BD-892D0CEA93F0}"/>
              </a:ext>
            </a:extLst>
          </p:cNvPr>
          <p:cNvSpPr/>
          <p:nvPr/>
        </p:nvSpPr>
        <p:spPr bwMode="auto">
          <a:xfrm>
            <a:off x="1615439" y="4219900"/>
            <a:ext cx="10225538" cy="9037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144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175" lvl="2" fontAlgn="base">
              <a:spcBef>
                <a:spcPts val="400"/>
              </a:spcBef>
              <a:buSzPct val="75000"/>
            </a:pPr>
            <a:r>
              <a:rPr lang="fr-FR" sz="1800" b="1" dirty="0">
                <a:solidFill>
                  <a:schemeClr val="bg1"/>
                </a:solidFill>
                <a:highlight>
                  <a:srgbClr val="2F8889"/>
                </a:highlight>
                <a:cs typeface="Arial" charset="0"/>
              </a:rPr>
              <a:t>Une proximité forte avec les autorités de santé</a:t>
            </a:r>
            <a:r>
              <a:rPr lang="fr-FR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dirty="0">
                <a:solidFill>
                  <a:schemeClr val="bg1"/>
                </a:solidFill>
                <a:cs typeface="Arial" charset="0"/>
              </a:rPr>
              <a:t>françaises et européennes ainsi que les centres de référence des infections ostéoarticulaires complexes, permettant le développement de la phagothérapie </a:t>
            </a:r>
          </a:p>
        </p:txBody>
      </p:sp>
      <p:sp>
        <p:nvSpPr>
          <p:cNvPr id="31" name="Rounded Rectangle 74">
            <a:extLst>
              <a:ext uri="{FF2B5EF4-FFF2-40B4-BE49-F238E27FC236}">
                <a16:creationId xmlns:a16="http://schemas.microsoft.com/office/drawing/2014/main" id="{A531B10C-CDF2-48EF-875B-E3B91A269258}"/>
              </a:ext>
            </a:extLst>
          </p:cNvPr>
          <p:cNvSpPr/>
          <p:nvPr/>
        </p:nvSpPr>
        <p:spPr bwMode="auto">
          <a:xfrm>
            <a:off x="1615439" y="5263060"/>
            <a:ext cx="9700801" cy="626701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144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175" lvl="2" fontAlgn="base">
              <a:spcBef>
                <a:spcPts val="400"/>
              </a:spcBef>
              <a:buSzPct val="75000"/>
            </a:pPr>
            <a:r>
              <a:rPr lang="fr-FR" sz="1800" b="1" dirty="0">
                <a:solidFill>
                  <a:schemeClr val="bg1"/>
                </a:solidFill>
                <a:highlight>
                  <a:srgbClr val="2F8889"/>
                </a:highlight>
                <a:cs typeface="Arial" charset="0"/>
              </a:rPr>
              <a:t>Une montée en puissance soutenue par les revenus potentiels</a:t>
            </a:r>
            <a:r>
              <a:rPr lang="fr-FR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dirty="0">
                <a:solidFill>
                  <a:schemeClr val="bg1"/>
                </a:solidFill>
                <a:cs typeface="Arial" charset="0"/>
              </a:rPr>
              <a:t>liés à la mise à disposition de phages, dès fin 2021, via des AAC délivrées par l’ANSM</a:t>
            </a:r>
          </a:p>
        </p:txBody>
      </p:sp>
      <p:sp>
        <p:nvSpPr>
          <p:cNvPr id="32" name="Rounded Rectangle 74">
            <a:extLst>
              <a:ext uri="{FF2B5EF4-FFF2-40B4-BE49-F238E27FC236}">
                <a16:creationId xmlns:a16="http://schemas.microsoft.com/office/drawing/2014/main" id="{99B6B031-83AE-4090-8BBD-CDBD27B2D2D1}"/>
              </a:ext>
            </a:extLst>
          </p:cNvPr>
          <p:cNvSpPr/>
          <p:nvPr/>
        </p:nvSpPr>
        <p:spPr bwMode="auto">
          <a:xfrm>
            <a:off x="1615439" y="6029221"/>
            <a:ext cx="9700801" cy="34970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144000" tIns="36000" rIns="36000" bIns="36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175" lvl="2" fontAlgn="base">
              <a:spcBef>
                <a:spcPts val="400"/>
              </a:spcBef>
              <a:buSzPct val="75000"/>
            </a:pPr>
            <a:r>
              <a:rPr lang="fr-FR" sz="1800" b="1" dirty="0">
                <a:solidFill>
                  <a:schemeClr val="bg1"/>
                </a:solidFill>
                <a:highlight>
                  <a:srgbClr val="2F8889"/>
                </a:highlight>
                <a:cs typeface="Arial" charset="0"/>
              </a:rPr>
              <a:t>Une équipe d’experts fortement mobilisée</a:t>
            </a:r>
            <a:r>
              <a:rPr lang="fr-FR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dirty="0">
                <a:solidFill>
                  <a:schemeClr val="bg1"/>
                </a:solidFill>
                <a:cs typeface="Arial" charset="0"/>
              </a:rPr>
              <a:t>pour la réussite de l’entreprise</a:t>
            </a:r>
          </a:p>
        </p:txBody>
      </p:sp>
      <p:pic>
        <p:nvPicPr>
          <p:cNvPr id="1026" name="F666D047-CCE4-4B50-9A47-B3491E1A1009">
            <a:extLst>
              <a:ext uri="{FF2B5EF4-FFF2-40B4-BE49-F238E27FC236}">
                <a16:creationId xmlns:a16="http://schemas.microsoft.com/office/drawing/2014/main" id="{B3BA6F5A-463E-471C-BE17-59B1EFF3D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8"/>
          <a:stretch/>
        </p:blipFill>
        <p:spPr bwMode="auto">
          <a:xfrm>
            <a:off x="0" y="1398486"/>
            <a:ext cx="1659476" cy="49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F8CC8-2FEE-4E40-BA58-422935C5735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96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259" y="1905000"/>
            <a:ext cx="4588764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19379" y="5862891"/>
            <a:ext cx="6527192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45"/>
              </a:lnSpc>
            </a:pPr>
            <a:r>
              <a:rPr lang="fr-FR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de votre attention</a:t>
            </a:r>
          </a:p>
        </p:txBody>
      </p:sp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0759642C-031D-465B-AFE2-6D6DA0D5D4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48"/>
          <a:stretch/>
        </p:blipFill>
        <p:spPr bwMode="auto">
          <a:xfrm>
            <a:off x="7300954" y="1649382"/>
            <a:ext cx="4534291" cy="1288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868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D&#10;&#10;Description générée automatiquement">
            <a:extLst>
              <a:ext uri="{FF2B5EF4-FFF2-40B4-BE49-F238E27FC236}">
                <a16:creationId xmlns:a16="http://schemas.microsoft.com/office/drawing/2014/main" id="{D85B7857-0368-4128-AE48-5AC2454436D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" y="960"/>
            <a:ext cx="12188588" cy="68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7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259" y="1905000"/>
            <a:ext cx="4588764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5608" y="5521248"/>
            <a:ext cx="6527192" cy="992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45"/>
              </a:lnSpc>
            </a:pPr>
            <a:r>
              <a:rPr lang="fr-FR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l’avant-garde du combat contre les infections bactériennes</a:t>
            </a: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FR" sz="1200" spc="-5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</a:t>
            </a:r>
            <a:r>
              <a:rPr lang="fr-FR" sz="1200" spc="-1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Investir Day </a:t>
            </a:r>
            <a:r>
              <a:rPr lang="fr-FR" sz="12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fr-FR" sz="1200" spc="-5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23 novembre </a:t>
            </a:r>
            <a:r>
              <a:rPr lang="fr-FR" sz="12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0759642C-031D-465B-AFE2-6D6DA0D5D4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48"/>
          <a:stretch/>
        </p:blipFill>
        <p:spPr bwMode="auto">
          <a:xfrm>
            <a:off x="7300954" y="1649382"/>
            <a:ext cx="4534291" cy="1288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F28F31-F84B-4A6E-9FFF-6C28F3DE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Antibiorésistance : un </a:t>
            </a:r>
            <a:r>
              <a:rPr lang="fr-FR" dirty="0">
                <a:solidFill>
                  <a:schemeClr val="tx2"/>
                </a:solidFill>
              </a:rPr>
              <a:t>enjeu de santé mondial déclaré prioritaire par l’OMS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1A1F45-ACA3-4099-8D3F-F9CC229EF7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Un coût sociétal croissant et extrêmement lourd pour les systèmes de santé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743592-E718-4915-A9F5-4D6EC6D7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Investir Day│23 novembre 2021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6DB8C1-67A4-4810-BCFE-BB6424A2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F8CC8-2FEE-4E40-BA58-422935C5735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B2BFF84-7ED6-4C31-87C6-0F65B9EBABED}"/>
              </a:ext>
            </a:extLst>
          </p:cNvPr>
          <p:cNvGrpSpPr/>
          <p:nvPr/>
        </p:nvGrpSpPr>
        <p:grpSpPr>
          <a:xfrm>
            <a:off x="4265294" y="1734152"/>
            <a:ext cx="3672000" cy="477571"/>
            <a:chOff x="4265294" y="1864152"/>
            <a:chExt cx="3672000" cy="477571"/>
          </a:xfrm>
        </p:grpSpPr>
        <p:sp>
          <p:nvSpPr>
            <p:cNvPr id="101" name="TextBox 27">
              <a:extLst>
                <a:ext uri="{FF2B5EF4-FFF2-40B4-BE49-F238E27FC236}">
                  <a16:creationId xmlns:a16="http://schemas.microsoft.com/office/drawing/2014/main" id="{E823A9A4-D50D-4D2D-88D4-8101E74851C2}"/>
                </a:ext>
              </a:extLst>
            </p:cNvPr>
            <p:cNvSpPr txBox="1"/>
            <p:nvPr/>
          </p:nvSpPr>
          <p:spPr>
            <a:xfrm>
              <a:off x="4265294" y="1864152"/>
              <a:ext cx="3672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rtlCol="0" anchor="b" anchorCtr="0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D2371"/>
                  </a:solidFill>
                  <a:effectLst/>
                  <a:uLnTx/>
                  <a:uFillTx/>
                  <a:cs typeface="Arial" pitchFamily="34" charset="0"/>
                </a:rPr>
                <a:t>Peu de nouvelles armes</a:t>
              </a:r>
            </a:p>
          </p:txBody>
        </p:sp>
        <p:cxnSp>
          <p:nvCxnSpPr>
            <p:cNvPr id="102" name="Straight Connector 17">
              <a:extLst>
                <a:ext uri="{FF2B5EF4-FFF2-40B4-BE49-F238E27FC236}">
                  <a16:creationId xmlns:a16="http://schemas.microsoft.com/office/drawing/2014/main" id="{2311A265-1208-4B1F-81F4-D582D3E7B6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65294" y="2341723"/>
              <a:ext cx="3672000" cy="0"/>
            </a:xfrm>
            <a:prstGeom prst="line">
              <a:avLst/>
            </a:prstGeom>
            <a:solidFill>
              <a:srgbClr val="3B3838"/>
            </a:solidFill>
            <a:ln w="19050" cap="flat" cmpd="sng" algn="ctr">
              <a:solidFill>
                <a:srgbClr val="6D2371"/>
              </a:solidFill>
              <a:prstDash val="solid"/>
            </a:ln>
            <a:effectLst/>
          </p:spPr>
        </p:cxnSp>
      </p:grp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F3B43D98-CE24-40BF-B64D-C1D89D5AF0F1}"/>
              </a:ext>
            </a:extLst>
          </p:cNvPr>
          <p:cNvGrpSpPr/>
          <p:nvPr/>
        </p:nvGrpSpPr>
        <p:grpSpPr>
          <a:xfrm>
            <a:off x="5945900" y="1296445"/>
            <a:ext cx="468000" cy="468000"/>
            <a:chOff x="442997" y="2078936"/>
            <a:chExt cx="468000" cy="468000"/>
          </a:xfrm>
        </p:grpSpPr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6B11E38E-99C0-46AF-B362-FAC6BC4E90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2997" y="2078936"/>
              <a:ext cx="468000" cy="468000"/>
            </a:xfrm>
            <a:prstGeom prst="ellipse">
              <a:avLst/>
            </a:prstGeom>
            <a:solidFill>
              <a:srgbClr val="000000">
                <a:lumMod val="50000"/>
                <a:lumOff val="50000"/>
              </a:srgb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05" name="Flèche : droite 104">
              <a:extLst>
                <a:ext uri="{FF2B5EF4-FFF2-40B4-BE49-F238E27FC236}">
                  <a16:creationId xmlns:a16="http://schemas.microsoft.com/office/drawing/2014/main" id="{FF865CD7-C84C-42F8-B043-8575FD6C6BEF}"/>
                </a:ext>
              </a:extLst>
            </p:cNvPr>
            <p:cNvSpPr/>
            <p:nvPr/>
          </p:nvSpPr>
          <p:spPr bwMode="auto">
            <a:xfrm rot="2295736">
              <a:off x="561678" y="2208978"/>
              <a:ext cx="269725" cy="234938"/>
            </a:xfrm>
            <a:prstGeom prst="rightArrow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1E9E766-4C02-42BE-9C5D-A37681A99EBB}"/>
              </a:ext>
            </a:extLst>
          </p:cNvPr>
          <p:cNvGrpSpPr/>
          <p:nvPr/>
        </p:nvGrpSpPr>
        <p:grpSpPr>
          <a:xfrm>
            <a:off x="292589" y="1734152"/>
            <a:ext cx="3672000" cy="477571"/>
            <a:chOff x="292589" y="1864152"/>
            <a:chExt cx="3672000" cy="477571"/>
          </a:xfrm>
        </p:grpSpPr>
        <p:sp>
          <p:nvSpPr>
            <p:cNvPr id="107" name="TextBox 27">
              <a:extLst>
                <a:ext uri="{FF2B5EF4-FFF2-40B4-BE49-F238E27FC236}">
                  <a16:creationId xmlns:a16="http://schemas.microsoft.com/office/drawing/2014/main" id="{D6DC54A9-D348-45AA-B3B0-7A2C887FCF4E}"/>
                </a:ext>
              </a:extLst>
            </p:cNvPr>
            <p:cNvSpPr txBox="1"/>
            <p:nvPr/>
          </p:nvSpPr>
          <p:spPr>
            <a:xfrm>
              <a:off x="309970" y="1864152"/>
              <a:ext cx="3654619" cy="468000"/>
            </a:xfrm>
            <a:prstGeom prst="rect">
              <a:avLst/>
            </a:prstGeom>
            <a:noFill/>
          </p:spPr>
          <p:txBody>
            <a:bodyPr wrap="square" lIns="72000" rtlCol="0" anchor="b" anchorCtr="0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D2371"/>
                  </a:solidFill>
                  <a:effectLst/>
                  <a:uLnTx/>
                  <a:uFillTx/>
                  <a:cs typeface="Arial" pitchFamily="34" charset="0"/>
                </a:rPr>
                <a:t>Chiffres alarmants à travers le monde</a:t>
              </a:r>
            </a:p>
          </p:txBody>
        </p:sp>
        <p:cxnSp>
          <p:nvCxnSpPr>
            <p:cNvPr id="108" name="Straight Connector 17">
              <a:extLst>
                <a:ext uri="{FF2B5EF4-FFF2-40B4-BE49-F238E27FC236}">
                  <a16:creationId xmlns:a16="http://schemas.microsoft.com/office/drawing/2014/main" id="{581A574E-D29F-4C2C-B71C-FBC224507E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2589" y="2341723"/>
              <a:ext cx="3672000" cy="0"/>
            </a:xfrm>
            <a:prstGeom prst="line">
              <a:avLst/>
            </a:prstGeom>
            <a:solidFill>
              <a:srgbClr val="3B3838"/>
            </a:solidFill>
            <a:ln w="19050" cap="flat" cmpd="sng" algn="ctr">
              <a:solidFill>
                <a:srgbClr val="6D2371"/>
              </a:solidFill>
              <a:prstDash val="solid"/>
            </a:ln>
            <a:effectLst/>
          </p:spPr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7477355-68AF-4648-98A2-CDC67675E638}"/>
              </a:ext>
            </a:extLst>
          </p:cNvPr>
          <p:cNvGrpSpPr/>
          <p:nvPr/>
        </p:nvGrpSpPr>
        <p:grpSpPr>
          <a:xfrm>
            <a:off x="8238000" y="1734152"/>
            <a:ext cx="3672000" cy="477571"/>
            <a:chOff x="8238000" y="1864152"/>
            <a:chExt cx="3672000" cy="477571"/>
          </a:xfrm>
        </p:grpSpPr>
        <p:sp>
          <p:nvSpPr>
            <p:cNvPr id="110" name="TextBox 27">
              <a:extLst>
                <a:ext uri="{FF2B5EF4-FFF2-40B4-BE49-F238E27FC236}">
                  <a16:creationId xmlns:a16="http://schemas.microsoft.com/office/drawing/2014/main" id="{A952CE08-BF66-4EBB-AEB7-9913243C8D4B}"/>
                </a:ext>
              </a:extLst>
            </p:cNvPr>
            <p:cNvSpPr txBox="1"/>
            <p:nvPr/>
          </p:nvSpPr>
          <p:spPr>
            <a:xfrm>
              <a:off x="8255381" y="1864152"/>
              <a:ext cx="3654619" cy="468000"/>
            </a:xfrm>
            <a:prstGeom prst="rect">
              <a:avLst/>
            </a:prstGeom>
            <a:noFill/>
          </p:spPr>
          <p:txBody>
            <a:bodyPr wrap="square" lIns="72000" rtlCol="0" anchor="b" anchorCtr="0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D2371"/>
                  </a:solidFill>
                  <a:effectLst/>
                  <a:uLnTx/>
                  <a:uFillTx/>
                  <a:cs typeface="Arial" pitchFamily="34" charset="0"/>
                </a:rPr>
                <a:t>Pression</a:t>
              </a:r>
              <a:b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D2371"/>
                  </a:solidFill>
                  <a:effectLst/>
                  <a:uLnTx/>
                  <a:uFillTx/>
                  <a:cs typeface="Arial" pitchFamily="34" charset="0"/>
                </a:rPr>
              </a:b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D2371"/>
                  </a:solidFill>
                  <a:effectLst/>
                  <a:uLnTx/>
                  <a:uFillTx/>
                  <a:cs typeface="Arial" pitchFamily="34" charset="0"/>
                </a:rPr>
                <a:t>sur les systèmes de santé</a:t>
              </a:r>
            </a:p>
          </p:txBody>
        </p:sp>
        <p:cxnSp>
          <p:nvCxnSpPr>
            <p:cNvPr id="111" name="Straight Connector 17">
              <a:extLst>
                <a:ext uri="{FF2B5EF4-FFF2-40B4-BE49-F238E27FC236}">
                  <a16:creationId xmlns:a16="http://schemas.microsoft.com/office/drawing/2014/main" id="{1A8B6DFE-67FA-4CE5-96EE-BF6D64BC61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38000" y="2341723"/>
              <a:ext cx="3672000" cy="0"/>
            </a:xfrm>
            <a:prstGeom prst="line">
              <a:avLst/>
            </a:prstGeom>
            <a:solidFill>
              <a:srgbClr val="3B3838"/>
            </a:solidFill>
            <a:ln w="19050" cap="flat" cmpd="sng" algn="ctr">
              <a:solidFill>
                <a:srgbClr val="6D2371"/>
              </a:solidFill>
              <a:prstDash val="solid"/>
            </a:ln>
            <a:effectLst/>
          </p:spPr>
        </p:cxn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FE7B8FBB-9ED6-4F88-8906-984949A64604}"/>
              </a:ext>
            </a:extLst>
          </p:cNvPr>
          <p:cNvGrpSpPr/>
          <p:nvPr/>
        </p:nvGrpSpPr>
        <p:grpSpPr>
          <a:xfrm>
            <a:off x="1894589" y="1296445"/>
            <a:ext cx="468000" cy="468000"/>
            <a:chOff x="442997" y="2078936"/>
            <a:chExt cx="468000" cy="468000"/>
          </a:xfrm>
        </p:grpSpPr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5426DD85-8D9D-46BA-91E6-48743F0311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2997" y="2078936"/>
              <a:ext cx="468000" cy="468000"/>
            </a:xfrm>
            <a:prstGeom prst="ellipse">
              <a:avLst/>
            </a:prstGeom>
            <a:solidFill>
              <a:srgbClr val="1CADE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14" name="Flèche : droite 113">
              <a:extLst>
                <a:ext uri="{FF2B5EF4-FFF2-40B4-BE49-F238E27FC236}">
                  <a16:creationId xmlns:a16="http://schemas.microsoft.com/office/drawing/2014/main" id="{95445821-E321-42EC-8A83-729D4B549192}"/>
                </a:ext>
              </a:extLst>
            </p:cNvPr>
            <p:cNvSpPr/>
            <p:nvPr/>
          </p:nvSpPr>
          <p:spPr bwMode="auto">
            <a:xfrm rot="18900000">
              <a:off x="561677" y="2194022"/>
              <a:ext cx="269725" cy="234938"/>
            </a:xfrm>
            <a:prstGeom prst="rightArrow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A0AF2E00-9D5C-4506-ACC5-2D4749C55433}"/>
              </a:ext>
            </a:extLst>
          </p:cNvPr>
          <p:cNvGrpSpPr/>
          <p:nvPr/>
        </p:nvGrpSpPr>
        <p:grpSpPr>
          <a:xfrm>
            <a:off x="9343127" y="1166445"/>
            <a:ext cx="468000" cy="468000"/>
            <a:chOff x="442997" y="2078936"/>
            <a:chExt cx="468000" cy="468000"/>
          </a:xfrm>
        </p:grpSpPr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02D97203-661D-44CA-B09B-9FA1B30B42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2997" y="2078936"/>
              <a:ext cx="468000" cy="468000"/>
            </a:xfrm>
            <a:prstGeom prst="ellipse">
              <a:avLst/>
            </a:prstGeom>
            <a:solidFill>
              <a:srgbClr val="1CADE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17" name="Flèche : droite 116">
              <a:extLst>
                <a:ext uri="{FF2B5EF4-FFF2-40B4-BE49-F238E27FC236}">
                  <a16:creationId xmlns:a16="http://schemas.microsoft.com/office/drawing/2014/main" id="{3A1B4763-683A-4495-84F5-C8CCAB91ABBD}"/>
                </a:ext>
              </a:extLst>
            </p:cNvPr>
            <p:cNvSpPr/>
            <p:nvPr/>
          </p:nvSpPr>
          <p:spPr bwMode="auto">
            <a:xfrm rot="18900000">
              <a:off x="561677" y="2194022"/>
              <a:ext cx="269725" cy="234938"/>
            </a:xfrm>
            <a:prstGeom prst="rightArrow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2B4B225F-A994-4885-A5A1-0E930A36B39D}"/>
              </a:ext>
            </a:extLst>
          </p:cNvPr>
          <p:cNvGrpSpPr/>
          <p:nvPr/>
        </p:nvGrpSpPr>
        <p:grpSpPr>
          <a:xfrm>
            <a:off x="10020174" y="1166445"/>
            <a:ext cx="468000" cy="468000"/>
            <a:chOff x="442997" y="2078936"/>
            <a:chExt cx="468000" cy="468000"/>
          </a:xfrm>
        </p:grpSpPr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082B116B-6E94-4D11-895A-18C7A9B0DF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2997" y="2078936"/>
              <a:ext cx="468000" cy="468000"/>
            </a:xfrm>
            <a:prstGeom prst="ellipse">
              <a:avLst/>
            </a:prstGeom>
            <a:solidFill>
              <a:srgbClr val="1CADE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20" name="Flèche : droite 119">
              <a:extLst>
                <a:ext uri="{FF2B5EF4-FFF2-40B4-BE49-F238E27FC236}">
                  <a16:creationId xmlns:a16="http://schemas.microsoft.com/office/drawing/2014/main" id="{8679DB69-E32C-4BF3-902E-6605DEEA589D}"/>
                </a:ext>
              </a:extLst>
            </p:cNvPr>
            <p:cNvSpPr/>
            <p:nvPr/>
          </p:nvSpPr>
          <p:spPr bwMode="auto">
            <a:xfrm rot="18900000">
              <a:off x="561677" y="2194022"/>
              <a:ext cx="269725" cy="234938"/>
            </a:xfrm>
            <a:prstGeom prst="rightArrow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129" name="Groupe 828">
            <a:extLst>
              <a:ext uri="{FF2B5EF4-FFF2-40B4-BE49-F238E27FC236}">
                <a16:creationId xmlns:a16="http://schemas.microsoft.com/office/drawing/2014/main" id="{DB961004-DAF9-41BE-AA54-27C77E6AC9AE}"/>
              </a:ext>
            </a:extLst>
          </p:cNvPr>
          <p:cNvGrpSpPr>
            <a:grpSpLocks noChangeAspect="1"/>
          </p:cNvGrpSpPr>
          <p:nvPr/>
        </p:nvGrpSpPr>
        <p:grpSpPr>
          <a:xfrm>
            <a:off x="546226" y="2767149"/>
            <a:ext cx="2846960" cy="1540210"/>
            <a:chOff x="6707671" y="1091681"/>
            <a:chExt cx="2263292" cy="1224443"/>
          </a:xfrm>
          <a:solidFill>
            <a:schemeClr val="bg1">
              <a:lumMod val="85000"/>
            </a:schemeClr>
          </a:solidFill>
        </p:grpSpPr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C7A04A83-877C-434B-B3FE-7CE73242C9D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685056" y="1091681"/>
              <a:ext cx="1285907" cy="1158159"/>
            </a:xfrm>
            <a:custGeom>
              <a:avLst/>
              <a:gdLst>
                <a:gd name="T0" fmla="*/ 2146 w 3062"/>
                <a:gd name="T1" fmla="*/ 1956 h 2758"/>
                <a:gd name="T2" fmla="*/ 2100 w 3062"/>
                <a:gd name="T3" fmla="*/ 1866 h 2758"/>
                <a:gd name="T4" fmla="*/ 2180 w 3062"/>
                <a:gd name="T5" fmla="*/ 1810 h 2758"/>
                <a:gd name="T6" fmla="*/ 2152 w 3062"/>
                <a:gd name="T7" fmla="*/ 1724 h 2758"/>
                <a:gd name="T8" fmla="*/ 2920 w 3062"/>
                <a:gd name="T9" fmla="*/ 422 h 2758"/>
                <a:gd name="T10" fmla="*/ 2474 w 3062"/>
                <a:gd name="T11" fmla="*/ 286 h 2758"/>
                <a:gd name="T12" fmla="*/ 2216 w 3062"/>
                <a:gd name="T13" fmla="*/ 240 h 2758"/>
                <a:gd name="T14" fmla="*/ 2010 w 3062"/>
                <a:gd name="T15" fmla="*/ 144 h 2758"/>
                <a:gd name="T16" fmla="*/ 1482 w 3062"/>
                <a:gd name="T17" fmla="*/ 300 h 2758"/>
                <a:gd name="T18" fmla="*/ 1316 w 3062"/>
                <a:gd name="T19" fmla="*/ 436 h 2758"/>
                <a:gd name="T20" fmla="*/ 972 w 3062"/>
                <a:gd name="T21" fmla="*/ 526 h 2758"/>
                <a:gd name="T22" fmla="*/ 842 w 3062"/>
                <a:gd name="T23" fmla="*/ 632 h 2758"/>
                <a:gd name="T24" fmla="*/ 778 w 3062"/>
                <a:gd name="T25" fmla="*/ 422 h 2758"/>
                <a:gd name="T26" fmla="*/ 502 w 3062"/>
                <a:gd name="T27" fmla="*/ 484 h 2758"/>
                <a:gd name="T28" fmla="*/ 442 w 3062"/>
                <a:gd name="T29" fmla="*/ 796 h 2758"/>
                <a:gd name="T30" fmla="*/ 536 w 3062"/>
                <a:gd name="T31" fmla="*/ 746 h 2758"/>
                <a:gd name="T32" fmla="*/ 704 w 3062"/>
                <a:gd name="T33" fmla="*/ 766 h 2758"/>
                <a:gd name="T34" fmla="*/ 516 w 3062"/>
                <a:gd name="T35" fmla="*/ 938 h 2758"/>
                <a:gd name="T36" fmla="*/ 404 w 3062"/>
                <a:gd name="T37" fmla="*/ 942 h 2758"/>
                <a:gd name="T38" fmla="*/ 226 w 3062"/>
                <a:gd name="T39" fmla="*/ 1106 h 2758"/>
                <a:gd name="T40" fmla="*/ 164 w 3062"/>
                <a:gd name="T41" fmla="*/ 1322 h 2758"/>
                <a:gd name="T42" fmla="*/ 508 w 3062"/>
                <a:gd name="T43" fmla="*/ 1316 h 2758"/>
                <a:gd name="T44" fmla="*/ 570 w 3062"/>
                <a:gd name="T45" fmla="*/ 1260 h 2758"/>
                <a:gd name="T46" fmla="*/ 748 w 3062"/>
                <a:gd name="T47" fmla="*/ 1330 h 2758"/>
                <a:gd name="T48" fmla="*/ 534 w 3062"/>
                <a:gd name="T49" fmla="*/ 1434 h 2758"/>
                <a:gd name="T50" fmla="*/ 190 w 3062"/>
                <a:gd name="T51" fmla="*/ 1354 h 2758"/>
                <a:gd name="T52" fmla="*/ 32 w 3062"/>
                <a:gd name="T53" fmla="*/ 1772 h 2758"/>
                <a:gd name="T54" fmla="*/ 392 w 3062"/>
                <a:gd name="T55" fmla="*/ 1878 h 2758"/>
                <a:gd name="T56" fmla="*/ 484 w 3062"/>
                <a:gd name="T57" fmla="*/ 2302 h 2758"/>
                <a:gd name="T58" fmla="*/ 838 w 3062"/>
                <a:gd name="T59" fmla="*/ 2228 h 2758"/>
                <a:gd name="T60" fmla="*/ 1054 w 3062"/>
                <a:gd name="T61" fmla="*/ 1770 h 2758"/>
                <a:gd name="T62" fmla="*/ 898 w 3062"/>
                <a:gd name="T63" fmla="*/ 1636 h 2758"/>
                <a:gd name="T64" fmla="*/ 1058 w 3062"/>
                <a:gd name="T65" fmla="*/ 1534 h 2758"/>
                <a:gd name="T66" fmla="*/ 1386 w 3062"/>
                <a:gd name="T67" fmla="*/ 1598 h 2758"/>
                <a:gd name="T68" fmla="*/ 1728 w 3062"/>
                <a:gd name="T69" fmla="*/ 1676 h 2758"/>
                <a:gd name="T70" fmla="*/ 1848 w 3062"/>
                <a:gd name="T71" fmla="*/ 1742 h 2758"/>
                <a:gd name="T72" fmla="*/ 2076 w 3062"/>
                <a:gd name="T73" fmla="*/ 1570 h 2758"/>
                <a:gd name="T74" fmla="*/ 2158 w 3062"/>
                <a:gd name="T75" fmla="*/ 1260 h 2758"/>
                <a:gd name="T76" fmla="*/ 2314 w 3062"/>
                <a:gd name="T77" fmla="*/ 1218 h 2758"/>
                <a:gd name="T78" fmla="*/ 2576 w 3062"/>
                <a:gd name="T79" fmla="*/ 796 h 2758"/>
                <a:gd name="T80" fmla="*/ 2702 w 3062"/>
                <a:gd name="T81" fmla="*/ 854 h 2758"/>
                <a:gd name="T82" fmla="*/ 2908 w 3062"/>
                <a:gd name="T83" fmla="*/ 786 h 2758"/>
                <a:gd name="T84" fmla="*/ 864 w 3062"/>
                <a:gd name="T85" fmla="*/ 1244 h 2758"/>
                <a:gd name="T86" fmla="*/ 870 w 3062"/>
                <a:gd name="T87" fmla="*/ 1166 h 2758"/>
                <a:gd name="T88" fmla="*/ 980 w 3062"/>
                <a:gd name="T89" fmla="*/ 1256 h 2758"/>
                <a:gd name="T90" fmla="*/ 1140 w 3062"/>
                <a:gd name="T91" fmla="*/ 262 h 2758"/>
                <a:gd name="T92" fmla="*/ 1082 w 3062"/>
                <a:gd name="T93" fmla="*/ 252 h 2758"/>
                <a:gd name="T94" fmla="*/ 120 w 3062"/>
                <a:gd name="T95" fmla="*/ 984 h 2758"/>
                <a:gd name="T96" fmla="*/ 1814 w 3062"/>
                <a:gd name="T97" fmla="*/ 1942 h 2758"/>
                <a:gd name="T98" fmla="*/ 1030 w 3062"/>
                <a:gd name="T99" fmla="*/ 2140 h 2758"/>
                <a:gd name="T100" fmla="*/ 208 w 3062"/>
                <a:gd name="T101" fmla="*/ 1038 h 2758"/>
                <a:gd name="T102" fmla="*/ 206 w 3062"/>
                <a:gd name="T103" fmla="*/ 840 h 2758"/>
                <a:gd name="T104" fmla="*/ 2980 w 3062"/>
                <a:gd name="T105" fmla="*/ 2638 h 2758"/>
                <a:gd name="T106" fmla="*/ 2880 w 3062"/>
                <a:gd name="T107" fmla="*/ 2756 h 2758"/>
                <a:gd name="T108" fmla="*/ 2308 w 3062"/>
                <a:gd name="T109" fmla="*/ 1394 h 2758"/>
                <a:gd name="T110" fmla="*/ 2434 w 3062"/>
                <a:gd name="T111" fmla="*/ 2068 h 2758"/>
                <a:gd name="T112" fmla="*/ 2320 w 3062"/>
                <a:gd name="T113" fmla="*/ 1948 h 2758"/>
                <a:gd name="T114" fmla="*/ 2384 w 3062"/>
                <a:gd name="T115" fmla="*/ 2138 h 2758"/>
                <a:gd name="T116" fmla="*/ 2054 w 3062"/>
                <a:gd name="T117" fmla="*/ 2448 h 2758"/>
                <a:gd name="T118" fmla="*/ 2544 w 3062"/>
                <a:gd name="T119" fmla="*/ 2592 h 2758"/>
                <a:gd name="T120" fmla="*/ 2476 w 3062"/>
                <a:gd name="T121" fmla="*/ 954 h 2758"/>
                <a:gd name="T122" fmla="*/ 2488 w 3062"/>
                <a:gd name="T123" fmla="*/ 1226 h 2758"/>
                <a:gd name="T124" fmla="*/ 2408 w 3062"/>
                <a:gd name="T125" fmla="*/ 1360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62"/>
                <a:gd name="T190" fmla="*/ 0 h 2758"/>
                <a:gd name="T191" fmla="*/ 3062 w 3062"/>
                <a:gd name="T192" fmla="*/ 2758 h 275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4331340A-E4E2-41B4-9C90-9AD30FD4C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7671" y="1103732"/>
              <a:ext cx="888204" cy="1212392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11"/>
                <a:gd name="T187" fmla="*/ 0 h 3018"/>
                <a:gd name="T188" fmla="*/ 2211 w 2211"/>
                <a:gd name="T189" fmla="*/ 3018 h 30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132" name="TextBox 27">
            <a:extLst>
              <a:ext uri="{FF2B5EF4-FFF2-40B4-BE49-F238E27FC236}">
                <a16:creationId xmlns:a16="http://schemas.microsoft.com/office/drawing/2014/main" id="{34EE6546-B713-47DA-B4A2-13E69A74C103}"/>
              </a:ext>
            </a:extLst>
          </p:cNvPr>
          <p:cNvSpPr txBox="1"/>
          <p:nvPr/>
        </p:nvSpPr>
        <p:spPr>
          <a:xfrm>
            <a:off x="546226" y="2934195"/>
            <a:ext cx="1490845" cy="588316"/>
          </a:xfrm>
          <a:prstGeom prst="rect">
            <a:avLst/>
          </a:prstGeom>
          <a:noFill/>
        </p:spPr>
        <p:txBody>
          <a:bodyPr wrap="square" lIns="72000" rtlCol="0" anchor="b" anchorCtr="0">
            <a:noAutofit/>
          </a:bodyPr>
          <a:lstStyle/>
          <a:p>
            <a:pPr marL="0" lvl="3" algn="ctr" eaLnBrk="0" fontAlgn="base" hangingPunct="0">
              <a:buSzPct val="100000"/>
              <a:defRPr/>
            </a:pPr>
            <a:r>
              <a:rPr lang="fr-FR" sz="1200" b="1" dirty="0">
                <a:cs typeface="Arial" charset="0"/>
              </a:rPr>
              <a:t>35 000 décès aux États-Unis en 2017</a:t>
            </a:r>
            <a:r>
              <a:rPr lang="fr-FR" sz="1200" b="1" baseline="30000" dirty="0">
                <a:cs typeface="Arial" charset="0"/>
              </a:rPr>
              <a:t>2</a:t>
            </a:r>
          </a:p>
        </p:txBody>
      </p:sp>
      <p:sp>
        <p:nvSpPr>
          <p:cNvPr id="133" name="TextBox 27">
            <a:extLst>
              <a:ext uri="{FF2B5EF4-FFF2-40B4-BE49-F238E27FC236}">
                <a16:creationId xmlns:a16="http://schemas.microsoft.com/office/drawing/2014/main" id="{5F40F52A-D6D7-484B-9D80-949322966785}"/>
              </a:ext>
            </a:extLst>
          </p:cNvPr>
          <p:cNvSpPr txBox="1"/>
          <p:nvPr/>
        </p:nvSpPr>
        <p:spPr>
          <a:xfrm>
            <a:off x="1924892" y="2934195"/>
            <a:ext cx="1490845" cy="588316"/>
          </a:xfrm>
          <a:prstGeom prst="rect">
            <a:avLst/>
          </a:prstGeom>
          <a:noFill/>
        </p:spPr>
        <p:txBody>
          <a:bodyPr wrap="square" lIns="72000" rtlCol="0" anchor="b" anchorCtr="0">
            <a:noAutofit/>
          </a:bodyPr>
          <a:lstStyle/>
          <a:p>
            <a:pPr marL="0" lvl="3" algn="ctr" eaLnBrk="0" fontAlgn="base" hangingPunct="0">
              <a:buSzPct val="100000"/>
              <a:defRPr/>
            </a:pPr>
            <a:r>
              <a:rPr lang="fr-FR" sz="1200" b="1" dirty="0">
                <a:cs typeface="Arial" charset="0"/>
              </a:rPr>
              <a:t>33 000 décès </a:t>
            </a:r>
          </a:p>
          <a:p>
            <a:pPr marL="0" lvl="3" algn="ctr" eaLnBrk="0" fontAlgn="base" hangingPunct="0">
              <a:buSzPct val="100000"/>
              <a:defRPr/>
            </a:pPr>
            <a:r>
              <a:rPr lang="fr-FR" sz="1200" b="1" dirty="0">
                <a:cs typeface="Arial" charset="0"/>
              </a:rPr>
              <a:t>en Europe </a:t>
            </a:r>
          </a:p>
          <a:p>
            <a:pPr marL="0" lvl="3" algn="ctr" eaLnBrk="0" fontAlgn="base" hangingPunct="0">
              <a:buSzPct val="100000"/>
              <a:defRPr/>
            </a:pPr>
            <a:r>
              <a:rPr lang="fr-FR" sz="1200" b="1" dirty="0">
                <a:cs typeface="Arial" charset="0"/>
              </a:rPr>
              <a:t>en 2019</a:t>
            </a:r>
            <a:r>
              <a:rPr lang="fr-FR" sz="1200" b="1" baseline="30000" dirty="0">
                <a:cs typeface="Arial" charset="0"/>
              </a:rPr>
              <a:t>3</a:t>
            </a:r>
          </a:p>
        </p:txBody>
      </p:sp>
      <p:sp>
        <p:nvSpPr>
          <p:cNvPr id="134" name="Text Placeholder 7">
            <a:extLst>
              <a:ext uri="{FF2B5EF4-FFF2-40B4-BE49-F238E27FC236}">
                <a16:creationId xmlns:a16="http://schemas.microsoft.com/office/drawing/2014/main" id="{C159EE38-5BD2-4620-BC9F-AAC044C9F70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9970" y="2276817"/>
            <a:ext cx="3681811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>
                <a:solidFill>
                  <a:schemeClr val="tx1"/>
                </a:solidFill>
                <a:latin typeface="+mn-lt"/>
                <a:ea typeface="LF_Kai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>
                <a:solidFill>
                  <a:schemeClr val="tx1"/>
                </a:solidFill>
                <a:latin typeface="+mn-lt"/>
                <a:ea typeface="LF_Kai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>
                <a:solidFill>
                  <a:schemeClr val="tx1"/>
                </a:solidFill>
                <a:latin typeface="+mn-lt"/>
                <a:ea typeface="LF_Kai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>
                <a:solidFill>
                  <a:schemeClr val="tx1"/>
                </a:solidFill>
                <a:latin typeface="+mn-lt"/>
                <a:ea typeface="LF_Kai"/>
              </a:defRPr>
            </a:lvl9pPr>
          </a:lstStyle>
          <a:p>
            <a:pPr marL="0" lvl="2" indent="0" algn="ctr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200" b="1" dirty="0">
                <a:solidFill>
                  <a:srgbClr val="002060"/>
                </a:solidFill>
                <a:ea typeface="+mn-ea"/>
                <a:cs typeface="Arial" charset="0"/>
              </a:rPr>
              <a:t>700 000 décès </a:t>
            </a:r>
          </a:p>
          <a:p>
            <a:pPr marL="0" lvl="2" indent="0" algn="ctr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200" b="1" dirty="0">
                <a:solidFill>
                  <a:srgbClr val="002060"/>
                </a:solidFill>
                <a:ea typeface="+mn-ea"/>
                <a:cs typeface="Arial" charset="0"/>
              </a:rPr>
              <a:t>dans le monde en 2014</a:t>
            </a:r>
            <a:r>
              <a:rPr lang="fr-FR" sz="1200" b="1" baseline="30000" dirty="0">
                <a:solidFill>
                  <a:srgbClr val="002060"/>
                </a:solidFill>
                <a:ea typeface="+mn-ea"/>
                <a:cs typeface="Arial" charset="0"/>
              </a:rPr>
              <a:t>1</a:t>
            </a:r>
            <a:endParaRPr lang="fr-FR" sz="12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0263339E-3F85-40E9-837B-D54572618F70}"/>
              </a:ext>
            </a:extLst>
          </p:cNvPr>
          <p:cNvSpPr txBox="1"/>
          <p:nvPr/>
        </p:nvSpPr>
        <p:spPr>
          <a:xfrm>
            <a:off x="309971" y="4670342"/>
            <a:ext cx="3654618" cy="510778"/>
          </a:xfrm>
          <a:prstGeom prst="roundRect">
            <a:avLst>
              <a:gd name="adj" fmla="val 14534"/>
            </a:avLst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/>
          <a:p>
            <a:pPr marL="3175" marR="0" lvl="2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charset="0"/>
              </a:rPr>
              <a:t>10 000 000 de décès </a:t>
            </a:r>
          </a:p>
          <a:p>
            <a:pPr marL="3175" marR="0" lvl="2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charset="0"/>
              </a:rPr>
              <a:t>attendus/an dès 2050</a:t>
            </a:r>
            <a:r>
              <a:rPr lang="fr-FR" sz="1200" b="1" kern="0" baseline="30000" dirty="0">
                <a:solidFill>
                  <a:schemeClr val="tx2"/>
                </a:solidFill>
                <a:cs typeface="Arial" charset="0"/>
              </a:rPr>
              <a:t>4</a:t>
            </a:r>
            <a:endParaRPr kumimoji="0" lang="fr-FR" sz="1200" b="1" i="0" u="none" strike="noStrike" kern="0" cap="none" spc="0" normalizeH="0" baseline="30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Arial" charset="0"/>
            </a:endParaRPr>
          </a:p>
        </p:txBody>
      </p:sp>
      <p:graphicFrame>
        <p:nvGraphicFramePr>
          <p:cNvPr id="138" name="Graphique 137">
            <a:extLst>
              <a:ext uri="{FF2B5EF4-FFF2-40B4-BE49-F238E27FC236}">
                <a16:creationId xmlns:a16="http://schemas.microsoft.com/office/drawing/2014/main" id="{69D3FAAF-1DC9-4A69-9DB5-2E89341EC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950113"/>
              </p:ext>
            </p:extLst>
          </p:nvPr>
        </p:nvGraphicFramePr>
        <p:xfrm>
          <a:off x="4225996" y="2202151"/>
          <a:ext cx="3711297" cy="324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4" name="Flowchart: Terminator 17">
            <a:extLst>
              <a:ext uri="{FF2B5EF4-FFF2-40B4-BE49-F238E27FC236}">
                <a16:creationId xmlns:a16="http://schemas.microsoft.com/office/drawing/2014/main" id="{7197FD22-C1B5-434D-9AFB-E7D7D158A8C8}"/>
              </a:ext>
            </a:extLst>
          </p:cNvPr>
          <p:cNvSpPr/>
          <p:nvPr/>
        </p:nvSpPr>
        <p:spPr bwMode="auto">
          <a:xfrm>
            <a:off x="10266954" y="2851179"/>
            <a:ext cx="1472650" cy="2002916"/>
          </a:xfrm>
          <a:prstGeom prst="roundRect">
            <a:avLst/>
          </a:prstGeom>
          <a:solidFill>
            <a:srgbClr val="6D237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36 Mds $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45" name="Flowchart: Terminator 17">
            <a:extLst>
              <a:ext uri="{FF2B5EF4-FFF2-40B4-BE49-F238E27FC236}">
                <a16:creationId xmlns:a16="http://schemas.microsoft.com/office/drawing/2014/main" id="{398F8F35-D371-4FFC-8783-EF1F0B059F00}"/>
              </a:ext>
            </a:extLst>
          </p:cNvPr>
          <p:cNvSpPr/>
          <p:nvPr/>
        </p:nvSpPr>
        <p:spPr bwMode="auto">
          <a:xfrm>
            <a:off x="8926407" y="3988423"/>
            <a:ext cx="983674" cy="860935"/>
          </a:xfrm>
          <a:prstGeom prst="roundRect">
            <a:avLst/>
          </a:prstGeom>
          <a:solidFill>
            <a:srgbClr val="C7008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FFFFFF"/>
                </a:solidFill>
                <a:cs typeface="Arial" charset="0"/>
              </a:rPr>
              <a:t>20 Mds $</a:t>
            </a:r>
            <a:endParaRPr lang="fr-FR" sz="9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6" name="TextBox 27">
            <a:extLst>
              <a:ext uri="{FF2B5EF4-FFF2-40B4-BE49-F238E27FC236}">
                <a16:creationId xmlns:a16="http://schemas.microsoft.com/office/drawing/2014/main" id="{C480CD85-1942-4EA7-9424-DF15813AB48C}"/>
              </a:ext>
            </a:extLst>
          </p:cNvPr>
          <p:cNvSpPr txBox="1"/>
          <p:nvPr/>
        </p:nvSpPr>
        <p:spPr>
          <a:xfrm>
            <a:off x="8679323" y="4920292"/>
            <a:ext cx="1374456" cy="2356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bg2"/>
                </a:solidFill>
                <a:cs typeface="Arial" pitchFamily="34" charset="0"/>
              </a:rPr>
              <a:t>2020</a:t>
            </a:r>
          </a:p>
        </p:txBody>
      </p:sp>
      <p:sp>
        <p:nvSpPr>
          <p:cNvPr id="147" name="TextBox 27">
            <a:extLst>
              <a:ext uri="{FF2B5EF4-FFF2-40B4-BE49-F238E27FC236}">
                <a16:creationId xmlns:a16="http://schemas.microsoft.com/office/drawing/2014/main" id="{6973CB06-08A5-4505-BB9C-9FA2D27FA747}"/>
              </a:ext>
            </a:extLst>
          </p:cNvPr>
          <p:cNvSpPr txBox="1"/>
          <p:nvPr/>
        </p:nvSpPr>
        <p:spPr>
          <a:xfrm>
            <a:off x="10302986" y="4925493"/>
            <a:ext cx="1374456" cy="2336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bg2"/>
                </a:solidFill>
                <a:cs typeface="Arial" pitchFamily="34" charset="0"/>
              </a:rPr>
              <a:t>2022</a:t>
            </a:r>
          </a:p>
        </p:txBody>
      </p:sp>
      <p:sp>
        <p:nvSpPr>
          <p:cNvPr id="149" name="Text Placeholder 7">
            <a:extLst>
              <a:ext uri="{FF2B5EF4-FFF2-40B4-BE49-F238E27FC236}">
                <a16:creationId xmlns:a16="http://schemas.microsoft.com/office/drawing/2014/main" id="{FCC731A7-F0B9-4766-A1E5-150A55F2C0E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37998" y="2276817"/>
            <a:ext cx="3681811" cy="32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>
                <a:solidFill>
                  <a:schemeClr val="tx1"/>
                </a:solidFill>
                <a:latin typeface="+mn-lt"/>
                <a:ea typeface="LF_Kai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>
                <a:solidFill>
                  <a:schemeClr val="tx1"/>
                </a:solidFill>
                <a:latin typeface="+mn-lt"/>
                <a:ea typeface="LF_Kai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>
                <a:solidFill>
                  <a:schemeClr val="tx1"/>
                </a:solidFill>
                <a:latin typeface="+mn-lt"/>
                <a:ea typeface="LF_Kai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>
                <a:solidFill>
                  <a:schemeClr val="tx1"/>
                </a:solidFill>
                <a:latin typeface="+mn-lt"/>
                <a:ea typeface="LF_Kai"/>
              </a:defRPr>
            </a:lvl9pPr>
          </a:lstStyle>
          <a:p>
            <a:pPr marL="0" lvl="2" indent="0" algn="ctr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200" b="1" dirty="0">
                <a:solidFill>
                  <a:srgbClr val="0F0E57"/>
                </a:solidFill>
                <a:ea typeface="+mn-ea"/>
                <a:cs typeface="Arial" charset="0"/>
              </a:rPr>
              <a:t>Coût annuel des infections </a:t>
            </a:r>
          </a:p>
          <a:p>
            <a:pPr marL="0" lvl="2" indent="0" algn="ctr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200" b="1" dirty="0">
                <a:solidFill>
                  <a:srgbClr val="0F0E57"/>
                </a:solidFill>
                <a:ea typeface="+mn-ea"/>
                <a:cs typeface="Arial" charset="0"/>
              </a:rPr>
              <a:t>antibiorésistantes aux États-Unis</a:t>
            </a:r>
            <a:r>
              <a:rPr lang="fr-FR" sz="1200" b="1" baseline="30000" dirty="0">
                <a:solidFill>
                  <a:srgbClr val="0F0E57"/>
                </a:solidFill>
                <a:ea typeface="+mn-ea"/>
                <a:cs typeface="Arial" charset="0"/>
              </a:rPr>
              <a:t>6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4A5B2A3-FA2C-4AF5-9710-F0F82A697A25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fr-FR" sz="700" dirty="0"/>
              <a:t>Sources : (1) https://www.who.int/news/item/29-04-2019-new-report-calls-for-urgent-action-to-avert-antimicrobial-resistance-crisis, (2)  https://www.cdc.gov/drugresistance/biggest-threats.html, (3) https://www.ecdc.europa.eu/sites/default/files/documents/surveillance-antimicrobial-resistance-Europe-2019.pdf; (4) Rapport de Jim O'Neill, 2016, commandé par le Premier Ministre britannique, (5) </a:t>
            </a:r>
            <a:r>
              <a:rPr lang="fr-FR" sz="700" dirty="0" err="1"/>
              <a:t>Carb</a:t>
            </a:r>
            <a:r>
              <a:rPr lang="fr-FR" sz="700" dirty="0"/>
              <a:t>-X https://carb-x.org/about/global-threat, (6) https://www.marketresearchfuture.com/reports/hospital-acquired-infections-market-2576 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375015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7FAE3F-29FC-4A62-A08D-B78AB74C0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phagothérapie : une </a:t>
            </a:r>
            <a:r>
              <a:rPr lang="fr-FR" dirty="0">
                <a:solidFill>
                  <a:schemeClr val="tx2"/>
                </a:solidFill>
              </a:rPr>
              <a:t>solution</a:t>
            </a:r>
            <a:r>
              <a:rPr lang="fr-FR" dirty="0"/>
              <a:t> </a:t>
            </a:r>
            <a:r>
              <a:rPr lang="fr-FR" dirty="0">
                <a:solidFill>
                  <a:schemeClr val="tx2"/>
                </a:solidFill>
              </a:rPr>
              <a:t>naturelle</a:t>
            </a:r>
            <a:r>
              <a:rPr lang="fr-FR" dirty="0"/>
              <a:t> pour traiter les infections résistantes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834B1E-7FEF-4D31-BE9A-28DF26A32A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La phagothérapie permet des traitements simples, efficaces et bien tolérés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DE742-9A94-4DB9-9E76-19DF8640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F8CC8-2FEE-4E40-BA58-422935C5735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7671CCE-96E6-4D7C-8729-3AF5B65DBA0D}"/>
              </a:ext>
            </a:extLst>
          </p:cNvPr>
          <p:cNvGrpSpPr/>
          <p:nvPr/>
        </p:nvGrpSpPr>
        <p:grpSpPr>
          <a:xfrm>
            <a:off x="432414" y="2003079"/>
            <a:ext cx="2032635" cy="2848958"/>
            <a:chOff x="432414" y="1992103"/>
            <a:chExt cx="2032635" cy="2848958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419F07A-AABE-42C0-9067-A28968004DB1}"/>
                </a:ext>
              </a:extLst>
            </p:cNvPr>
            <p:cNvSpPr txBox="1"/>
            <p:nvPr/>
          </p:nvSpPr>
          <p:spPr>
            <a:xfrm>
              <a:off x="452372" y="3886954"/>
              <a:ext cx="189564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rgbClr val="6D2371"/>
                  </a:solidFill>
                  <a:cs typeface="Arial" charset="0"/>
                </a:rPr>
                <a:t>Bactériophages : </a:t>
              </a:r>
              <a:br>
                <a:rPr lang="fr-FR" sz="1400" b="1" dirty="0">
                  <a:solidFill>
                    <a:srgbClr val="6D2371"/>
                  </a:solidFill>
                  <a:cs typeface="Arial" charset="0"/>
                </a:rPr>
              </a:br>
              <a:r>
                <a:rPr lang="fr-FR" sz="1400" b="1" dirty="0">
                  <a:solidFill>
                    <a:srgbClr val="6D2371"/>
                  </a:solidFill>
                  <a:cs typeface="Arial" charset="0"/>
                </a:rPr>
                <a:t>virus, prédateurs naturels des bactéries</a:t>
              </a:r>
              <a:endParaRPr lang="en-GB" sz="1400" b="1" dirty="0">
                <a:solidFill>
                  <a:srgbClr val="6D2371"/>
                </a:solidFill>
                <a:cs typeface="Arial" charset="0"/>
              </a:endParaRP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830C7588-1522-45A1-AF6C-0EF781BDFE93}"/>
                </a:ext>
              </a:extLst>
            </p:cNvPr>
            <p:cNvPicPr/>
            <p:nvPr/>
          </p:nvPicPr>
          <p:blipFill>
            <a:blip r:embed="rId2">
              <a:duotone>
                <a:srgbClr val="6B207F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23" b="97419" l="4230" r="89426">
                          <a14:foregroundMark x1="33535" y1="13871" x2="53776" y2="645"/>
                          <a14:foregroundMark x1="53776" y1="645" x2="60725" y2="8387"/>
                          <a14:foregroundMark x1="9668" y1="80000" x2="4230" y2="86129"/>
                          <a14:foregroundMark x1="12991" y1="89677" x2="8459" y2="97419"/>
                          <a14:foregroundMark x1="89426" y1="86452" x2="89426" y2="86452"/>
                          <a14:foregroundMark x1="41088" y1="42903" x2="41088" y2="42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14" y="1992103"/>
              <a:ext cx="2032635" cy="1903730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B998EC7-1ABA-4DBF-9523-235D808B42EE}"/>
              </a:ext>
            </a:extLst>
          </p:cNvPr>
          <p:cNvGrpSpPr/>
          <p:nvPr/>
        </p:nvGrpSpPr>
        <p:grpSpPr>
          <a:xfrm>
            <a:off x="9174962" y="2384403"/>
            <a:ext cx="2584624" cy="2089193"/>
            <a:chOff x="9174962" y="2089315"/>
            <a:chExt cx="2584624" cy="208919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BEF6A40-5389-4C6C-B179-9211A0E23BC2}"/>
                </a:ext>
              </a:extLst>
            </p:cNvPr>
            <p:cNvSpPr/>
            <p:nvPr/>
          </p:nvSpPr>
          <p:spPr>
            <a:xfrm>
              <a:off x="9174962" y="2672900"/>
              <a:ext cx="258462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8288" indent="-268288" fontAlgn="base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6D2371"/>
                </a:buClr>
                <a:buSzPct val="80000"/>
                <a:buFont typeface="Wingdings 2" panose="05020102010507070707" pitchFamily="18" charset="2"/>
                <a:buChar char=""/>
                <a:defRPr/>
              </a:pPr>
              <a:r>
                <a:rPr lang="fr-FR" sz="1200" b="1" dirty="0">
                  <a:cs typeface="Arial" panose="020B0604020202020204" pitchFamily="34" charset="0"/>
                </a:rPr>
                <a:t>Spécificité</a:t>
              </a:r>
            </a:p>
            <a:p>
              <a:pPr marL="268288" indent="-268288" fontAlgn="base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6D2371"/>
                </a:buClr>
                <a:buSzPct val="80000"/>
                <a:buFont typeface="Wingdings 2" panose="05020102010507070707" pitchFamily="18" charset="2"/>
                <a:buChar char=""/>
                <a:defRPr/>
              </a:pPr>
              <a:r>
                <a:rPr lang="fr-FR" sz="1200" b="1" dirty="0">
                  <a:cs typeface="Arial" panose="020B0604020202020204" pitchFamily="34" charset="0"/>
                </a:rPr>
                <a:t>Rapidité</a:t>
              </a:r>
              <a:r>
                <a:rPr lang="fr-FR" sz="1200" dirty="0">
                  <a:cs typeface="Arial" panose="020B0604020202020204" pitchFamily="34" charset="0"/>
                </a:rPr>
                <a:t> </a:t>
              </a:r>
              <a:br>
                <a:rPr lang="fr-FR" sz="1200" dirty="0">
                  <a:cs typeface="Arial" panose="020B0604020202020204" pitchFamily="34" charset="0"/>
                </a:rPr>
              </a:br>
              <a:r>
                <a:rPr lang="fr-FR" sz="1200" dirty="0">
                  <a:cs typeface="Arial" panose="020B0604020202020204" pitchFamily="34" charset="0"/>
                </a:rPr>
                <a:t>(inférieur à 45 min)</a:t>
              </a:r>
            </a:p>
            <a:p>
              <a:pPr marL="268288" indent="-268288" fontAlgn="base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6D2371"/>
                </a:buClr>
                <a:buSzPct val="80000"/>
                <a:buFont typeface="Wingdings 2" panose="05020102010507070707" pitchFamily="18" charset="2"/>
                <a:buChar char=""/>
                <a:defRPr/>
              </a:pPr>
              <a:r>
                <a:rPr lang="fr-FR" sz="1200" b="1" dirty="0">
                  <a:cs typeface="Arial" panose="020B0604020202020204" pitchFamily="34" charset="0"/>
                </a:rPr>
                <a:t>Autoréplication </a:t>
              </a:r>
              <a:r>
                <a:rPr lang="fr-FR" sz="1200" dirty="0">
                  <a:cs typeface="Arial" panose="020B0604020202020204" pitchFamily="34" charset="0"/>
                </a:rPr>
                <a:t>jusqu’à la dernière bactérie</a:t>
              </a:r>
            </a:p>
          </p:txBody>
        </p:sp>
        <p:sp>
          <p:nvSpPr>
            <p:cNvPr id="16" name="Rectangle: Rounded Corners 62">
              <a:extLst>
                <a:ext uri="{FF2B5EF4-FFF2-40B4-BE49-F238E27FC236}">
                  <a16:creationId xmlns:a16="http://schemas.microsoft.com/office/drawing/2014/main" id="{53A431CB-2A91-4E24-B7E0-1E8326637529}"/>
                </a:ext>
              </a:extLst>
            </p:cNvPr>
            <p:cNvSpPr/>
            <p:nvPr/>
          </p:nvSpPr>
          <p:spPr bwMode="auto">
            <a:xfrm>
              <a:off x="9174962" y="2089315"/>
              <a:ext cx="2584624" cy="432000"/>
            </a:xfrm>
            <a:prstGeom prst="round2SameRect">
              <a:avLst>
                <a:gd name="adj1" fmla="val 35041"/>
                <a:gd name="adj2" fmla="val 0"/>
              </a:avLst>
            </a:prstGeom>
            <a:solidFill>
              <a:schemeClr val="accent5"/>
            </a:solidFill>
            <a:ln w="63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1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400" b="1" dirty="0">
                  <a:solidFill>
                    <a:schemeClr val="bg1"/>
                  </a:solidFill>
                </a:rPr>
                <a:t>Mode d’action unique</a:t>
              </a:r>
            </a:p>
          </p:txBody>
        </p:sp>
        <p:sp>
          <p:nvSpPr>
            <p:cNvPr id="17" name="Rectangle: Rounded Corners 76">
              <a:extLst>
                <a:ext uri="{FF2B5EF4-FFF2-40B4-BE49-F238E27FC236}">
                  <a16:creationId xmlns:a16="http://schemas.microsoft.com/office/drawing/2014/main" id="{37B6A379-762A-497F-8D8C-E83736D76E1C}"/>
                </a:ext>
              </a:extLst>
            </p:cNvPr>
            <p:cNvSpPr/>
            <p:nvPr/>
          </p:nvSpPr>
          <p:spPr bwMode="auto">
            <a:xfrm>
              <a:off x="9174962" y="2104012"/>
              <a:ext cx="2584624" cy="2074496"/>
            </a:xfrm>
            <a:prstGeom prst="roundRect">
              <a:avLst>
                <a:gd name="adj" fmla="val 5903"/>
              </a:avLst>
            </a:prstGeom>
            <a:noFill/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0"/>
                </a:spcBef>
              </a:pPr>
              <a:endParaRPr lang="en-GB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3027057" y="1261994"/>
            <a:ext cx="5585898" cy="4056196"/>
            <a:chOff x="3027057" y="1261994"/>
            <a:chExt cx="5585898" cy="4056196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B10C220C-3F2B-4D5B-ABE9-0895DF74AB77}"/>
                </a:ext>
              </a:extLst>
            </p:cNvPr>
            <p:cNvGrpSpPr/>
            <p:nvPr/>
          </p:nvGrpSpPr>
          <p:grpSpPr>
            <a:xfrm>
              <a:off x="3027057" y="1321482"/>
              <a:ext cx="5585898" cy="3996708"/>
              <a:chOff x="4105922" y="1192173"/>
              <a:chExt cx="5585898" cy="3996708"/>
            </a:xfrm>
          </p:grpSpPr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B258C650-4A96-4FC9-9C97-CFB089D902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5922" y="1192173"/>
                <a:ext cx="5585898" cy="3996708"/>
              </a:xfrm>
              <a:prstGeom prst="rect">
                <a:avLst/>
              </a:prstGeom>
            </p:spPr>
          </p:pic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A093F134-0248-41C7-B984-E9DE3DC72326}"/>
                  </a:ext>
                </a:extLst>
              </p:cNvPr>
              <p:cNvSpPr/>
              <p:nvPr/>
            </p:nvSpPr>
            <p:spPr bwMode="auto">
              <a:xfrm>
                <a:off x="5758607" y="1280107"/>
                <a:ext cx="360000" cy="360000"/>
              </a:xfrm>
              <a:prstGeom prst="ellipse">
                <a:avLst/>
              </a:prstGeom>
              <a:solidFill>
                <a:srgbClr val="6D237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1</a:t>
                </a:r>
                <a:endPara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0B1F3334-7398-4F96-9867-6F0FD4EFE50A}"/>
                  </a:ext>
                </a:extLst>
              </p:cNvPr>
              <p:cNvSpPr/>
              <p:nvPr/>
            </p:nvSpPr>
            <p:spPr bwMode="auto">
              <a:xfrm>
                <a:off x="8031623" y="2212006"/>
                <a:ext cx="360000" cy="360000"/>
              </a:xfrm>
              <a:prstGeom prst="ellipse">
                <a:avLst/>
              </a:prstGeom>
              <a:solidFill>
                <a:srgbClr val="6D237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2</a:t>
                </a:r>
                <a:endPara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9AFBE735-1F02-4CDD-973E-3A94DE2B7656}"/>
                  </a:ext>
                </a:extLst>
              </p:cNvPr>
              <p:cNvSpPr/>
              <p:nvPr/>
            </p:nvSpPr>
            <p:spPr bwMode="auto">
              <a:xfrm>
                <a:off x="8168951" y="3895833"/>
                <a:ext cx="360000" cy="360000"/>
              </a:xfrm>
              <a:prstGeom prst="ellipse">
                <a:avLst/>
              </a:prstGeom>
              <a:solidFill>
                <a:srgbClr val="6D237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3</a:t>
                </a:r>
                <a:endPara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A0E44680-9A48-4A63-975B-8B7ABD207469}"/>
                  </a:ext>
                </a:extLst>
              </p:cNvPr>
              <p:cNvSpPr/>
              <p:nvPr/>
            </p:nvSpPr>
            <p:spPr bwMode="auto">
              <a:xfrm>
                <a:off x="6718871" y="4801986"/>
                <a:ext cx="360000" cy="360000"/>
              </a:xfrm>
              <a:prstGeom prst="ellipse">
                <a:avLst/>
              </a:prstGeom>
              <a:solidFill>
                <a:srgbClr val="6D237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4</a:t>
                </a:r>
                <a:endPara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540B22D4-E909-4261-95B8-77E27E880467}"/>
                  </a:ext>
                </a:extLst>
              </p:cNvPr>
              <p:cNvSpPr/>
              <p:nvPr/>
            </p:nvSpPr>
            <p:spPr bwMode="auto">
              <a:xfrm>
                <a:off x="5268791" y="4003837"/>
                <a:ext cx="360000" cy="360000"/>
              </a:xfrm>
              <a:prstGeom prst="ellipse">
                <a:avLst/>
              </a:prstGeom>
              <a:solidFill>
                <a:srgbClr val="6D237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charset="0"/>
                  </a:rPr>
                  <a:t>5</a:t>
                </a:r>
                <a:endPara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</p:grp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9B2DD3AF-0EFA-4948-9D5E-CB59D43083FC}"/>
                </a:ext>
              </a:extLst>
            </p:cNvPr>
            <p:cNvSpPr txBox="1"/>
            <p:nvPr/>
          </p:nvSpPr>
          <p:spPr>
            <a:xfrm>
              <a:off x="6051437" y="1375314"/>
              <a:ext cx="10243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dirty="0">
                  <a:solidFill>
                    <a:schemeClr val="tx2"/>
                  </a:solidFill>
                  <a:cs typeface="Arial" panose="020B0604020202020204" pitchFamily="34" charset="0"/>
                </a:rPr>
                <a:t>Bactérie</a:t>
              </a:r>
              <a:endParaRPr lang="en-US" sz="1100" dirty="0">
                <a:solidFill>
                  <a:schemeClr val="tx2"/>
                </a:solidFill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0EAF48B5-508C-40B8-AB41-A23A6157388F}"/>
                </a:ext>
              </a:extLst>
            </p:cNvPr>
            <p:cNvSpPr txBox="1"/>
            <p:nvPr/>
          </p:nvSpPr>
          <p:spPr>
            <a:xfrm>
              <a:off x="5253630" y="2051322"/>
              <a:ext cx="1492751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800" dirty="0">
                  <a:solidFill>
                    <a:schemeClr val="tx2"/>
                  </a:solidFill>
                  <a:cs typeface="Arial" panose="020B0604020202020204" pitchFamily="34" charset="0"/>
                </a:rPr>
                <a:t>ADN de la </a:t>
              </a:r>
              <a:r>
                <a:rPr lang="en-GB" sz="800" dirty="0" err="1">
                  <a:solidFill>
                    <a:schemeClr val="tx2"/>
                  </a:solidFill>
                  <a:cs typeface="Arial" panose="020B0604020202020204" pitchFamily="34" charset="0"/>
                </a:rPr>
                <a:t>bactérie</a:t>
              </a:r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DBB3F20-65C7-41C7-9B80-3AB0F9AC0BA4}"/>
                </a:ext>
              </a:extLst>
            </p:cNvPr>
            <p:cNvSpPr txBox="1"/>
            <p:nvPr/>
          </p:nvSpPr>
          <p:spPr>
            <a:xfrm>
              <a:off x="5019262" y="1261994"/>
              <a:ext cx="69265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dirty="0">
                  <a:solidFill>
                    <a:schemeClr val="bg2"/>
                  </a:solidFill>
                  <a:cs typeface="Arial" panose="020B0604020202020204" pitchFamily="34" charset="0"/>
                </a:rPr>
                <a:t>Phage</a:t>
              </a:r>
              <a:endParaRPr lang="en-US" sz="1100" dirty="0">
                <a:solidFill>
                  <a:schemeClr val="bg2"/>
                </a:solidFill>
              </a:endParaRPr>
            </a:p>
          </p:txBody>
        </p:sp>
      </p:grpSp>
      <p:sp>
        <p:nvSpPr>
          <p:cNvPr id="33" name="Espace réservé du pied de page 5">
            <a:extLst>
              <a:ext uri="{FF2B5EF4-FFF2-40B4-BE49-F238E27FC236}">
                <a16:creationId xmlns:a16="http://schemas.microsoft.com/office/drawing/2014/main" id="{2A3B0A79-B87C-4979-9D74-58828AC2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986" y="6564073"/>
            <a:ext cx="2892981" cy="261268"/>
          </a:xfrm>
        </p:spPr>
        <p:txBody>
          <a:bodyPr/>
          <a:lstStyle/>
          <a:p>
            <a:pPr>
              <a:defRPr/>
            </a:pPr>
            <a:r>
              <a:rPr lang="fr-FR" dirty="0"/>
              <a:t>Investir Day│23 novembre 2021</a:t>
            </a:r>
          </a:p>
        </p:txBody>
      </p:sp>
    </p:spTree>
    <p:extLst>
      <p:ext uri="{BB962C8B-B14F-4D97-AF65-F5344CB8AC3E}">
        <p14:creationId xmlns:p14="http://schemas.microsoft.com/office/powerpoint/2010/main" val="13755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200E7E-5109-41A2-882B-3A7A9B35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F8CC8-2FEE-4E40-BA58-422935C5735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ADEDA0A2-D445-4E70-A4A3-0BB76C48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innovante de Pherecydes : la </a:t>
            </a:r>
            <a:r>
              <a:rPr lang="fr-FR" dirty="0">
                <a:solidFill>
                  <a:schemeClr val="tx2"/>
                </a:solidFill>
              </a:rPr>
              <a:t>phagothérapie</a:t>
            </a:r>
            <a:r>
              <a:rPr lang="fr-FR" dirty="0"/>
              <a:t> </a:t>
            </a:r>
            <a:r>
              <a:rPr lang="fr-FR" dirty="0">
                <a:solidFill>
                  <a:schemeClr val="tx2"/>
                </a:solidFill>
              </a:rPr>
              <a:t>de précision</a:t>
            </a:r>
            <a:endParaRPr lang="en-GB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A647AC9-22DA-444F-A0F2-7E1103C221C2}"/>
              </a:ext>
            </a:extLst>
          </p:cNvPr>
          <p:cNvGrpSpPr/>
          <p:nvPr/>
        </p:nvGrpSpPr>
        <p:grpSpPr>
          <a:xfrm>
            <a:off x="212986" y="1922809"/>
            <a:ext cx="5030690" cy="1334741"/>
            <a:chOff x="212986" y="1922809"/>
            <a:chExt cx="5030690" cy="1334741"/>
          </a:xfrm>
        </p:grpSpPr>
        <p:sp>
          <p:nvSpPr>
            <p:cNvPr id="61" name="Espace réservé du texte 2">
              <a:extLst>
                <a:ext uri="{FF2B5EF4-FFF2-40B4-BE49-F238E27FC236}">
                  <a16:creationId xmlns:a16="http://schemas.microsoft.com/office/drawing/2014/main" id="{2AD948AC-0658-436C-977D-FF474102D56F}"/>
                </a:ext>
              </a:extLst>
            </p:cNvPr>
            <p:cNvSpPr txBox="1">
              <a:spLocks/>
            </p:cNvSpPr>
            <p:nvPr/>
          </p:nvSpPr>
          <p:spPr>
            <a:xfrm>
              <a:off x="960648" y="1922809"/>
              <a:ext cx="4283028" cy="1334741"/>
            </a:xfrm>
            <a:prstGeom prst="rect">
              <a:avLst/>
            </a:prstGeom>
          </p:spPr>
          <p:txBody>
            <a:bodyPr vert="horz" lIns="0" tIns="45720" rIns="0" bIns="4572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2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1588" indent="-1588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1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90499" indent="-187324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itchFamily="2" charset="2"/>
                <a:buChar char=""/>
                <a:defRPr lang="en-US" sz="11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380998" indent="-18891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1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571497" indent="-18891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100" b="0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71497" indent="-18891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sz="1100" baseline="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571497" indent="-18891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sz="11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571497" indent="-18891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sz="11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571497" indent="-18891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sz="11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D237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SÉLECTIONNER</a:t>
              </a:r>
              <a:r>
                <a:rPr lang="fr-FR" sz="1400" noProof="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des phages visant un maximum de souches bactériennes pour « couvrir » au mieux l’espèce bactérienne visée </a:t>
              </a:r>
            </a:p>
            <a:p>
              <a:pPr marL="180975" indent="-180975">
                <a:defRPr/>
              </a:pPr>
              <a:r>
                <a:rPr lang="fr-FR" dirty="0">
                  <a:latin typeface="Arial"/>
                  <a:sym typeface="Wingdings" panose="05000000000000000000" pitchFamily="2" charset="2"/>
                </a:rPr>
                <a:t></a:t>
              </a:r>
              <a:r>
                <a:rPr lang="fr-FR" i="1" dirty="0">
                  <a:latin typeface="Arial"/>
                  <a:sym typeface="Wingdings" panose="05000000000000000000" pitchFamily="2" charset="2"/>
                </a:rPr>
                <a:t> </a:t>
              </a:r>
              <a:r>
                <a:rPr lang="fr-FR" i="1" dirty="0">
                  <a:latin typeface="Arial"/>
                </a:rPr>
                <a:t>La technologie de Pherecydes permet de </a:t>
              </a:r>
              <a:r>
                <a:rPr lang="fr-FR" i="1" dirty="0" err="1">
                  <a:latin typeface="Arial"/>
                </a:rPr>
                <a:t>screener</a:t>
              </a:r>
              <a:r>
                <a:rPr lang="fr-FR" i="1" dirty="0">
                  <a:latin typeface="Arial"/>
                </a:rPr>
                <a:t> et caractériser de grandes quantités de phages pour n’en sélectionner que les plus performants</a:t>
              </a:r>
              <a:endParaRPr kumimoji="0" lang="fr-FR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851D126B-5B0B-40E9-A2EE-C48E731DB5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2986" y="1922809"/>
              <a:ext cx="540000" cy="540000"/>
            </a:xfrm>
            <a:prstGeom prst="ellipse">
              <a:avLst/>
            </a:prstGeom>
            <a:solidFill>
              <a:srgbClr val="6D237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1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2B2B3EEB-11D9-422C-BA50-6EA5E14B35DB}"/>
              </a:ext>
            </a:extLst>
          </p:cNvPr>
          <p:cNvGrpSpPr/>
          <p:nvPr/>
        </p:nvGrpSpPr>
        <p:grpSpPr>
          <a:xfrm>
            <a:off x="212986" y="3556340"/>
            <a:ext cx="5030689" cy="1134139"/>
            <a:chOff x="212986" y="3556340"/>
            <a:chExt cx="5030689" cy="1134139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00384123-C09D-4E65-9853-B4399E30EA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2986" y="3556340"/>
              <a:ext cx="540000" cy="540000"/>
            </a:xfrm>
            <a:prstGeom prst="ellipse">
              <a:avLst/>
            </a:prstGeom>
            <a:solidFill>
              <a:srgbClr val="6D237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2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65" name="Espace réservé du texte 2">
              <a:extLst>
                <a:ext uri="{FF2B5EF4-FFF2-40B4-BE49-F238E27FC236}">
                  <a16:creationId xmlns:a16="http://schemas.microsoft.com/office/drawing/2014/main" id="{719CE859-ACF3-4C2B-8040-176DD64266A9}"/>
                </a:ext>
              </a:extLst>
            </p:cNvPr>
            <p:cNvSpPr txBox="1">
              <a:spLocks/>
            </p:cNvSpPr>
            <p:nvPr/>
          </p:nvSpPr>
          <p:spPr>
            <a:xfrm>
              <a:off x="960647" y="3556340"/>
              <a:ext cx="4283028" cy="1134139"/>
            </a:xfrm>
            <a:prstGeom prst="rect">
              <a:avLst/>
            </a:prstGeom>
          </p:spPr>
          <p:txBody>
            <a:bodyPr vert="horz" lIns="0" tIns="45720" rIns="0" bIns="4572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2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1588" indent="-1588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1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90499" indent="-187324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itchFamily="2" charset="2"/>
                <a:buChar char=""/>
                <a:defRPr lang="en-US" sz="11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380998" indent="-18891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1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571497" indent="-18891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100" b="0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71497" indent="-18891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sz="1100" baseline="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571497" indent="-18891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sz="11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571497" indent="-18891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sz="11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571497" indent="-18891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sz="11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D237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PRODUIRE 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à grande échelle les phages retenus dans des conditions de pureté optimale</a:t>
              </a:r>
            </a:p>
            <a:p>
              <a:pPr marL="180975" indent="-180975">
                <a:defRPr/>
              </a:pPr>
              <a:r>
                <a:rPr lang="fr-FR" dirty="0">
                  <a:latin typeface="Arial"/>
                  <a:sym typeface="Wingdings" panose="05000000000000000000" pitchFamily="2" charset="2"/>
                </a:rPr>
                <a:t></a:t>
              </a:r>
              <a:r>
                <a:rPr lang="fr-FR" i="1" dirty="0">
                  <a:latin typeface="Arial"/>
                  <a:sym typeface="Wingdings" panose="05000000000000000000" pitchFamily="2" charset="2"/>
                </a:rPr>
                <a:t> </a:t>
              </a:r>
              <a:r>
                <a:rPr lang="fr-FR" i="1" dirty="0">
                  <a:latin typeface="Arial"/>
                </a:rPr>
                <a:t>Pherecydes dispose de partenariats industriels pour produire ses phages aux normes GMP</a:t>
              </a:r>
              <a:endParaRPr kumimoji="0" lang="fr-FR" sz="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FD1F3D63-A35A-46C9-A65E-1B8D09CCCB81}"/>
              </a:ext>
            </a:extLst>
          </p:cNvPr>
          <p:cNvGrpSpPr/>
          <p:nvPr/>
        </p:nvGrpSpPr>
        <p:grpSpPr>
          <a:xfrm>
            <a:off x="212986" y="4989269"/>
            <a:ext cx="5030689" cy="970853"/>
            <a:chOff x="212986" y="4989269"/>
            <a:chExt cx="5030689" cy="970853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75CE5987-18EF-4684-8FD0-22A326F086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2986" y="4989269"/>
              <a:ext cx="540000" cy="540000"/>
            </a:xfrm>
            <a:prstGeom prst="ellipse">
              <a:avLst/>
            </a:prstGeom>
            <a:solidFill>
              <a:srgbClr val="6D237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3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68" name="Espace réservé du texte 2">
              <a:extLst>
                <a:ext uri="{FF2B5EF4-FFF2-40B4-BE49-F238E27FC236}">
                  <a16:creationId xmlns:a16="http://schemas.microsoft.com/office/drawing/2014/main" id="{2143E488-853E-4C17-BB4D-8372758471BD}"/>
                </a:ext>
              </a:extLst>
            </p:cNvPr>
            <p:cNvSpPr txBox="1">
              <a:spLocks/>
            </p:cNvSpPr>
            <p:nvPr/>
          </p:nvSpPr>
          <p:spPr>
            <a:xfrm>
              <a:off x="960647" y="4989269"/>
              <a:ext cx="4283028" cy="970853"/>
            </a:xfrm>
            <a:prstGeom prst="rect">
              <a:avLst/>
            </a:prstGeom>
          </p:spPr>
          <p:txBody>
            <a:bodyPr vert="horz" lIns="0" tIns="45720" rIns="0" bIns="45720" rtlCol="0" anchor="t" anchorCtr="0">
              <a:noAutofit/>
            </a:bodyPr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2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1588" indent="-1588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1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90499" indent="-187324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itchFamily="2" charset="2"/>
                <a:buChar char=""/>
                <a:defRPr lang="en-US" sz="11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380998" indent="-18891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1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571497" indent="-18891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100" b="0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71497" indent="-18891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sz="1100" baseline="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6pPr>
              <a:lvl7pPr marL="571497" indent="-18891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sz="11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7pPr>
              <a:lvl8pPr marL="571497" indent="-18891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sz="11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8pPr>
              <a:lvl9pPr marL="571497" indent="-188912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sz="1100">
                  <a:solidFill>
                    <a:schemeClr val="tx1"/>
                  </a:solidFill>
                  <a:latin typeface="+mn-lt"/>
                  <a:ea typeface="ＭＳ Ｐゴシック" pitchFamily="-112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D237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RETENIR 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pour chaque traitement, le(s) phage(s) actif(s) sur la souche bactérienne en cause</a:t>
              </a:r>
            </a:p>
            <a:p>
              <a:pPr marL="180975" marR="0" lvl="0" indent="-180975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fr-FR" dirty="0">
                  <a:latin typeface="Arial"/>
                  <a:sym typeface="Wingdings" panose="05000000000000000000" pitchFamily="2" charset="2"/>
                </a:rPr>
                <a:t></a:t>
              </a:r>
              <a:r>
                <a:rPr lang="fr-FR" i="1" dirty="0">
                  <a:latin typeface="Arial"/>
                  <a:sym typeface="Wingdings" panose="05000000000000000000" pitchFamily="2" charset="2"/>
                </a:rPr>
                <a:t> </a:t>
              </a:r>
              <a:r>
                <a:rPr lang="fr-FR" i="1" dirty="0">
                  <a:latin typeface="Arial"/>
                </a:rPr>
                <a:t>Pherecydes identifie in vitro les phages cibles les plus efficaces pour proposer un traitement sur-mesure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3ABFCACB-3C9A-4035-9965-053ADA09A3FB}"/>
              </a:ext>
            </a:extLst>
          </p:cNvPr>
          <p:cNvGrpSpPr/>
          <p:nvPr/>
        </p:nvGrpSpPr>
        <p:grpSpPr>
          <a:xfrm>
            <a:off x="5785780" y="3204730"/>
            <a:ext cx="2625861" cy="1243220"/>
            <a:chOff x="6325470" y="2832319"/>
            <a:chExt cx="2625861" cy="1243220"/>
          </a:xfrm>
        </p:grpSpPr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9C9FEA25-0060-49F5-A509-A164B3C575BC}"/>
                </a:ext>
              </a:extLst>
            </p:cNvPr>
            <p:cNvSpPr txBox="1"/>
            <p:nvPr/>
          </p:nvSpPr>
          <p:spPr>
            <a:xfrm>
              <a:off x="6325470" y="3552319"/>
              <a:ext cx="26258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>
                  <a:solidFill>
                    <a:srgbClr val="2F8889"/>
                  </a:solidFill>
                  <a:cs typeface="Arial" panose="020B0604020202020204" pitchFamily="34" charset="0"/>
                </a:rPr>
                <a:t>Traitements individualisés </a:t>
              </a:r>
              <a:br>
                <a:rPr lang="fr-FR" sz="1400" b="1" dirty="0">
                  <a:solidFill>
                    <a:srgbClr val="2F8889"/>
                  </a:solidFill>
                  <a:cs typeface="Arial" panose="020B0604020202020204" pitchFamily="34" charset="0"/>
                </a:rPr>
              </a:br>
              <a:r>
                <a:rPr lang="fr-FR" sz="1400" b="1" dirty="0">
                  <a:solidFill>
                    <a:srgbClr val="2F8889"/>
                  </a:solidFill>
                  <a:cs typeface="Arial" panose="020B0604020202020204" pitchFamily="34" charset="0"/>
                </a:rPr>
                <a:t>et adaptés à chaque cas</a:t>
              </a:r>
            </a:p>
          </p:txBody>
        </p:sp>
        <p:pic>
          <p:nvPicPr>
            <p:cNvPr id="71" name="Graphique 70" descr="Badge Tick1">
              <a:extLst>
                <a:ext uri="{FF2B5EF4-FFF2-40B4-BE49-F238E27FC236}">
                  <a16:creationId xmlns:a16="http://schemas.microsoft.com/office/drawing/2014/main" id="{281478B7-26C7-4EA7-9072-466DD273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78400" y="2832319"/>
              <a:ext cx="720000" cy="720000"/>
            </a:xfrm>
            <a:prstGeom prst="rect">
              <a:avLst/>
            </a:prstGeom>
          </p:spPr>
        </p:pic>
      </p:grpSp>
      <p:sp>
        <p:nvSpPr>
          <p:cNvPr id="72" name="Organigramme : Extraire 71">
            <a:extLst>
              <a:ext uri="{FF2B5EF4-FFF2-40B4-BE49-F238E27FC236}">
                <a16:creationId xmlns:a16="http://schemas.microsoft.com/office/drawing/2014/main" id="{19F2496F-DF73-4100-B07C-79605CC836F6}"/>
              </a:ext>
            </a:extLst>
          </p:cNvPr>
          <p:cNvSpPr/>
          <p:nvPr/>
        </p:nvSpPr>
        <p:spPr bwMode="auto">
          <a:xfrm rot="5400000">
            <a:off x="3603542" y="3884051"/>
            <a:ext cx="4050331" cy="182864"/>
          </a:xfrm>
          <a:prstGeom prst="flowChartExtract">
            <a:avLst/>
          </a:prstGeom>
          <a:solidFill>
            <a:srgbClr val="6D2371"/>
          </a:solidFill>
          <a:ln w="63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2BB40BD-25E4-450D-802C-9A6B5B65A96D}"/>
              </a:ext>
            </a:extLst>
          </p:cNvPr>
          <p:cNvGrpSpPr/>
          <p:nvPr/>
        </p:nvGrpSpPr>
        <p:grpSpPr>
          <a:xfrm>
            <a:off x="8477282" y="1633314"/>
            <a:ext cx="2889646" cy="1731994"/>
            <a:chOff x="8214157" y="1661958"/>
            <a:chExt cx="2889646" cy="1731994"/>
          </a:xfrm>
        </p:grpSpPr>
        <p:sp>
          <p:nvSpPr>
            <p:cNvPr id="75" name="Rectangle: Rounded Corners 76">
              <a:extLst>
                <a:ext uri="{FF2B5EF4-FFF2-40B4-BE49-F238E27FC236}">
                  <a16:creationId xmlns:a16="http://schemas.microsoft.com/office/drawing/2014/main" id="{FA45B1C0-FA9D-418F-A002-7784D7D01E38}"/>
                </a:ext>
              </a:extLst>
            </p:cNvPr>
            <p:cNvSpPr/>
            <p:nvPr/>
          </p:nvSpPr>
          <p:spPr bwMode="auto">
            <a:xfrm>
              <a:off x="8214157" y="1665952"/>
              <a:ext cx="2889646" cy="1728000"/>
            </a:xfrm>
            <a:prstGeom prst="roundRect">
              <a:avLst>
                <a:gd name="adj" fmla="val 5903"/>
              </a:avLst>
            </a:prstGeom>
            <a:noFill/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72000" tIns="57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600"/>
                </a:spcBef>
                <a:spcAft>
                  <a:spcPts val="600"/>
                </a:spcAft>
                <a:buClr>
                  <a:srgbClr val="6D2371"/>
                </a:buClr>
                <a:buSzPct val="80000"/>
                <a:defRPr/>
              </a:pPr>
              <a:r>
                <a:rPr lang="en-GB" sz="1400" dirty="0" err="1">
                  <a:cs typeface="Arial" panose="020B0604020202020204" pitchFamily="34" charset="0"/>
                </a:rPr>
                <a:t>Traitement</a:t>
              </a:r>
              <a:r>
                <a:rPr lang="en-GB" sz="1400" dirty="0"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cs typeface="Arial" panose="020B0604020202020204" pitchFamily="34" charset="0"/>
                </a:rPr>
                <a:t>compassionnel</a:t>
              </a:r>
              <a:r>
                <a:rPr lang="en-GB" sz="1400" dirty="0">
                  <a:cs typeface="Arial" panose="020B0604020202020204" pitchFamily="34" charset="0"/>
                </a:rPr>
                <a:t> </a:t>
              </a:r>
              <a:br>
                <a:rPr lang="en-GB" sz="1400" dirty="0">
                  <a:cs typeface="Arial" panose="020B0604020202020204" pitchFamily="34" charset="0"/>
                </a:rPr>
              </a:br>
              <a:r>
                <a:rPr lang="en-GB" sz="1400" dirty="0">
                  <a:cs typeface="Arial" panose="020B0604020202020204" pitchFamily="34" charset="0"/>
                </a:rPr>
                <a:t>chez 36 patients </a:t>
              </a:r>
              <a:r>
                <a:rPr lang="en-GB" sz="1400" dirty="0" err="1">
                  <a:cs typeface="Arial" panose="020B0604020202020204" pitchFamily="34" charset="0"/>
                </a:rPr>
                <a:t>français</a:t>
              </a:r>
              <a:endParaRPr lang="en-GB" sz="1400" dirty="0">
                <a:cs typeface="Arial" panose="020B0604020202020204" pitchFamily="34" charset="0"/>
              </a:endParaRPr>
            </a:p>
          </p:txBody>
        </p:sp>
        <p:sp>
          <p:nvSpPr>
            <p:cNvPr id="76" name="Rectangle: Rounded Corners 62">
              <a:extLst>
                <a:ext uri="{FF2B5EF4-FFF2-40B4-BE49-F238E27FC236}">
                  <a16:creationId xmlns:a16="http://schemas.microsoft.com/office/drawing/2014/main" id="{AA34EE03-6C8D-46F5-B17C-DF2B355BCF8F}"/>
                </a:ext>
              </a:extLst>
            </p:cNvPr>
            <p:cNvSpPr/>
            <p:nvPr/>
          </p:nvSpPr>
          <p:spPr bwMode="auto">
            <a:xfrm>
              <a:off x="8214157" y="1661958"/>
              <a:ext cx="2889646" cy="540000"/>
            </a:xfrm>
            <a:prstGeom prst="round2SameRect">
              <a:avLst>
                <a:gd name="adj1" fmla="val 20870"/>
                <a:gd name="adj2" fmla="val 0"/>
              </a:avLst>
            </a:prstGeom>
            <a:solidFill>
              <a:schemeClr val="accent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1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400" b="1" dirty="0">
                  <a:solidFill>
                    <a:schemeClr val="bg1"/>
                  </a:solidFill>
                </a:rPr>
                <a:t>Concept appliqué </a:t>
              </a:r>
              <a:br>
                <a:rPr lang="fr-FR" sz="1400" b="1" dirty="0">
                  <a:solidFill>
                    <a:schemeClr val="bg1"/>
                  </a:solidFill>
                </a:rPr>
              </a:br>
              <a:r>
                <a:rPr lang="fr-FR" sz="1400" b="1" dirty="0">
                  <a:solidFill>
                    <a:schemeClr val="bg1"/>
                  </a:solidFill>
                </a:rPr>
                <a:t>avec succès</a:t>
              </a:r>
            </a:p>
          </p:txBody>
        </p:sp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83A2EEDF-0000-44D9-AC62-85A835436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7800" y="1786547"/>
              <a:ext cx="164236" cy="305819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68BBC6B2-65C6-4DB7-90AB-F48E5E4FEE69}"/>
              </a:ext>
            </a:extLst>
          </p:cNvPr>
          <p:cNvGrpSpPr/>
          <p:nvPr/>
        </p:nvGrpSpPr>
        <p:grpSpPr>
          <a:xfrm>
            <a:off x="8477281" y="4343963"/>
            <a:ext cx="2889647" cy="1731992"/>
            <a:chOff x="8214156" y="4116395"/>
            <a:chExt cx="2889647" cy="1731992"/>
          </a:xfrm>
        </p:grpSpPr>
        <p:sp>
          <p:nvSpPr>
            <p:cNvPr id="79" name="Rectangle: Rounded Corners 76">
              <a:extLst>
                <a:ext uri="{FF2B5EF4-FFF2-40B4-BE49-F238E27FC236}">
                  <a16:creationId xmlns:a16="http://schemas.microsoft.com/office/drawing/2014/main" id="{09E480B7-C722-4BA5-8C6F-F253633E3633}"/>
                </a:ext>
              </a:extLst>
            </p:cNvPr>
            <p:cNvSpPr/>
            <p:nvPr/>
          </p:nvSpPr>
          <p:spPr bwMode="auto">
            <a:xfrm>
              <a:off x="8214157" y="4120387"/>
              <a:ext cx="2889646" cy="1728000"/>
            </a:xfrm>
            <a:prstGeom prst="roundRect">
              <a:avLst>
                <a:gd name="adj" fmla="val 5903"/>
              </a:avLst>
            </a:prstGeom>
            <a:noFill/>
            <a:ln w="190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72000" tIns="576000" rIns="72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600"/>
                </a:spcBef>
                <a:spcAft>
                  <a:spcPts val="600"/>
                </a:spcAft>
                <a:buClr>
                  <a:srgbClr val="6D2371"/>
                </a:buClr>
                <a:buSzPct val="80000"/>
              </a:pPr>
              <a:r>
                <a:rPr lang="fr-FR" sz="1400" dirty="0">
                  <a:cs typeface="Arial" panose="020B0604020202020204" pitchFamily="34" charset="0"/>
                </a:rPr>
                <a:t>Design de la prochaine étude de phase I/II en ligne avec les recommandations de l’Agence européenne des médicaments (</a:t>
              </a:r>
              <a:r>
                <a:rPr lang="fr-FR" sz="1400" dirty="0" err="1">
                  <a:cs typeface="Arial" panose="020B0604020202020204" pitchFamily="34" charset="0"/>
                </a:rPr>
                <a:t>EMA</a:t>
              </a:r>
              <a:r>
                <a:rPr lang="fr-FR" sz="1400" dirty="0"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0" name="Rectangle: Rounded Corners 62">
              <a:extLst>
                <a:ext uri="{FF2B5EF4-FFF2-40B4-BE49-F238E27FC236}">
                  <a16:creationId xmlns:a16="http://schemas.microsoft.com/office/drawing/2014/main" id="{1CBBEEB3-ECC1-4D68-A169-B8035E9995D8}"/>
                </a:ext>
              </a:extLst>
            </p:cNvPr>
            <p:cNvSpPr/>
            <p:nvPr/>
          </p:nvSpPr>
          <p:spPr bwMode="auto">
            <a:xfrm>
              <a:off x="8214156" y="4116395"/>
              <a:ext cx="2889647" cy="540000"/>
            </a:xfrm>
            <a:prstGeom prst="round2SameRect">
              <a:avLst>
                <a:gd name="adj1" fmla="val 24398"/>
                <a:gd name="adj2" fmla="val 0"/>
              </a:avLst>
            </a:prstGeom>
            <a:solidFill>
              <a:schemeClr val="accent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1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400" b="1" dirty="0">
                  <a:solidFill>
                    <a:schemeClr val="bg1"/>
                  </a:solidFill>
                </a:rPr>
                <a:t>Avis réglementaire </a:t>
              </a:r>
              <a:br>
                <a:rPr lang="fr-FR" sz="1400" b="1" dirty="0">
                  <a:solidFill>
                    <a:schemeClr val="bg1"/>
                  </a:solidFill>
                </a:rPr>
              </a:br>
              <a:r>
                <a:rPr lang="fr-FR" sz="1400" b="1" dirty="0">
                  <a:solidFill>
                    <a:schemeClr val="bg1"/>
                  </a:solidFill>
                </a:rPr>
                <a:t>favorable</a:t>
              </a:r>
            </a:p>
          </p:txBody>
        </p:sp>
        <p:pic>
          <p:nvPicPr>
            <p:cNvPr id="82" name="Image 81">
              <a:extLst>
                <a:ext uri="{FF2B5EF4-FFF2-40B4-BE49-F238E27FC236}">
                  <a16:creationId xmlns:a16="http://schemas.microsoft.com/office/drawing/2014/main" id="{64018DB1-C247-4F39-AA9A-EEDA94B6C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7800" y="4241115"/>
              <a:ext cx="164236" cy="305819"/>
            </a:xfrm>
            <a:prstGeom prst="rect">
              <a:avLst/>
            </a:prstGeom>
          </p:spPr>
        </p:pic>
      </p:grpSp>
      <p:sp>
        <p:nvSpPr>
          <p:cNvPr id="26" name="Espace réservé du pied de page 5">
            <a:extLst>
              <a:ext uri="{FF2B5EF4-FFF2-40B4-BE49-F238E27FC236}">
                <a16:creationId xmlns:a16="http://schemas.microsoft.com/office/drawing/2014/main" id="{5F69750D-9DC4-4AEF-B040-5768242A6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986" y="6564073"/>
            <a:ext cx="2892981" cy="261268"/>
          </a:xfrm>
        </p:spPr>
        <p:txBody>
          <a:bodyPr/>
          <a:lstStyle/>
          <a:p>
            <a:pPr>
              <a:defRPr/>
            </a:pPr>
            <a:r>
              <a:rPr lang="fr-FR" dirty="0"/>
              <a:t>Investir Day│23 novembre 2021</a:t>
            </a:r>
          </a:p>
        </p:txBody>
      </p:sp>
    </p:spTree>
    <p:extLst>
      <p:ext uri="{BB962C8B-B14F-4D97-AF65-F5344CB8AC3E}">
        <p14:creationId xmlns:p14="http://schemas.microsoft.com/office/powerpoint/2010/main" val="365866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E60A947-E033-4747-8FB9-D787EA22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Pherecydes Pharma, à</a:t>
            </a:r>
            <a:r>
              <a:rPr lang="fr-FR" dirty="0">
                <a:solidFill>
                  <a:schemeClr val="tx2"/>
                </a:solidFill>
              </a:rPr>
              <a:t> l’avant-garde de la phagothérapie contre les infections bactériennes les plus résistantes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1EC7456-38CF-4D6E-84E3-399E7701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F8CC8-2FEE-4E40-BA58-422935C57357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66" name="Espace réservé du texte 2">
            <a:extLst>
              <a:ext uri="{FF2B5EF4-FFF2-40B4-BE49-F238E27FC236}">
                <a16:creationId xmlns:a16="http://schemas.microsoft.com/office/drawing/2014/main" id="{AD05CB05-5D52-4DC3-8D5C-BD0C776C9707}"/>
              </a:ext>
            </a:extLst>
          </p:cNvPr>
          <p:cNvSpPr txBox="1">
            <a:spLocks/>
          </p:cNvSpPr>
          <p:nvPr/>
        </p:nvSpPr>
        <p:spPr>
          <a:xfrm>
            <a:off x="3157617" y="1602033"/>
            <a:ext cx="3448459" cy="51605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588" indent="-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90499" indent="-187324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"/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80998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</a:rPr>
              <a:t>adresser 3 des infections bactériennes les plus critiques selon l’OMS</a:t>
            </a:r>
          </a:p>
        </p:txBody>
      </p:sp>
      <p:sp>
        <p:nvSpPr>
          <p:cNvPr id="73" name="Espace réservé du texte 2">
            <a:extLst>
              <a:ext uri="{FF2B5EF4-FFF2-40B4-BE49-F238E27FC236}">
                <a16:creationId xmlns:a16="http://schemas.microsoft.com/office/drawing/2014/main" id="{62B23DC1-016B-4E87-B8FD-59053E51F973}"/>
              </a:ext>
            </a:extLst>
          </p:cNvPr>
          <p:cNvSpPr txBox="1">
            <a:spLocks/>
          </p:cNvSpPr>
          <p:nvPr/>
        </p:nvSpPr>
        <p:spPr>
          <a:xfrm>
            <a:off x="3157617" y="2589038"/>
            <a:ext cx="3912041" cy="56765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588" indent="-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90499" indent="-187324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"/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80998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anti-</a:t>
            </a:r>
            <a:r>
              <a:rPr lang="fr-FR" b="0" i="1" dirty="0"/>
              <a:t>Staphylococcus aureus </a:t>
            </a:r>
            <a:r>
              <a:rPr lang="fr-FR" b="0" dirty="0"/>
              <a:t>(Staphylocoque doré)</a:t>
            </a:r>
            <a:endParaRPr lang="fr-FR" b="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anti-</a:t>
            </a:r>
            <a:r>
              <a:rPr lang="fr-FR" b="0" i="1" dirty="0"/>
              <a:t>Pseudomonas aeruginosa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anti-</a:t>
            </a:r>
            <a:r>
              <a:rPr lang="fr-FR" b="0" i="1" dirty="0"/>
              <a:t>Escherichia coli</a:t>
            </a:r>
          </a:p>
        </p:txBody>
      </p:sp>
      <p:pic>
        <p:nvPicPr>
          <p:cNvPr id="80" name="Picture 3">
            <a:extLst>
              <a:ext uri="{FF2B5EF4-FFF2-40B4-BE49-F238E27FC236}">
                <a16:creationId xmlns:a16="http://schemas.microsoft.com/office/drawing/2014/main" id="{735C48A0-BA1E-4623-93F1-21A83F2E5E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8070" y="3960653"/>
            <a:ext cx="709948" cy="303778"/>
          </a:xfrm>
          <a:prstGeom prst="rect">
            <a:avLst/>
          </a:prstGeom>
        </p:spPr>
      </p:pic>
      <p:pic>
        <p:nvPicPr>
          <p:cNvPr id="81" name="Picture 28">
            <a:extLst>
              <a:ext uri="{FF2B5EF4-FFF2-40B4-BE49-F238E27FC236}">
                <a16:creationId xmlns:a16="http://schemas.microsoft.com/office/drawing/2014/main" id="{A95C74BB-0AD6-448A-81AB-BF4408B5B5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7" t="18072" r="5627" b="18072"/>
          <a:stretch/>
        </p:blipFill>
        <p:spPr>
          <a:xfrm>
            <a:off x="5166098" y="3958415"/>
            <a:ext cx="422187" cy="303778"/>
          </a:xfrm>
          <a:prstGeom prst="rect">
            <a:avLst/>
          </a:prstGeom>
        </p:spPr>
      </p:pic>
      <p:pic>
        <p:nvPicPr>
          <p:cNvPr id="82" name="Picture 10" descr="Résultat de recherche d'images pour &quot;la pitié salpétrière logo&quot;&quot;">
            <a:extLst>
              <a:ext uri="{FF2B5EF4-FFF2-40B4-BE49-F238E27FC236}">
                <a16:creationId xmlns:a16="http://schemas.microsoft.com/office/drawing/2014/main" id="{A2322C15-FDDD-4F41-B4CE-8B7256457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32" y="3918645"/>
            <a:ext cx="1120453" cy="3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Image 2" descr="Groupe Hospitalier Diaconesses Croix Saint-Simon">
            <a:extLst>
              <a:ext uri="{FF2B5EF4-FFF2-40B4-BE49-F238E27FC236}">
                <a16:creationId xmlns:a16="http://schemas.microsoft.com/office/drawing/2014/main" id="{C924872F-A759-451D-9CF1-BB8C01256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68" y="4031235"/>
            <a:ext cx="1345090" cy="22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Espace réservé du texte 2">
            <a:extLst>
              <a:ext uri="{FF2B5EF4-FFF2-40B4-BE49-F238E27FC236}">
                <a16:creationId xmlns:a16="http://schemas.microsoft.com/office/drawing/2014/main" id="{1D775CCA-33D4-4B65-BB9B-0873320338E8}"/>
              </a:ext>
            </a:extLst>
          </p:cNvPr>
          <p:cNvSpPr txBox="1">
            <a:spLocks/>
          </p:cNvSpPr>
          <p:nvPr/>
        </p:nvSpPr>
        <p:spPr>
          <a:xfrm>
            <a:off x="3157617" y="3518236"/>
            <a:ext cx="3912041" cy="42268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588" indent="-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90499" indent="-187324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"/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80998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fr-FR" b="0" dirty="0"/>
              <a:t>traités dans le cadre de traitements compassionnels au sein de centres hospitaliers reconnus</a:t>
            </a:r>
          </a:p>
        </p:txBody>
      </p:sp>
      <p:sp>
        <p:nvSpPr>
          <p:cNvPr id="92" name="Espace réservé du texte 2">
            <a:extLst>
              <a:ext uri="{FF2B5EF4-FFF2-40B4-BE49-F238E27FC236}">
                <a16:creationId xmlns:a16="http://schemas.microsoft.com/office/drawing/2014/main" id="{A2B4D0B4-2E02-451D-A1C2-518FCFA01290}"/>
              </a:ext>
            </a:extLst>
          </p:cNvPr>
          <p:cNvSpPr txBox="1">
            <a:spLocks/>
          </p:cNvSpPr>
          <p:nvPr/>
        </p:nvSpPr>
        <p:spPr>
          <a:xfrm>
            <a:off x="3157617" y="4640454"/>
            <a:ext cx="3448459" cy="51605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588" indent="-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90499" indent="-187324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"/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80998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fr-FR" b="0" dirty="0"/>
              <a:t>dont certains délivrés aux Etats-Unis, en Europe, </a:t>
            </a:r>
            <a:br>
              <a:rPr lang="fr-FR" b="0" dirty="0"/>
            </a:br>
            <a:r>
              <a:rPr lang="fr-FR" b="0" dirty="0"/>
              <a:t>au Japon, Hong-Kong et Australie</a:t>
            </a:r>
          </a:p>
        </p:txBody>
      </p: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79DE9FFA-9310-46C7-8860-FE92EFC13A47}"/>
              </a:ext>
            </a:extLst>
          </p:cNvPr>
          <p:cNvGrpSpPr/>
          <p:nvPr/>
        </p:nvGrpSpPr>
        <p:grpSpPr>
          <a:xfrm>
            <a:off x="7787472" y="1316551"/>
            <a:ext cx="4122527" cy="4874377"/>
            <a:chOff x="7330610" y="951998"/>
            <a:chExt cx="4506039" cy="5327832"/>
          </a:xfrm>
        </p:grpSpPr>
        <p:sp>
          <p:nvSpPr>
            <p:cNvPr id="106" name="Rectangle: Rounded Corners 76">
              <a:extLst>
                <a:ext uri="{FF2B5EF4-FFF2-40B4-BE49-F238E27FC236}">
                  <a16:creationId xmlns:a16="http://schemas.microsoft.com/office/drawing/2014/main" id="{72C475B1-2029-40A9-9C72-E9B9020156D9}"/>
                </a:ext>
              </a:extLst>
            </p:cNvPr>
            <p:cNvSpPr/>
            <p:nvPr/>
          </p:nvSpPr>
          <p:spPr bwMode="auto">
            <a:xfrm>
              <a:off x="7330610" y="951998"/>
              <a:ext cx="4506039" cy="5327832"/>
            </a:xfrm>
            <a:prstGeom prst="roundRect">
              <a:avLst>
                <a:gd name="adj" fmla="val 2764"/>
              </a:avLst>
            </a:prstGeom>
            <a:noFill/>
            <a:ln w="19050" cap="flat" cmpd="sng" algn="ctr">
              <a:solidFill>
                <a:srgbClr val="6D237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0"/>
                </a:spcBef>
              </a:pPr>
              <a:endParaRPr lang="fr-FR" dirty="0"/>
            </a:p>
          </p:txBody>
        </p:sp>
        <p:pic>
          <p:nvPicPr>
            <p:cNvPr id="107" name="Picture 4" descr="Résultat de recherche d'images pour &quot;ansm logo&quot;">
              <a:extLst>
                <a:ext uri="{FF2B5EF4-FFF2-40B4-BE49-F238E27FC236}">
                  <a16:creationId xmlns:a16="http://schemas.microsoft.com/office/drawing/2014/main" id="{F77FD4E6-E610-429E-BF66-D5D52E82A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262" y="3001967"/>
              <a:ext cx="1719683" cy="401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id="{DA2D3BB8-D9AD-46E7-8ADE-F1E4C02ECF0D}"/>
                </a:ext>
              </a:extLst>
            </p:cNvPr>
            <p:cNvGrpSpPr/>
            <p:nvPr/>
          </p:nvGrpSpPr>
          <p:grpSpPr>
            <a:xfrm>
              <a:off x="7720842" y="1868350"/>
              <a:ext cx="3702156" cy="694272"/>
              <a:chOff x="7888068" y="967249"/>
              <a:chExt cx="3702156" cy="694272"/>
            </a:xfrm>
          </p:grpSpPr>
          <p:sp>
            <p:nvSpPr>
              <p:cNvPr id="177" name="Rectangle : coins arrondis 28">
                <a:extLst>
                  <a:ext uri="{FF2B5EF4-FFF2-40B4-BE49-F238E27FC236}">
                    <a16:creationId xmlns:a16="http://schemas.microsoft.com/office/drawing/2014/main" id="{23F44BAE-E61F-4CBB-A8B6-31AF13A53AB5}"/>
                  </a:ext>
                </a:extLst>
              </p:cNvPr>
              <p:cNvSpPr/>
              <p:nvPr/>
            </p:nvSpPr>
            <p:spPr bwMode="auto">
              <a:xfrm>
                <a:off x="7888068" y="1160097"/>
                <a:ext cx="3702156" cy="501424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i="1" u="none" strike="noStrike" kern="0" cap="none" spc="0" normalizeH="0" baseline="0" dirty="0">
                    <a:ln>
                      <a:noFill/>
                    </a:ln>
                    <a:solidFill>
                      <a:srgbClr val="0F0E57"/>
                    </a:solidFill>
                    <a:effectLst/>
                    <a:uLnTx/>
                    <a:uFillTx/>
                    <a:latin typeface="+mj-lt"/>
                    <a:cs typeface="Arial" charset="0"/>
                  </a:rPr>
                  <a:t>Développements dans un cadre réglementaire validé par des autorités de santé clés</a:t>
                </a:r>
              </a:p>
            </p:txBody>
          </p:sp>
          <p:cxnSp>
            <p:nvCxnSpPr>
              <p:cNvPr id="178" name="Connecteur droit 177">
                <a:extLst>
                  <a:ext uri="{FF2B5EF4-FFF2-40B4-BE49-F238E27FC236}">
                    <a16:creationId xmlns:a16="http://schemas.microsoft.com/office/drawing/2014/main" id="{632E70A4-A808-49AC-9FC8-C22C5CFB1E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0014" y="967248"/>
                <a:ext cx="1701158" cy="0"/>
              </a:xfrm>
              <a:prstGeom prst="line">
                <a:avLst/>
              </a:prstGeom>
              <a:ln w="28575">
                <a:solidFill>
                  <a:srgbClr val="0F0E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7852320A-AE04-409C-AC52-97C94DB9FA0C}"/>
                </a:ext>
              </a:extLst>
            </p:cNvPr>
            <p:cNvGrpSpPr/>
            <p:nvPr/>
          </p:nvGrpSpPr>
          <p:grpSpPr>
            <a:xfrm>
              <a:off x="7742788" y="4042724"/>
              <a:ext cx="3702156" cy="2015575"/>
              <a:chOff x="7910014" y="4042724"/>
              <a:chExt cx="3702156" cy="2015575"/>
            </a:xfrm>
          </p:grpSpPr>
          <p:pic>
            <p:nvPicPr>
              <p:cNvPr id="170" name="Picture 2" descr="Résultat de recherche d'images pour &quot;institut pasteur&quot;&quot;">
                <a:extLst>
                  <a:ext uri="{FF2B5EF4-FFF2-40B4-BE49-F238E27FC236}">
                    <a16:creationId xmlns:a16="http://schemas.microsoft.com/office/drawing/2014/main" id="{2B9338DF-410B-4D39-A0DF-C6E9B42FD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4262" y="4671451"/>
                <a:ext cx="1595203" cy="610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4" descr="Résultat de recherche d'images pour &quot;Inra&quot;&quot;">
                <a:extLst>
                  <a:ext uri="{FF2B5EF4-FFF2-40B4-BE49-F238E27FC236}">
                    <a16:creationId xmlns:a16="http://schemas.microsoft.com/office/drawing/2014/main" id="{C16F2BFC-336C-4927-BE60-F96CDEB8CE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6594" y="5469317"/>
                <a:ext cx="1111439" cy="4556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14" descr="Résultat de recherche d'images pour &quot;Bioaster logo&quot;">
                <a:extLst>
                  <a:ext uri="{FF2B5EF4-FFF2-40B4-BE49-F238E27FC236}">
                    <a16:creationId xmlns:a16="http://schemas.microsoft.com/office/drawing/2014/main" id="{A2AF5806-B9F2-442E-83BC-2E97C94F0D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70274" y="5502638"/>
                <a:ext cx="1021641" cy="555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6" descr="Résultat de recherche d'images pour &quot;crioac&quot;&quot;">
                <a:extLst>
                  <a:ext uri="{FF2B5EF4-FFF2-40B4-BE49-F238E27FC236}">
                    <a16:creationId xmlns:a16="http://schemas.microsoft.com/office/drawing/2014/main" id="{16D97A9F-9026-4CD9-AE02-AE48EF9D0D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7766" y="4750157"/>
                <a:ext cx="766922" cy="546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4" name="Groupe 173">
                <a:extLst>
                  <a:ext uri="{FF2B5EF4-FFF2-40B4-BE49-F238E27FC236}">
                    <a16:creationId xmlns:a16="http://schemas.microsoft.com/office/drawing/2014/main" id="{AE8604AD-3510-4F68-AFA9-3A7BD508F586}"/>
                  </a:ext>
                </a:extLst>
              </p:cNvPr>
              <p:cNvGrpSpPr/>
              <p:nvPr/>
            </p:nvGrpSpPr>
            <p:grpSpPr>
              <a:xfrm>
                <a:off x="7910014" y="4042724"/>
                <a:ext cx="3702156" cy="612526"/>
                <a:chOff x="7910014" y="1139047"/>
                <a:chExt cx="3702156" cy="612526"/>
              </a:xfrm>
            </p:grpSpPr>
            <p:sp>
              <p:nvSpPr>
                <p:cNvPr id="175" name="Rectangle : coins arrondis 28">
                  <a:extLst>
                    <a:ext uri="{FF2B5EF4-FFF2-40B4-BE49-F238E27FC236}">
                      <a16:creationId xmlns:a16="http://schemas.microsoft.com/office/drawing/2014/main" id="{3A416DF5-3628-4302-A67A-53E2E35EBA8C}"/>
                    </a:ext>
                  </a:extLst>
                </p:cNvPr>
                <p:cNvSpPr/>
                <p:nvPr/>
              </p:nvSpPr>
              <p:spPr bwMode="auto">
                <a:xfrm>
                  <a:off x="7910014" y="1250149"/>
                  <a:ext cx="3702156" cy="501424"/>
                </a:xfrm>
                <a:prstGeom prst="rect">
                  <a:avLst/>
                </a:prstGeom>
                <a:no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vert="horz" wrap="square" lIns="36000" tIns="36000" rIns="36000" bIns="3600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i="1" u="none" strike="noStrike" kern="0" cap="none" spc="0" normalizeH="0" baseline="0" dirty="0">
                      <a:ln>
                        <a:noFill/>
                      </a:ln>
                      <a:solidFill>
                        <a:srgbClr val="0F0E57"/>
                      </a:solidFill>
                      <a:effectLst/>
                      <a:uLnTx/>
                      <a:uFillTx/>
                      <a:latin typeface="+mj-lt"/>
                      <a:cs typeface="Arial" charset="0"/>
                    </a:rPr>
                    <a:t>Réseau de partenaires scientifiques prestigieux</a:t>
                  </a:r>
                </a:p>
              </p:txBody>
            </p:sp>
            <p:cxnSp>
              <p:nvCxnSpPr>
                <p:cNvPr id="176" name="Connecteur droit 175">
                  <a:extLst>
                    <a:ext uri="{FF2B5EF4-FFF2-40B4-BE49-F238E27FC236}">
                      <a16:creationId xmlns:a16="http://schemas.microsoft.com/office/drawing/2014/main" id="{F6D7C27A-D56C-4E8F-8E11-9E544C3A57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10014" y="1139047"/>
                  <a:ext cx="1701158" cy="0"/>
                </a:xfrm>
                <a:prstGeom prst="line">
                  <a:avLst/>
                </a:prstGeom>
                <a:ln w="28575">
                  <a:solidFill>
                    <a:srgbClr val="0F0E5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50" name="Picture 2">
              <a:extLst>
                <a:ext uri="{FF2B5EF4-FFF2-40B4-BE49-F238E27FC236}">
                  <a16:creationId xmlns:a16="http://schemas.microsoft.com/office/drawing/2014/main" id="{248C2AD7-D847-4949-9D69-B4C8831AB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10211" y="1127833"/>
              <a:ext cx="2537331" cy="42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" descr="EMA PSUR Repository">
              <a:extLst>
                <a:ext uri="{FF2B5EF4-FFF2-40B4-BE49-F238E27FC236}">
                  <a16:creationId xmlns:a16="http://schemas.microsoft.com/office/drawing/2014/main" id="{286C9A5A-0306-4602-8C5F-18B0719FBF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9777" y="2756196"/>
              <a:ext cx="2633089" cy="1158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Rectangle : coins arrondis 67">
            <a:extLst>
              <a:ext uri="{FF2B5EF4-FFF2-40B4-BE49-F238E27FC236}">
                <a16:creationId xmlns:a16="http://schemas.microsoft.com/office/drawing/2014/main" id="{A61AB824-97F1-42BC-BEAC-DB68E01E562C}"/>
              </a:ext>
            </a:extLst>
          </p:cNvPr>
          <p:cNvSpPr/>
          <p:nvPr/>
        </p:nvSpPr>
        <p:spPr bwMode="auto">
          <a:xfrm>
            <a:off x="880937" y="1500060"/>
            <a:ext cx="1994154" cy="720000"/>
          </a:xfrm>
          <a:prstGeom prst="roundRect">
            <a:avLst>
              <a:gd name="adj" fmla="val 10122"/>
            </a:avLst>
          </a:prstGeom>
          <a:solidFill>
            <a:srgbClr val="6D237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1</a:t>
            </a:r>
            <a:br>
              <a:rPr kumimoji="0" lang="fr-FR" sz="16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</a:br>
            <a:r>
              <a:rPr kumimoji="0" lang="fr-FR" sz="16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priorité </a:t>
            </a:r>
            <a:r>
              <a:rPr kumimoji="0" lang="fr-FR" sz="16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 </a:t>
            </a:r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2806D626-7FE6-4315-9204-46E561B26F54}"/>
              </a:ext>
            </a:extLst>
          </p:cNvPr>
          <p:cNvSpPr/>
          <p:nvPr/>
        </p:nvSpPr>
        <p:spPr bwMode="auto">
          <a:xfrm>
            <a:off x="880937" y="2512867"/>
            <a:ext cx="1994154" cy="720000"/>
          </a:xfrm>
          <a:prstGeom prst="roundRect">
            <a:avLst>
              <a:gd name="adj" fmla="val 10001"/>
            </a:avLst>
          </a:prstGeom>
          <a:solidFill>
            <a:srgbClr val="6D237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3</a:t>
            </a:r>
            <a:r>
              <a:rPr kumimoji="0" lang="fr-FR" sz="16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 </a:t>
            </a:r>
            <a:br>
              <a:rPr kumimoji="0" lang="fr-FR" sz="16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</a:br>
            <a:r>
              <a:rPr kumimoji="0" lang="fr-FR" sz="16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familles de phages</a:t>
            </a:r>
            <a:endParaRPr kumimoji="0" lang="fr-FR" sz="1600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77CEC2E6-5248-41FF-8E12-EAC7DE8D9139}"/>
              </a:ext>
            </a:extLst>
          </p:cNvPr>
          <p:cNvSpPr/>
          <p:nvPr/>
        </p:nvSpPr>
        <p:spPr bwMode="auto">
          <a:xfrm>
            <a:off x="880937" y="3525674"/>
            <a:ext cx="1994154" cy="720000"/>
          </a:xfrm>
          <a:prstGeom prst="roundRect">
            <a:avLst>
              <a:gd name="adj" fmla="val 10489"/>
            </a:avLst>
          </a:prstGeom>
          <a:solidFill>
            <a:srgbClr val="6D237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36</a:t>
            </a:r>
            <a:br>
              <a:rPr kumimoji="0" lang="fr-FR" sz="16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</a:br>
            <a:r>
              <a:rPr kumimoji="0" lang="fr-FR" sz="16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patients </a:t>
            </a:r>
            <a:endParaRPr kumimoji="0" lang="fr-FR" sz="1600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4" name="Rectangle : coins arrondis 93">
            <a:extLst>
              <a:ext uri="{FF2B5EF4-FFF2-40B4-BE49-F238E27FC236}">
                <a16:creationId xmlns:a16="http://schemas.microsoft.com/office/drawing/2014/main" id="{E1A89E47-58E3-46BE-9D6D-F86423EF2F0A}"/>
              </a:ext>
            </a:extLst>
          </p:cNvPr>
          <p:cNvSpPr/>
          <p:nvPr/>
        </p:nvSpPr>
        <p:spPr bwMode="auto">
          <a:xfrm>
            <a:off x="880937" y="4538481"/>
            <a:ext cx="1994154" cy="720000"/>
          </a:xfrm>
          <a:prstGeom prst="roundRect">
            <a:avLst>
              <a:gd name="adj" fmla="val 7314"/>
            </a:avLst>
          </a:prstGeom>
          <a:solidFill>
            <a:srgbClr val="6D237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4</a:t>
            </a:r>
            <a:r>
              <a:rPr kumimoji="0" lang="fr-FR" sz="16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 </a:t>
            </a:r>
            <a:br>
              <a:rPr kumimoji="0" lang="fr-FR" sz="16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</a:br>
            <a:r>
              <a:rPr kumimoji="0" lang="fr-FR" sz="16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brevets</a:t>
            </a:r>
            <a:endParaRPr kumimoji="0" lang="fr-FR" sz="1600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9" name="Espace réservé du texte 2">
            <a:extLst>
              <a:ext uri="{FF2B5EF4-FFF2-40B4-BE49-F238E27FC236}">
                <a16:creationId xmlns:a16="http://schemas.microsoft.com/office/drawing/2014/main" id="{909546F5-3A0D-482D-80F9-85C6929B679C}"/>
              </a:ext>
            </a:extLst>
          </p:cNvPr>
          <p:cNvSpPr txBox="1">
            <a:spLocks/>
          </p:cNvSpPr>
          <p:nvPr/>
        </p:nvSpPr>
        <p:spPr>
          <a:xfrm>
            <a:off x="3138635" y="5653259"/>
            <a:ext cx="3448459" cy="51605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588" indent="-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90499" indent="-187324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"/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80998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571497" indent="-188912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fr-FR" b="0" dirty="0">
                <a:cs typeface="Calibri" panose="020F0502020204030204" pitchFamily="34" charset="0"/>
              </a:rPr>
              <a:t>dont 1 MD, 1 </a:t>
            </a:r>
            <a:r>
              <a:rPr lang="fr-FR" b="0" dirty="0" err="1">
                <a:cs typeface="Calibri" panose="020F0502020204030204" pitchFamily="34" charset="0"/>
              </a:rPr>
              <a:t>Pharm</a:t>
            </a:r>
            <a:r>
              <a:rPr lang="fr-FR" b="0" dirty="0">
                <a:cs typeface="Calibri" panose="020F0502020204030204" pitchFamily="34" charset="0"/>
              </a:rPr>
              <a:t> D, 1 DVM &amp; 5 PhD</a:t>
            </a:r>
            <a:r>
              <a:rPr lang="fr-FR" b="0" dirty="0"/>
              <a:t> </a:t>
            </a:r>
          </a:p>
        </p:txBody>
      </p: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64EB7E47-93BB-4FC6-A281-E39D2A96F9B4}"/>
              </a:ext>
            </a:extLst>
          </p:cNvPr>
          <p:cNvSpPr/>
          <p:nvPr/>
        </p:nvSpPr>
        <p:spPr bwMode="auto">
          <a:xfrm>
            <a:off x="880937" y="5551286"/>
            <a:ext cx="1994154" cy="720000"/>
          </a:xfrm>
          <a:prstGeom prst="roundRect">
            <a:avLst>
              <a:gd name="adj" fmla="val 7314"/>
            </a:avLst>
          </a:prstGeom>
          <a:solidFill>
            <a:srgbClr val="6D237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charset="0"/>
              </a:rPr>
              <a:t>26</a:t>
            </a:r>
            <a:r>
              <a:rPr kumimoji="0" lang="fr-FR" sz="2000" b="1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fr-FR" sz="16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collaborateurs expérimentés</a:t>
            </a:r>
            <a:endParaRPr kumimoji="0" lang="fr-FR" sz="1600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03022543-79CA-9649-B757-AF5B05ED74A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3" b="27689"/>
          <a:stretch/>
        </p:blipFill>
        <p:spPr>
          <a:xfrm>
            <a:off x="10795518" y="1795207"/>
            <a:ext cx="1127219" cy="350834"/>
          </a:xfrm>
          <a:prstGeom prst="rect">
            <a:avLst/>
          </a:prstGeom>
        </p:spPr>
      </p:pic>
      <p:sp>
        <p:nvSpPr>
          <p:cNvPr id="37" name="Espace réservé du pied de page 5">
            <a:extLst>
              <a:ext uri="{FF2B5EF4-FFF2-40B4-BE49-F238E27FC236}">
                <a16:creationId xmlns:a16="http://schemas.microsoft.com/office/drawing/2014/main" id="{44174BE8-B354-4D97-B607-D504F0A0A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986" y="6564073"/>
            <a:ext cx="2892981" cy="261268"/>
          </a:xfrm>
        </p:spPr>
        <p:txBody>
          <a:bodyPr/>
          <a:lstStyle/>
          <a:p>
            <a:pPr>
              <a:defRPr/>
            </a:pPr>
            <a:r>
              <a:rPr lang="fr-FR" dirty="0"/>
              <a:t>Investir Day│23 novembre 2021</a:t>
            </a:r>
          </a:p>
        </p:txBody>
      </p:sp>
    </p:spTree>
    <p:extLst>
      <p:ext uri="{BB962C8B-B14F-4D97-AF65-F5344CB8AC3E}">
        <p14:creationId xmlns:p14="http://schemas.microsoft.com/office/powerpoint/2010/main" val="324075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6D2371"/>
                </a:solidFill>
              </a:rPr>
              <a:t>9 premiers mois 2021 </a:t>
            </a:r>
            <a:r>
              <a:rPr lang="fr-FR" dirty="0"/>
              <a:t>riches en événements </a:t>
            </a:r>
            <a:r>
              <a:rPr lang="fr-FR" dirty="0">
                <a:solidFill>
                  <a:srgbClr val="6D2371"/>
                </a:solidFill>
              </a:rPr>
              <a:t>structurants pour la société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4049" y="2120359"/>
            <a:ext cx="1262784" cy="94869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fr-FR" sz="1200" b="0">
                <a:solidFill>
                  <a:srgbClr val="0F0E57"/>
                </a:solidFill>
              </a:rPr>
              <a:t>Vif succès de l’introduction en bourse sur Euronext Growth (8 M€)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F8CC8-2FEE-4E40-BA58-422935C5735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7"/>
          </p:nvPr>
        </p:nvSpPr>
        <p:spPr>
          <a:xfrm>
            <a:off x="461588" y="5910216"/>
            <a:ext cx="898183" cy="476744"/>
          </a:xfrm>
        </p:spPr>
        <p:txBody>
          <a:bodyPr/>
          <a:lstStyle/>
          <a:p>
            <a:r>
              <a:rPr lang="fr-FR" sz="1000"/>
              <a:t>Légende :</a:t>
            </a:r>
          </a:p>
        </p:txBody>
      </p:sp>
      <p:cxnSp>
        <p:nvCxnSpPr>
          <p:cNvPr id="9" name="Straight Connector 14">
            <a:extLst>
              <a:ext uri="{FF2B5EF4-FFF2-40B4-BE49-F238E27FC236}">
                <a16:creationId xmlns:a16="http://schemas.microsoft.com/office/drawing/2014/main" id="{CA39E8C3-DAC3-4645-831F-20444DB10A96}"/>
              </a:ext>
            </a:extLst>
          </p:cNvPr>
          <p:cNvCxnSpPr>
            <a:cxnSpLocks/>
          </p:cNvCxnSpPr>
          <p:nvPr/>
        </p:nvCxnSpPr>
        <p:spPr bwMode="auto">
          <a:xfrm>
            <a:off x="441856" y="4988732"/>
            <a:ext cx="11636263" cy="0"/>
          </a:xfrm>
          <a:prstGeom prst="line">
            <a:avLst/>
          </a:prstGeom>
          <a:noFill/>
          <a:ln w="85725">
            <a:gradFill flip="none" rotWithShape="1">
              <a:gsLst>
                <a:gs pos="11000">
                  <a:srgbClr val="FFFFFF">
                    <a:lumMod val="75000"/>
                  </a:srgbClr>
                </a:gs>
                <a:gs pos="43000">
                  <a:schemeClr val="accent1">
                    <a:lumMod val="40000"/>
                    <a:lumOff val="60000"/>
                  </a:schemeClr>
                </a:gs>
                <a:gs pos="65000">
                  <a:schemeClr val="accent1"/>
                </a:gs>
                <a:gs pos="89000">
                  <a:srgbClr val="002060"/>
                </a:gs>
              </a:gsLst>
              <a:lin ang="0" scaled="0"/>
              <a:tileRect/>
            </a:gradFill>
            <a:round/>
            <a:headEnd/>
            <a:tailEnd type="triangle"/>
          </a:ln>
          <a:effectLst/>
        </p:spPr>
      </p:cxnSp>
      <p:sp>
        <p:nvSpPr>
          <p:cNvPr id="10" name="Teardrop 21">
            <a:extLst>
              <a:ext uri="{FF2B5EF4-FFF2-40B4-BE49-F238E27FC236}">
                <a16:creationId xmlns:a16="http://schemas.microsoft.com/office/drawing/2014/main" id="{1E8DC95D-8EFC-40ED-9071-E2917EC29260}"/>
              </a:ext>
            </a:extLst>
          </p:cNvPr>
          <p:cNvSpPr>
            <a:spLocks noChangeAspect="1"/>
          </p:cNvSpPr>
          <p:nvPr/>
        </p:nvSpPr>
        <p:spPr bwMode="auto">
          <a:xfrm rot="8097086">
            <a:off x="4566555" y="4673138"/>
            <a:ext cx="423370" cy="423370"/>
          </a:xfrm>
          <a:prstGeom prst="teardrop">
            <a:avLst/>
          </a:prstGeom>
          <a:solidFill>
            <a:srgbClr val="0F0E57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1" name="Teardrop 17">
            <a:extLst>
              <a:ext uri="{FF2B5EF4-FFF2-40B4-BE49-F238E27FC236}">
                <a16:creationId xmlns:a16="http://schemas.microsoft.com/office/drawing/2014/main" id="{579265A4-FBEA-471E-B551-90B0644C2ED4}"/>
              </a:ext>
            </a:extLst>
          </p:cNvPr>
          <p:cNvSpPr>
            <a:spLocks noChangeAspect="1"/>
          </p:cNvSpPr>
          <p:nvPr/>
        </p:nvSpPr>
        <p:spPr bwMode="auto">
          <a:xfrm rot="8097086">
            <a:off x="1434789" y="4673138"/>
            <a:ext cx="423370" cy="423370"/>
          </a:xfrm>
          <a:prstGeom prst="teardrop">
            <a:avLst/>
          </a:prstGeom>
          <a:solidFill>
            <a:srgbClr val="0F0E57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eardrop 20">
            <a:extLst>
              <a:ext uri="{FF2B5EF4-FFF2-40B4-BE49-F238E27FC236}">
                <a16:creationId xmlns:a16="http://schemas.microsoft.com/office/drawing/2014/main" id="{B69469AE-EBCA-4EF7-9107-30D1E4AD5B30}"/>
              </a:ext>
            </a:extLst>
          </p:cNvPr>
          <p:cNvSpPr>
            <a:spLocks noChangeAspect="1"/>
          </p:cNvSpPr>
          <p:nvPr/>
        </p:nvSpPr>
        <p:spPr bwMode="auto">
          <a:xfrm rot="8097086">
            <a:off x="3051352" y="4673138"/>
            <a:ext cx="423370" cy="423370"/>
          </a:xfrm>
          <a:prstGeom prst="teardrop">
            <a:avLst/>
          </a:prstGeom>
          <a:solidFill>
            <a:srgbClr val="0F0E57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Arrow: Chevron 45">
            <a:extLst>
              <a:ext uri="{FF2B5EF4-FFF2-40B4-BE49-F238E27FC236}">
                <a16:creationId xmlns:a16="http://schemas.microsoft.com/office/drawing/2014/main" id="{55EB8B59-578F-47F3-87CF-50A556E65E3D}"/>
              </a:ext>
            </a:extLst>
          </p:cNvPr>
          <p:cNvSpPr/>
          <p:nvPr/>
        </p:nvSpPr>
        <p:spPr bwMode="auto">
          <a:xfrm>
            <a:off x="848642" y="5333504"/>
            <a:ext cx="1555450" cy="3996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 b="1">
                <a:solidFill>
                  <a:srgbClr val="0F0E57"/>
                </a:solidFill>
                <a:latin typeface="Arial" pitchFamily="-112" charset="0"/>
              </a:rPr>
              <a:t>Février</a:t>
            </a:r>
          </a:p>
        </p:txBody>
      </p:sp>
      <p:sp>
        <p:nvSpPr>
          <p:cNvPr id="14" name="Arrow: Chevron 46">
            <a:extLst>
              <a:ext uri="{FF2B5EF4-FFF2-40B4-BE49-F238E27FC236}">
                <a16:creationId xmlns:a16="http://schemas.microsoft.com/office/drawing/2014/main" id="{ECAC235C-4B2E-4B58-BD53-1BBC8574FC2B}"/>
              </a:ext>
            </a:extLst>
          </p:cNvPr>
          <p:cNvSpPr/>
          <p:nvPr/>
        </p:nvSpPr>
        <p:spPr bwMode="auto">
          <a:xfrm>
            <a:off x="2485301" y="5333504"/>
            <a:ext cx="1555450" cy="3996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 b="1">
                <a:solidFill>
                  <a:srgbClr val="0F0E57"/>
                </a:solidFill>
                <a:latin typeface="Arial" pitchFamily="-112" charset="0"/>
              </a:rPr>
              <a:t>Mars</a:t>
            </a:r>
          </a:p>
        </p:txBody>
      </p:sp>
      <p:sp>
        <p:nvSpPr>
          <p:cNvPr id="15" name="Arrow: Chevron 47">
            <a:extLst>
              <a:ext uri="{FF2B5EF4-FFF2-40B4-BE49-F238E27FC236}">
                <a16:creationId xmlns:a16="http://schemas.microsoft.com/office/drawing/2014/main" id="{2629E2D0-A245-46B8-B092-BA0539A9D7DD}"/>
              </a:ext>
            </a:extLst>
          </p:cNvPr>
          <p:cNvSpPr/>
          <p:nvPr/>
        </p:nvSpPr>
        <p:spPr bwMode="auto">
          <a:xfrm>
            <a:off x="3980408" y="5333504"/>
            <a:ext cx="1555450" cy="3996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 b="1">
                <a:solidFill>
                  <a:srgbClr val="0F0E57"/>
                </a:solidFill>
                <a:latin typeface="Arial" pitchFamily="-112" charset="0"/>
              </a:rPr>
              <a:t>Avril</a:t>
            </a:r>
          </a:p>
        </p:txBody>
      </p:sp>
      <p:sp>
        <p:nvSpPr>
          <p:cNvPr id="16" name="Teardrop 21">
            <a:extLst>
              <a:ext uri="{FF2B5EF4-FFF2-40B4-BE49-F238E27FC236}">
                <a16:creationId xmlns:a16="http://schemas.microsoft.com/office/drawing/2014/main" id="{1E8DC95D-8EFC-40ED-9071-E2917EC29260}"/>
              </a:ext>
            </a:extLst>
          </p:cNvPr>
          <p:cNvSpPr>
            <a:spLocks noChangeAspect="1"/>
          </p:cNvSpPr>
          <p:nvPr/>
        </p:nvSpPr>
        <p:spPr bwMode="auto">
          <a:xfrm rot="8097086">
            <a:off x="6027846" y="4673138"/>
            <a:ext cx="423370" cy="423370"/>
          </a:xfrm>
          <a:prstGeom prst="teardrop">
            <a:avLst/>
          </a:prstGeom>
          <a:solidFill>
            <a:srgbClr val="0F0E57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Arrow: Chevron 47">
            <a:extLst>
              <a:ext uri="{FF2B5EF4-FFF2-40B4-BE49-F238E27FC236}">
                <a16:creationId xmlns:a16="http://schemas.microsoft.com/office/drawing/2014/main" id="{2629E2D0-A245-46B8-B092-BA0539A9D7DD}"/>
              </a:ext>
            </a:extLst>
          </p:cNvPr>
          <p:cNvSpPr/>
          <p:nvPr/>
        </p:nvSpPr>
        <p:spPr bwMode="auto">
          <a:xfrm>
            <a:off x="5441699" y="5333504"/>
            <a:ext cx="1555450" cy="3996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 b="1" dirty="0">
                <a:solidFill>
                  <a:srgbClr val="0F0E57"/>
                </a:solidFill>
                <a:latin typeface="Arial" pitchFamily="-112" charset="0"/>
              </a:rPr>
              <a:t>Mai</a:t>
            </a:r>
          </a:p>
        </p:txBody>
      </p:sp>
      <p:sp>
        <p:nvSpPr>
          <p:cNvPr id="18" name="Teardrop 21">
            <a:extLst>
              <a:ext uri="{FF2B5EF4-FFF2-40B4-BE49-F238E27FC236}">
                <a16:creationId xmlns:a16="http://schemas.microsoft.com/office/drawing/2014/main" id="{1E8DC95D-8EFC-40ED-9071-E2917EC29260}"/>
              </a:ext>
            </a:extLst>
          </p:cNvPr>
          <p:cNvSpPr>
            <a:spLocks noChangeAspect="1"/>
          </p:cNvSpPr>
          <p:nvPr/>
        </p:nvSpPr>
        <p:spPr bwMode="auto">
          <a:xfrm rot="8097086">
            <a:off x="7538279" y="4673138"/>
            <a:ext cx="423370" cy="423370"/>
          </a:xfrm>
          <a:prstGeom prst="teardrop">
            <a:avLst/>
          </a:prstGeom>
          <a:solidFill>
            <a:srgbClr val="0F0E57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Arrow: Chevron 47">
            <a:extLst>
              <a:ext uri="{FF2B5EF4-FFF2-40B4-BE49-F238E27FC236}">
                <a16:creationId xmlns:a16="http://schemas.microsoft.com/office/drawing/2014/main" id="{2629E2D0-A245-46B8-B092-BA0539A9D7DD}"/>
              </a:ext>
            </a:extLst>
          </p:cNvPr>
          <p:cNvSpPr/>
          <p:nvPr/>
        </p:nvSpPr>
        <p:spPr bwMode="auto">
          <a:xfrm>
            <a:off x="6952132" y="5333504"/>
            <a:ext cx="1555450" cy="3996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 b="1" dirty="0">
                <a:solidFill>
                  <a:srgbClr val="0F0E57"/>
                </a:solidFill>
                <a:latin typeface="Arial" pitchFamily="-112" charset="0"/>
              </a:rPr>
              <a:t>Juin</a:t>
            </a:r>
          </a:p>
        </p:txBody>
      </p:sp>
      <p:sp>
        <p:nvSpPr>
          <p:cNvPr id="20" name="Teardrop 21">
            <a:extLst>
              <a:ext uri="{FF2B5EF4-FFF2-40B4-BE49-F238E27FC236}">
                <a16:creationId xmlns:a16="http://schemas.microsoft.com/office/drawing/2014/main" id="{1E8DC95D-8EFC-40ED-9071-E2917EC29260}"/>
              </a:ext>
            </a:extLst>
          </p:cNvPr>
          <p:cNvSpPr>
            <a:spLocks noChangeAspect="1"/>
          </p:cNvSpPr>
          <p:nvPr/>
        </p:nvSpPr>
        <p:spPr bwMode="auto">
          <a:xfrm rot="8097086">
            <a:off x="9007567" y="4673138"/>
            <a:ext cx="423370" cy="423370"/>
          </a:xfrm>
          <a:prstGeom prst="teardrop">
            <a:avLst/>
          </a:prstGeom>
          <a:solidFill>
            <a:srgbClr val="0F0E57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Arrow: Chevron 47">
            <a:extLst>
              <a:ext uri="{FF2B5EF4-FFF2-40B4-BE49-F238E27FC236}">
                <a16:creationId xmlns:a16="http://schemas.microsoft.com/office/drawing/2014/main" id="{2629E2D0-A245-46B8-B092-BA0539A9D7DD}"/>
              </a:ext>
            </a:extLst>
          </p:cNvPr>
          <p:cNvSpPr/>
          <p:nvPr/>
        </p:nvSpPr>
        <p:spPr bwMode="auto">
          <a:xfrm>
            <a:off x="8421420" y="5333504"/>
            <a:ext cx="1555450" cy="3996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 b="1" dirty="0">
                <a:solidFill>
                  <a:srgbClr val="0F0E57"/>
                </a:solidFill>
                <a:latin typeface="Arial" pitchFamily="-112" charset="0"/>
              </a:rPr>
              <a:t>Septembre</a:t>
            </a:r>
          </a:p>
        </p:txBody>
      </p:sp>
      <p:cxnSp>
        <p:nvCxnSpPr>
          <p:cNvPr id="24" name="Connecteur droit 23"/>
          <p:cNvCxnSpPr>
            <a:cxnSpLocks/>
            <a:stCxn id="3" idx="2"/>
            <a:endCxn id="11" idx="3"/>
          </p:cNvCxnSpPr>
          <p:nvPr/>
        </p:nvCxnSpPr>
        <p:spPr>
          <a:xfrm>
            <a:off x="1645441" y="3069055"/>
            <a:ext cx="854" cy="1604083"/>
          </a:xfrm>
          <a:prstGeom prst="line">
            <a:avLst/>
          </a:prstGeom>
          <a:ln>
            <a:solidFill>
              <a:srgbClr val="0F0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2650708" y="2120359"/>
            <a:ext cx="1262784" cy="9486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36000" rIns="0" bIns="36000" anchor="ctr"/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fr-FR" sz="1200" b="0" dirty="0">
                <a:solidFill>
                  <a:srgbClr val="0F0E57"/>
                </a:solidFill>
              </a:rPr>
              <a:t>Publication dans CORDIS, journal officiel l’Union Européenne</a:t>
            </a:r>
          </a:p>
        </p:txBody>
      </p:sp>
      <p:cxnSp>
        <p:nvCxnSpPr>
          <p:cNvPr id="27" name="Connecteur droit 26"/>
          <p:cNvCxnSpPr>
            <a:cxnSpLocks/>
            <a:stCxn id="26" idx="2"/>
            <a:endCxn id="12" idx="3"/>
          </p:cNvCxnSpPr>
          <p:nvPr/>
        </p:nvCxnSpPr>
        <p:spPr>
          <a:xfrm flipH="1">
            <a:off x="3262858" y="3069055"/>
            <a:ext cx="19242" cy="1604083"/>
          </a:xfrm>
          <a:prstGeom prst="line">
            <a:avLst/>
          </a:prstGeom>
          <a:ln>
            <a:solidFill>
              <a:srgbClr val="0F0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1014049" y="3628892"/>
            <a:ext cx="1262784" cy="75492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lIns="0" tIns="36000" rIns="0" bIns="36000" anchor="ctr"/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fr-FR" sz="1200" b="0">
                <a:solidFill>
                  <a:schemeClr val="bg1"/>
                </a:solidFill>
              </a:rPr>
              <a:t>Délivrance d’un nouveau brevet aux Etats-Unis</a:t>
            </a:r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>
          <a:xfrm>
            <a:off x="2650707" y="3600245"/>
            <a:ext cx="1390043" cy="754924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36000" rIns="0" bIns="36000" anchor="ctr"/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b="0" dirty="0">
                <a:solidFill>
                  <a:srgbClr val="0F0E57"/>
                </a:solidFill>
              </a:rPr>
              <a:t>Céline Breda nommée Directrice des Opérations Industrielles</a:t>
            </a:r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>
          <a:xfrm>
            <a:off x="5607106" y="2120359"/>
            <a:ext cx="1262784" cy="9486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36000" rIns="0" bIns="36000" anchor="ctr"/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b="0" dirty="0">
                <a:solidFill>
                  <a:srgbClr val="0F0E57"/>
                </a:solidFill>
              </a:rPr>
              <a:t>Publication dans </a:t>
            </a:r>
            <a:r>
              <a:rPr lang="fr-FR" sz="1200" b="0" i="1" dirty="0" err="1">
                <a:solidFill>
                  <a:srgbClr val="0F0E57"/>
                </a:solidFill>
              </a:rPr>
              <a:t>Frontiers</a:t>
            </a:r>
            <a:r>
              <a:rPr lang="fr-FR" sz="1200" b="0" i="1" dirty="0">
                <a:solidFill>
                  <a:srgbClr val="0F0E57"/>
                </a:solidFill>
              </a:rPr>
              <a:t> in </a:t>
            </a:r>
            <a:r>
              <a:rPr lang="fr-FR" sz="1200" b="0" i="1" dirty="0" err="1">
                <a:solidFill>
                  <a:srgbClr val="0F0E57"/>
                </a:solidFill>
              </a:rPr>
              <a:t>Medicine</a:t>
            </a:r>
            <a:br>
              <a:rPr lang="fr-FR" sz="1200" b="0" i="1" dirty="0">
                <a:solidFill>
                  <a:srgbClr val="0F0E57"/>
                </a:solidFill>
              </a:rPr>
            </a:br>
            <a:r>
              <a:rPr lang="fr-FR" sz="1100" b="0" dirty="0">
                <a:solidFill>
                  <a:srgbClr val="0F0E57"/>
                </a:solidFill>
              </a:rPr>
              <a:t>(phages anti- P. aeruginosa)</a:t>
            </a:r>
            <a:endParaRPr lang="fr-FR" sz="1200" b="0" dirty="0">
              <a:solidFill>
                <a:srgbClr val="0F0E57"/>
              </a:solidFill>
            </a:endParaRPr>
          </a:p>
        </p:txBody>
      </p:sp>
      <p:cxnSp>
        <p:nvCxnSpPr>
          <p:cNvPr id="38" name="Connecteur droit 37"/>
          <p:cNvCxnSpPr>
            <a:cxnSpLocks/>
            <a:stCxn id="37" idx="2"/>
            <a:endCxn id="16" idx="3"/>
          </p:cNvCxnSpPr>
          <p:nvPr/>
        </p:nvCxnSpPr>
        <p:spPr>
          <a:xfrm>
            <a:off x="6238498" y="3069055"/>
            <a:ext cx="854" cy="1604083"/>
          </a:xfrm>
          <a:prstGeom prst="line">
            <a:avLst/>
          </a:prstGeom>
          <a:ln>
            <a:solidFill>
              <a:srgbClr val="0F0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du contenu 2"/>
          <p:cNvSpPr txBox="1">
            <a:spLocks/>
          </p:cNvSpPr>
          <p:nvPr/>
        </p:nvSpPr>
        <p:spPr>
          <a:xfrm>
            <a:off x="5607106" y="3589963"/>
            <a:ext cx="1262784" cy="75492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lIns="0" tIns="36000" rIns="0" bIns="36000" anchor="ctr"/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fr-FR" sz="1200" b="0">
                <a:solidFill>
                  <a:schemeClr val="bg1"/>
                </a:solidFill>
              </a:rPr>
              <a:t>Délivrance d’un nouveau brevet à Hong-Kong</a:t>
            </a:r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4145815" y="2120359"/>
            <a:ext cx="1262784" cy="94869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36000" rIns="0" bIns="36000" anchor="ctr"/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fr-FR" sz="1200" b="0">
                <a:solidFill>
                  <a:srgbClr val="0F0E57"/>
                </a:solidFill>
              </a:rPr>
              <a:t>PGE de 2 M€ accordé par Bpifrance</a:t>
            </a:r>
          </a:p>
        </p:txBody>
      </p:sp>
      <p:cxnSp>
        <p:nvCxnSpPr>
          <p:cNvPr id="42" name="Connecteur droit 41"/>
          <p:cNvCxnSpPr>
            <a:cxnSpLocks/>
            <a:stCxn id="41" idx="2"/>
            <a:endCxn id="10" idx="3"/>
          </p:cNvCxnSpPr>
          <p:nvPr/>
        </p:nvCxnSpPr>
        <p:spPr>
          <a:xfrm>
            <a:off x="4777207" y="3069055"/>
            <a:ext cx="854" cy="1604083"/>
          </a:xfrm>
          <a:prstGeom prst="line">
            <a:avLst/>
          </a:prstGeom>
          <a:ln>
            <a:solidFill>
              <a:srgbClr val="0F0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contenu 2"/>
          <p:cNvSpPr txBox="1">
            <a:spLocks/>
          </p:cNvSpPr>
          <p:nvPr/>
        </p:nvSpPr>
        <p:spPr>
          <a:xfrm>
            <a:off x="7117539" y="2120359"/>
            <a:ext cx="1262784" cy="9486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36000" rIns="0" bIns="36000" anchor="ctr"/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 b="0" dirty="0">
                <a:solidFill>
                  <a:srgbClr val="0F0E57"/>
                </a:solidFill>
              </a:rPr>
              <a:t>Publication dans </a:t>
            </a:r>
            <a:r>
              <a:rPr lang="fr-FR" sz="1200" b="0" i="1" dirty="0">
                <a:solidFill>
                  <a:srgbClr val="0F0E57"/>
                </a:solidFill>
              </a:rPr>
              <a:t>British Journal of </a:t>
            </a:r>
            <a:r>
              <a:rPr lang="fr-FR" sz="1200" b="0" i="1" dirty="0" err="1">
                <a:solidFill>
                  <a:srgbClr val="0F0E57"/>
                </a:solidFill>
              </a:rPr>
              <a:t>Pharmacology</a:t>
            </a:r>
            <a:br>
              <a:rPr lang="fr-FR" sz="1200" b="0" i="1" dirty="0">
                <a:solidFill>
                  <a:srgbClr val="0F0E57"/>
                </a:solidFill>
              </a:rPr>
            </a:br>
            <a:r>
              <a:rPr lang="fr-FR" sz="1100" b="0" dirty="0">
                <a:solidFill>
                  <a:srgbClr val="0F0E57"/>
                </a:solidFill>
              </a:rPr>
              <a:t>(nébulisation)</a:t>
            </a:r>
            <a:endParaRPr lang="fr-FR" sz="1200" b="0" dirty="0">
              <a:solidFill>
                <a:srgbClr val="0F0E57"/>
              </a:solidFill>
            </a:endParaRPr>
          </a:p>
        </p:txBody>
      </p:sp>
      <p:cxnSp>
        <p:nvCxnSpPr>
          <p:cNvPr id="44" name="Connecteur droit 43"/>
          <p:cNvCxnSpPr>
            <a:endCxn id="18" idx="3"/>
          </p:cNvCxnSpPr>
          <p:nvPr/>
        </p:nvCxnSpPr>
        <p:spPr>
          <a:xfrm flipH="1">
            <a:off x="7749785" y="3069055"/>
            <a:ext cx="285" cy="1604083"/>
          </a:xfrm>
          <a:prstGeom prst="line">
            <a:avLst/>
          </a:prstGeom>
          <a:ln>
            <a:solidFill>
              <a:srgbClr val="0F0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contenu 2"/>
          <p:cNvSpPr txBox="1">
            <a:spLocks/>
          </p:cNvSpPr>
          <p:nvPr/>
        </p:nvSpPr>
        <p:spPr>
          <a:xfrm>
            <a:off x="8516490" y="1418330"/>
            <a:ext cx="1390043" cy="1122783"/>
          </a:xfrm>
          <a:prstGeom prst="roundRect">
            <a:avLst/>
          </a:prstGeom>
          <a:solidFill>
            <a:srgbClr val="6D2371"/>
          </a:solidFill>
          <a:ln>
            <a:solidFill>
              <a:srgbClr val="6D2371"/>
            </a:solidFill>
          </a:ln>
        </p:spPr>
        <p:txBody>
          <a:bodyPr lIns="0" tIns="36000" rIns="0" bIns="36000" anchor="ctr"/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200">
                <a:solidFill>
                  <a:schemeClr val="bg1"/>
                </a:solidFill>
              </a:rPr>
              <a:t>13 nouveaux cas compassionnels</a:t>
            </a:r>
            <a:r>
              <a:rPr lang="fr-FR" sz="1200" b="0">
                <a:solidFill>
                  <a:schemeClr val="bg1"/>
                </a:solidFill>
              </a:rPr>
              <a:t> depuis début 2021 </a:t>
            </a:r>
            <a:br>
              <a:rPr lang="fr-FR" sz="1200" b="0">
                <a:solidFill>
                  <a:schemeClr val="bg1"/>
                </a:solidFill>
              </a:rPr>
            </a:br>
            <a:r>
              <a:rPr lang="fr-FR" sz="1200" b="0">
                <a:solidFill>
                  <a:schemeClr val="bg1"/>
                </a:solidFill>
              </a:rPr>
              <a:t>à date</a:t>
            </a:r>
          </a:p>
        </p:txBody>
      </p:sp>
      <p:cxnSp>
        <p:nvCxnSpPr>
          <p:cNvPr id="47" name="Connecteur droit 46"/>
          <p:cNvCxnSpPr>
            <a:cxnSpLocks/>
            <a:stCxn id="46" idx="2"/>
            <a:endCxn id="20" idx="3"/>
          </p:cNvCxnSpPr>
          <p:nvPr/>
        </p:nvCxnSpPr>
        <p:spPr>
          <a:xfrm>
            <a:off x="9211512" y="2541113"/>
            <a:ext cx="7561" cy="2132025"/>
          </a:xfrm>
          <a:prstGeom prst="line">
            <a:avLst/>
          </a:prstGeom>
          <a:ln>
            <a:solidFill>
              <a:srgbClr val="0F0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contenu 2"/>
          <p:cNvSpPr txBox="1">
            <a:spLocks/>
          </p:cNvSpPr>
          <p:nvPr/>
        </p:nvSpPr>
        <p:spPr>
          <a:xfrm>
            <a:off x="1307721" y="6032503"/>
            <a:ext cx="828000" cy="2321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36000" rIns="0" bIns="36000" anchor="ctr"/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b="0">
                <a:solidFill>
                  <a:srgbClr val="0F0E57"/>
                </a:solidFill>
                <a:latin typeface="+mj-lt"/>
              </a:rPr>
              <a:t>Scientifique</a:t>
            </a:r>
          </a:p>
        </p:txBody>
      </p:sp>
      <p:sp>
        <p:nvSpPr>
          <p:cNvPr id="62" name="Espace réservé du contenu 2"/>
          <p:cNvSpPr txBox="1">
            <a:spLocks/>
          </p:cNvSpPr>
          <p:nvPr/>
        </p:nvSpPr>
        <p:spPr>
          <a:xfrm>
            <a:off x="2250283" y="6032503"/>
            <a:ext cx="828000" cy="2321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36000" rIns="0" bIns="36000" anchor="ctr"/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b="0">
                <a:solidFill>
                  <a:srgbClr val="0F0E57"/>
                </a:solidFill>
                <a:latin typeface="+mj-lt"/>
              </a:rPr>
              <a:t>Corporate</a:t>
            </a:r>
          </a:p>
        </p:txBody>
      </p:sp>
      <p:sp>
        <p:nvSpPr>
          <p:cNvPr id="63" name="Espace réservé du contenu 2"/>
          <p:cNvSpPr txBox="1">
            <a:spLocks/>
          </p:cNvSpPr>
          <p:nvPr/>
        </p:nvSpPr>
        <p:spPr>
          <a:xfrm>
            <a:off x="3192846" y="6032503"/>
            <a:ext cx="828000" cy="23217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36000" rIns="0" bIns="36000" anchor="ctr"/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000" b="0">
                <a:solidFill>
                  <a:schemeClr val="bg1"/>
                </a:solidFill>
                <a:latin typeface="+mj-lt"/>
              </a:rPr>
              <a:t>Brevets</a:t>
            </a:r>
          </a:p>
        </p:txBody>
      </p:sp>
      <p:sp>
        <p:nvSpPr>
          <p:cNvPr id="40" name="Espace réservé du pied de page 5">
            <a:extLst>
              <a:ext uri="{FF2B5EF4-FFF2-40B4-BE49-F238E27FC236}">
                <a16:creationId xmlns:a16="http://schemas.microsoft.com/office/drawing/2014/main" id="{5D7C64FF-8F5D-4269-80AE-FA26744AB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986" y="6564073"/>
            <a:ext cx="2892981" cy="261268"/>
          </a:xfrm>
        </p:spPr>
        <p:txBody>
          <a:bodyPr/>
          <a:lstStyle/>
          <a:p>
            <a:pPr>
              <a:defRPr/>
            </a:pPr>
            <a:r>
              <a:rPr lang="fr-FR" dirty="0"/>
              <a:t>Investir Day│23 novembre 2021</a:t>
            </a:r>
          </a:p>
        </p:txBody>
      </p:sp>
      <p:sp>
        <p:nvSpPr>
          <p:cNvPr id="48" name="Teardrop 21">
            <a:extLst>
              <a:ext uri="{FF2B5EF4-FFF2-40B4-BE49-F238E27FC236}">
                <a16:creationId xmlns:a16="http://schemas.microsoft.com/office/drawing/2014/main" id="{2289EA94-0E06-4959-BEE6-2CF0C4FBF416}"/>
              </a:ext>
            </a:extLst>
          </p:cNvPr>
          <p:cNvSpPr>
            <a:spLocks noChangeAspect="1"/>
          </p:cNvSpPr>
          <p:nvPr/>
        </p:nvSpPr>
        <p:spPr bwMode="auto">
          <a:xfrm rot="8097086">
            <a:off x="10207647" y="4673138"/>
            <a:ext cx="423370" cy="423370"/>
          </a:xfrm>
          <a:prstGeom prst="teardrop">
            <a:avLst/>
          </a:prstGeom>
          <a:solidFill>
            <a:srgbClr val="0F0E57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9" name="Arrow: Chevron 47">
            <a:extLst>
              <a:ext uri="{FF2B5EF4-FFF2-40B4-BE49-F238E27FC236}">
                <a16:creationId xmlns:a16="http://schemas.microsoft.com/office/drawing/2014/main" id="{002C514D-E8EB-43A6-8A42-3497AA4E66DA}"/>
              </a:ext>
            </a:extLst>
          </p:cNvPr>
          <p:cNvSpPr/>
          <p:nvPr/>
        </p:nvSpPr>
        <p:spPr bwMode="auto">
          <a:xfrm>
            <a:off x="9621500" y="5333504"/>
            <a:ext cx="1555450" cy="3996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 b="1" dirty="0">
                <a:solidFill>
                  <a:srgbClr val="0F0E57"/>
                </a:solidFill>
                <a:latin typeface="Arial" pitchFamily="-112" charset="0"/>
              </a:rPr>
              <a:t>Octobre</a:t>
            </a:r>
          </a:p>
        </p:txBody>
      </p:sp>
      <p:sp>
        <p:nvSpPr>
          <p:cNvPr id="50" name="Espace réservé du contenu 2">
            <a:extLst>
              <a:ext uri="{FF2B5EF4-FFF2-40B4-BE49-F238E27FC236}">
                <a16:creationId xmlns:a16="http://schemas.microsoft.com/office/drawing/2014/main" id="{B9E2A976-D4BE-4BD4-9658-A63F31998829}"/>
              </a:ext>
            </a:extLst>
          </p:cNvPr>
          <p:cNvSpPr txBox="1">
            <a:spLocks/>
          </p:cNvSpPr>
          <p:nvPr/>
        </p:nvSpPr>
        <p:spPr>
          <a:xfrm>
            <a:off x="9786907" y="3589963"/>
            <a:ext cx="1262784" cy="754924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txBody>
          <a:bodyPr lIns="0" tIns="36000" rIns="0" bIns="36000" anchor="ctr"/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fr-FR" sz="1200" b="0" dirty="0">
                <a:solidFill>
                  <a:srgbClr val="0F0E57"/>
                </a:solidFill>
              </a:rPr>
              <a:t>Pascal Birman nommé Directeur Médical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2316F156-FDBE-42E3-8465-9BEE30F2FB48}"/>
              </a:ext>
            </a:extLst>
          </p:cNvPr>
          <p:cNvCxnSpPr>
            <a:cxnSpLocks/>
            <a:stCxn id="50" idx="2"/>
            <a:endCxn id="48" idx="3"/>
          </p:cNvCxnSpPr>
          <p:nvPr/>
        </p:nvCxnSpPr>
        <p:spPr>
          <a:xfrm>
            <a:off x="10418299" y="4344887"/>
            <a:ext cx="854" cy="328251"/>
          </a:xfrm>
          <a:prstGeom prst="line">
            <a:avLst/>
          </a:prstGeom>
          <a:ln>
            <a:solidFill>
              <a:srgbClr val="0F0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83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D7251-2E18-4F49-A8A5-B619DBC6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cible de Pherecydes : </a:t>
            </a:r>
            <a:r>
              <a:rPr lang="fr-FR" i="1" dirty="0">
                <a:solidFill>
                  <a:srgbClr val="6D2371"/>
                </a:solidFill>
              </a:rPr>
              <a:t>Staphylococcus aureus </a:t>
            </a:r>
            <a:r>
              <a:rPr lang="fr-FR" dirty="0">
                <a:solidFill>
                  <a:srgbClr val="6D2371"/>
                </a:solidFill>
              </a:rPr>
              <a:t>(Staphylocoque doré)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C82F58-C1FD-4DB0-9A7A-126B649C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F8CC8-2FEE-4E40-BA58-422935C5735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59702EF0-C361-4709-B454-BCEB427F679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085974" y="1607019"/>
            <a:ext cx="8534951" cy="792000"/>
          </a:xfrm>
          <a:prstGeom prst="rect">
            <a:avLst/>
          </a:prstGeom>
        </p:spPr>
        <p:txBody>
          <a:bodyPr lIns="0" tIns="36000" rIns="0" bIns="3600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921" indent="-32692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</a:pPr>
            <a:r>
              <a:rPr lang="fr-FR" sz="1200" b="1" dirty="0"/>
              <a:t>2</a:t>
            </a:r>
            <a:r>
              <a:rPr lang="fr-FR" sz="1200" b="1" baseline="30000" dirty="0"/>
              <a:t>ème</a:t>
            </a:r>
            <a:r>
              <a:rPr lang="fr-FR" sz="1200" b="1" dirty="0"/>
              <a:t> bactérie la plus responsable d’infections nosocomiales </a:t>
            </a:r>
          </a:p>
          <a:p>
            <a:pPr marL="326921" indent="-32692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</a:pPr>
            <a:r>
              <a:rPr lang="fr-FR" sz="1200" b="1" dirty="0"/>
              <a:t>Priorité mondiale élevée selon l’OMS</a:t>
            </a:r>
            <a:r>
              <a:rPr lang="fr-FR" sz="1200" b="1" baseline="30000" dirty="0"/>
              <a:t>1</a:t>
            </a:r>
          </a:p>
          <a:p>
            <a:pPr marL="326921" indent="-32692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</a:pPr>
            <a:r>
              <a:rPr lang="fr-FR" sz="1200" b="1" dirty="0"/>
              <a:t>&gt;25% des infections au </a:t>
            </a:r>
            <a:r>
              <a:rPr lang="fr-FR" sz="1200" b="1" i="1" dirty="0"/>
              <a:t>Staphylococcus aureus</a:t>
            </a:r>
            <a:r>
              <a:rPr lang="fr-FR" sz="1200" b="1" dirty="0"/>
              <a:t> sont résistantes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5299C7E1-8159-4215-A654-A122C896CB56}"/>
              </a:ext>
            </a:extLst>
          </p:cNvPr>
          <p:cNvGrpSpPr/>
          <p:nvPr/>
        </p:nvGrpSpPr>
        <p:grpSpPr>
          <a:xfrm>
            <a:off x="10879718" y="342198"/>
            <a:ext cx="1102316" cy="988327"/>
            <a:chOff x="8252195" y="786042"/>
            <a:chExt cx="1102316" cy="988327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747E4D1A-6889-4BB7-BFE7-836867A994E6}"/>
                </a:ext>
              </a:extLst>
            </p:cNvPr>
            <p:cNvSpPr/>
            <p:nvPr/>
          </p:nvSpPr>
          <p:spPr bwMode="auto">
            <a:xfrm>
              <a:off x="8480155" y="977431"/>
              <a:ext cx="625167" cy="598874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3231" tIns="33231" rIns="33231" bIns="3323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23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571B7267-F6FB-4609-A4C1-08CF84B8A546}"/>
                </a:ext>
              </a:extLst>
            </p:cNvPr>
            <p:cNvSpPr/>
            <p:nvPr/>
          </p:nvSpPr>
          <p:spPr bwMode="auto">
            <a:xfrm>
              <a:off x="8311416" y="786042"/>
              <a:ext cx="828000" cy="82800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19843EB6-EAD2-4F36-B022-91BC1B935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979" y="918420"/>
              <a:ext cx="598874" cy="598874"/>
            </a:xfrm>
            <a:prstGeom prst="rect">
              <a:avLst/>
            </a:prstGeom>
          </p:spPr>
        </p:pic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32A61517-3233-4B6C-8252-F085097B268C}"/>
                </a:ext>
              </a:extLst>
            </p:cNvPr>
            <p:cNvSpPr/>
            <p:nvPr/>
          </p:nvSpPr>
          <p:spPr bwMode="auto">
            <a:xfrm>
              <a:off x="8865252" y="1286757"/>
              <a:ext cx="489259" cy="487612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dirty="0">
                  <a:ln>
                    <a:noFill/>
                  </a:ln>
                  <a:solidFill>
                    <a:srgbClr val="6D2371"/>
                  </a:solidFill>
                  <a:effectLst/>
                  <a:uLnTx/>
                  <a:uFillTx/>
                  <a:cs typeface="Arial" charset="0"/>
                </a:rPr>
                <a:t>#2/3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93D0F92-A6CE-4EE5-9B1C-9E6F83B4C6F1}"/>
                </a:ext>
              </a:extLst>
            </p:cNvPr>
            <p:cNvSpPr/>
            <p:nvPr/>
          </p:nvSpPr>
          <p:spPr bwMode="auto">
            <a:xfrm rot="1440000">
              <a:off x="8252195" y="995478"/>
              <a:ext cx="842892" cy="675083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ArchDown">
                <a:avLst>
                  <a:gd name="adj" fmla="val 16343946"/>
                </a:avLst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1A426F"/>
                  </a:solidFill>
                  <a:effectLst/>
                  <a:uLnTx/>
                  <a:uFillTx/>
                  <a:cs typeface="Arial" charset="0"/>
                </a:rPr>
                <a:t>High Priority</a:t>
              </a:r>
            </a:p>
          </p:txBody>
        </p:sp>
      </p:grpSp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432EFC45-DDE7-4260-8579-5E92E7F2432F}"/>
              </a:ext>
            </a:extLst>
          </p:cNvPr>
          <p:cNvSpPr txBox="1">
            <a:spLocks/>
          </p:cNvSpPr>
          <p:nvPr/>
        </p:nvSpPr>
        <p:spPr>
          <a:xfrm>
            <a:off x="3192227" y="3657997"/>
            <a:ext cx="7473044" cy="1152000"/>
          </a:xfrm>
          <a:prstGeom prst="rect">
            <a:avLst/>
          </a:prstGeom>
        </p:spPr>
        <p:txBody>
          <a:bodyPr lIns="0" tIns="36000" rIns="0" bIns="36000" anchor="ctr" anchorCtr="0"/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fr-FR" sz="1200" b="0" dirty="0"/>
              <a:t>2 études toxicologiques n'ont révélé aucun signe de toxicité :</a:t>
            </a:r>
          </a:p>
          <a:p>
            <a:pPr lvl="1">
              <a:spcAft>
                <a:spcPts val="300"/>
              </a:spcAft>
            </a:pPr>
            <a:r>
              <a:rPr lang="fr-FR" sz="1200" dirty="0"/>
              <a:t>étude de toxicité aiguë sur des souris a été réalisée sur des souris</a:t>
            </a:r>
          </a:p>
          <a:p>
            <a:pPr lvl="1">
              <a:spcAft>
                <a:spcPts val="300"/>
              </a:spcAft>
            </a:pPr>
            <a:r>
              <a:rPr lang="fr-FR" sz="1200" dirty="0"/>
              <a:t>étude de tolérance locale et de toxicité de 21 jours a été réalisée sur des mini-porcs </a:t>
            </a:r>
          </a:p>
          <a:p>
            <a:pPr>
              <a:spcAft>
                <a:spcPts val="300"/>
              </a:spcAft>
            </a:pPr>
            <a:r>
              <a:rPr lang="fr-FR" sz="1200" b="0" dirty="0"/>
              <a:t>Activité lytique démontrée dans un biofilm</a:t>
            </a:r>
          </a:p>
        </p:txBody>
      </p:sp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id="{C1662E72-BED4-4481-83A8-9D794E135086}"/>
              </a:ext>
            </a:extLst>
          </p:cNvPr>
          <p:cNvSpPr txBox="1">
            <a:spLocks/>
          </p:cNvSpPr>
          <p:nvPr/>
        </p:nvSpPr>
        <p:spPr>
          <a:xfrm>
            <a:off x="3192227" y="5141585"/>
            <a:ext cx="7473044" cy="792000"/>
          </a:xfrm>
          <a:prstGeom prst="rect">
            <a:avLst/>
          </a:prstGeom>
        </p:spPr>
        <p:txBody>
          <a:bodyPr lIns="0" tIns="36000" rIns="0" bIns="36000" anchor="ctr" anchorCtr="0"/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fr-FR" sz="1200" b="0" dirty="0"/>
              <a:t>Dépôt de brevets sur des phages individuels et leurs variants en 2018</a:t>
            </a:r>
          </a:p>
          <a:p>
            <a:pPr>
              <a:spcAft>
                <a:spcPts val="300"/>
              </a:spcAft>
            </a:pPr>
            <a:r>
              <a:rPr lang="fr-FR" sz="1200" b="0" dirty="0"/>
              <a:t>Protection de toutes les associations incluant au moins un phage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75EF07BA-12F1-4776-BFAB-C3DB997B97ED}"/>
              </a:ext>
            </a:extLst>
          </p:cNvPr>
          <p:cNvGrpSpPr/>
          <p:nvPr/>
        </p:nvGrpSpPr>
        <p:grpSpPr>
          <a:xfrm>
            <a:off x="212986" y="3425012"/>
            <a:ext cx="11627991" cy="2544188"/>
            <a:chOff x="212986" y="3601909"/>
            <a:chExt cx="10349891" cy="2544188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9E022116-D3EA-4FA2-9E14-2F2E03DE3F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2986" y="3601909"/>
              <a:ext cx="1034989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A0941835-F22D-4616-B1EF-80850CBD71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2986" y="6146097"/>
              <a:ext cx="1034989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</p:grpSp>
      <p:sp>
        <p:nvSpPr>
          <p:cNvPr id="46" name="Rectangle: Rounded Corners 7">
            <a:extLst>
              <a:ext uri="{FF2B5EF4-FFF2-40B4-BE49-F238E27FC236}">
                <a16:creationId xmlns:a16="http://schemas.microsoft.com/office/drawing/2014/main" id="{04EFB561-E7EE-4859-AAE6-DA50B89F9E9E}"/>
              </a:ext>
            </a:extLst>
          </p:cNvPr>
          <p:cNvSpPr/>
          <p:nvPr/>
        </p:nvSpPr>
        <p:spPr bwMode="auto">
          <a:xfrm>
            <a:off x="3150312" y="4956127"/>
            <a:ext cx="2517011" cy="365093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fr-FR" sz="1200" b="1" dirty="0">
                <a:solidFill>
                  <a:srgbClr val="6D2371"/>
                </a:solidFill>
                <a:latin typeface="Arial" pitchFamily="-112" charset="0"/>
              </a:rPr>
              <a:t>Propriété intellectuelle</a:t>
            </a: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6D237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Rectangle: Rounded Corners 76">
            <a:extLst>
              <a:ext uri="{FF2B5EF4-FFF2-40B4-BE49-F238E27FC236}">
                <a16:creationId xmlns:a16="http://schemas.microsoft.com/office/drawing/2014/main" id="{4C23B99C-EB4E-4288-BB0A-FADABBC859DC}"/>
              </a:ext>
            </a:extLst>
          </p:cNvPr>
          <p:cNvSpPr/>
          <p:nvPr/>
        </p:nvSpPr>
        <p:spPr bwMode="auto">
          <a:xfrm>
            <a:off x="212985" y="1506043"/>
            <a:ext cx="11628000" cy="1035050"/>
          </a:xfrm>
          <a:prstGeom prst="roundRect">
            <a:avLst>
              <a:gd name="adj" fmla="val 3367"/>
            </a:avLst>
          </a:prstGeom>
          <a:noFill/>
          <a:ln w="19050" cap="flat" cmpd="sng" algn="ctr">
            <a:solidFill>
              <a:srgbClr val="6D237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0"/>
              </a:spcBef>
            </a:pPr>
            <a:endParaRPr lang="fr-FR" dirty="0"/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8E4FC46D-9F5C-48A7-A08E-E683FAD7A84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12986" y="6290886"/>
            <a:ext cx="11697014" cy="22861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00" i="1" dirty="0">
                <a:cs typeface="Arial" panose="020B0604020202020204" pitchFamily="34" charset="0"/>
              </a:rPr>
              <a:t>Sources : (1) </a:t>
            </a:r>
            <a:r>
              <a:rPr lang="en-US" sz="700" i="1" dirty="0">
                <a:cs typeface="Arial" panose="020B0604020202020204" pitchFamily="34" charset="0"/>
                <a:hlinkClick r:id="rId4"/>
              </a:rPr>
              <a:t>https://www.who.int/fr/news/item/27-02-2017-who-publishes-list-of-bacteria-for-which-new-antibiotics-are-urgently-needed</a:t>
            </a:r>
            <a:r>
              <a:rPr lang="en-US" sz="700" i="1" dirty="0">
                <a:cs typeface="Arial" panose="020B0604020202020204" pitchFamily="34" charset="0"/>
              </a:rPr>
              <a:t>; (2) CDC - U.S. Department of Health and Human Services – Centers for Disease Control and Prevention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57202BCA-3F09-4A0A-8F23-0859D3DDF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567" y="4525769"/>
            <a:ext cx="2537331" cy="4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7">
            <a:extLst>
              <a:ext uri="{FF2B5EF4-FFF2-40B4-BE49-F238E27FC236}">
                <a16:creationId xmlns:a16="http://schemas.microsoft.com/office/drawing/2014/main" id="{B4205C25-A739-4E5F-8F96-29F291661C21}"/>
              </a:ext>
            </a:extLst>
          </p:cNvPr>
          <p:cNvSpPr/>
          <p:nvPr/>
        </p:nvSpPr>
        <p:spPr bwMode="auto">
          <a:xfrm>
            <a:off x="3192227" y="3437374"/>
            <a:ext cx="2517011" cy="365093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fr-FR" sz="1200" b="1" dirty="0">
                <a:solidFill>
                  <a:srgbClr val="6D2371"/>
                </a:solidFill>
                <a:latin typeface="Arial" pitchFamily="-112" charset="0"/>
              </a:rPr>
              <a:t>Résultats à date</a:t>
            </a: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6D2371"/>
              </a:solidFill>
              <a:effectLst/>
              <a:latin typeface="Arial" pitchFamily="-112" charset="0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5F71A83B-F185-414C-A64F-EB8A2F831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r="15125"/>
          <a:stretch/>
        </p:blipFill>
        <p:spPr bwMode="auto">
          <a:xfrm>
            <a:off x="212987" y="1506043"/>
            <a:ext cx="1171950" cy="10350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: Rounded Corners 7">
            <a:extLst>
              <a:ext uri="{FF2B5EF4-FFF2-40B4-BE49-F238E27FC236}">
                <a16:creationId xmlns:a16="http://schemas.microsoft.com/office/drawing/2014/main" id="{57B27722-6EC9-4CBE-81C4-AD7A0A018247}"/>
              </a:ext>
            </a:extLst>
          </p:cNvPr>
          <p:cNvSpPr/>
          <p:nvPr/>
        </p:nvSpPr>
        <p:spPr bwMode="auto">
          <a:xfrm>
            <a:off x="212984" y="2614540"/>
            <a:ext cx="1787266" cy="612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6D2371"/>
                </a:solidFill>
                <a:effectLst/>
                <a:latin typeface="Arial" pitchFamily="-112" charset="0"/>
              </a:rPr>
              <a:t>Indications initiales ciblées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BAC8A0DD-3871-437F-B254-32726E95F91C}"/>
              </a:ext>
            </a:extLst>
          </p:cNvPr>
          <p:cNvSpPr txBox="1">
            <a:spLocks/>
          </p:cNvSpPr>
          <p:nvPr/>
        </p:nvSpPr>
        <p:spPr>
          <a:xfrm>
            <a:off x="2085974" y="2701357"/>
            <a:ext cx="9755002" cy="612000"/>
          </a:xfrm>
          <a:prstGeom prst="rect">
            <a:avLst/>
          </a:prstGeom>
        </p:spPr>
        <p:txBody>
          <a:bodyPr lIns="0" tIns="36000" rIns="0" bIns="36000" anchor="ctr" anchorCtr="0"/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rgbClr val="000000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fr-FR" sz="1200" dirty="0">
                <a:solidFill>
                  <a:schemeClr val="accent5"/>
                </a:solidFill>
              </a:rPr>
              <a:t>Infections ostéoarticulaires sur prothèses : </a:t>
            </a:r>
            <a:r>
              <a:rPr lang="fr-FR" sz="1200" b="0" dirty="0"/>
              <a:t>jusqu’à 2% des prothèses de hanche et 3% des prothèses de genou </a:t>
            </a:r>
          </a:p>
          <a:p>
            <a:pPr>
              <a:spcAft>
                <a:spcPts val="300"/>
              </a:spcAft>
            </a:pPr>
            <a:r>
              <a:rPr lang="fr-FR" sz="1200" dirty="0">
                <a:solidFill>
                  <a:schemeClr val="accent5"/>
                </a:solidFill>
              </a:rPr>
              <a:t>Ulcère du pied diabétique : </a:t>
            </a:r>
            <a:r>
              <a:rPr lang="fr-FR" sz="1200" b="0" dirty="0"/>
              <a:t>15% des patients avec un taux d'infection de 40 à 80%, 1</a:t>
            </a:r>
            <a:r>
              <a:rPr lang="fr-FR" sz="1200" b="0" baseline="30000" dirty="0"/>
              <a:t>ère</a:t>
            </a:r>
            <a:r>
              <a:rPr lang="fr-FR" sz="1200" b="0" dirty="0"/>
              <a:t> cause d’amputations de membres inférieurs dans les pays développés</a:t>
            </a:r>
          </a:p>
        </p:txBody>
      </p:sp>
      <p:sp>
        <p:nvSpPr>
          <p:cNvPr id="25" name="Espace réservé du pied de page 5">
            <a:extLst>
              <a:ext uri="{FF2B5EF4-FFF2-40B4-BE49-F238E27FC236}">
                <a16:creationId xmlns:a16="http://schemas.microsoft.com/office/drawing/2014/main" id="{D8C98D70-A825-48F9-86BC-4DE46993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986" y="6564073"/>
            <a:ext cx="2892981" cy="261268"/>
          </a:xfrm>
        </p:spPr>
        <p:txBody>
          <a:bodyPr/>
          <a:lstStyle/>
          <a:p>
            <a:pPr>
              <a:defRPr/>
            </a:pPr>
            <a:r>
              <a:rPr lang="fr-FR" dirty="0"/>
              <a:t>Investir Day│23 novembre 2021</a:t>
            </a:r>
          </a:p>
        </p:txBody>
      </p:sp>
    </p:spTree>
    <p:extLst>
      <p:ext uri="{BB962C8B-B14F-4D97-AF65-F5344CB8AC3E}">
        <p14:creationId xmlns:p14="http://schemas.microsoft.com/office/powerpoint/2010/main" val="315930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C04BE76-1103-4941-A48D-6D9212F9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cible de Pherecydes : </a:t>
            </a:r>
            <a:r>
              <a:rPr lang="fr-FR" i="1" dirty="0">
                <a:solidFill>
                  <a:srgbClr val="6D2371"/>
                </a:solidFill>
              </a:rPr>
              <a:t>Pseudomonas aeruginosa </a:t>
            </a:r>
            <a:endParaRPr lang="fr-FR" dirty="0">
              <a:solidFill>
                <a:srgbClr val="6D2371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EC3272-57AC-42FB-94B3-CE388CEE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F8CC8-2FEE-4E40-BA58-422935C57357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7D9FE60D-C303-4E29-AFE3-375B76302CAE}"/>
              </a:ext>
            </a:extLst>
          </p:cNvPr>
          <p:cNvSpPr/>
          <p:nvPr/>
        </p:nvSpPr>
        <p:spPr bwMode="auto">
          <a:xfrm>
            <a:off x="3088640" y="3397526"/>
            <a:ext cx="969071" cy="1273769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6D2371"/>
                </a:solidFill>
                <a:effectLst/>
                <a:latin typeface="Arial" pitchFamily="-112" charset="0"/>
              </a:rPr>
              <a:t>Résultats</a:t>
            </a:r>
            <a:r>
              <a:rPr lang="fr-FR" sz="1200" b="1" dirty="0">
                <a:solidFill>
                  <a:srgbClr val="6D2371"/>
                </a:solidFill>
                <a:latin typeface="Arial" pitchFamily="-112" charset="0"/>
              </a:rPr>
              <a:t> </a:t>
            </a:r>
          </a:p>
          <a:p>
            <a:pPr eaLnBrk="0" hangingPunct="0"/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6D2371"/>
                </a:solidFill>
                <a:effectLst/>
                <a:latin typeface="Arial" pitchFamily="-112" charset="0"/>
              </a:rPr>
              <a:t>à date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9AE3AF94-3971-4EA5-9F4C-BC1464E1B8C6}"/>
              </a:ext>
            </a:extLst>
          </p:cNvPr>
          <p:cNvSpPr txBox="1">
            <a:spLocks/>
          </p:cNvSpPr>
          <p:nvPr/>
        </p:nvSpPr>
        <p:spPr>
          <a:xfrm>
            <a:off x="4181474" y="3336712"/>
            <a:ext cx="7728525" cy="1334587"/>
          </a:xfrm>
          <a:prstGeom prst="rect">
            <a:avLst/>
          </a:prstGeom>
        </p:spPr>
        <p:txBody>
          <a:bodyPr lIns="0" tIns="36000" rIns="0" bIns="36000" anchor="ctr" anchorCtr="0">
            <a:spAutoFit/>
          </a:bodyPr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fr-FR" sz="1200" b="0" dirty="0"/>
              <a:t>Réduction significative de la charge bactérienne pulmonaire</a:t>
            </a:r>
          </a:p>
          <a:p>
            <a:pPr>
              <a:spcAft>
                <a:spcPts val="300"/>
              </a:spcAft>
            </a:pPr>
            <a:r>
              <a:rPr lang="fr-FR" sz="1200" b="0" dirty="0"/>
              <a:t>Développement préclinique réglementaire (études de toxicité) achevé</a:t>
            </a:r>
          </a:p>
          <a:p>
            <a:pPr>
              <a:spcAft>
                <a:spcPts val="300"/>
              </a:spcAft>
            </a:pPr>
            <a:r>
              <a:rPr lang="fr-FR" sz="1200" b="0" dirty="0"/>
              <a:t>Excellents résultats avec l’administration par nébulisation dans un modèle d’infection chez l’animal</a:t>
            </a:r>
          </a:p>
          <a:p>
            <a:pPr>
              <a:spcAft>
                <a:spcPts val="300"/>
              </a:spcAft>
            </a:pPr>
            <a:r>
              <a:rPr lang="fr-FR" sz="1200" b="0" dirty="0"/>
              <a:t>Très bonne tolérance, y compris avec des injections intraveineuses, dans le cadre de </a:t>
            </a:r>
            <a:br>
              <a:rPr lang="fr-FR" sz="1200" b="0" dirty="0"/>
            </a:br>
            <a:r>
              <a:rPr lang="fr-FR" sz="1200" b="0" dirty="0"/>
              <a:t>1</a:t>
            </a:r>
            <a:r>
              <a:rPr lang="fr-FR" sz="1200" b="0" baseline="30000" dirty="0"/>
              <a:t>ers</a:t>
            </a:r>
            <a:r>
              <a:rPr lang="fr-FR" sz="1200" b="0" dirty="0"/>
              <a:t> traitements compassionnels</a:t>
            </a:r>
          </a:p>
          <a:p>
            <a:pPr>
              <a:spcAft>
                <a:spcPts val="300"/>
              </a:spcAft>
            </a:pPr>
            <a:r>
              <a:rPr lang="fr-FR" sz="1200" b="0" dirty="0"/>
              <a:t>Production sur souche bactérienne modifiée génétiquement pour assurer la pureté des phages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D30D8D0A-0318-41DF-9D86-87DAA40EED36}"/>
              </a:ext>
            </a:extLst>
          </p:cNvPr>
          <p:cNvSpPr txBox="1">
            <a:spLocks/>
          </p:cNvSpPr>
          <p:nvPr/>
        </p:nvSpPr>
        <p:spPr>
          <a:xfrm>
            <a:off x="4181474" y="5433770"/>
            <a:ext cx="7728525" cy="720000"/>
          </a:xfrm>
          <a:prstGeom prst="rect">
            <a:avLst/>
          </a:prstGeom>
        </p:spPr>
        <p:txBody>
          <a:bodyPr lIns="0" tIns="36000" rIns="0" bIns="36000" anchor="ctr" anchorCtr="0">
            <a:noAutofit/>
          </a:bodyPr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fr-FR" sz="1200" b="0" dirty="0"/>
              <a:t>Brevets sur des phages individuels et leurs variants aux Etats-Unis, en Australie, au Japon et en Europe</a:t>
            </a:r>
          </a:p>
          <a:p>
            <a:pPr>
              <a:spcAft>
                <a:spcPts val="300"/>
              </a:spcAft>
            </a:pPr>
            <a:r>
              <a:rPr lang="fr-FR" sz="1200" b="0" dirty="0"/>
              <a:t>Protection de toutes les associations incluant au moins un phage</a:t>
            </a:r>
          </a:p>
        </p:txBody>
      </p:sp>
      <p:sp>
        <p:nvSpPr>
          <p:cNvPr id="31" name="Rectangle: Rounded Corners 7">
            <a:extLst>
              <a:ext uri="{FF2B5EF4-FFF2-40B4-BE49-F238E27FC236}">
                <a16:creationId xmlns:a16="http://schemas.microsoft.com/office/drawing/2014/main" id="{E5434F0E-05E8-47FD-A7D2-00071C0F6EA8}"/>
              </a:ext>
            </a:extLst>
          </p:cNvPr>
          <p:cNvSpPr/>
          <p:nvPr/>
        </p:nvSpPr>
        <p:spPr bwMode="auto">
          <a:xfrm>
            <a:off x="3088640" y="5433770"/>
            <a:ext cx="1046480" cy="720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6D2371"/>
                </a:solidFill>
                <a:effectLst/>
                <a:latin typeface="Arial" pitchFamily="-112" charset="0"/>
              </a:rPr>
              <a:t>Propriété</a:t>
            </a:r>
            <a:br>
              <a:rPr lang="fr-FR" sz="1200" b="1" dirty="0">
                <a:solidFill>
                  <a:srgbClr val="6D2371"/>
                </a:solidFill>
                <a:latin typeface="Arial" pitchFamily="-112" charset="0"/>
              </a:rPr>
            </a:b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6D2371"/>
                </a:solidFill>
                <a:effectLst/>
                <a:latin typeface="Arial" pitchFamily="-112" charset="0"/>
              </a:rPr>
              <a:t>intellectuelle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F27A74FB-6CB4-4F2B-A2F7-D2ECD130FC58}"/>
              </a:ext>
            </a:extLst>
          </p:cNvPr>
          <p:cNvSpPr txBox="1">
            <a:spLocks/>
          </p:cNvSpPr>
          <p:nvPr/>
        </p:nvSpPr>
        <p:spPr>
          <a:xfrm>
            <a:off x="4181474" y="4713562"/>
            <a:ext cx="7728525" cy="720000"/>
          </a:xfrm>
          <a:prstGeom prst="rect">
            <a:avLst/>
          </a:prstGeom>
        </p:spPr>
        <p:txBody>
          <a:bodyPr lIns="0" tIns="36000" rIns="0" bIns="36000" anchor="ctr" anchorCtr="0">
            <a:noAutofit/>
          </a:bodyPr>
          <a:lstStyle>
            <a:lvl1pPr marL="326921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  <a:defRPr sz="2000" b="1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1pPr>
            <a:lvl2pPr marL="652402" indent="-32548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2pPr>
            <a:lvl3pPr marL="908754" indent="-25635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3pPr>
            <a:lvl4pPr marL="1306244" indent="-32692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FontTx/>
              <a:buChar char="─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4pPr>
            <a:lvl5pPr marL="1636044" indent="-32980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2371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Open Sans" panose="020B0606030504020204"/>
                <a:cs typeface="Open Sans" panose="020B060603050402020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fr-FR" sz="1200" b="0" dirty="0"/>
              <a:t>Mise à disposition des phages dans le cadre des Autorisations d’Accès Compassionnels (anciennement ATU)</a:t>
            </a:r>
          </a:p>
          <a:p>
            <a:pPr>
              <a:spcAft>
                <a:spcPts val="300"/>
              </a:spcAft>
            </a:pPr>
            <a:r>
              <a:rPr lang="fr-FR" sz="1200" b="0" dirty="0"/>
              <a:t>Evaluation d’un protocole clinique dans une population atteinte de mucoviscidose</a:t>
            </a:r>
          </a:p>
        </p:txBody>
      </p:sp>
      <p:sp>
        <p:nvSpPr>
          <p:cNvPr id="33" name="Rectangle: Rounded Corners 7">
            <a:extLst>
              <a:ext uri="{FF2B5EF4-FFF2-40B4-BE49-F238E27FC236}">
                <a16:creationId xmlns:a16="http://schemas.microsoft.com/office/drawing/2014/main" id="{01ACA583-7D57-43ED-B05E-B700121E83C5}"/>
              </a:ext>
            </a:extLst>
          </p:cNvPr>
          <p:cNvSpPr/>
          <p:nvPr/>
        </p:nvSpPr>
        <p:spPr bwMode="auto">
          <a:xfrm>
            <a:off x="3088640" y="4713562"/>
            <a:ext cx="969071" cy="720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6D2371"/>
                </a:solidFill>
                <a:effectLst/>
                <a:latin typeface="Arial" pitchFamily="-112" charset="0"/>
              </a:rPr>
              <a:t>Prochaines étapes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F1303D7-27C2-4DD6-B5F0-68D26C74C3EC}"/>
              </a:ext>
            </a:extLst>
          </p:cNvPr>
          <p:cNvGrpSpPr/>
          <p:nvPr/>
        </p:nvGrpSpPr>
        <p:grpSpPr>
          <a:xfrm>
            <a:off x="212986" y="3264537"/>
            <a:ext cx="11592000" cy="2894540"/>
            <a:chOff x="212986" y="3264537"/>
            <a:chExt cx="10349891" cy="2894540"/>
          </a:xfrm>
        </p:grpSpPr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0CF8887C-9CD4-4496-AE5A-9BFF928CBA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2986" y="3264537"/>
              <a:ext cx="1034989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91CF9574-F4DA-4F6F-838B-0D3EDBCD8F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2986" y="6159077"/>
              <a:ext cx="1034989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</p:grpSp>
      <p:pic>
        <p:nvPicPr>
          <p:cNvPr id="43" name="Picture 2">
            <a:extLst>
              <a:ext uri="{FF2B5EF4-FFF2-40B4-BE49-F238E27FC236}">
                <a16:creationId xmlns:a16="http://schemas.microsoft.com/office/drawing/2014/main" id="{49C59C62-2DE0-40E5-9F6E-B074E54C6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86" y="4565356"/>
            <a:ext cx="2537331" cy="4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e 43">
            <a:extLst>
              <a:ext uri="{FF2B5EF4-FFF2-40B4-BE49-F238E27FC236}">
                <a16:creationId xmlns:a16="http://schemas.microsoft.com/office/drawing/2014/main" id="{7C397EB9-1B60-4106-B399-F78C9EB8CBE2}"/>
              </a:ext>
            </a:extLst>
          </p:cNvPr>
          <p:cNvGrpSpPr/>
          <p:nvPr/>
        </p:nvGrpSpPr>
        <p:grpSpPr>
          <a:xfrm>
            <a:off x="10879718" y="342198"/>
            <a:ext cx="1102316" cy="988327"/>
            <a:chOff x="8252195" y="786042"/>
            <a:chExt cx="1102316" cy="988327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EA64A3A7-E0AB-4934-BFA1-CA70E37B6404}"/>
                </a:ext>
              </a:extLst>
            </p:cNvPr>
            <p:cNvSpPr/>
            <p:nvPr/>
          </p:nvSpPr>
          <p:spPr bwMode="auto">
            <a:xfrm>
              <a:off x="8480155" y="977431"/>
              <a:ext cx="625167" cy="598874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3231" tIns="33231" rIns="33231" bIns="3323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23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E9802E89-8E60-47AC-B15D-79C7E5FE9868}"/>
                </a:ext>
              </a:extLst>
            </p:cNvPr>
            <p:cNvSpPr/>
            <p:nvPr/>
          </p:nvSpPr>
          <p:spPr bwMode="auto">
            <a:xfrm>
              <a:off x="8311416" y="786042"/>
              <a:ext cx="828000" cy="82800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1083A81E-9E43-4977-A10C-C3A962C7C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979" y="918420"/>
              <a:ext cx="598874" cy="598874"/>
            </a:xfrm>
            <a:prstGeom prst="rect">
              <a:avLst/>
            </a:prstGeom>
          </p:spPr>
        </p:pic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AA464F7C-E565-4CFB-BC09-4B48C4515B0C}"/>
                </a:ext>
              </a:extLst>
            </p:cNvPr>
            <p:cNvSpPr/>
            <p:nvPr/>
          </p:nvSpPr>
          <p:spPr bwMode="auto">
            <a:xfrm>
              <a:off x="8865252" y="1286757"/>
              <a:ext cx="489259" cy="487612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dirty="0">
                  <a:ln>
                    <a:noFill/>
                  </a:ln>
                  <a:solidFill>
                    <a:srgbClr val="6D2371"/>
                  </a:solidFill>
                  <a:effectLst/>
                  <a:uLnTx/>
                  <a:uFillTx/>
                  <a:cs typeface="Arial" charset="0"/>
                </a:rPr>
                <a:t>#1/3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90796CA-BA7F-44C4-A3EB-54D8D2A84462}"/>
                </a:ext>
              </a:extLst>
            </p:cNvPr>
            <p:cNvSpPr/>
            <p:nvPr/>
          </p:nvSpPr>
          <p:spPr bwMode="auto">
            <a:xfrm rot="1680000">
              <a:off x="8252195" y="995478"/>
              <a:ext cx="842892" cy="675083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36000" tIns="36000" rIns="36000" bIns="36000" numCol="1" rtlCol="0" anchor="ctr" anchorCtr="0" compatLnSpc="1">
              <a:prstTxWarp prst="textArchDown">
                <a:avLst>
                  <a:gd name="adj" fmla="val 16343946"/>
                </a:avLst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kern="0" dirty="0">
                  <a:solidFill>
                    <a:srgbClr val="1A426F"/>
                  </a:solidFill>
                  <a:cs typeface="Arial" charset="0"/>
                </a:rPr>
                <a:t>Critical</a:t>
              </a:r>
              <a:r>
                <a:rPr kumimoji="0" 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1A426F"/>
                  </a:solidFill>
                  <a:effectLst/>
                  <a:uLnTx/>
                  <a:uFillTx/>
                  <a:cs typeface="Arial" charset="0"/>
                </a:rPr>
                <a:t> Priority</a:t>
              </a:r>
            </a:p>
          </p:txBody>
        </p:sp>
      </p:grpSp>
      <p:sp>
        <p:nvSpPr>
          <p:cNvPr id="36" name="subtitle">
            <a:extLst>
              <a:ext uri="{FF2B5EF4-FFF2-40B4-BE49-F238E27FC236}">
                <a16:creationId xmlns:a16="http://schemas.microsoft.com/office/drawing/2014/main" id="{31E381A2-BF9F-4F4E-8096-091AB80A4DA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65376" y="1627568"/>
            <a:ext cx="9290389" cy="792000"/>
          </a:xfrm>
          <a:prstGeom prst="rect">
            <a:avLst/>
          </a:prstGeom>
        </p:spPr>
        <p:txBody>
          <a:bodyPr lIns="0" tIns="36000" rIns="0" bIns="3600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6921" indent="-32692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</a:pPr>
            <a:r>
              <a:rPr lang="fr-FR" sz="1200" b="1" dirty="0"/>
              <a:t>Bactérie parmi les plus difficiles à traiter</a:t>
            </a:r>
          </a:p>
          <a:p>
            <a:pPr marL="326921" indent="-32692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</a:pPr>
            <a:r>
              <a:rPr lang="fr-FR" sz="1200" b="1" dirty="0"/>
              <a:t>Priorité mondiale critique selon l'OMS</a:t>
            </a:r>
            <a:r>
              <a:rPr lang="fr-FR" sz="1200" baseline="30000" dirty="0"/>
              <a:t>1</a:t>
            </a:r>
            <a:endParaRPr lang="fr-FR" sz="1200" dirty="0"/>
          </a:p>
          <a:p>
            <a:pPr marL="326921" indent="-32692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>
                <a:srgbClr val="6D2371"/>
              </a:buClr>
              <a:buSzPct val="80000"/>
              <a:buFont typeface="Wingdings 2" panose="05020102010507070707" pitchFamily="18" charset="2"/>
              <a:buChar char=""/>
            </a:pPr>
            <a:r>
              <a:rPr lang="fr-FR" sz="1200" b="1" dirty="0"/>
              <a:t>Un impact très fort sur la mortalité des patients</a:t>
            </a:r>
          </a:p>
        </p:txBody>
      </p:sp>
      <p:sp>
        <p:nvSpPr>
          <p:cNvPr id="37" name="Rectangle: Rounded Corners 7">
            <a:extLst>
              <a:ext uri="{FF2B5EF4-FFF2-40B4-BE49-F238E27FC236}">
                <a16:creationId xmlns:a16="http://schemas.microsoft.com/office/drawing/2014/main" id="{A6D1E5A7-CA4E-4C29-92AF-8AA3D8193AE9}"/>
              </a:ext>
            </a:extLst>
          </p:cNvPr>
          <p:cNvSpPr/>
          <p:nvPr/>
        </p:nvSpPr>
        <p:spPr bwMode="auto">
          <a:xfrm>
            <a:off x="222444" y="2616530"/>
            <a:ext cx="1625847" cy="61200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6D2371"/>
                </a:solidFill>
                <a:effectLst/>
                <a:latin typeface="Arial" pitchFamily="-112" charset="0"/>
              </a:rPr>
              <a:t>Indications initiales ciblées</a:t>
            </a:r>
          </a:p>
        </p:txBody>
      </p:sp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4DE46632-26EE-4C10-BA74-F65368AA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376" y="2616528"/>
            <a:ext cx="9407471" cy="612000"/>
          </a:xfrm>
        </p:spPr>
        <p:txBody>
          <a:bodyPr lIns="0" tIns="36000" rIns="0" bIns="36000" anchor="ctr" anchorCtr="0"/>
          <a:lstStyle/>
          <a:p>
            <a:pPr marL="326921" lvl="1" indent="-326921">
              <a:spcAft>
                <a:spcPts val="300"/>
              </a:spcAft>
              <a:buSzPct val="80000"/>
              <a:buFont typeface="Wingdings 2" panose="05020102010507070707" pitchFamily="18" charset="2"/>
              <a:buChar char=""/>
            </a:pPr>
            <a:r>
              <a:rPr lang="fr-FR" sz="1200" b="1" dirty="0">
                <a:solidFill>
                  <a:schemeClr val="accent5"/>
                </a:solidFill>
              </a:rPr>
              <a:t>Pneumonie associée à la ventilation </a:t>
            </a:r>
          </a:p>
          <a:p>
            <a:pPr marL="326921" lvl="1" indent="-326921">
              <a:spcAft>
                <a:spcPts val="300"/>
              </a:spcAft>
              <a:buSzPct val="80000"/>
              <a:buFont typeface="Wingdings 2" panose="05020102010507070707" pitchFamily="18" charset="2"/>
              <a:buChar char=""/>
            </a:pPr>
            <a:r>
              <a:rPr lang="fr-FR" sz="1200" b="1" dirty="0">
                <a:solidFill>
                  <a:schemeClr val="accent5"/>
                </a:solidFill>
              </a:rPr>
              <a:t>Pneumonie associée à la mucoviscidose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DDE70B6F-8070-4132-9D75-1BEBFBA6F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45" y="1493695"/>
            <a:ext cx="1625847" cy="1041468"/>
          </a:xfrm>
          <a:prstGeom prst="rect">
            <a:avLst/>
          </a:prstGeom>
        </p:spPr>
      </p:pic>
      <p:sp>
        <p:nvSpPr>
          <p:cNvPr id="40" name="Rectangle: Rounded Corners 76">
            <a:extLst>
              <a:ext uri="{FF2B5EF4-FFF2-40B4-BE49-F238E27FC236}">
                <a16:creationId xmlns:a16="http://schemas.microsoft.com/office/drawing/2014/main" id="{88C2A5E1-CEE1-4153-A4CC-0B9536373EBE}"/>
              </a:ext>
            </a:extLst>
          </p:cNvPr>
          <p:cNvSpPr/>
          <p:nvPr/>
        </p:nvSpPr>
        <p:spPr bwMode="auto">
          <a:xfrm>
            <a:off x="212986" y="1506043"/>
            <a:ext cx="11592000" cy="1035050"/>
          </a:xfrm>
          <a:prstGeom prst="roundRect">
            <a:avLst>
              <a:gd name="adj" fmla="val 3367"/>
            </a:avLst>
          </a:prstGeom>
          <a:noFill/>
          <a:ln w="19050" cap="flat" cmpd="sng" algn="ctr">
            <a:solidFill>
              <a:srgbClr val="6D237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0"/>
              </a:spcBef>
            </a:pPr>
            <a:endParaRPr lang="fr-FR" dirty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28133E8-3ECE-46F7-ACAB-3A056D673B70}"/>
              </a:ext>
            </a:extLst>
          </p:cNvPr>
          <p:cNvSpPr txBox="1">
            <a:spLocks/>
          </p:cNvSpPr>
          <p:nvPr/>
        </p:nvSpPr>
        <p:spPr>
          <a:xfrm>
            <a:off x="212986" y="6231194"/>
            <a:ext cx="11697014" cy="228610"/>
          </a:xfrm>
          <a:prstGeom prst="rect">
            <a:avLst/>
          </a:prstGeom>
        </p:spPr>
        <p:txBody>
          <a:bodyPr lIns="0" tIns="36000" rIns="0" bIns="3600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700" i="1" dirty="0">
                <a:cs typeface="Arial" panose="020B0604020202020204" pitchFamily="34" charset="0"/>
              </a:rPr>
              <a:t>Sources : (1) https://www.who.int/fr/news/item/27-02-2017-who-publishes-list-of-bacteria-for-which-new-antibiotics-are-urgently-needed  (La Société)</a:t>
            </a:r>
          </a:p>
        </p:txBody>
      </p:sp>
      <p:sp>
        <p:nvSpPr>
          <p:cNvPr id="28" name="Espace réservé du pied de page 5">
            <a:extLst>
              <a:ext uri="{FF2B5EF4-FFF2-40B4-BE49-F238E27FC236}">
                <a16:creationId xmlns:a16="http://schemas.microsoft.com/office/drawing/2014/main" id="{5E690403-7817-4DCD-8B61-F49973D0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986" y="6564073"/>
            <a:ext cx="2892981" cy="261268"/>
          </a:xfrm>
        </p:spPr>
        <p:txBody>
          <a:bodyPr/>
          <a:lstStyle/>
          <a:p>
            <a:pPr>
              <a:defRPr/>
            </a:pPr>
            <a:r>
              <a:rPr lang="fr-FR" dirty="0"/>
              <a:t>Investir Day│23 novembre 2021</a:t>
            </a:r>
          </a:p>
        </p:txBody>
      </p:sp>
    </p:spTree>
    <p:extLst>
      <p:ext uri="{BB962C8B-B14F-4D97-AF65-F5344CB8AC3E}">
        <p14:creationId xmlns:p14="http://schemas.microsoft.com/office/powerpoint/2010/main" val="22958981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72"/>
  <p:tag name="DEFAULTLEFT" val="359.2947"/>
  <p:tag name="DEFAULTHEIGHT" val="332.8023"/>
  <p:tag name="DEFAULTWIDTH" val="181.22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72"/>
  <p:tag name="DEFAULTLEFT" val="359.2947"/>
  <p:tag name="DEFAULTHEIGHT" val="332.8023"/>
  <p:tag name="DEFAULTWIDTH" val="181.22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72"/>
  <p:tag name="DEFAULTLEFT" val="359.2947"/>
  <p:tag name="DEFAULTHEIGHT" val="332.8023"/>
  <p:tag name="DEFAULTWIDTH" val="181.2228"/>
</p:tagLst>
</file>

<file path=ppt/theme/theme1.xml><?xml version="1.0" encoding="utf-8"?>
<a:theme xmlns:a="http://schemas.openxmlformats.org/drawingml/2006/main" name="Thème Office">
  <a:themeElements>
    <a:clrScheme name="PHERECYDES Dec 2020">
      <a:dk1>
        <a:sysClr val="windowText" lastClr="000000"/>
      </a:dk1>
      <a:lt1>
        <a:sysClr val="window" lastClr="FFFFFF"/>
      </a:lt1>
      <a:dk2>
        <a:srgbClr val="6D2371"/>
      </a:dk2>
      <a:lt2>
        <a:srgbClr val="706F6F"/>
      </a:lt2>
      <a:accent1>
        <a:srgbClr val="4472C4"/>
      </a:accent1>
      <a:accent2>
        <a:srgbClr val="C70083"/>
      </a:accent2>
      <a:accent3>
        <a:srgbClr val="E7E6E6"/>
      </a:accent3>
      <a:accent4>
        <a:srgbClr val="0F0E57"/>
      </a:accent4>
      <a:accent5>
        <a:srgbClr val="008B81"/>
      </a:accent5>
      <a:accent6>
        <a:srgbClr val="C70083"/>
      </a:accent6>
      <a:hlink>
        <a:srgbClr val="4472C4"/>
      </a:hlink>
      <a:folHlink>
        <a:srgbClr val="8AA7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thschild">
    <a:dk1>
      <a:srgbClr val="000000"/>
    </a:dk1>
    <a:lt1>
      <a:srgbClr val="FFFFFF"/>
    </a:lt1>
    <a:dk2>
      <a:srgbClr val="4F6980"/>
    </a:dk2>
    <a:lt2>
      <a:srgbClr val="F0CD37"/>
    </a:lt2>
    <a:accent1>
      <a:srgbClr val="1A426F"/>
    </a:accent1>
    <a:accent2>
      <a:srgbClr val="1CADE5"/>
    </a:accent2>
    <a:accent3>
      <a:srgbClr val="AFBE31"/>
    </a:accent3>
    <a:accent4>
      <a:srgbClr val="6B207F"/>
    </a:accent4>
    <a:accent5>
      <a:srgbClr val="FF8126"/>
    </a:accent5>
    <a:accent6>
      <a:srgbClr val="766F2B"/>
    </a:accent6>
    <a:hlink>
      <a:srgbClr val="A2968A"/>
    </a:hlink>
    <a:folHlink>
      <a:srgbClr val="D31645"/>
    </a:folHlink>
  </a:clrScheme>
  <a:fontScheme name="Rothschild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5358</TotalTime>
  <Words>2022</Words>
  <Application>Microsoft Office PowerPoint</Application>
  <PresentationFormat>Grand écran</PresentationFormat>
  <Paragraphs>288</Paragraphs>
  <Slides>17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Palatino Linotype</vt:lpstr>
      <vt:lpstr>Wingdings</vt:lpstr>
      <vt:lpstr>Wingdings 2</vt:lpstr>
      <vt:lpstr>Thème Office</vt:lpstr>
      <vt:lpstr>Présentation PowerPoint</vt:lpstr>
      <vt:lpstr>Présentation PowerPoint</vt:lpstr>
      <vt:lpstr>Antibiorésistance : un enjeu de santé mondial déclaré prioritaire par l’OMS</vt:lpstr>
      <vt:lpstr>La phagothérapie : une solution naturelle pour traiter les infections résistantes</vt:lpstr>
      <vt:lpstr>Approche innovante de Pherecydes : la phagothérapie de précision</vt:lpstr>
      <vt:lpstr>Pherecydes Pharma, à l’avant-garde de la phagothérapie contre les infections bactériennes les plus résistantes</vt:lpstr>
      <vt:lpstr>9 premiers mois 2021 riches en événements structurants pour la société</vt:lpstr>
      <vt:lpstr>1ère cible de Pherecydes : Staphylococcus aureus (Staphylocoque doré)</vt:lpstr>
      <vt:lpstr>2ème cible de Pherecydes : Pseudomonas aeruginosa </vt:lpstr>
      <vt:lpstr>3ème cible de Pherecydes : l’Escherichia coli</vt:lpstr>
      <vt:lpstr>Traitements compassionnels : 36 patients français ont bénéficié de la phagothérapie de Pherecydes dans 12 hôpitaux différents</vt:lpstr>
      <vt:lpstr>Développement clinique soutenu et diversifié dans des indications critiques</vt:lpstr>
      <vt:lpstr>Des autorisations d’accès compassionnels (AAC) attendues fin 2021</vt:lpstr>
      <vt:lpstr>Intense newsflow au cours des 18 prochains mois</vt:lpstr>
      <vt:lpstr>Pherecydes : un développement dérisqué basé sur l’IP, le choix des indications prioritaires et le succès des traitements compassionnels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Roxane</dc:creator>
  <cp:lastModifiedBy>Louis</cp:lastModifiedBy>
  <cp:revision>418</cp:revision>
  <cp:lastPrinted>2020-12-03T10:43:43Z</cp:lastPrinted>
  <dcterms:created xsi:type="dcterms:W3CDTF">2020-11-26T14:48:10Z</dcterms:created>
  <dcterms:modified xsi:type="dcterms:W3CDTF">2021-11-22T16:47:46Z</dcterms:modified>
</cp:coreProperties>
</file>