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wdp" ContentType="image/vnd.ms-photo"/>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660" r:id="rId2"/>
    <p:sldMasterId id="2147483692" r:id="rId3"/>
  </p:sldMasterIdLst>
  <p:notesMasterIdLst>
    <p:notesMasterId r:id="rId23"/>
  </p:notesMasterIdLst>
  <p:sldIdLst>
    <p:sldId id="261" r:id="rId4"/>
    <p:sldId id="326" r:id="rId5"/>
    <p:sldId id="300" r:id="rId6"/>
    <p:sldId id="299" r:id="rId7"/>
    <p:sldId id="301" r:id="rId8"/>
    <p:sldId id="342" r:id="rId9"/>
    <p:sldId id="256" r:id="rId10"/>
    <p:sldId id="340" r:id="rId11"/>
    <p:sldId id="344" r:id="rId12"/>
    <p:sldId id="296" r:id="rId13"/>
    <p:sldId id="315" r:id="rId14"/>
    <p:sldId id="346" r:id="rId15"/>
    <p:sldId id="278" r:id="rId16"/>
    <p:sldId id="331" r:id="rId17"/>
    <p:sldId id="332" r:id="rId18"/>
    <p:sldId id="290" r:id="rId19"/>
    <p:sldId id="324" r:id="rId20"/>
    <p:sldId id="325" r:id="rId21"/>
    <p:sldId id="347"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6">
          <p15:clr>
            <a:srgbClr val="A4A3A4"/>
          </p15:clr>
        </p15:guide>
        <p15:guide id="2" orient="horz">
          <p15:clr>
            <a:srgbClr val="A4A3A4"/>
          </p15:clr>
        </p15:guide>
        <p15:guide id="3" pos="37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A3B9"/>
    <a:srgbClr val="FF9933"/>
    <a:srgbClr val="22528C"/>
    <a:srgbClr val="4A5257"/>
    <a:srgbClr val="FCFCFC"/>
    <a:srgbClr val="353E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104" d="100"/>
          <a:sy n="104" d="100"/>
        </p:scale>
        <p:origin x="120" y="150"/>
      </p:cViewPr>
      <p:guideLst>
        <p:guide orient="horz" pos="126"/>
        <p:guide orient="horz"/>
        <p:guide pos="3763"/>
      </p:guideLst>
    </p:cSldViewPr>
  </p:slideViewPr>
  <p:notesTextViewPr>
    <p:cViewPr>
      <p:scale>
        <a:sx n="1" d="1"/>
        <a:sy n="1" d="1"/>
      </p:scale>
      <p:origin x="0" y="0"/>
    </p:cViewPr>
  </p:notesTextViewPr>
  <p:sorterViewPr>
    <p:cViewPr>
      <p:scale>
        <a:sx n="100" d="100"/>
        <a:sy n="100" d="100"/>
      </p:scale>
      <p:origin x="0" y="-8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abienne\Desktop\HOME%20OFFICE\GROUPE%20TERA\XLS%20Files\Repartition%20Actionnariat_April%20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231128890689347"/>
          <c:y val="0.11134831476637745"/>
          <c:w val="0.42663797177773277"/>
          <c:h val="0.71821484437713201"/>
        </c:manualLayout>
      </c:layout>
      <c:doughnutChart>
        <c:varyColors val="1"/>
        <c:ser>
          <c:idx val="0"/>
          <c:order val="0"/>
          <c:spPr>
            <a:ln>
              <a:solidFill>
                <a:schemeClr val="bg1"/>
              </a:solidFill>
            </a:ln>
          </c:spPr>
          <c:dPt>
            <c:idx val="0"/>
            <c:bubble3D val="0"/>
            <c:spPr>
              <a:solidFill>
                <a:srgbClr val="22528C"/>
              </a:solidFill>
              <a:ln>
                <a:solidFill>
                  <a:schemeClr val="bg1"/>
                </a:solidFill>
              </a:ln>
            </c:spPr>
            <c:extLst>
              <c:ext xmlns:c16="http://schemas.microsoft.com/office/drawing/2014/chart" uri="{C3380CC4-5D6E-409C-BE32-E72D297353CC}">
                <c16:uniqueId val="{00000001-BDD4-4103-9720-E217F6867AF3}"/>
              </c:ext>
            </c:extLst>
          </c:dPt>
          <c:dPt>
            <c:idx val="1"/>
            <c:bubble3D val="0"/>
            <c:spPr>
              <a:solidFill>
                <a:srgbClr val="48A3B9"/>
              </a:solidFill>
              <a:ln>
                <a:solidFill>
                  <a:schemeClr val="bg1"/>
                </a:solidFill>
              </a:ln>
            </c:spPr>
            <c:extLst>
              <c:ext xmlns:c16="http://schemas.microsoft.com/office/drawing/2014/chart" uri="{C3380CC4-5D6E-409C-BE32-E72D297353CC}">
                <c16:uniqueId val="{00000003-BDD4-4103-9720-E217F6867AF3}"/>
              </c:ext>
            </c:extLst>
          </c:dPt>
          <c:dPt>
            <c:idx val="2"/>
            <c:bubble3D val="0"/>
            <c:spPr>
              <a:solidFill>
                <a:schemeClr val="accent5">
                  <a:lumMod val="40000"/>
                  <a:lumOff val="60000"/>
                </a:schemeClr>
              </a:solidFill>
              <a:ln>
                <a:solidFill>
                  <a:schemeClr val="bg1"/>
                </a:solidFill>
              </a:ln>
            </c:spPr>
            <c:extLst>
              <c:ext xmlns:c16="http://schemas.microsoft.com/office/drawing/2014/chart" uri="{C3380CC4-5D6E-409C-BE32-E72D297353CC}">
                <c16:uniqueId val="{00000005-BDD4-4103-9720-E217F6867AF3}"/>
              </c:ext>
            </c:extLst>
          </c:dPt>
          <c:dPt>
            <c:idx val="3"/>
            <c:bubble3D val="0"/>
            <c:spPr>
              <a:solidFill>
                <a:schemeClr val="bg1">
                  <a:lumMod val="65000"/>
                </a:schemeClr>
              </a:solidFill>
              <a:ln>
                <a:solidFill>
                  <a:schemeClr val="bg1"/>
                </a:solidFill>
              </a:ln>
            </c:spPr>
            <c:extLst>
              <c:ext xmlns:c16="http://schemas.microsoft.com/office/drawing/2014/chart" uri="{C3380CC4-5D6E-409C-BE32-E72D297353CC}">
                <c16:uniqueId val="{00000007-BDD4-4103-9720-E217F6867AF3}"/>
              </c:ext>
            </c:extLst>
          </c:dPt>
          <c:dPt>
            <c:idx val="4"/>
            <c:bubble3D val="0"/>
            <c:spPr>
              <a:solidFill>
                <a:schemeClr val="bg2"/>
              </a:solidFill>
              <a:ln>
                <a:solidFill>
                  <a:schemeClr val="bg1"/>
                </a:solidFill>
              </a:ln>
            </c:spPr>
            <c:extLst>
              <c:ext xmlns:c16="http://schemas.microsoft.com/office/drawing/2014/chart" uri="{C3380CC4-5D6E-409C-BE32-E72D297353CC}">
                <c16:uniqueId val="{00000009-BDD4-4103-9720-E217F6867AF3}"/>
              </c:ext>
            </c:extLst>
          </c:dPt>
          <c:dPt>
            <c:idx val="5"/>
            <c:bubble3D val="0"/>
            <c:spPr>
              <a:solidFill>
                <a:srgbClr val="353E43"/>
              </a:solidFill>
              <a:ln>
                <a:solidFill>
                  <a:schemeClr val="bg1"/>
                </a:solidFill>
              </a:ln>
            </c:spPr>
            <c:extLst>
              <c:ext xmlns:c16="http://schemas.microsoft.com/office/drawing/2014/chart" uri="{C3380CC4-5D6E-409C-BE32-E72D297353CC}">
                <c16:uniqueId val="{0000000B-BDD4-4103-9720-E217F6867AF3}"/>
              </c:ext>
            </c:extLst>
          </c:dPt>
          <c:dLbls>
            <c:dLbl>
              <c:idx val="0"/>
              <c:layout>
                <c:manualLayout>
                  <c:x val="0.17670753493841493"/>
                  <c:y val="1.381631571544464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BDD4-4103-9720-E217F6867AF3}"/>
                </c:ext>
              </c:extLst>
            </c:dLbl>
            <c:dLbl>
              <c:idx val="1"/>
              <c:layout>
                <c:manualLayout>
                  <c:x val="-0.23330814400506553"/>
                  <c:y val="0.20307793290890519"/>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BDD4-4103-9720-E217F6867AF3}"/>
                </c:ext>
              </c:extLst>
            </c:dLbl>
            <c:dLbl>
              <c:idx val="2"/>
              <c:layout>
                <c:manualLayout>
                  <c:x val="-0.21945495570195936"/>
                  <c:y val="7.439209262213912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BDD4-4103-9720-E217F6867AF3}"/>
                </c:ext>
              </c:extLst>
            </c:dLbl>
            <c:dLbl>
              <c:idx val="3"/>
              <c:layout>
                <c:manualLayout>
                  <c:x val="-0.20355646932304153"/>
                  <c:y val="-5.72244899118987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BDD4-4103-9720-E217F6867AF3}"/>
                </c:ext>
              </c:extLst>
            </c:dLbl>
            <c:dLbl>
              <c:idx val="4"/>
              <c:layout>
                <c:manualLayout>
                  <c:x val="-0.20796994115370893"/>
                  <c:y val="-0.19554364643552805"/>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BDD4-4103-9720-E217F6867AF3}"/>
                </c:ext>
              </c:extLst>
            </c:dLbl>
            <c:dLbl>
              <c:idx val="5"/>
              <c:layout>
                <c:manualLayout>
                  <c:x val="0.23841620685149728"/>
                  <c:y val="-3.871597459114100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BDD4-4103-9720-E217F6867AF3}"/>
                </c:ext>
              </c:extLst>
            </c:dLbl>
            <c:spPr>
              <a:noFill/>
              <a:ln>
                <a:noFill/>
              </a:ln>
              <a:effectLst/>
            </c:spPr>
            <c:txPr>
              <a:bodyPr/>
              <a:lstStyle/>
              <a:p>
                <a:pPr>
                  <a:defRPr sz="1200">
                    <a:solidFill>
                      <a:srgbClr val="22528C"/>
                    </a:solidFill>
                    <a:latin typeface="HK Nova" pitchFamily="50" charset="0"/>
                  </a:defRPr>
                </a:pPr>
                <a:endParaRPr lang="fr-FR"/>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Feuil1!$C$3:$C$8</c:f>
              <c:strCache>
                <c:ptCount val="6"/>
                <c:pt idx="0">
                  <c:v>Public</c:v>
                </c:pt>
                <c:pt idx="1">
                  <c:v>Pascal Kaluzny</c:v>
                </c:pt>
                <c:pt idx="2">
                  <c:v>Laurent Lequin</c:v>
                </c:pt>
                <c:pt idx="3">
                  <c:v>Laurent Debard</c:v>
                </c:pt>
                <c:pt idx="4">
                  <c:v>Vincent Ricard</c:v>
                </c:pt>
                <c:pt idx="5">
                  <c:v>P2LV</c:v>
                </c:pt>
              </c:strCache>
            </c:strRef>
          </c:cat>
          <c:val>
            <c:numRef>
              <c:f>Feuil1!$D$3:$D$8</c:f>
              <c:numCache>
                <c:formatCode>0%</c:formatCode>
                <c:ptCount val="6"/>
                <c:pt idx="0">
                  <c:v>0.42</c:v>
                </c:pt>
                <c:pt idx="1">
                  <c:v>0.03</c:v>
                </c:pt>
                <c:pt idx="2">
                  <c:v>0.03</c:v>
                </c:pt>
                <c:pt idx="3">
                  <c:v>0.03</c:v>
                </c:pt>
                <c:pt idx="4">
                  <c:v>0.01</c:v>
                </c:pt>
                <c:pt idx="5">
                  <c:v>0.49</c:v>
                </c:pt>
              </c:numCache>
            </c:numRef>
          </c:val>
          <c:extLst>
            <c:ext xmlns:c16="http://schemas.microsoft.com/office/drawing/2014/chart" uri="{C3380CC4-5D6E-409C-BE32-E72D297353CC}">
              <c16:uniqueId val="{0000000C-BDD4-4103-9720-E217F6867AF3}"/>
            </c:ext>
          </c:extLst>
        </c:ser>
        <c:dLbls>
          <c:showLegendKey val="0"/>
          <c:showVal val="0"/>
          <c:showCatName val="0"/>
          <c:showSerName val="0"/>
          <c:showPercent val="0"/>
          <c:showBubbleSize val="0"/>
          <c:showLeaderLines val="1"/>
        </c:dLbls>
        <c:firstSliceAng val="82"/>
        <c:holeSize val="72"/>
      </c:doughnut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EAA0A1-FA69-43E0-AA43-6984C2C25DAF}" type="datetimeFigureOut">
              <a:rPr lang="fr-FR" smtClean="0"/>
              <a:t>22/11/2021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FBB4BA-4068-43E4-80F4-7E5CF8635E10}" type="slidenum">
              <a:rPr lang="fr-FR" smtClean="0"/>
              <a:t>‹N°›</a:t>
            </a:fld>
            <a:endParaRPr lang="fr-FR"/>
          </a:p>
        </p:txBody>
      </p:sp>
    </p:spTree>
    <p:extLst>
      <p:ext uri="{BB962C8B-B14F-4D97-AF65-F5344CB8AC3E}">
        <p14:creationId xmlns:p14="http://schemas.microsoft.com/office/powerpoint/2010/main" val="783422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6FBB4BA-4068-43E4-80F4-7E5CF8635E10}" type="slidenum">
              <a:rPr lang="fr-FR" smtClean="0"/>
              <a:t>2</a:t>
            </a:fld>
            <a:endParaRPr lang="fr-FR"/>
          </a:p>
        </p:txBody>
      </p:sp>
    </p:spTree>
    <p:extLst>
      <p:ext uri="{BB962C8B-B14F-4D97-AF65-F5344CB8AC3E}">
        <p14:creationId xmlns:p14="http://schemas.microsoft.com/office/powerpoint/2010/main" val="282862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6FBB4BA-4068-43E4-80F4-7E5CF8635E10}" type="slidenum">
              <a:rPr lang="fr-FR" smtClean="0"/>
              <a:t>3</a:t>
            </a:fld>
            <a:endParaRPr lang="fr-FR"/>
          </a:p>
        </p:txBody>
      </p:sp>
    </p:spTree>
    <p:extLst>
      <p:ext uri="{BB962C8B-B14F-4D97-AF65-F5344CB8AC3E}">
        <p14:creationId xmlns:p14="http://schemas.microsoft.com/office/powerpoint/2010/main" val="460469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webp"/><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webp"/><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D4A022-15C3-463C-8462-912DEE19F3CA}"/>
              </a:ext>
            </a:extLst>
          </p:cNvPr>
          <p:cNvSpPr>
            <a:spLocks noGrp="1"/>
          </p:cNvSpPr>
          <p:nvPr>
            <p:ph type="ctrTitle"/>
          </p:nvPr>
        </p:nvSpPr>
        <p:spPr>
          <a:xfrm>
            <a:off x="360219" y="540472"/>
            <a:ext cx="9144000" cy="992764"/>
          </a:xfrm>
        </p:spPr>
        <p:txBody>
          <a:bodyPr anchor="t">
            <a:normAutofit/>
          </a:bodyPr>
          <a:lstStyle>
            <a:lvl1pPr algn="l">
              <a:defRPr sz="5400"/>
            </a:lvl1pPr>
          </a:lstStyle>
          <a:p>
            <a:r>
              <a:rPr lang="fr-FR"/>
              <a:t>Modifiez le style du titre</a:t>
            </a:r>
            <a:endParaRPr lang="fr-FR" dirty="0"/>
          </a:p>
        </p:txBody>
      </p:sp>
      <p:sp>
        <p:nvSpPr>
          <p:cNvPr id="3" name="Sous-titre 2">
            <a:extLst>
              <a:ext uri="{FF2B5EF4-FFF2-40B4-BE49-F238E27FC236}">
                <a16:creationId xmlns:a16="http://schemas.microsoft.com/office/drawing/2014/main" id="{E98DBECB-C63E-4138-B6A0-4B0C5AE2DC17}"/>
              </a:ext>
            </a:extLst>
          </p:cNvPr>
          <p:cNvSpPr>
            <a:spLocks noGrp="1"/>
          </p:cNvSpPr>
          <p:nvPr>
            <p:ph type="subTitle" idx="1"/>
          </p:nvPr>
        </p:nvSpPr>
        <p:spPr>
          <a:xfrm>
            <a:off x="360219" y="1634692"/>
            <a:ext cx="9144000" cy="1655762"/>
          </a:xfr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44D53B19-DA4B-471C-9F15-809DDE6A7AA0}"/>
              </a:ext>
            </a:extLst>
          </p:cNvPr>
          <p:cNvSpPr>
            <a:spLocks noGrp="1"/>
          </p:cNvSpPr>
          <p:nvPr>
            <p:ph type="dt" sz="half" idx="10"/>
          </p:nvPr>
        </p:nvSpPr>
        <p:spPr/>
        <p:txBody>
          <a:bodyPr/>
          <a:lstStyle/>
          <a:p>
            <a:r>
              <a:rPr lang="fr-FR"/>
              <a:t>28/04/2020</a:t>
            </a:r>
          </a:p>
        </p:txBody>
      </p:sp>
      <p:sp>
        <p:nvSpPr>
          <p:cNvPr id="5" name="Espace réservé du pied de page 4">
            <a:extLst>
              <a:ext uri="{FF2B5EF4-FFF2-40B4-BE49-F238E27FC236}">
                <a16:creationId xmlns:a16="http://schemas.microsoft.com/office/drawing/2014/main" id="{CDB73626-069A-4483-89B6-4B29D17E4B9C}"/>
              </a:ext>
            </a:extLst>
          </p:cNvPr>
          <p:cNvSpPr>
            <a:spLocks noGrp="1"/>
          </p:cNvSpPr>
          <p:nvPr>
            <p:ph type="ftr" sz="quarter" idx="11"/>
          </p:nvPr>
        </p:nvSpPr>
        <p:spPr/>
        <p:txBody>
          <a:bodyPr/>
          <a:lstStyle/>
          <a:p>
            <a:r>
              <a:rPr lang="fr-FR"/>
              <a:t>Octobre 2021</a:t>
            </a:r>
            <a:endParaRPr lang="fr-FR" dirty="0"/>
          </a:p>
        </p:txBody>
      </p:sp>
      <p:sp>
        <p:nvSpPr>
          <p:cNvPr id="6" name="Espace réservé du numéro de diapositive 5">
            <a:extLst>
              <a:ext uri="{FF2B5EF4-FFF2-40B4-BE49-F238E27FC236}">
                <a16:creationId xmlns:a16="http://schemas.microsoft.com/office/drawing/2014/main" id="{5545AF7A-E4C6-4876-81E4-D9E5024F296F}"/>
              </a:ext>
            </a:extLst>
          </p:cNvPr>
          <p:cNvSpPr>
            <a:spLocks noGrp="1"/>
          </p:cNvSpPr>
          <p:nvPr>
            <p:ph type="sldNum" sz="quarter" idx="12"/>
          </p:nvPr>
        </p:nvSpPr>
        <p:spPr/>
        <p:txBody>
          <a:bodyPr/>
          <a:lstStyle/>
          <a:p>
            <a:fld id="{FFAD9D49-8999-4417-9E3D-D2CC3270CC50}" type="slidenum">
              <a:rPr lang="fr-FR" smtClean="0"/>
              <a:t>‹N°›</a:t>
            </a:fld>
            <a:endParaRPr lang="fr-FR"/>
          </a:p>
        </p:txBody>
      </p:sp>
    </p:spTree>
    <p:extLst>
      <p:ext uri="{BB962C8B-B14F-4D97-AF65-F5344CB8AC3E}">
        <p14:creationId xmlns:p14="http://schemas.microsoft.com/office/powerpoint/2010/main" val="1008953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SECTION SL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D4A022-15C3-463C-8462-912DEE19F3CA}"/>
              </a:ext>
            </a:extLst>
          </p:cNvPr>
          <p:cNvSpPr>
            <a:spLocks noGrp="1"/>
          </p:cNvSpPr>
          <p:nvPr>
            <p:ph type="ctrTitle"/>
          </p:nvPr>
        </p:nvSpPr>
        <p:spPr>
          <a:xfrm>
            <a:off x="1524000" y="2334780"/>
            <a:ext cx="9144000" cy="992764"/>
          </a:xfrm>
          <a:prstGeom prst="rect">
            <a:avLst/>
          </a:prstGeom>
        </p:spPr>
        <p:txBody>
          <a:bodyPr anchor="t">
            <a:normAutofit/>
          </a:bodyPr>
          <a:lstStyle>
            <a:lvl1pPr algn="ctr">
              <a:defRPr sz="5400">
                <a:solidFill>
                  <a:srgbClr val="22528C"/>
                </a:solidFill>
              </a:defRPr>
            </a:lvl1pPr>
          </a:lstStyle>
          <a:p>
            <a:r>
              <a:rPr lang="fr-FR" dirty="0"/>
              <a:t>Modifiez le style du titre</a:t>
            </a:r>
          </a:p>
        </p:txBody>
      </p:sp>
      <p:sp>
        <p:nvSpPr>
          <p:cNvPr id="3" name="Sous-titre 2">
            <a:extLst>
              <a:ext uri="{FF2B5EF4-FFF2-40B4-BE49-F238E27FC236}">
                <a16:creationId xmlns:a16="http://schemas.microsoft.com/office/drawing/2014/main" id="{E98DBECB-C63E-4138-B6A0-4B0C5AE2DC17}"/>
              </a:ext>
            </a:extLst>
          </p:cNvPr>
          <p:cNvSpPr>
            <a:spLocks noGrp="1"/>
          </p:cNvSpPr>
          <p:nvPr>
            <p:ph type="subTitle" idx="1"/>
          </p:nvPr>
        </p:nvSpPr>
        <p:spPr>
          <a:xfrm>
            <a:off x="1524000" y="3429000"/>
            <a:ext cx="9144000" cy="1655762"/>
          </a:xfrm>
          <a:prstGeom prst="rect">
            <a:avLst/>
          </a:prstGeom>
        </p:spPr>
        <p:txBody>
          <a:bodyPr anchor="t"/>
          <a:lstStyle>
            <a:lvl1pPr marL="0" indent="0" algn="ctr">
              <a:buNone/>
              <a:defRPr sz="2400">
                <a:solidFill>
                  <a:srgbClr val="353E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0" name="Image 9">
            <a:extLst>
              <a:ext uri="{FF2B5EF4-FFF2-40B4-BE49-F238E27FC236}">
                <a16:creationId xmlns:a16="http://schemas.microsoft.com/office/drawing/2014/main" id="{9AA09201-C6BC-4470-8F16-D9F32B1235C8}"/>
              </a:ext>
            </a:extLst>
          </p:cNvPr>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73496"/>
          <a:stretch/>
        </p:blipFill>
        <p:spPr>
          <a:xfrm>
            <a:off x="0" y="5040350"/>
            <a:ext cx="12192000" cy="1817649"/>
          </a:xfrm>
          <a:prstGeom prst="rect">
            <a:avLst/>
          </a:prstGeom>
        </p:spPr>
      </p:pic>
      <p:pic>
        <p:nvPicPr>
          <p:cNvPr id="8" name="Image 7">
            <a:extLst>
              <a:ext uri="{FF2B5EF4-FFF2-40B4-BE49-F238E27FC236}">
                <a16:creationId xmlns:a16="http://schemas.microsoft.com/office/drawing/2014/main" id="{0303738A-0E3E-46E6-8638-7906391151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062531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CA7223-CB8D-45ED-BD80-F917331C1999}"/>
              </a:ext>
            </a:extLst>
          </p:cNvPr>
          <p:cNvSpPr>
            <a:spLocks noGrp="1"/>
          </p:cNvSpPr>
          <p:nvPr>
            <p:ph type="title"/>
          </p:nvPr>
        </p:nvSpPr>
        <p:spPr>
          <a:xfrm>
            <a:off x="3565524" y="216000"/>
            <a:ext cx="7788275" cy="1325563"/>
          </a:xfrm>
          <a:prstGeom prst="rect">
            <a:avLst/>
          </a:prstGeom>
        </p:spPr>
        <p:txBody>
          <a:bodyPr anchor="t" anchorCtr="0">
            <a:noAutofit/>
          </a:bodyPr>
          <a:lstStyle>
            <a:lvl1pPr>
              <a:lnSpc>
                <a:spcPct val="100000"/>
              </a:lnSpc>
              <a:defRPr sz="3200"/>
            </a:lvl1pPr>
          </a:lstStyle>
          <a:p>
            <a:r>
              <a:rPr lang="fr-FR" dirty="0"/>
              <a:t>Modifiez le style du titre</a:t>
            </a:r>
          </a:p>
        </p:txBody>
      </p:sp>
      <p:sp>
        <p:nvSpPr>
          <p:cNvPr id="3" name="Espace réservé du contenu 2">
            <a:extLst>
              <a:ext uri="{FF2B5EF4-FFF2-40B4-BE49-F238E27FC236}">
                <a16:creationId xmlns:a16="http://schemas.microsoft.com/office/drawing/2014/main" id="{40641E2A-FF37-4805-A175-F6580A6D7A0E}"/>
              </a:ext>
            </a:extLst>
          </p:cNvPr>
          <p:cNvSpPr>
            <a:spLocks noGrp="1"/>
          </p:cNvSpPr>
          <p:nvPr>
            <p:ph idx="1"/>
          </p:nvPr>
        </p:nvSpPr>
        <p:spPr>
          <a:xfrm>
            <a:off x="838200" y="1825625"/>
            <a:ext cx="10515600" cy="4261139"/>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8C5E849-0728-4009-89BB-F2340A199BC2}"/>
              </a:ext>
            </a:extLst>
          </p:cNvPr>
          <p:cNvSpPr>
            <a:spLocks noGrp="1"/>
          </p:cNvSpPr>
          <p:nvPr>
            <p:ph type="dt" sz="half" idx="10"/>
          </p:nvPr>
        </p:nvSpPr>
        <p:spPr>
          <a:xfrm>
            <a:off x="4995863" y="6136986"/>
            <a:ext cx="1129145" cy="365125"/>
          </a:xfrm>
          <a:prstGeom prst="rect">
            <a:avLst/>
          </a:prstGeom>
        </p:spPr>
        <p:txBody>
          <a:bodyPr/>
          <a:lstStyle/>
          <a:p>
            <a:r>
              <a:rPr lang="fr-FR">
                <a:solidFill>
                  <a:prstClr val="black">
                    <a:tint val="75000"/>
                  </a:prstClr>
                </a:solidFill>
              </a:rPr>
              <a:t>28/04/2020</a:t>
            </a:r>
          </a:p>
        </p:txBody>
      </p:sp>
      <p:sp>
        <p:nvSpPr>
          <p:cNvPr id="5" name="Espace réservé du pied de page 4">
            <a:extLst>
              <a:ext uri="{FF2B5EF4-FFF2-40B4-BE49-F238E27FC236}">
                <a16:creationId xmlns:a16="http://schemas.microsoft.com/office/drawing/2014/main" id="{53DB808B-2D13-4F41-BE48-A91F37CC1A60}"/>
              </a:ext>
            </a:extLst>
          </p:cNvPr>
          <p:cNvSpPr>
            <a:spLocks noGrp="1"/>
          </p:cNvSpPr>
          <p:nvPr>
            <p:ph type="ftr" sz="quarter" idx="11"/>
          </p:nvPr>
        </p:nvSpPr>
        <p:spPr>
          <a:xfrm>
            <a:off x="1731891" y="6136986"/>
            <a:ext cx="3157681" cy="365125"/>
          </a:xfrm>
          <a:prstGeom prst="rect">
            <a:avLst/>
          </a:prstGeom>
        </p:spPr>
        <p:txBody>
          <a:bodyPr/>
          <a:lstStyle/>
          <a:p>
            <a:r>
              <a:rPr lang="fr-FR">
                <a:solidFill>
                  <a:prstClr val="black">
                    <a:tint val="75000"/>
                  </a:prstClr>
                </a:solidFill>
              </a:rPr>
              <a:t>Octobre 2021</a:t>
            </a:r>
            <a:endParaRPr lang="fr-FR" dirty="0">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83320126-228A-4D4D-8DAB-BB96E8E4BF4B}"/>
              </a:ext>
            </a:extLst>
          </p:cNvPr>
          <p:cNvSpPr>
            <a:spLocks noGrp="1"/>
          </p:cNvSpPr>
          <p:nvPr>
            <p:ph type="sldNum" sz="quarter" idx="12"/>
          </p:nvPr>
        </p:nvSpPr>
        <p:spPr>
          <a:xfrm>
            <a:off x="838200" y="6136986"/>
            <a:ext cx="787400" cy="365125"/>
          </a:xfrm>
          <a:prstGeom prst="rect">
            <a:avLst/>
          </a:prstGeom>
        </p:spPr>
        <p:txBody>
          <a:bodyPr/>
          <a:lstStyle/>
          <a:p>
            <a:fld id="{FFAD9D49-8999-4417-9E3D-D2CC3270CC5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1622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CA7223-CB8D-45ED-BD80-F917331C1999}"/>
              </a:ext>
            </a:extLst>
          </p:cNvPr>
          <p:cNvSpPr>
            <a:spLocks noGrp="1"/>
          </p:cNvSpPr>
          <p:nvPr>
            <p:ph type="title"/>
          </p:nvPr>
        </p:nvSpPr>
        <p:spPr>
          <a:xfrm>
            <a:off x="3565524" y="216000"/>
            <a:ext cx="7788275" cy="1325563"/>
          </a:xfrm>
        </p:spPr>
        <p:txBody>
          <a:bodyPr anchor="t" anchorCtr="0">
            <a:noAutofit/>
          </a:bodyPr>
          <a:lstStyle>
            <a:lvl1pPr>
              <a:lnSpc>
                <a:spcPct val="100000"/>
              </a:lnSpc>
              <a:defRPr sz="3200"/>
            </a:lvl1pPr>
          </a:lstStyle>
          <a:p>
            <a:r>
              <a:rPr lang="fr-FR" dirty="0"/>
              <a:t>Modifiez le style du titre</a:t>
            </a:r>
          </a:p>
        </p:txBody>
      </p:sp>
      <p:sp>
        <p:nvSpPr>
          <p:cNvPr id="3" name="Espace réservé du contenu 2">
            <a:extLst>
              <a:ext uri="{FF2B5EF4-FFF2-40B4-BE49-F238E27FC236}">
                <a16:creationId xmlns:a16="http://schemas.microsoft.com/office/drawing/2014/main" id="{40641E2A-FF37-4805-A175-F6580A6D7A0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8C5E849-0728-4009-89BB-F2340A199BC2}"/>
              </a:ext>
            </a:extLst>
          </p:cNvPr>
          <p:cNvSpPr>
            <a:spLocks noGrp="1"/>
          </p:cNvSpPr>
          <p:nvPr>
            <p:ph type="dt" sz="half" idx="10"/>
          </p:nvPr>
        </p:nvSpPr>
        <p:spPr>
          <a:xfrm>
            <a:off x="4995863" y="6136986"/>
            <a:ext cx="1129145" cy="365125"/>
          </a:xfrm>
        </p:spPr>
        <p:txBody>
          <a:bodyPr/>
          <a:lstStyle/>
          <a:p>
            <a:r>
              <a:rPr lang="fr-FR">
                <a:solidFill>
                  <a:prstClr val="black">
                    <a:tint val="75000"/>
                  </a:prstClr>
                </a:solidFill>
              </a:rPr>
              <a:t>28/04/2020</a:t>
            </a:r>
          </a:p>
        </p:txBody>
      </p:sp>
      <p:sp>
        <p:nvSpPr>
          <p:cNvPr id="5" name="Espace réservé du pied de page 4">
            <a:extLst>
              <a:ext uri="{FF2B5EF4-FFF2-40B4-BE49-F238E27FC236}">
                <a16:creationId xmlns:a16="http://schemas.microsoft.com/office/drawing/2014/main" id="{53DB808B-2D13-4F41-BE48-A91F37CC1A60}"/>
              </a:ext>
            </a:extLst>
          </p:cNvPr>
          <p:cNvSpPr>
            <a:spLocks noGrp="1"/>
          </p:cNvSpPr>
          <p:nvPr>
            <p:ph type="ftr" sz="quarter" idx="11"/>
          </p:nvPr>
        </p:nvSpPr>
        <p:spPr>
          <a:xfrm>
            <a:off x="1731891" y="6136986"/>
            <a:ext cx="3157681" cy="365125"/>
          </a:xfrm>
        </p:spPr>
        <p:txBody>
          <a:bodyPr/>
          <a:lstStyle/>
          <a:p>
            <a:r>
              <a:rPr lang="fr-FR">
                <a:solidFill>
                  <a:prstClr val="black">
                    <a:tint val="75000"/>
                  </a:prstClr>
                </a:solidFill>
              </a:rPr>
              <a:t>Octobre 2021</a:t>
            </a:r>
            <a:endParaRPr lang="fr-FR" dirty="0">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83320126-228A-4D4D-8DAB-BB96E8E4BF4B}"/>
              </a:ext>
            </a:extLst>
          </p:cNvPr>
          <p:cNvSpPr>
            <a:spLocks noGrp="1"/>
          </p:cNvSpPr>
          <p:nvPr>
            <p:ph type="sldNum" sz="quarter" idx="12"/>
          </p:nvPr>
        </p:nvSpPr>
        <p:spPr/>
        <p:txBody>
          <a:bodyPr/>
          <a:lstStyle/>
          <a:p>
            <a:fld id="{FFAD9D49-8999-4417-9E3D-D2CC3270CC5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64251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7EF30EB-CD4C-427C-9364-AB5D6E3616E7}"/>
              </a:ext>
            </a:extLst>
          </p:cNvPr>
          <p:cNvPicPr>
            <a:picLocks noChangeAspect="1"/>
          </p:cNvPicPr>
          <p:nvPr userDrawn="1"/>
        </p:nvPicPr>
        <p:blipFill rotWithShape="1">
          <a:blip r:embed="rId2"/>
          <a:srcRect r="11199"/>
          <a:stretch/>
        </p:blipFill>
        <p:spPr>
          <a:xfrm>
            <a:off x="0" y="0"/>
            <a:ext cx="12192000" cy="6858000"/>
          </a:xfrm>
          <a:prstGeom prst="rect">
            <a:avLst/>
          </a:prstGeom>
        </p:spPr>
      </p:pic>
      <p:sp>
        <p:nvSpPr>
          <p:cNvPr id="2" name="Titre 1">
            <a:extLst>
              <a:ext uri="{FF2B5EF4-FFF2-40B4-BE49-F238E27FC236}">
                <a16:creationId xmlns:a16="http://schemas.microsoft.com/office/drawing/2014/main" id="{4BD4A022-15C3-463C-8462-912DEE19F3CA}"/>
              </a:ext>
            </a:extLst>
          </p:cNvPr>
          <p:cNvSpPr>
            <a:spLocks noGrp="1"/>
          </p:cNvSpPr>
          <p:nvPr>
            <p:ph type="ctrTitle"/>
          </p:nvPr>
        </p:nvSpPr>
        <p:spPr>
          <a:xfrm>
            <a:off x="1524000" y="2334780"/>
            <a:ext cx="9144000" cy="992764"/>
          </a:xfrm>
          <a:prstGeom prst="rect">
            <a:avLst/>
          </a:prstGeom>
        </p:spPr>
        <p:txBody>
          <a:bodyPr anchor="t">
            <a:normAutofit/>
          </a:bodyPr>
          <a:lstStyle>
            <a:lvl1pPr algn="ctr">
              <a:defRPr sz="5400">
                <a:solidFill>
                  <a:srgbClr val="22528C"/>
                </a:solidFill>
              </a:defRPr>
            </a:lvl1pPr>
          </a:lstStyle>
          <a:p>
            <a:r>
              <a:rPr lang="fr-FR" dirty="0"/>
              <a:t>Modifiez le style du titre</a:t>
            </a:r>
          </a:p>
        </p:txBody>
      </p:sp>
      <p:sp>
        <p:nvSpPr>
          <p:cNvPr id="3" name="Sous-titre 2">
            <a:extLst>
              <a:ext uri="{FF2B5EF4-FFF2-40B4-BE49-F238E27FC236}">
                <a16:creationId xmlns:a16="http://schemas.microsoft.com/office/drawing/2014/main" id="{E98DBECB-C63E-4138-B6A0-4B0C5AE2DC17}"/>
              </a:ext>
            </a:extLst>
          </p:cNvPr>
          <p:cNvSpPr>
            <a:spLocks noGrp="1"/>
          </p:cNvSpPr>
          <p:nvPr>
            <p:ph type="subTitle" idx="1"/>
          </p:nvPr>
        </p:nvSpPr>
        <p:spPr>
          <a:xfrm>
            <a:off x="1524000" y="3429000"/>
            <a:ext cx="9144000" cy="1655762"/>
          </a:xfrm>
          <a:prstGeom prst="rect">
            <a:avLst/>
          </a:prstGeom>
        </p:spPr>
        <p:txBody>
          <a:bodyPr anchor="t"/>
          <a:lstStyle>
            <a:lvl1pPr marL="0" indent="0" algn="ctr">
              <a:buNone/>
              <a:defRPr sz="2400">
                <a:solidFill>
                  <a:srgbClr val="353E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0" name="Image 9">
            <a:extLst>
              <a:ext uri="{FF2B5EF4-FFF2-40B4-BE49-F238E27FC236}">
                <a16:creationId xmlns:a16="http://schemas.microsoft.com/office/drawing/2014/main" id="{9AA09201-C6BC-4470-8F16-D9F32B1235C8}"/>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73496"/>
          <a:stretch/>
        </p:blipFill>
        <p:spPr>
          <a:xfrm>
            <a:off x="0" y="5040350"/>
            <a:ext cx="12192000" cy="1817649"/>
          </a:xfrm>
          <a:prstGeom prst="rect">
            <a:avLst/>
          </a:prstGeom>
        </p:spPr>
      </p:pic>
    </p:spTree>
    <p:extLst>
      <p:ext uri="{BB962C8B-B14F-4D97-AF65-F5344CB8AC3E}">
        <p14:creationId xmlns:p14="http://schemas.microsoft.com/office/powerpoint/2010/main" val="2770526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re seul">
    <p:spTree>
      <p:nvGrpSpPr>
        <p:cNvPr id="1" name=""/>
        <p:cNvGrpSpPr/>
        <p:nvPr/>
      </p:nvGrpSpPr>
      <p:grpSpPr>
        <a:xfrm>
          <a:off x="0" y="0"/>
          <a:ext cx="0" cy="0"/>
          <a:chOff x="0" y="0"/>
          <a:chExt cx="0" cy="0"/>
        </a:xfrm>
      </p:grpSpPr>
      <p:pic>
        <p:nvPicPr>
          <p:cNvPr id="313" name="Image 7" descr="Image 7"/>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4" name="Texte du titre"/>
          <p:cNvSpPr txBox="1">
            <a:spLocks noGrp="1"/>
          </p:cNvSpPr>
          <p:nvPr>
            <p:ph type="title"/>
          </p:nvPr>
        </p:nvSpPr>
        <p:spPr>
          <a:xfrm>
            <a:off x="838200" y="365125"/>
            <a:ext cx="10515600" cy="1325563"/>
          </a:xfrm>
          <a:prstGeom prst="rect">
            <a:avLst/>
          </a:prstGeom>
        </p:spPr>
        <p:txBody>
          <a:bodyPr lIns="45718" tIns="45718" rIns="45718" bIns="45718"/>
          <a:lstStyle>
            <a:lvl1pPr algn="r">
              <a:defRPr>
                <a:solidFill>
                  <a:srgbClr val="22528C"/>
                </a:solidFill>
              </a:defRPr>
            </a:lvl1pPr>
          </a:lstStyle>
          <a:p>
            <a:r>
              <a:t>Texte du titre</a:t>
            </a:r>
          </a:p>
        </p:txBody>
      </p:sp>
      <p:sp>
        <p:nvSpPr>
          <p:cNvPr id="315" name="Numéro de diapositive"/>
          <p:cNvSpPr txBox="1">
            <a:spLocks noGrp="1"/>
          </p:cNvSpPr>
          <p:nvPr>
            <p:ph type="sldNum" sz="quarter" idx="2"/>
          </p:nvPr>
        </p:nvSpPr>
        <p:spPr>
          <a:xfrm>
            <a:off x="838200" y="6172229"/>
            <a:ext cx="264129" cy="294639"/>
          </a:xfrm>
          <a:prstGeom prst="rect">
            <a:avLst/>
          </a:prstGeom>
        </p:spPr>
        <p:txBody>
          <a:bodyPr lIns="45718" tIns="45718" rIns="45718" bIns="45718"/>
          <a:lstStyle/>
          <a:p>
            <a:fld id="{86CB4B4D-7CA3-9044-876B-883B54F8677D}" type="slidenum">
              <a:t>‹N°›</a:t>
            </a:fld>
            <a:endParaRPr/>
          </a:p>
        </p:txBody>
      </p:sp>
    </p:spTree>
    <p:extLst>
      <p:ext uri="{BB962C8B-B14F-4D97-AF65-F5344CB8AC3E}">
        <p14:creationId xmlns:p14="http://schemas.microsoft.com/office/powerpoint/2010/main" val="303319979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976E994-F1F1-471B-A36F-8765567453EB}"/>
              </a:ext>
            </a:extLst>
          </p:cNvPr>
          <p:cNvSpPr>
            <a:spLocks noGrp="1"/>
          </p:cNvSpPr>
          <p:nvPr>
            <p:ph type="dt" sz="half" idx="10"/>
          </p:nvPr>
        </p:nvSpPr>
        <p:spPr/>
        <p:txBody>
          <a:bodyPr/>
          <a:lstStyle/>
          <a:p>
            <a:fld id="{65DF9F59-0A2B-42F4-9EF0-2A665284CF89}" type="datetimeFigureOut">
              <a:rPr lang="fr-FR" smtClean="0"/>
              <a:t>22/11/2021</a:t>
            </a:fld>
            <a:endParaRPr lang="fr-FR"/>
          </a:p>
        </p:txBody>
      </p:sp>
      <p:sp>
        <p:nvSpPr>
          <p:cNvPr id="3" name="Espace réservé du pied de page 2">
            <a:extLst>
              <a:ext uri="{FF2B5EF4-FFF2-40B4-BE49-F238E27FC236}">
                <a16:creationId xmlns:a16="http://schemas.microsoft.com/office/drawing/2014/main" id="{AE66FBB1-1A2E-451A-8E71-36C7EB86FB2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9F580B8-6FBB-449F-A560-4B261A696044}"/>
              </a:ext>
            </a:extLst>
          </p:cNvPr>
          <p:cNvSpPr>
            <a:spLocks noGrp="1"/>
          </p:cNvSpPr>
          <p:nvPr>
            <p:ph type="sldNum" sz="quarter" idx="12"/>
          </p:nvPr>
        </p:nvSpPr>
        <p:spPr/>
        <p:txBody>
          <a:bodyPr/>
          <a:lstStyle/>
          <a:p>
            <a:fld id="{DFEF6F0A-31F3-48FA-BEB8-F976ADA82D69}" type="slidenum">
              <a:rPr lang="fr-FR" smtClean="0"/>
              <a:t>‹N°›</a:t>
            </a:fld>
            <a:endParaRPr lang="fr-FR"/>
          </a:p>
        </p:txBody>
      </p:sp>
    </p:spTree>
    <p:extLst>
      <p:ext uri="{BB962C8B-B14F-4D97-AF65-F5344CB8AC3E}">
        <p14:creationId xmlns:p14="http://schemas.microsoft.com/office/powerpoint/2010/main" val="3246876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976E994-F1F1-471B-A36F-8765567453EB}"/>
              </a:ext>
            </a:extLst>
          </p:cNvPr>
          <p:cNvSpPr>
            <a:spLocks noGrp="1"/>
          </p:cNvSpPr>
          <p:nvPr>
            <p:ph type="dt" sz="half" idx="10"/>
          </p:nvPr>
        </p:nvSpPr>
        <p:spPr/>
        <p:txBody>
          <a:bodyPr/>
          <a:lstStyle/>
          <a:p>
            <a:fld id="{65DF9F59-0A2B-42F4-9EF0-2A665284CF89}" type="datetimeFigureOut">
              <a:rPr lang="fr-FR" smtClean="0"/>
              <a:t>22/11/2021</a:t>
            </a:fld>
            <a:endParaRPr lang="fr-FR"/>
          </a:p>
        </p:txBody>
      </p:sp>
      <p:sp>
        <p:nvSpPr>
          <p:cNvPr id="3" name="Espace réservé du pied de page 2">
            <a:extLst>
              <a:ext uri="{FF2B5EF4-FFF2-40B4-BE49-F238E27FC236}">
                <a16:creationId xmlns:a16="http://schemas.microsoft.com/office/drawing/2014/main" id="{AE66FBB1-1A2E-451A-8E71-36C7EB86FB2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9F580B8-6FBB-449F-A560-4B261A696044}"/>
              </a:ext>
            </a:extLst>
          </p:cNvPr>
          <p:cNvSpPr>
            <a:spLocks noGrp="1"/>
          </p:cNvSpPr>
          <p:nvPr>
            <p:ph type="sldNum" sz="quarter" idx="12"/>
          </p:nvPr>
        </p:nvSpPr>
        <p:spPr/>
        <p:txBody>
          <a:bodyPr/>
          <a:lstStyle/>
          <a:p>
            <a:fld id="{DFEF6F0A-31F3-48FA-BEB8-F976ADA82D69}" type="slidenum">
              <a:rPr lang="fr-FR" smtClean="0"/>
              <a:t>‹N°›</a:t>
            </a:fld>
            <a:endParaRPr lang="fr-FR"/>
          </a:p>
        </p:txBody>
      </p:sp>
    </p:spTree>
    <p:extLst>
      <p:ext uri="{BB962C8B-B14F-4D97-AF65-F5344CB8AC3E}">
        <p14:creationId xmlns:p14="http://schemas.microsoft.com/office/powerpoint/2010/main" val="2281465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Diapositive de titr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BD948D2-8DA2-4108-8106-D565C6B156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1" y="-1"/>
            <a:ext cx="12192001" cy="6857999"/>
          </a:xfrm>
          <a:prstGeom prst="rect">
            <a:avLst/>
          </a:prstGeom>
        </p:spPr>
      </p:pic>
      <p:sp>
        <p:nvSpPr>
          <p:cNvPr id="2" name="Titre 1">
            <a:extLst>
              <a:ext uri="{FF2B5EF4-FFF2-40B4-BE49-F238E27FC236}">
                <a16:creationId xmlns:a16="http://schemas.microsoft.com/office/drawing/2014/main" id="{4BD4A022-15C3-463C-8462-912DEE19F3CA}"/>
              </a:ext>
            </a:extLst>
          </p:cNvPr>
          <p:cNvSpPr>
            <a:spLocks noGrp="1"/>
          </p:cNvSpPr>
          <p:nvPr>
            <p:ph type="ctrTitle"/>
          </p:nvPr>
        </p:nvSpPr>
        <p:spPr>
          <a:xfrm>
            <a:off x="1524000" y="2334780"/>
            <a:ext cx="9144000" cy="992764"/>
          </a:xfrm>
          <a:prstGeom prst="rect">
            <a:avLst/>
          </a:prstGeom>
        </p:spPr>
        <p:txBody>
          <a:bodyPr anchor="t">
            <a:normAutofit/>
          </a:bodyPr>
          <a:lstStyle>
            <a:lvl1pPr algn="ctr">
              <a:defRPr sz="5400">
                <a:solidFill>
                  <a:srgbClr val="22528C"/>
                </a:solidFill>
              </a:defRPr>
            </a:lvl1pPr>
          </a:lstStyle>
          <a:p>
            <a:r>
              <a:rPr lang="fr-FR" dirty="0"/>
              <a:t>Modifiez le style du titre</a:t>
            </a:r>
          </a:p>
        </p:txBody>
      </p:sp>
      <p:sp>
        <p:nvSpPr>
          <p:cNvPr id="3" name="Sous-titre 2">
            <a:extLst>
              <a:ext uri="{FF2B5EF4-FFF2-40B4-BE49-F238E27FC236}">
                <a16:creationId xmlns:a16="http://schemas.microsoft.com/office/drawing/2014/main" id="{E98DBECB-C63E-4138-B6A0-4B0C5AE2DC17}"/>
              </a:ext>
            </a:extLst>
          </p:cNvPr>
          <p:cNvSpPr>
            <a:spLocks noGrp="1"/>
          </p:cNvSpPr>
          <p:nvPr>
            <p:ph type="subTitle" idx="1"/>
          </p:nvPr>
        </p:nvSpPr>
        <p:spPr>
          <a:xfrm>
            <a:off x="1524000" y="3429000"/>
            <a:ext cx="9144000" cy="1655762"/>
          </a:xfrm>
          <a:prstGeom prst="rect">
            <a:avLst/>
          </a:prstGeom>
        </p:spPr>
        <p:txBody>
          <a:bodyPr anchor="t"/>
          <a:lstStyle>
            <a:lvl1pPr marL="0" indent="0" algn="ctr">
              <a:buNone/>
              <a:defRPr sz="2400">
                <a:solidFill>
                  <a:srgbClr val="353E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0" name="Image 9">
            <a:extLst>
              <a:ext uri="{FF2B5EF4-FFF2-40B4-BE49-F238E27FC236}">
                <a16:creationId xmlns:a16="http://schemas.microsoft.com/office/drawing/2014/main" id="{9AA09201-C6BC-4470-8F16-D9F32B1235C8}"/>
              </a:ext>
            </a:extLst>
          </p:cNvPr>
          <p:cNvPicPr>
            <a:picLocks noChangeAspect="1"/>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73496"/>
          <a:stretch/>
        </p:blipFill>
        <p:spPr>
          <a:xfrm>
            <a:off x="0" y="5040350"/>
            <a:ext cx="12192000" cy="1817649"/>
          </a:xfrm>
          <a:prstGeom prst="rect">
            <a:avLst/>
          </a:prstGeom>
        </p:spPr>
      </p:pic>
    </p:spTree>
    <p:extLst>
      <p:ext uri="{BB962C8B-B14F-4D97-AF65-F5344CB8AC3E}">
        <p14:creationId xmlns:p14="http://schemas.microsoft.com/office/powerpoint/2010/main" val="2130539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Diapositive de titre">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55E5937-3337-4223-9B0F-2461AFD530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4BD4A022-15C3-463C-8462-912DEE19F3CA}"/>
              </a:ext>
            </a:extLst>
          </p:cNvPr>
          <p:cNvSpPr>
            <a:spLocks noGrp="1"/>
          </p:cNvSpPr>
          <p:nvPr>
            <p:ph type="ctrTitle"/>
          </p:nvPr>
        </p:nvSpPr>
        <p:spPr>
          <a:xfrm>
            <a:off x="1524000" y="2334780"/>
            <a:ext cx="9144000" cy="992764"/>
          </a:xfrm>
          <a:prstGeom prst="rect">
            <a:avLst/>
          </a:prstGeom>
        </p:spPr>
        <p:txBody>
          <a:bodyPr anchor="t">
            <a:normAutofit/>
          </a:bodyPr>
          <a:lstStyle>
            <a:lvl1pPr algn="ctr">
              <a:defRPr sz="5400">
                <a:solidFill>
                  <a:srgbClr val="22528C"/>
                </a:solidFill>
              </a:defRPr>
            </a:lvl1pPr>
          </a:lstStyle>
          <a:p>
            <a:r>
              <a:rPr lang="fr-FR" dirty="0"/>
              <a:t>Modifiez le style du titre</a:t>
            </a:r>
          </a:p>
        </p:txBody>
      </p:sp>
      <p:sp>
        <p:nvSpPr>
          <p:cNvPr id="3" name="Sous-titre 2">
            <a:extLst>
              <a:ext uri="{FF2B5EF4-FFF2-40B4-BE49-F238E27FC236}">
                <a16:creationId xmlns:a16="http://schemas.microsoft.com/office/drawing/2014/main" id="{E98DBECB-C63E-4138-B6A0-4B0C5AE2DC17}"/>
              </a:ext>
            </a:extLst>
          </p:cNvPr>
          <p:cNvSpPr>
            <a:spLocks noGrp="1"/>
          </p:cNvSpPr>
          <p:nvPr>
            <p:ph type="subTitle" idx="1"/>
          </p:nvPr>
        </p:nvSpPr>
        <p:spPr>
          <a:xfrm>
            <a:off x="1524000" y="3429000"/>
            <a:ext cx="9144000" cy="1655762"/>
          </a:xfrm>
          <a:prstGeom prst="rect">
            <a:avLst/>
          </a:prstGeom>
        </p:spPr>
        <p:txBody>
          <a:bodyPr anchor="t"/>
          <a:lstStyle>
            <a:lvl1pPr marL="0" indent="0" algn="ctr">
              <a:buNone/>
              <a:defRPr sz="2400">
                <a:solidFill>
                  <a:srgbClr val="353E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0" name="Image 9">
            <a:extLst>
              <a:ext uri="{FF2B5EF4-FFF2-40B4-BE49-F238E27FC236}">
                <a16:creationId xmlns:a16="http://schemas.microsoft.com/office/drawing/2014/main" id="{9AA09201-C6BC-4470-8F16-D9F32B1235C8}"/>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73496"/>
          <a:stretch/>
        </p:blipFill>
        <p:spPr>
          <a:xfrm>
            <a:off x="0" y="5040350"/>
            <a:ext cx="12192000" cy="1817649"/>
          </a:xfrm>
          <a:prstGeom prst="rect">
            <a:avLst/>
          </a:prstGeom>
        </p:spPr>
      </p:pic>
    </p:spTree>
    <p:extLst>
      <p:ext uri="{BB962C8B-B14F-4D97-AF65-F5344CB8AC3E}">
        <p14:creationId xmlns:p14="http://schemas.microsoft.com/office/powerpoint/2010/main" val="134465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Diapositive de titr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7173BA4-37D3-4222-8C10-98FEA3F06E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re 1">
            <a:extLst>
              <a:ext uri="{FF2B5EF4-FFF2-40B4-BE49-F238E27FC236}">
                <a16:creationId xmlns:a16="http://schemas.microsoft.com/office/drawing/2014/main" id="{4BD4A022-15C3-463C-8462-912DEE19F3CA}"/>
              </a:ext>
            </a:extLst>
          </p:cNvPr>
          <p:cNvSpPr>
            <a:spLocks noGrp="1"/>
          </p:cNvSpPr>
          <p:nvPr>
            <p:ph type="ctrTitle"/>
          </p:nvPr>
        </p:nvSpPr>
        <p:spPr>
          <a:xfrm>
            <a:off x="1524000" y="2334780"/>
            <a:ext cx="9144000" cy="992764"/>
          </a:xfrm>
          <a:prstGeom prst="rect">
            <a:avLst/>
          </a:prstGeom>
        </p:spPr>
        <p:txBody>
          <a:bodyPr anchor="t">
            <a:normAutofit/>
          </a:bodyPr>
          <a:lstStyle>
            <a:lvl1pPr algn="ctr">
              <a:defRPr sz="5400">
                <a:solidFill>
                  <a:srgbClr val="22528C"/>
                </a:solidFill>
              </a:defRPr>
            </a:lvl1pPr>
          </a:lstStyle>
          <a:p>
            <a:r>
              <a:rPr lang="fr-FR" dirty="0"/>
              <a:t>Modifiez le style du titre</a:t>
            </a:r>
          </a:p>
        </p:txBody>
      </p:sp>
      <p:sp>
        <p:nvSpPr>
          <p:cNvPr id="3" name="Sous-titre 2">
            <a:extLst>
              <a:ext uri="{FF2B5EF4-FFF2-40B4-BE49-F238E27FC236}">
                <a16:creationId xmlns:a16="http://schemas.microsoft.com/office/drawing/2014/main" id="{E98DBECB-C63E-4138-B6A0-4B0C5AE2DC17}"/>
              </a:ext>
            </a:extLst>
          </p:cNvPr>
          <p:cNvSpPr>
            <a:spLocks noGrp="1"/>
          </p:cNvSpPr>
          <p:nvPr>
            <p:ph type="subTitle" idx="1"/>
          </p:nvPr>
        </p:nvSpPr>
        <p:spPr>
          <a:xfrm>
            <a:off x="1524000" y="3429000"/>
            <a:ext cx="9144000" cy="1655762"/>
          </a:xfrm>
          <a:prstGeom prst="rect">
            <a:avLst/>
          </a:prstGeom>
        </p:spPr>
        <p:txBody>
          <a:bodyPr anchor="t"/>
          <a:lstStyle>
            <a:lvl1pPr marL="0" indent="0" algn="ctr">
              <a:buNone/>
              <a:defRPr sz="2400">
                <a:solidFill>
                  <a:srgbClr val="353E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0" name="Image 9">
            <a:extLst>
              <a:ext uri="{FF2B5EF4-FFF2-40B4-BE49-F238E27FC236}">
                <a16:creationId xmlns:a16="http://schemas.microsoft.com/office/drawing/2014/main" id="{9AA09201-C6BC-4470-8F16-D9F32B1235C8}"/>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73496"/>
          <a:stretch/>
        </p:blipFill>
        <p:spPr>
          <a:xfrm>
            <a:off x="0" y="5040350"/>
            <a:ext cx="12192000" cy="1817649"/>
          </a:xfrm>
          <a:prstGeom prst="rect">
            <a:avLst/>
          </a:prstGeom>
        </p:spPr>
      </p:pic>
    </p:spTree>
    <p:extLst>
      <p:ext uri="{BB962C8B-B14F-4D97-AF65-F5344CB8AC3E}">
        <p14:creationId xmlns:p14="http://schemas.microsoft.com/office/powerpoint/2010/main" val="3300553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Diapositive de titr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F2D5D3F-3CDE-467B-A126-26C9B36ED2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re 1">
            <a:extLst>
              <a:ext uri="{FF2B5EF4-FFF2-40B4-BE49-F238E27FC236}">
                <a16:creationId xmlns:a16="http://schemas.microsoft.com/office/drawing/2014/main" id="{4BD4A022-15C3-463C-8462-912DEE19F3CA}"/>
              </a:ext>
            </a:extLst>
          </p:cNvPr>
          <p:cNvSpPr>
            <a:spLocks noGrp="1"/>
          </p:cNvSpPr>
          <p:nvPr>
            <p:ph type="ctrTitle"/>
          </p:nvPr>
        </p:nvSpPr>
        <p:spPr>
          <a:xfrm>
            <a:off x="1524000" y="2334780"/>
            <a:ext cx="9144000" cy="992764"/>
          </a:xfrm>
          <a:prstGeom prst="rect">
            <a:avLst/>
          </a:prstGeom>
        </p:spPr>
        <p:txBody>
          <a:bodyPr anchor="t">
            <a:normAutofit/>
          </a:bodyPr>
          <a:lstStyle>
            <a:lvl1pPr algn="ctr">
              <a:defRPr sz="5400">
                <a:solidFill>
                  <a:srgbClr val="22528C"/>
                </a:solidFill>
              </a:defRPr>
            </a:lvl1pPr>
          </a:lstStyle>
          <a:p>
            <a:r>
              <a:rPr lang="fr-FR" dirty="0"/>
              <a:t>Modifiez le style du titre</a:t>
            </a:r>
          </a:p>
        </p:txBody>
      </p:sp>
      <p:sp>
        <p:nvSpPr>
          <p:cNvPr id="3" name="Sous-titre 2">
            <a:extLst>
              <a:ext uri="{FF2B5EF4-FFF2-40B4-BE49-F238E27FC236}">
                <a16:creationId xmlns:a16="http://schemas.microsoft.com/office/drawing/2014/main" id="{E98DBECB-C63E-4138-B6A0-4B0C5AE2DC17}"/>
              </a:ext>
            </a:extLst>
          </p:cNvPr>
          <p:cNvSpPr>
            <a:spLocks noGrp="1"/>
          </p:cNvSpPr>
          <p:nvPr>
            <p:ph type="subTitle" idx="1"/>
          </p:nvPr>
        </p:nvSpPr>
        <p:spPr>
          <a:xfrm>
            <a:off x="1524000" y="3429000"/>
            <a:ext cx="9144000" cy="1655762"/>
          </a:xfrm>
          <a:prstGeom prst="rect">
            <a:avLst/>
          </a:prstGeom>
        </p:spPr>
        <p:txBody>
          <a:bodyPr anchor="t"/>
          <a:lstStyle>
            <a:lvl1pPr marL="0" indent="0" algn="ctr">
              <a:buNone/>
              <a:defRPr sz="2400">
                <a:solidFill>
                  <a:srgbClr val="353E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0" name="Image 9">
            <a:extLst>
              <a:ext uri="{FF2B5EF4-FFF2-40B4-BE49-F238E27FC236}">
                <a16:creationId xmlns:a16="http://schemas.microsoft.com/office/drawing/2014/main" id="{9AA09201-C6BC-4470-8F16-D9F32B1235C8}"/>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73496"/>
          <a:stretch/>
        </p:blipFill>
        <p:spPr>
          <a:xfrm>
            <a:off x="0" y="5040350"/>
            <a:ext cx="12192000" cy="1817649"/>
          </a:xfrm>
          <a:prstGeom prst="rect">
            <a:avLst/>
          </a:prstGeom>
        </p:spPr>
      </p:pic>
    </p:spTree>
    <p:extLst>
      <p:ext uri="{BB962C8B-B14F-4D97-AF65-F5344CB8AC3E}">
        <p14:creationId xmlns:p14="http://schemas.microsoft.com/office/powerpoint/2010/main" val="2683410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A8AB8E6-C16E-48B3-B9EC-6A4E3033E6B7}"/>
              </a:ext>
            </a:extLst>
          </p:cNvPr>
          <p:cNvPicPr>
            <a:picLocks noChangeAspect="1"/>
          </p:cNvPicPr>
          <p:nvPr userDrawn="1"/>
        </p:nvPicPr>
        <p:blipFill>
          <a:blip r:embed="rId2"/>
          <a:stretch>
            <a:fillRect/>
          </a:stretch>
        </p:blipFill>
        <p:spPr>
          <a:xfrm>
            <a:off x="-3" y="-3"/>
            <a:ext cx="12192003" cy="6858001"/>
          </a:xfrm>
          <a:prstGeom prst="rect">
            <a:avLst/>
          </a:prstGeom>
        </p:spPr>
      </p:pic>
      <p:sp>
        <p:nvSpPr>
          <p:cNvPr id="2" name="Titre 1">
            <a:extLst>
              <a:ext uri="{FF2B5EF4-FFF2-40B4-BE49-F238E27FC236}">
                <a16:creationId xmlns:a16="http://schemas.microsoft.com/office/drawing/2014/main" id="{4BD4A022-15C3-463C-8462-912DEE19F3CA}"/>
              </a:ext>
            </a:extLst>
          </p:cNvPr>
          <p:cNvSpPr>
            <a:spLocks noGrp="1"/>
          </p:cNvSpPr>
          <p:nvPr>
            <p:ph type="ctrTitle"/>
          </p:nvPr>
        </p:nvSpPr>
        <p:spPr>
          <a:xfrm>
            <a:off x="1524000" y="2334780"/>
            <a:ext cx="9144000" cy="992764"/>
          </a:xfrm>
          <a:prstGeom prst="rect">
            <a:avLst/>
          </a:prstGeom>
        </p:spPr>
        <p:txBody>
          <a:bodyPr anchor="t">
            <a:normAutofit/>
          </a:bodyPr>
          <a:lstStyle>
            <a:lvl1pPr algn="ctr">
              <a:defRPr sz="5400">
                <a:solidFill>
                  <a:srgbClr val="22528C"/>
                </a:solidFill>
              </a:defRPr>
            </a:lvl1pPr>
          </a:lstStyle>
          <a:p>
            <a:r>
              <a:rPr lang="fr-FR" dirty="0"/>
              <a:t>Modifiez le style du titre</a:t>
            </a:r>
          </a:p>
        </p:txBody>
      </p:sp>
      <p:sp>
        <p:nvSpPr>
          <p:cNvPr id="3" name="Sous-titre 2">
            <a:extLst>
              <a:ext uri="{FF2B5EF4-FFF2-40B4-BE49-F238E27FC236}">
                <a16:creationId xmlns:a16="http://schemas.microsoft.com/office/drawing/2014/main" id="{E98DBECB-C63E-4138-B6A0-4B0C5AE2DC17}"/>
              </a:ext>
            </a:extLst>
          </p:cNvPr>
          <p:cNvSpPr>
            <a:spLocks noGrp="1"/>
          </p:cNvSpPr>
          <p:nvPr>
            <p:ph type="subTitle" idx="1"/>
          </p:nvPr>
        </p:nvSpPr>
        <p:spPr>
          <a:xfrm>
            <a:off x="1524000" y="3429000"/>
            <a:ext cx="9144000" cy="1655762"/>
          </a:xfrm>
          <a:prstGeom prst="rect">
            <a:avLst/>
          </a:prstGeom>
        </p:spPr>
        <p:txBody>
          <a:bodyPr anchor="t"/>
          <a:lstStyle>
            <a:lvl1pPr marL="0" indent="0" algn="ctr">
              <a:buNone/>
              <a:defRPr sz="2400">
                <a:solidFill>
                  <a:srgbClr val="353E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0" name="Image 9">
            <a:extLst>
              <a:ext uri="{FF2B5EF4-FFF2-40B4-BE49-F238E27FC236}">
                <a16:creationId xmlns:a16="http://schemas.microsoft.com/office/drawing/2014/main" id="{9AA09201-C6BC-4470-8F16-D9F32B1235C8}"/>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73496"/>
          <a:stretch/>
        </p:blipFill>
        <p:spPr>
          <a:xfrm>
            <a:off x="0" y="5040350"/>
            <a:ext cx="12192000" cy="1817649"/>
          </a:xfrm>
          <a:prstGeom prst="rect">
            <a:avLst/>
          </a:prstGeom>
        </p:spPr>
      </p:pic>
    </p:spTree>
    <p:extLst>
      <p:ext uri="{BB962C8B-B14F-4D97-AF65-F5344CB8AC3E}">
        <p14:creationId xmlns:p14="http://schemas.microsoft.com/office/powerpoint/2010/main" val="808634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E3AC839-0358-4F03-8F33-13D7AD62C43C}"/>
              </a:ext>
            </a:extLst>
          </p:cNvPr>
          <p:cNvPicPr>
            <a:picLocks noChangeAspect="1"/>
          </p:cNvPicPr>
          <p:nvPr userDrawn="1"/>
        </p:nvPicPr>
        <p:blipFill>
          <a:blip r:embed="rId2"/>
          <a:stretch>
            <a:fillRect/>
          </a:stretch>
        </p:blipFill>
        <p:spPr>
          <a:xfrm>
            <a:off x="-1" y="0"/>
            <a:ext cx="12192001" cy="6857999"/>
          </a:xfrm>
          <a:prstGeom prst="rect">
            <a:avLst/>
          </a:prstGeom>
        </p:spPr>
      </p:pic>
      <p:sp>
        <p:nvSpPr>
          <p:cNvPr id="2" name="Titre 1">
            <a:extLst>
              <a:ext uri="{FF2B5EF4-FFF2-40B4-BE49-F238E27FC236}">
                <a16:creationId xmlns:a16="http://schemas.microsoft.com/office/drawing/2014/main" id="{4BD4A022-15C3-463C-8462-912DEE19F3CA}"/>
              </a:ext>
            </a:extLst>
          </p:cNvPr>
          <p:cNvSpPr>
            <a:spLocks noGrp="1"/>
          </p:cNvSpPr>
          <p:nvPr>
            <p:ph type="ctrTitle"/>
          </p:nvPr>
        </p:nvSpPr>
        <p:spPr>
          <a:xfrm>
            <a:off x="1524000" y="2334780"/>
            <a:ext cx="9144000" cy="992764"/>
          </a:xfrm>
          <a:prstGeom prst="rect">
            <a:avLst/>
          </a:prstGeom>
        </p:spPr>
        <p:txBody>
          <a:bodyPr anchor="t">
            <a:normAutofit/>
          </a:bodyPr>
          <a:lstStyle>
            <a:lvl1pPr algn="ctr">
              <a:defRPr sz="5400">
                <a:solidFill>
                  <a:srgbClr val="22528C"/>
                </a:solidFill>
              </a:defRPr>
            </a:lvl1pPr>
          </a:lstStyle>
          <a:p>
            <a:r>
              <a:rPr lang="fr-FR" dirty="0"/>
              <a:t>Modifiez le style du titre</a:t>
            </a:r>
          </a:p>
        </p:txBody>
      </p:sp>
      <p:sp>
        <p:nvSpPr>
          <p:cNvPr id="3" name="Sous-titre 2">
            <a:extLst>
              <a:ext uri="{FF2B5EF4-FFF2-40B4-BE49-F238E27FC236}">
                <a16:creationId xmlns:a16="http://schemas.microsoft.com/office/drawing/2014/main" id="{E98DBECB-C63E-4138-B6A0-4B0C5AE2DC17}"/>
              </a:ext>
            </a:extLst>
          </p:cNvPr>
          <p:cNvSpPr>
            <a:spLocks noGrp="1"/>
          </p:cNvSpPr>
          <p:nvPr>
            <p:ph type="subTitle" idx="1"/>
          </p:nvPr>
        </p:nvSpPr>
        <p:spPr>
          <a:xfrm>
            <a:off x="1524000" y="3429000"/>
            <a:ext cx="9144000" cy="1655762"/>
          </a:xfrm>
          <a:prstGeom prst="rect">
            <a:avLst/>
          </a:prstGeom>
        </p:spPr>
        <p:txBody>
          <a:bodyPr anchor="t"/>
          <a:lstStyle>
            <a:lvl1pPr marL="0" indent="0" algn="ctr">
              <a:buNone/>
              <a:defRPr sz="2400">
                <a:solidFill>
                  <a:srgbClr val="353E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0" name="Image 9">
            <a:extLst>
              <a:ext uri="{FF2B5EF4-FFF2-40B4-BE49-F238E27FC236}">
                <a16:creationId xmlns:a16="http://schemas.microsoft.com/office/drawing/2014/main" id="{9AA09201-C6BC-4470-8F16-D9F32B1235C8}"/>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73496"/>
          <a:stretch/>
        </p:blipFill>
        <p:spPr>
          <a:xfrm>
            <a:off x="0" y="5040350"/>
            <a:ext cx="12192000" cy="1817649"/>
          </a:xfrm>
          <a:prstGeom prst="rect">
            <a:avLst/>
          </a:prstGeom>
        </p:spPr>
      </p:pic>
    </p:spTree>
    <p:extLst>
      <p:ext uri="{BB962C8B-B14F-4D97-AF65-F5344CB8AC3E}">
        <p14:creationId xmlns:p14="http://schemas.microsoft.com/office/powerpoint/2010/main" val="194474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CE3AFA7-DD8E-4EC4-BB94-1B1CFFC153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4BD4A022-15C3-463C-8462-912DEE19F3CA}"/>
              </a:ext>
            </a:extLst>
          </p:cNvPr>
          <p:cNvSpPr>
            <a:spLocks noGrp="1"/>
          </p:cNvSpPr>
          <p:nvPr>
            <p:ph type="ctrTitle"/>
          </p:nvPr>
        </p:nvSpPr>
        <p:spPr>
          <a:xfrm>
            <a:off x="1524000" y="2334780"/>
            <a:ext cx="9144000" cy="992764"/>
          </a:xfrm>
          <a:prstGeom prst="rect">
            <a:avLst/>
          </a:prstGeom>
        </p:spPr>
        <p:txBody>
          <a:bodyPr anchor="t">
            <a:normAutofit/>
          </a:bodyPr>
          <a:lstStyle>
            <a:lvl1pPr algn="ctr">
              <a:defRPr sz="5400">
                <a:solidFill>
                  <a:srgbClr val="22528C"/>
                </a:solidFill>
              </a:defRPr>
            </a:lvl1pPr>
          </a:lstStyle>
          <a:p>
            <a:r>
              <a:rPr lang="fr-FR" dirty="0"/>
              <a:t>Modifiez le style du titre</a:t>
            </a:r>
          </a:p>
        </p:txBody>
      </p:sp>
      <p:sp>
        <p:nvSpPr>
          <p:cNvPr id="3" name="Sous-titre 2">
            <a:extLst>
              <a:ext uri="{FF2B5EF4-FFF2-40B4-BE49-F238E27FC236}">
                <a16:creationId xmlns:a16="http://schemas.microsoft.com/office/drawing/2014/main" id="{E98DBECB-C63E-4138-B6A0-4B0C5AE2DC17}"/>
              </a:ext>
            </a:extLst>
          </p:cNvPr>
          <p:cNvSpPr>
            <a:spLocks noGrp="1"/>
          </p:cNvSpPr>
          <p:nvPr>
            <p:ph type="subTitle" idx="1"/>
          </p:nvPr>
        </p:nvSpPr>
        <p:spPr>
          <a:xfrm>
            <a:off x="1524000" y="3429000"/>
            <a:ext cx="9144000" cy="1655762"/>
          </a:xfrm>
          <a:prstGeom prst="rect">
            <a:avLst/>
          </a:prstGeom>
        </p:spPr>
        <p:txBody>
          <a:bodyPr anchor="t"/>
          <a:lstStyle>
            <a:lvl1pPr marL="0" indent="0" algn="ctr">
              <a:buNone/>
              <a:defRPr sz="2400">
                <a:solidFill>
                  <a:srgbClr val="353E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0" name="Image 9">
            <a:extLst>
              <a:ext uri="{FF2B5EF4-FFF2-40B4-BE49-F238E27FC236}">
                <a16:creationId xmlns:a16="http://schemas.microsoft.com/office/drawing/2014/main" id="{9AA09201-C6BC-4470-8F16-D9F32B1235C8}"/>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73496"/>
          <a:stretch/>
        </p:blipFill>
        <p:spPr>
          <a:xfrm>
            <a:off x="0" y="5040350"/>
            <a:ext cx="12192000" cy="1817649"/>
          </a:xfrm>
          <a:prstGeom prst="rect">
            <a:avLst/>
          </a:prstGeom>
        </p:spPr>
      </p:pic>
    </p:spTree>
    <p:extLst>
      <p:ext uri="{BB962C8B-B14F-4D97-AF65-F5344CB8AC3E}">
        <p14:creationId xmlns:p14="http://schemas.microsoft.com/office/powerpoint/2010/main" val="5180067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AA09201-C6BC-4470-8F16-D9F32B1235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Espace réservé du titre 1">
            <a:extLst>
              <a:ext uri="{FF2B5EF4-FFF2-40B4-BE49-F238E27FC236}">
                <a16:creationId xmlns:a16="http://schemas.microsoft.com/office/drawing/2014/main" id="{ED36E2C9-7930-40E2-BFC9-2217BBF913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2EB73316-B1CA-4C8E-91A8-437299AA2C49}"/>
              </a:ext>
            </a:extLst>
          </p:cNvPr>
          <p:cNvSpPr>
            <a:spLocks noGrp="1"/>
          </p:cNvSpPr>
          <p:nvPr>
            <p:ph type="body" idx="1"/>
          </p:nvPr>
        </p:nvSpPr>
        <p:spPr>
          <a:xfrm>
            <a:off x="838200" y="1825625"/>
            <a:ext cx="10515600" cy="4261139"/>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7FFCDBF9-9848-4E79-AC80-C85E9D33F08B}"/>
              </a:ext>
            </a:extLst>
          </p:cNvPr>
          <p:cNvSpPr>
            <a:spLocks noGrp="1"/>
          </p:cNvSpPr>
          <p:nvPr>
            <p:ph type="dt" sz="half" idx="2"/>
          </p:nvPr>
        </p:nvSpPr>
        <p:spPr>
          <a:xfrm>
            <a:off x="1179946" y="6136986"/>
            <a:ext cx="1258454" cy="365125"/>
          </a:xfrm>
          <a:prstGeom prst="rect">
            <a:avLst/>
          </a:prstGeom>
        </p:spPr>
        <p:txBody>
          <a:bodyPr vert="horz" lIns="91440" tIns="45720" rIns="91440" bIns="45720" rtlCol="0" anchor="ctr"/>
          <a:lstStyle>
            <a:lvl1pPr algn="l">
              <a:defRPr sz="1000">
                <a:solidFill>
                  <a:schemeClr val="tx1">
                    <a:tint val="75000"/>
                  </a:schemeClr>
                </a:solidFill>
                <a:latin typeface="HK Nova" panose="00000500000000000000" pitchFamily="2" charset="0"/>
              </a:defRPr>
            </a:lvl1pPr>
          </a:lstStyle>
          <a:p>
            <a:r>
              <a:rPr lang="fr-FR"/>
              <a:t>28/04/2020</a:t>
            </a:r>
            <a:endParaRPr lang="fr-FR" dirty="0"/>
          </a:p>
        </p:txBody>
      </p:sp>
      <p:sp>
        <p:nvSpPr>
          <p:cNvPr id="5" name="Espace réservé du pied de page 4">
            <a:extLst>
              <a:ext uri="{FF2B5EF4-FFF2-40B4-BE49-F238E27FC236}">
                <a16:creationId xmlns:a16="http://schemas.microsoft.com/office/drawing/2014/main" id="{B59B5C7F-7D33-41F6-99AB-FE30AA8E59E3}"/>
              </a:ext>
            </a:extLst>
          </p:cNvPr>
          <p:cNvSpPr>
            <a:spLocks noGrp="1"/>
          </p:cNvSpPr>
          <p:nvPr>
            <p:ph type="ftr" sz="quarter" idx="3"/>
          </p:nvPr>
        </p:nvSpPr>
        <p:spPr>
          <a:xfrm>
            <a:off x="2690091" y="6136986"/>
            <a:ext cx="4114800" cy="365125"/>
          </a:xfrm>
          <a:prstGeom prst="rect">
            <a:avLst/>
          </a:prstGeom>
        </p:spPr>
        <p:txBody>
          <a:bodyPr vert="horz" lIns="91440" tIns="45720" rIns="91440" bIns="45720" rtlCol="0" anchor="ctr"/>
          <a:lstStyle>
            <a:lvl1pPr algn="l">
              <a:defRPr sz="1000">
                <a:solidFill>
                  <a:schemeClr val="tx1">
                    <a:tint val="75000"/>
                  </a:schemeClr>
                </a:solidFill>
                <a:latin typeface="HK Nova" panose="00000500000000000000" pitchFamily="2" charset="0"/>
              </a:defRPr>
            </a:lvl1pPr>
          </a:lstStyle>
          <a:p>
            <a:r>
              <a:rPr lang="fr-FR"/>
              <a:t>Octobre 2021</a:t>
            </a:r>
            <a:endParaRPr lang="fr-FR" dirty="0"/>
          </a:p>
        </p:txBody>
      </p:sp>
      <p:sp>
        <p:nvSpPr>
          <p:cNvPr id="6" name="Espace réservé du numéro de diapositive 5">
            <a:extLst>
              <a:ext uri="{FF2B5EF4-FFF2-40B4-BE49-F238E27FC236}">
                <a16:creationId xmlns:a16="http://schemas.microsoft.com/office/drawing/2014/main" id="{6B558899-609A-460A-BC45-8FCC4CF561D4}"/>
              </a:ext>
            </a:extLst>
          </p:cNvPr>
          <p:cNvSpPr>
            <a:spLocks noGrp="1"/>
          </p:cNvSpPr>
          <p:nvPr>
            <p:ph type="sldNum" sz="quarter" idx="4"/>
          </p:nvPr>
        </p:nvSpPr>
        <p:spPr>
          <a:xfrm>
            <a:off x="7056582" y="6136986"/>
            <a:ext cx="2743200" cy="365125"/>
          </a:xfrm>
          <a:prstGeom prst="rect">
            <a:avLst/>
          </a:prstGeom>
        </p:spPr>
        <p:txBody>
          <a:bodyPr vert="horz" lIns="91440" tIns="45720" rIns="91440" bIns="45720" rtlCol="0" anchor="ctr"/>
          <a:lstStyle>
            <a:lvl1pPr algn="l">
              <a:defRPr sz="1000">
                <a:solidFill>
                  <a:schemeClr val="tx1">
                    <a:tint val="75000"/>
                  </a:schemeClr>
                </a:solidFill>
                <a:latin typeface="HK Nova" panose="00000500000000000000" pitchFamily="2" charset="0"/>
              </a:defRPr>
            </a:lvl1pPr>
          </a:lstStyle>
          <a:p>
            <a:fld id="{FFAD9D49-8999-4417-9E3D-D2CC3270CC50}" type="slidenum">
              <a:rPr lang="fr-FR" smtClean="0"/>
              <a:pPr/>
              <a:t>‹N°›</a:t>
            </a:fld>
            <a:endParaRPr lang="fr-FR"/>
          </a:p>
        </p:txBody>
      </p:sp>
    </p:spTree>
    <p:extLst>
      <p:ext uri="{BB962C8B-B14F-4D97-AF65-F5344CB8AC3E}">
        <p14:creationId xmlns:p14="http://schemas.microsoft.com/office/powerpoint/2010/main" val="3119770410"/>
      </p:ext>
    </p:extLst>
  </p:cSld>
  <p:clrMap bg1="lt1" tx1="dk1" bg2="lt2" tx2="dk2" accent1="accent1" accent2="accent2" accent3="accent3" accent4="accent4" accent5="accent5" accent6="accent6" hlink="hlink" folHlink="folHlink"/>
  <p:sldLayoutIdLst>
    <p:sldLayoutId id="2147483691" r:id="rId1"/>
    <p:sldLayoutId id="2147483700" r:id="rId2"/>
  </p:sldLayoutIdLst>
  <p:hf hdr="0" dt="0"/>
  <p:txStyles>
    <p:titleStyle>
      <a:lvl1pPr algn="l" defTabSz="914400" rtl="0" eaLnBrk="1" latinLnBrk="0" hangingPunct="1">
        <a:lnSpc>
          <a:spcPct val="90000"/>
        </a:lnSpc>
        <a:spcBef>
          <a:spcPct val="0"/>
        </a:spcBef>
        <a:buNone/>
        <a:defRPr sz="4400" kern="1200">
          <a:solidFill>
            <a:schemeClr val="bg1"/>
          </a:solidFill>
          <a:latin typeface="HK Nova"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K Nov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K Nov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K Nov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K Nov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K Nov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837558"/>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82" r:id="rId3"/>
    <p:sldLayoutId id="2147483684" r:id="rId4"/>
    <p:sldLayoutId id="2147483686" r:id="rId5"/>
    <p:sldLayoutId id="2147483698" r:id="rId6"/>
    <p:sldLayoutId id="2147483689" r:id="rId7"/>
    <p:sldLayoutId id="2147483699" r:id="rId8"/>
    <p:sldLayoutId id="2147483696" r:id="rId9"/>
  </p:sldLayoutIdLst>
  <p:hf hdr="0" dt="0"/>
  <p:txStyles>
    <p:titleStyle>
      <a:lvl1pPr algn="r" defTabSz="914400" rtl="0" eaLnBrk="1" latinLnBrk="0" hangingPunct="1">
        <a:lnSpc>
          <a:spcPct val="90000"/>
        </a:lnSpc>
        <a:spcBef>
          <a:spcPct val="0"/>
        </a:spcBef>
        <a:buNone/>
        <a:defRPr sz="4400" kern="1200">
          <a:solidFill>
            <a:srgbClr val="22528C"/>
          </a:solidFill>
          <a:latin typeface="HK Nova"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E43"/>
          </a:solidFill>
          <a:latin typeface="HK Nov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E43"/>
          </a:solidFill>
          <a:latin typeface="HK Nov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E43"/>
          </a:solidFill>
          <a:latin typeface="HK Nov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AA09201-C6BC-4470-8F16-D9F32B1235C8}"/>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Espace réservé du titre 1">
            <a:extLst>
              <a:ext uri="{FF2B5EF4-FFF2-40B4-BE49-F238E27FC236}">
                <a16:creationId xmlns:a16="http://schemas.microsoft.com/office/drawing/2014/main" id="{ED36E2C9-7930-40E2-BFC9-2217BBF913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2EB73316-B1CA-4C8E-91A8-437299AA2C49}"/>
              </a:ext>
            </a:extLst>
          </p:cNvPr>
          <p:cNvSpPr>
            <a:spLocks noGrp="1"/>
          </p:cNvSpPr>
          <p:nvPr>
            <p:ph type="body" idx="1"/>
          </p:nvPr>
        </p:nvSpPr>
        <p:spPr>
          <a:xfrm>
            <a:off x="838200" y="1825625"/>
            <a:ext cx="10515600" cy="4261139"/>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7FFCDBF9-9848-4E79-AC80-C85E9D33F08B}"/>
              </a:ext>
            </a:extLst>
          </p:cNvPr>
          <p:cNvSpPr>
            <a:spLocks noGrp="1"/>
          </p:cNvSpPr>
          <p:nvPr>
            <p:ph type="dt" sz="half" idx="2"/>
          </p:nvPr>
        </p:nvSpPr>
        <p:spPr>
          <a:xfrm>
            <a:off x="1761837" y="6136986"/>
            <a:ext cx="1129145" cy="365125"/>
          </a:xfrm>
          <a:prstGeom prst="rect">
            <a:avLst/>
          </a:prstGeom>
        </p:spPr>
        <p:txBody>
          <a:bodyPr vert="horz" lIns="91440" tIns="45720" rIns="91440" bIns="45720" rtlCol="0" anchor="ctr"/>
          <a:lstStyle>
            <a:lvl1pPr algn="l">
              <a:defRPr sz="1000">
                <a:solidFill>
                  <a:schemeClr val="tx1">
                    <a:tint val="75000"/>
                  </a:schemeClr>
                </a:solidFill>
                <a:latin typeface="HK Nova" panose="00000500000000000000" pitchFamily="2" charset="0"/>
              </a:defRPr>
            </a:lvl1pPr>
          </a:lstStyle>
          <a:p>
            <a:r>
              <a:rPr lang="fr-FR">
                <a:solidFill>
                  <a:prstClr val="black">
                    <a:tint val="75000"/>
                  </a:prstClr>
                </a:solidFill>
              </a:rPr>
              <a:t>28/04/2020</a:t>
            </a:r>
            <a:endParaRPr lang="fr-FR" dirty="0">
              <a:solidFill>
                <a:prstClr val="black">
                  <a:tint val="75000"/>
                </a:prstClr>
              </a:solidFill>
            </a:endParaRPr>
          </a:p>
        </p:txBody>
      </p:sp>
      <p:sp>
        <p:nvSpPr>
          <p:cNvPr id="5" name="Espace réservé du pied de page 4">
            <a:extLst>
              <a:ext uri="{FF2B5EF4-FFF2-40B4-BE49-F238E27FC236}">
                <a16:creationId xmlns:a16="http://schemas.microsoft.com/office/drawing/2014/main" id="{B59B5C7F-7D33-41F6-99AB-FE30AA8E59E3}"/>
              </a:ext>
            </a:extLst>
          </p:cNvPr>
          <p:cNvSpPr>
            <a:spLocks noGrp="1"/>
          </p:cNvSpPr>
          <p:nvPr>
            <p:ph type="ftr" sz="quarter" idx="3"/>
          </p:nvPr>
        </p:nvSpPr>
        <p:spPr>
          <a:xfrm>
            <a:off x="3027219" y="6136986"/>
            <a:ext cx="4114800" cy="365125"/>
          </a:xfrm>
          <a:prstGeom prst="rect">
            <a:avLst/>
          </a:prstGeom>
        </p:spPr>
        <p:txBody>
          <a:bodyPr vert="horz" lIns="91440" tIns="45720" rIns="91440" bIns="45720" rtlCol="0" anchor="ctr"/>
          <a:lstStyle>
            <a:lvl1pPr algn="l">
              <a:defRPr sz="1000">
                <a:solidFill>
                  <a:schemeClr val="tx1">
                    <a:tint val="75000"/>
                  </a:schemeClr>
                </a:solidFill>
                <a:latin typeface="HK Nova" panose="00000500000000000000" pitchFamily="2" charset="0"/>
              </a:defRPr>
            </a:lvl1pPr>
          </a:lstStyle>
          <a:p>
            <a:r>
              <a:rPr lang="fr-FR">
                <a:solidFill>
                  <a:prstClr val="black">
                    <a:tint val="75000"/>
                  </a:prstClr>
                </a:solidFill>
              </a:rPr>
              <a:t>Octobre 2021</a:t>
            </a:r>
            <a:endParaRPr lang="fr-FR" dirty="0">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6B558899-609A-460A-BC45-8FCC4CF561D4}"/>
              </a:ext>
            </a:extLst>
          </p:cNvPr>
          <p:cNvSpPr>
            <a:spLocks noGrp="1"/>
          </p:cNvSpPr>
          <p:nvPr>
            <p:ph type="sldNum" sz="quarter" idx="4"/>
          </p:nvPr>
        </p:nvSpPr>
        <p:spPr>
          <a:xfrm>
            <a:off x="838200" y="6136986"/>
            <a:ext cx="787400" cy="365125"/>
          </a:xfrm>
          <a:prstGeom prst="rect">
            <a:avLst/>
          </a:prstGeom>
        </p:spPr>
        <p:txBody>
          <a:bodyPr vert="horz" lIns="91440" tIns="45720" rIns="91440" bIns="45720" rtlCol="0" anchor="ctr"/>
          <a:lstStyle>
            <a:lvl1pPr algn="l">
              <a:defRPr sz="1000">
                <a:solidFill>
                  <a:schemeClr val="tx1">
                    <a:tint val="75000"/>
                  </a:schemeClr>
                </a:solidFill>
                <a:latin typeface="HK Nova" panose="00000500000000000000" pitchFamily="2" charset="0"/>
              </a:defRPr>
            </a:lvl1pPr>
          </a:lstStyle>
          <a:p>
            <a:fld id="{FFAD9D49-8999-4417-9E3D-D2CC3270CC5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8992518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7" r:id="rId3"/>
    <p:sldLayoutId id="2147483701" r:id="rId4"/>
  </p:sldLayoutIdLst>
  <p:hf hdr="0" dt="0"/>
  <p:txStyles>
    <p:titleStyle>
      <a:lvl1pPr algn="r" defTabSz="914400" rtl="0" eaLnBrk="1" latinLnBrk="0" hangingPunct="1">
        <a:lnSpc>
          <a:spcPct val="90000"/>
        </a:lnSpc>
        <a:spcBef>
          <a:spcPct val="0"/>
        </a:spcBef>
        <a:buNone/>
        <a:defRPr sz="4400" kern="1200">
          <a:solidFill>
            <a:srgbClr val="22528C"/>
          </a:solidFill>
          <a:latin typeface="HK Nova"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E43"/>
          </a:solidFill>
          <a:latin typeface="HK Nov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E43"/>
          </a:solidFill>
          <a:latin typeface="HK Nov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E43"/>
          </a:solidFill>
          <a:latin typeface="HK Nov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3.png"/><Relationship Id="rId7" Type="http://schemas.openxmlformats.org/officeDocument/2006/relationships/image" Target="../media/image46.jpg"/><Relationship Id="rId2" Type="http://schemas.openxmlformats.org/officeDocument/2006/relationships/image" Target="../media/image42.png"/><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50.jpg"/><Relationship Id="rId5" Type="http://schemas.openxmlformats.org/officeDocument/2006/relationships/image" Target="../media/image45.png"/><Relationship Id="rId10" Type="http://schemas.openxmlformats.org/officeDocument/2006/relationships/image" Target="../media/image49.jpg"/><Relationship Id="rId4" Type="http://schemas.openxmlformats.org/officeDocument/2006/relationships/image" Target="../media/image44.png"/><Relationship Id="rId9" Type="http://schemas.openxmlformats.org/officeDocument/2006/relationships/image" Target="../media/image48.jpg"/></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tif"/><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jp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D&#10;&#10;Description générée automatiquement">
            <a:extLst>
              <a:ext uri="{FF2B5EF4-FFF2-40B4-BE49-F238E27FC236}">
                <a16:creationId xmlns:a16="http://schemas.microsoft.com/office/drawing/2014/main" id="{D85B7857-0368-4128-AE48-5AC2454436D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706" y="960"/>
            <a:ext cx="12188588" cy="6856081"/>
          </a:xfrm>
          <a:prstGeom prst="rect">
            <a:avLst/>
          </a:prstGeom>
        </p:spPr>
      </p:pic>
    </p:spTree>
    <p:extLst>
      <p:ext uri="{BB962C8B-B14F-4D97-AF65-F5344CB8AC3E}">
        <p14:creationId xmlns:p14="http://schemas.microsoft.com/office/powerpoint/2010/main" val="4119804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334780"/>
            <a:ext cx="9144000" cy="2110220"/>
          </a:xfrm>
        </p:spPr>
        <p:txBody>
          <a:bodyPr>
            <a:noAutofit/>
          </a:bodyPr>
          <a:lstStyle/>
          <a:p>
            <a:r>
              <a:rPr lang="fr-FR" sz="4800" dirty="0"/>
              <a:t>3/ Capteurs : une offre de produits en phase de commercialisation</a:t>
            </a:r>
          </a:p>
        </p:txBody>
      </p:sp>
    </p:spTree>
    <p:extLst>
      <p:ext uri="{BB962C8B-B14F-4D97-AF65-F5344CB8AC3E}">
        <p14:creationId xmlns:p14="http://schemas.microsoft.com/office/powerpoint/2010/main" val="1900888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Une offre de capteurs OEM performants répondant aux enjeux</a:t>
            </a:r>
            <a:br>
              <a:rPr lang="fr-FR" dirty="0"/>
            </a:br>
            <a:r>
              <a:rPr lang="fr-FR" dirty="0"/>
              <a:t>de la mesure de la qualité de l’air</a:t>
            </a:r>
          </a:p>
        </p:txBody>
      </p:sp>
      <p:sp>
        <p:nvSpPr>
          <p:cNvPr id="5" name="Espace réservé du pied de page 4"/>
          <p:cNvSpPr>
            <a:spLocks noGrp="1"/>
          </p:cNvSpPr>
          <p:nvPr>
            <p:ph type="ftr" sz="quarter" idx="11"/>
          </p:nvPr>
        </p:nvSpPr>
        <p:spPr/>
        <p:txBody>
          <a:bodyPr/>
          <a:lstStyle/>
          <a:p>
            <a:r>
              <a:rPr lang="fr-FR" sz="1000" dirty="0">
                <a:solidFill>
                  <a:schemeClr val="tx1">
                    <a:tint val="75000"/>
                  </a:schemeClr>
                </a:solidFill>
                <a:latin typeface="HK Nova" panose="00000500000000000000" pitchFamily="2" charset="0"/>
              </a:rPr>
              <a:t>Novembre 2021</a:t>
            </a:r>
          </a:p>
        </p:txBody>
      </p:sp>
      <p:sp>
        <p:nvSpPr>
          <p:cNvPr id="6" name="Espace réservé du numéro de diapositive 5"/>
          <p:cNvSpPr>
            <a:spLocks noGrp="1"/>
          </p:cNvSpPr>
          <p:nvPr>
            <p:ph type="sldNum" sz="quarter" idx="12"/>
          </p:nvPr>
        </p:nvSpPr>
        <p:spPr/>
        <p:txBody>
          <a:bodyPr/>
          <a:lstStyle/>
          <a:p>
            <a:fld id="{FFAD9D49-8999-4417-9E3D-D2CC3270CC50}" type="slidenum">
              <a:rPr lang="fr-FR" smtClean="0"/>
              <a:t>11</a:t>
            </a:fld>
            <a:endParaRPr lang="fr-FR"/>
          </a:p>
        </p:txBody>
      </p:sp>
      <p:grpSp>
        <p:nvGrpSpPr>
          <p:cNvPr id="7" name="Groupe 6">
            <a:extLst>
              <a:ext uri="{FF2B5EF4-FFF2-40B4-BE49-F238E27FC236}">
                <a16:creationId xmlns:a16="http://schemas.microsoft.com/office/drawing/2014/main" id="{91A1DA6E-9FA5-487F-9450-E91C3E747C7F}"/>
              </a:ext>
            </a:extLst>
          </p:cNvPr>
          <p:cNvGrpSpPr/>
          <p:nvPr/>
        </p:nvGrpSpPr>
        <p:grpSpPr>
          <a:xfrm>
            <a:off x="11445718" y="111145"/>
            <a:ext cx="589926" cy="589926"/>
            <a:chOff x="1547668" y="342875"/>
            <a:chExt cx="589926" cy="589926"/>
          </a:xfrm>
        </p:grpSpPr>
        <p:grpSp>
          <p:nvGrpSpPr>
            <p:cNvPr id="8" name="Groupe 7">
              <a:extLst>
                <a:ext uri="{FF2B5EF4-FFF2-40B4-BE49-F238E27FC236}">
                  <a16:creationId xmlns:a16="http://schemas.microsoft.com/office/drawing/2014/main" id="{53E2B1CA-5317-45FF-9D3B-1F32B18673CE}"/>
                </a:ext>
              </a:extLst>
            </p:cNvPr>
            <p:cNvGrpSpPr/>
            <p:nvPr/>
          </p:nvGrpSpPr>
          <p:grpSpPr>
            <a:xfrm>
              <a:off x="1547668" y="342875"/>
              <a:ext cx="589926" cy="589926"/>
              <a:chOff x="913767" y="3689351"/>
              <a:chExt cx="704744" cy="704744"/>
            </a:xfrm>
          </p:grpSpPr>
          <p:sp>
            <p:nvSpPr>
              <p:cNvPr id="10" name="Corde 9">
                <a:extLst>
                  <a:ext uri="{FF2B5EF4-FFF2-40B4-BE49-F238E27FC236}">
                    <a16:creationId xmlns:a16="http://schemas.microsoft.com/office/drawing/2014/main" id="{3E513826-50E6-4C1C-8C0A-7CA58433930B}"/>
                  </a:ext>
                </a:extLst>
              </p:cNvPr>
              <p:cNvSpPr/>
              <p:nvPr/>
            </p:nvSpPr>
            <p:spPr>
              <a:xfrm rot="19692444">
                <a:off x="913767" y="3689351"/>
                <a:ext cx="704744" cy="704744"/>
              </a:xfrm>
              <a:prstGeom prst="chord">
                <a:avLst>
                  <a:gd name="adj1" fmla="val 18762069"/>
                  <a:gd name="adj2" fmla="val 13662841"/>
                </a:avLst>
              </a:prstGeom>
              <a:solidFill>
                <a:srgbClr val="48A3B9"/>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36000" tIns="144000" rIns="36000" bIns="36000" rtlCol="0" anchor="ctr" anchorCtr="0"/>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800" b="1" dirty="0" err="1">
                    <a:solidFill>
                      <a:schemeClr val="bg1"/>
                    </a:solidFill>
                    <a:latin typeface="+mj-lt"/>
                    <a:cs typeface="Calibri" panose="020F0502020204030204" pitchFamily="34" charset="0"/>
                  </a:rPr>
                  <a:t>Capteurs</a:t>
                </a:r>
                <a:endParaRPr lang="en-GB" sz="800" b="1" dirty="0">
                  <a:solidFill>
                    <a:schemeClr val="bg1"/>
                  </a:solidFill>
                  <a:latin typeface="+mj-lt"/>
                  <a:cs typeface="Calibri" panose="020F0502020204030204" pitchFamily="34" charset="0"/>
                </a:endParaRPr>
              </a:p>
            </p:txBody>
          </p:sp>
          <p:sp>
            <p:nvSpPr>
              <p:cNvPr id="11" name="Corde 6">
                <a:extLst>
                  <a:ext uri="{FF2B5EF4-FFF2-40B4-BE49-F238E27FC236}">
                    <a16:creationId xmlns:a16="http://schemas.microsoft.com/office/drawing/2014/main" id="{960D5261-8CAB-439F-9DF9-B0833C488C9D}"/>
                  </a:ext>
                </a:extLst>
              </p:cNvPr>
              <p:cNvSpPr/>
              <p:nvPr/>
            </p:nvSpPr>
            <p:spPr>
              <a:xfrm rot="19692444">
                <a:off x="936070" y="3803251"/>
                <a:ext cx="476731" cy="172704"/>
              </a:xfrm>
              <a:custGeom>
                <a:avLst/>
                <a:gdLst>
                  <a:gd name="connsiteX0" fmla="*/ 476731 w 476754"/>
                  <a:gd name="connsiteY0" fmla="*/ 137628 h 271491"/>
                  <a:gd name="connsiteX1" fmla="*/ 237929 w 476754"/>
                  <a:gd name="connsiteY1" fmla="*/ 271492 h 271491"/>
                  <a:gd name="connsiteX2" fmla="*/ 0 w 476754"/>
                  <a:gd name="connsiteY2" fmla="*/ 136056 h 271491"/>
                  <a:gd name="connsiteX3" fmla="*/ 476731 w 476754"/>
                  <a:gd name="connsiteY3" fmla="*/ 137628 h 271491"/>
                  <a:gd name="connsiteX0" fmla="*/ 476731 w 476731"/>
                  <a:gd name="connsiteY0" fmla="*/ 1572 h 163202"/>
                  <a:gd name="connsiteX1" fmla="*/ 237526 w 476731"/>
                  <a:gd name="connsiteY1" fmla="*/ 163202 h 163202"/>
                  <a:gd name="connsiteX2" fmla="*/ 0 w 476731"/>
                  <a:gd name="connsiteY2" fmla="*/ 0 h 163202"/>
                  <a:gd name="connsiteX3" fmla="*/ 476731 w 476731"/>
                  <a:gd name="connsiteY3" fmla="*/ 1572 h 163202"/>
                  <a:gd name="connsiteX0" fmla="*/ 476731 w 476731"/>
                  <a:gd name="connsiteY0" fmla="*/ 1572 h 171784"/>
                  <a:gd name="connsiteX1" fmla="*/ 237811 w 476731"/>
                  <a:gd name="connsiteY1" fmla="*/ 171784 h 171784"/>
                  <a:gd name="connsiteX2" fmla="*/ 0 w 476731"/>
                  <a:gd name="connsiteY2" fmla="*/ 0 h 171784"/>
                  <a:gd name="connsiteX3" fmla="*/ 476731 w 476731"/>
                  <a:gd name="connsiteY3" fmla="*/ 1572 h 171784"/>
                  <a:gd name="connsiteX0" fmla="*/ 476731 w 476731"/>
                  <a:gd name="connsiteY0" fmla="*/ 1572 h 172704"/>
                  <a:gd name="connsiteX1" fmla="*/ 237811 w 476731"/>
                  <a:gd name="connsiteY1" fmla="*/ 171784 h 172704"/>
                  <a:gd name="connsiteX2" fmla="*/ 0 w 476731"/>
                  <a:gd name="connsiteY2" fmla="*/ 0 h 172704"/>
                  <a:gd name="connsiteX3" fmla="*/ 476731 w 476731"/>
                  <a:gd name="connsiteY3" fmla="*/ 1572 h 172704"/>
                </a:gdLst>
                <a:ahLst/>
                <a:cxnLst>
                  <a:cxn ang="0">
                    <a:pos x="connsiteX0" y="connsiteY0"/>
                  </a:cxn>
                  <a:cxn ang="0">
                    <a:pos x="connsiteX1" y="connsiteY1"/>
                  </a:cxn>
                  <a:cxn ang="0">
                    <a:pos x="connsiteX2" y="connsiteY2"/>
                  </a:cxn>
                  <a:cxn ang="0">
                    <a:pos x="connsiteX3" y="connsiteY3"/>
                  </a:cxn>
                </a:cxnLst>
                <a:rect l="l" t="t" r="r" b="b"/>
                <a:pathLst>
                  <a:path w="476731" h="172704">
                    <a:moveTo>
                      <a:pt x="476731" y="1572"/>
                    </a:moveTo>
                    <a:cubicBezTo>
                      <a:pt x="474921" y="75901"/>
                      <a:pt x="369402" y="183782"/>
                      <a:pt x="237811" y="171784"/>
                    </a:cubicBezTo>
                    <a:cubicBezTo>
                      <a:pt x="106547" y="171644"/>
                      <a:pt x="300" y="74750"/>
                      <a:pt x="0" y="0"/>
                    </a:cubicBezTo>
                    <a:lnTo>
                      <a:pt x="476731" y="1572"/>
                    </a:lnTo>
                    <a:close/>
                  </a:path>
                </a:pathLst>
              </a:custGeom>
              <a:solidFill>
                <a:schemeClr val="bg1"/>
              </a:solidFill>
              <a:ln>
                <a:noFill/>
              </a:ln>
              <a:effectLst>
                <a:outerShdw blurRad="50800" dist="38100" dir="5400000" algn="t" rotWithShape="0">
                  <a:prstClr val="black">
                    <a:alpha val="62000"/>
                  </a:prstClr>
                </a:outerShdw>
              </a:effectLst>
              <a:scene3d>
                <a:camera prst="orthographicFront"/>
                <a:lightRig rig="threePt" dir="t"/>
              </a:scene3d>
              <a:sp3d>
                <a:bevelB/>
              </a:sp3d>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b="1" dirty="0"/>
              </a:p>
            </p:txBody>
          </p:sp>
        </p:grpSp>
        <p:sp>
          <p:nvSpPr>
            <p:cNvPr id="9" name="Rectangle 24">
              <a:extLst>
                <a:ext uri="{FF2B5EF4-FFF2-40B4-BE49-F238E27FC236}">
                  <a16:creationId xmlns:a16="http://schemas.microsoft.com/office/drawing/2014/main" id="{31111E1B-ED39-4F4A-9DE5-51F57FA531C1}"/>
                </a:ext>
              </a:extLst>
            </p:cNvPr>
            <p:cNvSpPr>
              <a:spLocks noChangeArrowheads="1"/>
            </p:cNvSpPr>
            <p:nvPr/>
          </p:nvSpPr>
          <p:spPr bwMode="auto">
            <a:xfrm>
              <a:off x="1662923" y="392569"/>
              <a:ext cx="210488" cy="216000"/>
            </a:xfrm>
            <a:prstGeom prst="rect">
              <a:avLst/>
            </a:prstGeom>
            <a:noFill/>
            <a:ln w="12700">
              <a:noFill/>
              <a:miter lim="800000"/>
              <a:headEnd/>
              <a:tailEnd/>
            </a:ln>
          </p:spPr>
          <p:txBody>
            <a:bodyPr wrap="square" lIns="0" tIns="36000" rIns="0" bIns="36000" anchor="ctr"/>
            <a:lstStyle/>
            <a:p>
              <a:pPr algn="ctr">
                <a:lnSpc>
                  <a:spcPct val="110000"/>
                </a:lnSpc>
              </a:pPr>
              <a:endParaRPr lang="fr-FR" sz="1000" b="1" dirty="0">
                <a:solidFill>
                  <a:srgbClr val="00B0F0"/>
                </a:solidFill>
                <a:latin typeface="Calibri" pitchFamily="34" charset="0"/>
              </a:endParaRPr>
            </a:p>
          </p:txBody>
        </p:sp>
      </p:grpSp>
      <p:sp>
        <p:nvSpPr>
          <p:cNvPr id="12" name="Espace réservé du texte 11">
            <a:extLst>
              <a:ext uri="{FF2B5EF4-FFF2-40B4-BE49-F238E27FC236}">
                <a16:creationId xmlns:a16="http://schemas.microsoft.com/office/drawing/2014/main" id="{8F012E4F-323B-4B77-86E6-1BE15770CC43}"/>
              </a:ext>
            </a:extLst>
          </p:cNvPr>
          <p:cNvSpPr txBox="1">
            <a:spLocks/>
          </p:cNvSpPr>
          <p:nvPr/>
        </p:nvSpPr>
        <p:spPr>
          <a:xfrm>
            <a:off x="866392" y="1964391"/>
            <a:ext cx="5227691" cy="762761"/>
          </a:xfrm>
          <a:prstGeom prst="rect">
            <a:avLst/>
          </a:prstGeom>
          <a:ln w="12700">
            <a:noFill/>
            <a:prstDash val="solid"/>
          </a:ln>
        </p:spPr>
        <p:txBody>
          <a:bodyPr lIns="72000" tIns="36000" rIns="72000" bIns="36000" anchor="ctr" anchorCtr="0">
            <a:noAutofit/>
          </a:bodyPr>
          <a:lstStyle>
            <a:lvl1pPr marL="0" indent="0" algn="l" defTabSz="914400" rtl="0" eaLnBrk="1" latinLnBrk="0" hangingPunct="1">
              <a:lnSpc>
                <a:spcPct val="100000"/>
              </a:lnSpc>
              <a:spcBef>
                <a:spcPts val="0"/>
              </a:spcBef>
              <a:buFontTx/>
              <a:buNone/>
              <a:defRPr sz="1600" b="1" i="0" kern="1200">
                <a:solidFill>
                  <a:schemeClr val="bg2">
                    <a:lumMod val="50000"/>
                  </a:schemeClr>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Tx/>
              <a:buNone/>
              <a:defRPr sz="1050" b="1" kern="1200">
                <a:solidFill>
                  <a:srgbClr val="0060A1"/>
                </a:solidFill>
                <a:latin typeface="Calibri" pitchFamily="34" charset="0"/>
                <a:ea typeface="+mn-ea"/>
                <a:cs typeface="+mn-cs"/>
              </a:defRPr>
            </a:lvl2pPr>
            <a:lvl3pPr marL="1143000" indent="-228600" algn="l" defTabSz="914400" rtl="0" eaLnBrk="1" latinLnBrk="0" hangingPunct="1">
              <a:lnSpc>
                <a:spcPct val="90000"/>
              </a:lnSpc>
              <a:spcBef>
                <a:spcPts val="500"/>
              </a:spcBef>
              <a:buFontTx/>
              <a:buNone/>
              <a:defRPr sz="1050" b="1" kern="1200">
                <a:solidFill>
                  <a:srgbClr val="0060A1"/>
                </a:solidFill>
                <a:latin typeface="Calibri" pitchFamily="34" charset="0"/>
                <a:ea typeface="+mn-ea"/>
                <a:cs typeface="+mn-cs"/>
              </a:defRPr>
            </a:lvl3pPr>
            <a:lvl4pPr marL="1600200" indent="-228600" algn="l" defTabSz="914400" rtl="0" eaLnBrk="1" latinLnBrk="0" hangingPunct="1">
              <a:lnSpc>
                <a:spcPct val="90000"/>
              </a:lnSpc>
              <a:spcBef>
                <a:spcPts val="500"/>
              </a:spcBef>
              <a:buFontTx/>
              <a:buNone/>
              <a:defRPr sz="1050" b="1" kern="1200">
                <a:solidFill>
                  <a:srgbClr val="0060A1"/>
                </a:solidFill>
                <a:latin typeface="Calibri" pitchFamily="34" charset="0"/>
                <a:ea typeface="+mn-ea"/>
                <a:cs typeface="+mn-cs"/>
              </a:defRPr>
            </a:lvl4pPr>
            <a:lvl5pPr marL="2057400" indent="-228600" algn="l" defTabSz="914400" rtl="0" eaLnBrk="1" latinLnBrk="0" hangingPunct="1">
              <a:lnSpc>
                <a:spcPct val="90000"/>
              </a:lnSpc>
              <a:spcBef>
                <a:spcPts val="500"/>
              </a:spcBef>
              <a:buFontTx/>
              <a:buNone/>
              <a:defRPr sz="1050" b="1" kern="1200">
                <a:solidFill>
                  <a:srgbClr val="0060A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200" dirty="0">
                <a:solidFill>
                  <a:srgbClr val="22528C"/>
                </a:solidFill>
                <a:latin typeface="HK Nova" pitchFamily="50" charset="0"/>
              </a:rPr>
              <a:t>Des capteurs innovants mesurant et qualifiant les particules fines PM10, PM2,5 et PM1 destinés à être intégrés dans des produits finis et permettant une mesure en continu de la qualité de l’air</a:t>
            </a:r>
          </a:p>
        </p:txBody>
      </p:sp>
      <p:pic>
        <p:nvPicPr>
          <p:cNvPr id="13" name="officeArt object" descr="Picture 3">
            <a:extLst>
              <a:ext uri="{FF2B5EF4-FFF2-40B4-BE49-F238E27FC236}">
                <a16:creationId xmlns:a16="http://schemas.microsoft.com/office/drawing/2014/main" id="{B9FDFA1B-F775-4A3F-86FE-2D3D8FE6AD11}"/>
              </a:ext>
            </a:extLst>
          </p:cNvPr>
          <p:cNvPicPr/>
          <p:nvPr/>
        </p:nvPicPr>
        <p:blipFill>
          <a:blip r:embed="rId2"/>
          <a:stretch>
            <a:fillRect/>
          </a:stretch>
        </p:blipFill>
        <p:spPr>
          <a:xfrm>
            <a:off x="8964107" y="1852186"/>
            <a:ext cx="1176658" cy="957223"/>
          </a:xfrm>
          <a:prstGeom prst="rect">
            <a:avLst/>
          </a:prstGeom>
          <a:ln w="12700" cap="flat">
            <a:noFill/>
            <a:miter lim="400000"/>
          </a:ln>
          <a:effectLst/>
        </p:spPr>
      </p:pic>
      <p:pic>
        <p:nvPicPr>
          <p:cNvPr id="14" name="Image 13">
            <a:extLst>
              <a:ext uri="{FF2B5EF4-FFF2-40B4-BE49-F238E27FC236}">
                <a16:creationId xmlns:a16="http://schemas.microsoft.com/office/drawing/2014/main" id="{86ED0E6D-AF0C-49CC-BA1C-B95B321A1E78}"/>
              </a:ext>
            </a:extLst>
          </p:cNvPr>
          <p:cNvPicPr>
            <a:picLocks noChangeAspect="1"/>
          </p:cNvPicPr>
          <p:nvPr/>
        </p:nvPicPr>
        <p:blipFill rotWithShape="1">
          <a:blip r:embed="rId3"/>
          <a:srcRect l="9945" r="11176"/>
          <a:stretch/>
        </p:blipFill>
        <p:spPr>
          <a:xfrm>
            <a:off x="10154784" y="1843348"/>
            <a:ext cx="1442284" cy="1371359"/>
          </a:xfrm>
          <a:prstGeom prst="rect">
            <a:avLst/>
          </a:prstGeom>
        </p:spPr>
      </p:pic>
      <p:pic>
        <p:nvPicPr>
          <p:cNvPr id="15" name="Image 14">
            <a:extLst>
              <a:ext uri="{FF2B5EF4-FFF2-40B4-BE49-F238E27FC236}">
                <a16:creationId xmlns:a16="http://schemas.microsoft.com/office/drawing/2014/main" id="{440624D6-85E2-4AED-9CBF-4CFD42FFE905}"/>
              </a:ext>
            </a:extLst>
          </p:cNvPr>
          <p:cNvPicPr>
            <a:picLocks noChangeAspect="1"/>
          </p:cNvPicPr>
          <p:nvPr/>
        </p:nvPicPr>
        <p:blipFill>
          <a:blip r:embed="rId4"/>
          <a:stretch>
            <a:fillRect/>
          </a:stretch>
        </p:blipFill>
        <p:spPr>
          <a:xfrm>
            <a:off x="6660907" y="2215185"/>
            <a:ext cx="1845291" cy="511967"/>
          </a:xfrm>
          <a:prstGeom prst="rect">
            <a:avLst/>
          </a:prstGeom>
        </p:spPr>
      </p:pic>
      <p:grpSp>
        <p:nvGrpSpPr>
          <p:cNvPr id="16" name="Groupe 15"/>
          <p:cNvGrpSpPr/>
          <p:nvPr/>
        </p:nvGrpSpPr>
        <p:grpSpPr>
          <a:xfrm>
            <a:off x="741887" y="2883117"/>
            <a:ext cx="10998794" cy="2906043"/>
            <a:chOff x="289799" y="2384998"/>
            <a:chExt cx="8604294" cy="3455962"/>
          </a:xfrm>
        </p:grpSpPr>
        <p:sp>
          <p:nvSpPr>
            <p:cNvPr id="17" name="Espace réservé du texte 8">
              <a:extLst>
                <a:ext uri="{FF2B5EF4-FFF2-40B4-BE49-F238E27FC236}">
                  <a16:creationId xmlns:a16="http://schemas.microsoft.com/office/drawing/2014/main" id="{1750A0A6-6CC6-4788-9508-5806C4C4D5F1}"/>
                </a:ext>
              </a:extLst>
            </p:cNvPr>
            <p:cNvSpPr txBox="1">
              <a:spLocks/>
            </p:cNvSpPr>
            <p:nvPr/>
          </p:nvSpPr>
          <p:spPr>
            <a:xfrm>
              <a:off x="304800" y="2890195"/>
              <a:ext cx="2088000" cy="2950765"/>
            </a:xfrm>
            <a:prstGeom prst="rect">
              <a:avLst/>
            </a:prstGeom>
            <a:noFill/>
          </p:spPr>
          <p:txBody>
            <a:bodyPr vert="horz" lIns="72000" tIns="72000" rIns="72000" bIns="72000" rtlCol="0" anchor="t">
              <a:noAutofit/>
            </a:bodyPr>
            <a:lstStyle>
              <a:lvl1pPr indent="0" algn="just" defTabSz="914400">
                <a:lnSpc>
                  <a:spcPct val="100000"/>
                </a:lnSpc>
                <a:spcBef>
                  <a:spcPts val="600"/>
                </a:spcBef>
                <a:spcAft>
                  <a:spcPts val="0"/>
                </a:spcAft>
                <a:buFont typeface="Wingdings" panose="05000000000000000000" pitchFamily="2" charset="2"/>
                <a:buNone/>
                <a:defRPr sz="1050" b="1">
                  <a:solidFill>
                    <a:schemeClr val="bg1"/>
                  </a:solidFill>
                </a:defRPr>
              </a:lvl1pPr>
              <a:lvl2pPr marL="349200" indent="-172800" algn="just" defTabSz="914400">
                <a:lnSpc>
                  <a:spcPct val="100000"/>
                </a:lnSpc>
                <a:spcBef>
                  <a:spcPts val="300"/>
                </a:spcBef>
                <a:buFont typeface="Calibri" panose="020F0502020204030204" pitchFamily="34" charset="0"/>
                <a:buChar char="‒"/>
                <a:defRPr sz="900"/>
              </a:lvl2pPr>
              <a:lvl3pPr marL="532800" indent="-172800" algn="just" defTabSz="914400">
                <a:lnSpc>
                  <a:spcPct val="100000"/>
                </a:lnSpc>
                <a:spcBef>
                  <a:spcPts val="300"/>
                </a:spcBef>
                <a:buFont typeface="Calibri" panose="020F0502020204030204" pitchFamily="34" charset="0"/>
                <a:buChar char="‒"/>
                <a:defRPr sz="900"/>
              </a:lvl3pPr>
              <a:lvl4pPr marL="702000" indent="-172800" algn="just" defTabSz="914400">
                <a:lnSpc>
                  <a:spcPct val="100000"/>
                </a:lnSpc>
                <a:spcBef>
                  <a:spcPts val="300"/>
                </a:spcBef>
                <a:buFont typeface="Calibri" panose="020F0502020204030204" pitchFamily="34" charset="0"/>
                <a:buChar char="‒"/>
                <a:defRPr sz="900"/>
              </a:lvl4pPr>
              <a:lvl5pPr marL="702000" indent="-172800" algn="just" defTabSz="914400">
                <a:lnSpc>
                  <a:spcPct val="100000"/>
                </a:lnSpc>
                <a:spcBef>
                  <a:spcPts val="300"/>
                </a:spcBef>
                <a:buFont typeface="Calibri" panose="020F0502020204030204" pitchFamily="34" charset="0"/>
                <a:buChar char="‒"/>
                <a:defRPr sz="9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171450" indent="-171450" algn="l">
                <a:spcBef>
                  <a:spcPts val="300"/>
                </a:spcBef>
                <a:buFont typeface="Arial" panose="020B0604020202020204" pitchFamily="34" charset="0"/>
                <a:buChar char="•"/>
              </a:pPr>
              <a:r>
                <a:rPr lang="fr-FR" sz="1000" b="0" dirty="0">
                  <a:solidFill>
                    <a:srgbClr val="22528C"/>
                  </a:solidFill>
                  <a:latin typeface="HK Nova" pitchFamily="50" charset="0"/>
                </a:rPr>
                <a:t>Technologie </a:t>
              </a:r>
              <a:r>
                <a:rPr lang="fr-FR" sz="1000" dirty="0">
                  <a:solidFill>
                    <a:srgbClr val="22528C"/>
                  </a:solidFill>
                  <a:latin typeface="HK Nova" pitchFamily="50" charset="0"/>
                </a:rPr>
                <a:t>brevetée</a:t>
              </a:r>
            </a:p>
            <a:p>
              <a:pPr marL="171450" indent="-171450" algn="l">
                <a:spcBef>
                  <a:spcPts val="300"/>
                </a:spcBef>
                <a:buFont typeface="Arial" panose="020B0604020202020204" pitchFamily="34" charset="0"/>
                <a:buChar char="•"/>
              </a:pPr>
              <a:r>
                <a:rPr lang="fr-FR" sz="1000" dirty="0">
                  <a:solidFill>
                    <a:srgbClr val="22528C"/>
                  </a:solidFill>
                  <a:latin typeface="HK Nova" pitchFamily="50" charset="0"/>
                </a:rPr>
                <a:t>Capteur performant</a:t>
              </a:r>
              <a:r>
                <a:rPr lang="fr-FR" sz="1000" b="0" dirty="0">
                  <a:solidFill>
                    <a:srgbClr val="22528C"/>
                  </a:solidFill>
                  <a:latin typeface="HK Nova" pitchFamily="50" charset="0"/>
                </a:rPr>
                <a:t>, y compris dans des conditions extrêmes de chaleur, de vibrations et d’humidité</a:t>
              </a:r>
            </a:p>
            <a:p>
              <a:pPr marL="171450" indent="-171450" algn="l">
                <a:spcBef>
                  <a:spcPts val="300"/>
                </a:spcBef>
                <a:buFont typeface="Arial" panose="020B0604020202020204" pitchFamily="34" charset="0"/>
                <a:buChar char="•"/>
              </a:pPr>
              <a:r>
                <a:rPr lang="fr-FR" sz="1000" b="0" dirty="0">
                  <a:solidFill>
                    <a:srgbClr val="22528C"/>
                  </a:solidFill>
                  <a:latin typeface="HK Nova" pitchFamily="50" charset="0"/>
                </a:rPr>
                <a:t>Durée de vie jusqu’à </a:t>
              </a:r>
              <a:r>
                <a:rPr lang="fr-FR" sz="1000" dirty="0">
                  <a:solidFill>
                    <a:srgbClr val="22528C"/>
                  </a:solidFill>
                  <a:latin typeface="HK Nova" pitchFamily="50" charset="0"/>
                </a:rPr>
                <a:t>10 ans sans maintenance</a:t>
              </a:r>
            </a:p>
            <a:p>
              <a:pPr marL="171450" indent="-171450" algn="l">
                <a:spcBef>
                  <a:spcPts val="300"/>
                </a:spcBef>
                <a:buFont typeface="Arial" panose="020B0604020202020204" pitchFamily="34" charset="0"/>
                <a:buChar char="•"/>
              </a:pPr>
              <a:r>
                <a:rPr lang="fr-FR" sz="1000" b="0" dirty="0">
                  <a:solidFill>
                    <a:srgbClr val="22528C"/>
                  </a:solidFill>
                  <a:latin typeface="HK Nova" pitchFamily="50" charset="0"/>
                </a:rPr>
                <a:t>Algorithmes </a:t>
              </a:r>
              <a:r>
                <a:rPr lang="fr-FR" sz="1000" dirty="0">
                  <a:solidFill>
                    <a:srgbClr val="22528C"/>
                  </a:solidFill>
                  <a:latin typeface="HK Nova" pitchFamily="50" charset="0"/>
                </a:rPr>
                <a:t>Machine Learning</a:t>
              </a:r>
            </a:p>
            <a:p>
              <a:pPr marL="171450" indent="-171450" algn="l">
                <a:spcBef>
                  <a:spcPts val="300"/>
                </a:spcBef>
                <a:buFont typeface="Arial" panose="020B0604020202020204" pitchFamily="34" charset="0"/>
                <a:buChar char="•"/>
              </a:pPr>
              <a:r>
                <a:rPr lang="fr-FR" sz="1000" dirty="0">
                  <a:solidFill>
                    <a:srgbClr val="22528C"/>
                  </a:solidFill>
                  <a:latin typeface="HK Nova" pitchFamily="50" charset="0"/>
                </a:rPr>
                <a:t>Structure de coûts optimisée</a:t>
              </a:r>
            </a:p>
            <a:p>
              <a:pPr marL="171450" indent="-171450" algn="l">
                <a:spcBef>
                  <a:spcPts val="300"/>
                </a:spcBef>
                <a:buFont typeface="Arial" panose="020B0604020202020204" pitchFamily="34" charset="0"/>
                <a:buChar char="•"/>
              </a:pPr>
              <a:r>
                <a:rPr lang="fr-FR" sz="1000" dirty="0">
                  <a:solidFill>
                    <a:srgbClr val="22528C"/>
                  </a:solidFill>
                  <a:latin typeface="HK Nova" pitchFamily="50" charset="0"/>
                </a:rPr>
                <a:t>Intégration possible </a:t>
              </a:r>
              <a:r>
                <a:rPr lang="fr-FR" sz="1000" b="0" dirty="0">
                  <a:solidFill>
                    <a:srgbClr val="22528C"/>
                  </a:solidFill>
                  <a:latin typeface="HK Nova" pitchFamily="50" charset="0"/>
                </a:rPr>
                <a:t>dans des stations de surveillance de la qualité de l’air, des capteurs citoyens, des purificateurs d’air, des centrales de gestion d’air dans le tertiaire et l’industrie</a:t>
              </a:r>
            </a:p>
          </p:txBody>
        </p:sp>
        <p:sp>
          <p:nvSpPr>
            <p:cNvPr id="18" name="Rectangle 17">
              <a:extLst>
                <a:ext uri="{FF2B5EF4-FFF2-40B4-BE49-F238E27FC236}">
                  <a16:creationId xmlns:a16="http://schemas.microsoft.com/office/drawing/2014/main" id="{617E7AA0-716F-42ED-BE2C-A91FA79F07BA}"/>
                </a:ext>
              </a:extLst>
            </p:cNvPr>
            <p:cNvSpPr/>
            <p:nvPr/>
          </p:nvSpPr>
          <p:spPr>
            <a:xfrm>
              <a:off x="289799" y="2384999"/>
              <a:ext cx="2088000" cy="454804"/>
            </a:xfrm>
            <a:prstGeom prst="rect">
              <a:avLst/>
            </a:prstGeom>
            <a:solidFill>
              <a:srgbClr val="353E43"/>
            </a:solidFill>
          </p:spPr>
          <p:txBody>
            <a:bodyPr vert="horz" lIns="72000" tIns="72000" rIns="72000" bIns="72000" rtlCol="0" anchor="ctr">
              <a:noAutofit/>
            </a:bodyPr>
            <a:lstStyle/>
            <a:p>
              <a:pPr algn="ctr" defTabSz="914400">
                <a:spcBef>
                  <a:spcPts val="600"/>
                </a:spcBef>
              </a:pPr>
              <a:r>
                <a:rPr lang="fr-FR" sz="1050" b="1" dirty="0">
                  <a:solidFill>
                    <a:schemeClr val="bg1"/>
                  </a:solidFill>
                  <a:latin typeface="HK Nova" pitchFamily="50" charset="0"/>
                </a:rPr>
                <a:t>Caractéristiques du capteur OEM Next-PM</a:t>
              </a:r>
            </a:p>
          </p:txBody>
        </p:sp>
        <p:sp>
          <p:nvSpPr>
            <p:cNvPr id="19" name="Rectangle 18">
              <a:extLst>
                <a:ext uri="{FF2B5EF4-FFF2-40B4-BE49-F238E27FC236}">
                  <a16:creationId xmlns:a16="http://schemas.microsoft.com/office/drawing/2014/main" id="{80DD97D5-5C06-4B4E-9780-1452447CA8D5}"/>
                </a:ext>
              </a:extLst>
            </p:cNvPr>
            <p:cNvSpPr/>
            <p:nvPr/>
          </p:nvSpPr>
          <p:spPr>
            <a:xfrm>
              <a:off x="2461897" y="2384998"/>
              <a:ext cx="2088000" cy="454804"/>
            </a:xfrm>
            <a:prstGeom prst="rect">
              <a:avLst/>
            </a:prstGeom>
            <a:solidFill>
              <a:srgbClr val="353E43"/>
            </a:solidFill>
          </p:spPr>
          <p:txBody>
            <a:bodyPr vert="horz" lIns="72000" tIns="72000" rIns="72000" bIns="72000" rtlCol="0" anchor="ctr">
              <a:noAutofit/>
            </a:bodyPr>
            <a:lstStyle/>
            <a:p>
              <a:pPr algn="ctr" defTabSz="914400">
                <a:spcBef>
                  <a:spcPts val="600"/>
                </a:spcBef>
              </a:pPr>
              <a:r>
                <a:rPr lang="fr-FR" sz="1050" b="1" dirty="0">
                  <a:solidFill>
                    <a:schemeClr val="bg1"/>
                  </a:solidFill>
                  <a:latin typeface="HK Nova" pitchFamily="50" charset="0"/>
                </a:rPr>
                <a:t>Une gamme de 3 capteurs brevetés</a:t>
              </a:r>
            </a:p>
          </p:txBody>
        </p:sp>
        <p:sp>
          <p:nvSpPr>
            <p:cNvPr id="20" name="Rectangle 19">
              <a:extLst>
                <a:ext uri="{FF2B5EF4-FFF2-40B4-BE49-F238E27FC236}">
                  <a16:creationId xmlns:a16="http://schemas.microsoft.com/office/drawing/2014/main" id="{E888837C-9A68-45ED-B079-C44532A6F643}"/>
                </a:ext>
              </a:extLst>
            </p:cNvPr>
            <p:cNvSpPr/>
            <p:nvPr/>
          </p:nvSpPr>
          <p:spPr>
            <a:xfrm>
              <a:off x="4633995" y="2384998"/>
              <a:ext cx="2088000" cy="454804"/>
            </a:xfrm>
            <a:prstGeom prst="rect">
              <a:avLst/>
            </a:prstGeom>
            <a:solidFill>
              <a:srgbClr val="353E43"/>
            </a:solidFill>
          </p:spPr>
          <p:txBody>
            <a:bodyPr vert="horz" lIns="72000" tIns="72000" rIns="72000" bIns="72000" rtlCol="0" anchor="ctr">
              <a:noAutofit/>
            </a:bodyPr>
            <a:lstStyle/>
            <a:p>
              <a:pPr algn="ctr" defTabSz="914400">
                <a:spcBef>
                  <a:spcPts val="600"/>
                </a:spcBef>
              </a:pPr>
              <a:r>
                <a:rPr lang="fr-FR" sz="1050" b="1" dirty="0">
                  <a:solidFill>
                    <a:schemeClr val="bg1"/>
                  </a:solidFill>
                  <a:latin typeface="HK Nova" pitchFamily="50" charset="0"/>
                </a:rPr>
                <a:t>Champs d’application</a:t>
              </a:r>
            </a:p>
          </p:txBody>
        </p:sp>
        <p:sp>
          <p:nvSpPr>
            <p:cNvPr id="21" name="Espace réservé du texte 4">
              <a:extLst>
                <a:ext uri="{FF2B5EF4-FFF2-40B4-BE49-F238E27FC236}">
                  <a16:creationId xmlns:a16="http://schemas.microsoft.com/office/drawing/2014/main" id="{28D27CD7-ECA2-40DC-A845-B50CD6683879}"/>
                </a:ext>
              </a:extLst>
            </p:cNvPr>
            <p:cNvSpPr txBox="1">
              <a:spLocks/>
            </p:cNvSpPr>
            <p:nvPr/>
          </p:nvSpPr>
          <p:spPr>
            <a:xfrm>
              <a:off x="2461897" y="2918769"/>
              <a:ext cx="2088000" cy="864000"/>
            </a:xfrm>
            <a:prstGeom prst="bracketPair">
              <a:avLst>
                <a:gd name="adj" fmla="val 10969"/>
              </a:avLst>
            </a:prstGeom>
            <a:noFill/>
            <a:ln w="12700">
              <a:solidFill>
                <a:srgbClr val="48A3B9"/>
              </a:solidFill>
            </a:ln>
          </p:spPr>
          <p:txBody>
            <a:bodyPr wrap="square" lIns="36000" tIns="36000" rIns="36000" bIns="3600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0"/>
                </a:spcBef>
              </a:pPr>
              <a:r>
                <a:rPr lang="fr-FR" sz="1000" b="1" i="0" cap="none" dirty="0">
                  <a:solidFill>
                    <a:srgbClr val="48A3B9"/>
                  </a:solidFill>
                  <a:latin typeface="HK Nova" pitchFamily="50" charset="0"/>
                </a:rPr>
                <a:t>Next-PM</a:t>
              </a:r>
            </a:p>
            <a:p>
              <a:pPr algn="ctr">
                <a:lnSpc>
                  <a:spcPct val="100000"/>
                </a:lnSpc>
                <a:spcBef>
                  <a:spcPts val="0"/>
                </a:spcBef>
              </a:pPr>
              <a:endParaRPr lang="fr-FR" sz="1000" b="1" i="0" cap="none" dirty="0">
                <a:solidFill>
                  <a:schemeClr val="accent1"/>
                </a:solidFill>
                <a:latin typeface="HK Nova" pitchFamily="50" charset="0"/>
              </a:endParaRPr>
            </a:p>
            <a:p>
              <a:pPr marL="171450" indent="-171450">
                <a:lnSpc>
                  <a:spcPct val="100000"/>
                </a:lnSpc>
                <a:spcBef>
                  <a:spcPts val="0"/>
                </a:spcBef>
                <a:buClr>
                  <a:schemeClr val="accent1"/>
                </a:buClr>
                <a:buFont typeface="Arial" panose="020B0604020202020204" pitchFamily="34" charset="0"/>
                <a:buChar char="•"/>
              </a:pPr>
              <a:r>
                <a:rPr lang="fr-FR" sz="1000" i="0" cap="none" dirty="0">
                  <a:solidFill>
                    <a:srgbClr val="48A3B9"/>
                  </a:solidFill>
                  <a:latin typeface="HK Nova" pitchFamily="50" charset="0"/>
                </a:rPr>
                <a:t>Mesure de particules fines</a:t>
              </a:r>
            </a:p>
            <a:p>
              <a:pPr marL="171450" indent="-171450">
                <a:lnSpc>
                  <a:spcPct val="100000"/>
                </a:lnSpc>
                <a:spcBef>
                  <a:spcPts val="0"/>
                </a:spcBef>
                <a:buClr>
                  <a:schemeClr val="accent1"/>
                </a:buClr>
                <a:buFont typeface="Arial" panose="020B0604020202020204" pitchFamily="34" charset="0"/>
                <a:buChar char="•"/>
              </a:pPr>
              <a:r>
                <a:rPr lang="fr-FR" sz="1000" i="0" cap="none" dirty="0">
                  <a:solidFill>
                    <a:srgbClr val="48A3B9"/>
                  </a:solidFill>
                  <a:latin typeface="HK Nova" pitchFamily="50" charset="0"/>
                </a:rPr>
                <a:t>Disponible actuellement</a:t>
              </a:r>
            </a:p>
          </p:txBody>
        </p:sp>
        <p:sp>
          <p:nvSpPr>
            <p:cNvPr id="22" name="Espace réservé du texte 4">
              <a:extLst>
                <a:ext uri="{FF2B5EF4-FFF2-40B4-BE49-F238E27FC236}">
                  <a16:creationId xmlns:a16="http://schemas.microsoft.com/office/drawing/2014/main" id="{436C8A79-0161-4207-8545-71FD293ABA7E}"/>
                </a:ext>
              </a:extLst>
            </p:cNvPr>
            <p:cNvSpPr txBox="1">
              <a:spLocks/>
            </p:cNvSpPr>
            <p:nvPr/>
          </p:nvSpPr>
          <p:spPr>
            <a:xfrm>
              <a:off x="2461897" y="4863148"/>
              <a:ext cx="2088000" cy="864000"/>
            </a:xfrm>
            <a:prstGeom prst="bracketPair">
              <a:avLst>
                <a:gd name="adj" fmla="val 9829"/>
              </a:avLst>
            </a:prstGeom>
            <a:noFill/>
            <a:ln w="12700">
              <a:solidFill>
                <a:schemeClr val="tx1"/>
              </a:solidFill>
            </a:ln>
          </p:spPr>
          <p:txBody>
            <a:bodyPr wrap="square" lIns="36000" tIns="36000" rIns="36000" bIns="3600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0"/>
                </a:spcBef>
              </a:pPr>
              <a:r>
                <a:rPr lang="fr-FR" sz="1000" b="1" i="0" cap="none" dirty="0">
                  <a:solidFill>
                    <a:schemeClr val="tx1"/>
                  </a:solidFill>
                  <a:latin typeface="HK Nova" pitchFamily="50" charset="0"/>
                </a:rPr>
                <a:t>Next-OPC</a:t>
              </a:r>
            </a:p>
            <a:p>
              <a:pPr algn="ctr">
                <a:lnSpc>
                  <a:spcPct val="100000"/>
                </a:lnSpc>
                <a:spcBef>
                  <a:spcPts val="0"/>
                </a:spcBef>
              </a:pPr>
              <a:endParaRPr lang="fr-FR" sz="1000" b="1" i="0" cap="none" dirty="0">
                <a:solidFill>
                  <a:schemeClr val="accent4"/>
                </a:solidFill>
                <a:latin typeface="HK Nova" pitchFamily="50" charset="0"/>
              </a:endParaRPr>
            </a:p>
            <a:p>
              <a:pPr marL="171450" indent="-171450">
                <a:lnSpc>
                  <a:spcPct val="100000"/>
                </a:lnSpc>
                <a:spcBef>
                  <a:spcPts val="0"/>
                </a:spcBef>
                <a:buFont typeface="Arial" panose="020B0604020202020204" pitchFamily="34" charset="0"/>
                <a:buChar char="•"/>
              </a:pPr>
              <a:r>
                <a:rPr lang="fr-FR" sz="1000" i="0" cap="none" dirty="0">
                  <a:solidFill>
                    <a:schemeClr val="tx1">
                      <a:lumMod val="75000"/>
                      <a:lumOff val="25000"/>
                    </a:schemeClr>
                  </a:solidFill>
                  <a:latin typeface="HK Nova" pitchFamily="50" charset="0"/>
                </a:rPr>
                <a:t>Capteur adapté à la salle blanche pour le comptage de particules</a:t>
              </a:r>
            </a:p>
            <a:p>
              <a:pPr marL="171450" indent="-171450">
                <a:lnSpc>
                  <a:spcPct val="100000"/>
                </a:lnSpc>
                <a:spcBef>
                  <a:spcPts val="0"/>
                </a:spcBef>
                <a:buClr>
                  <a:schemeClr val="accent4"/>
                </a:buClr>
                <a:buFont typeface="Arial" panose="020B0604020202020204" pitchFamily="34" charset="0"/>
                <a:buChar char="•"/>
              </a:pPr>
              <a:r>
                <a:rPr lang="fr-FR" sz="1000" i="0" cap="none" dirty="0">
                  <a:solidFill>
                    <a:schemeClr val="tx1">
                      <a:lumMod val="75000"/>
                      <a:lumOff val="25000"/>
                    </a:schemeClr>
                  </a:solidFill>
                  <a:latin typeface="HK Nova" pitchFamily="50" charset="0"/>
                </a:rPr>
                <a:t>Disponible actuellement</a:t>
              </a:r>
            </a:p>
          </p:txBody>
        </p:sp>
        <p:sp>
          <p:nvSpPr>
            <p:cNvPr id="23" name="Espace réservé du texte 4">
              <a:extLst>
                <a:ext uri="{FF2B5EF4-FFF2-40B4-BE49-F238E27FC236}">
                  <a16:creationId xmlns:a16="http://schemas.microsoft.com/office/drawing/2014/main" id="{648E0F84-E542-4F68-8E41-5832008911FD}"/>
                </a:ext>
              </a:extLst>
            </p:cNvPr>
            <p:cNvSpPr txBox="1">
              <a:spLocks/>
            </p:cNvSpPr>
            <p:nvPr/>
          </p:nvSpPr>
          <p:spPr>
            <a:xfrm>
              <a:off x="2461897" y="3907684"/>
              <a:ext cx="2088000" cy="864000"/>
            </a:xfrm>
            <a:prstGeom prst="bracketPair">
              <a:avLst>
                <a:gd name="adj" fmla="val 9829"/>
              </a:avLst>
            </a:prstGeom>
            <a:noFill/>
            <a:ln w="12700">
              <a:solidFill>
                <a:srgbClr val="48A3B9"/>
              </a:solidFill>
            </a:ln>
          </p:spPr>
          <p:txBody>
            <a:bodyPr wrap="square" lIns="36000" tIns="36000" rIns="36000" bIns="3600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0"/>
                </a:spcBef>
              </a:pPr>
              <a:r>
                <a:rPr lang="fr-FR" sz="1000" b="1" i="0" cap="none" dirty="0">
                  <a:solidFill>
                    <a:srgbClr val="48A3B9"/>
                  </a:solidFill>
                  <a:latin typeface="HK Nova" pitchFamily="50" charset="0"/>
                </a:rPr>
                <a:t>Next-PM LT</a:t>
              </a:r>
            </a:p>
            <a:p>
              <a:pPr algn="ctr">
                <a:lnSpc>
                  <a:spcPct val="100000"/>
                </a:lnSpc>
                <a:spcBef>
                  <a:spcPts val="0"/>
                </a:spcBef>
              </a:pPr>
              <a:endParaRPr lang="fr-FR" sz="1000" b="1" i="0" cap="none" dirty="0">
                <a:solidFill>
                  <a:schemeClr val="accent5"/>
                </a:solidFill>
                <a:latin typeface="HK Nova" pitchFamily="50" charset="0"/>
              </a:endParaRPr>
            </a:p>
            <a:p>
              <a:pPr marL="171450" indent="-171450">
                <a:lnSpc>
                  <a:spcPct val="100000"/>
                </a:lnSpc>
                <a:spcBef>
                  <a:spcPts val="0"/>
                </a:spcBef>
                <a:buClr>
                  <a:schemeClr val="accent5"/>
                </a:buClr>
                <a:buFont typeface="Arial" panose="020B0604020202020204" pitchFamily="34" charset="0"/>
                <a:buChar char="•"/>
              </a:pPr>
              <a:r>
                <a:rPr lang="fr-FR" sz="1000" i="0" cap="none" dirty="0">
                  <a:solidFill>
                    <a:srgbClr val="48A3B9"/>
                  </a:solidFill>
                  <a:latin typeface="HK Nova" pitchFamily="50" charset="0"/>
                </a:rPr>
                <a:t>Capteur optimisé en termes de coût pour l’air intérieur</a:t>
              </a:r>
            </a:p>
            <a:p>
              <a:pPr marL="171450" indent="-171450">
                <a:lnSpc>
                  <a:spcPct val="100000"/>
                </a:lnSpc>
                <a:spcBef>
                  <a:spcPts val="0"/>
                </a:spcBef>
                <a:buClr>
                  <a:schemeClr val="accent5"/>
                </a:buClr>
                <a:buFont typeface="Arial" panose="020B0604020202020204" pitchFamily="34" charset="0"/>
                <a:buChar char="•"/>
              </a:pPr>
              <a:r>
                <a:rPr lang="fr-FR" sz="1000" i="0" cap="none" dirty="0">
                  <a:solidFill>
                    <a:srgbClr val="48A3B9"/>
                  </a:solidFill>
                  <a:latin typeface="HK Nova" pitchFamily="50" charset="0"/>
                </a:rPr>
                <a:t>Disponibilité : 2020</a:t>
              </a:r>
            </a:p>
          </p:txBody>
        </p:sp>
        <p:pic>
          <p:nvPicPr>
            <p:cNvPr id="24" name="Image 23">
              <a:extLst>
                <a:ext uri="{FF2B5EF4-FFF2-40B4-BE49-F238E27FC236}">
                  <a16:creationId xmlns:a16="http://schemas.microsoft.com/office/drawing/2014/main" id="{4E2F2108-A58E-445E-948F-8D4998BAA393}"/>
                </a:ext>
              </a:extLst>
            </p:cNvPr>
            <p:cNvPicPr>
              <a:picLocks/>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4633995" y="2970706"/>
              <a:ext cx="1008000" cy="756000"/>
            </a:xfrm>
            <a:prstGeom prst="rect">
              <a:avLst/>
            </a:prstGeom>
          </p:spPr>
        </p:pic>
        <p:pic>
          <p:nvPicPr>
            <p:cNvPr id="25" name="Image 24">
              <a:extLst>
                <a:ext uri="{FF2B5EF4-FFF2-40B4-BE49-F238E27FC236}">
                  <a16:creationId xmlns:a16="http://schemas.microsoft.com/office/drawing/2014/main" id="{7BB5B1BF-F061-4662-983E-F21230D01BD2}"/>
                </a:ext>
              </a:extLst>
            </p:cNvPr>
            <p:cNvPicPr>
              <a:picLocks/>
            </p:cNvPicPr>
            <p:nvPr/>
          </p:nvPicPr>
          <p:blipFill rotWithShape="1">
            <a:blip r:embed="rId7"/>
            <a:srcRect r="8737"/>
            <a:stretch/>
          </p:blipFill>
          <p:spPr>
            <a:xfrm>
              <a:off x="5713995" y="3952755"/>
              <a:ext cx="1008000" cy="756000"/>
            </a:xfrm>
            <a:prstGeom prst="rect">
              <a:avLst/>
            </a:prstGeom>
          </p:spPr>
        </p:pic>
        <p:pic>
          <p:nvPicPr>
            <p:cNvPr id="26" name="Image 25">
              <a:extLst>
                <a:ext uri="{FF2B5EF4-FFF2-40B4-BE49-F238E27FC236}">
                  <a16:creationId xmlns:a16="http://schemas.microsoft.com/office/drawing/2014/main" id="{270E4FFA-D14A-4DBB-A8F0-691291A51795}"/>
                </a:ext>
              </a:extLst>
            </p:cNvPr>
            <p:cNvPicPr>
              <a:picLocks/>
            </p:cNvPicPr>
            <p:nvPr/>
          </p:nvPicPr>
          <p:blipFill rotWithShape="1">
            <a:blip r:embed="rId8"/>
            <a:srcRect l="8262"/>
            <a:stretch/>
          </p:blipFill>
          <p:spPr>
            <a:xfrm>
              <a:off x="4633995" y="3952755"/>
              <a:ext cx="1008000" cy="756000"/>
            </a:xfrm>
            <a:prstGeom prst="rect">
              <a:avLst/>
            </a:prstGeom>
          </p:spPr>
        </p:pic>
        <p:pic>
          <p:nvPicPr>
            <p:cNvPr id="27" name="Image 26">
              <a:extLst>
                <a:ext uri="{FF2B5EF4-FFF2-40B4-BE49-F238E27FC236}">
                  <a16:creationId xmlns:a16="http://schemas.microsoft.com/office/drawing/2014/main" id="{1EF49962-3A46-4B52-840D-CA9182160028}"/>
                </a:ext>
              </a:extLst>
            </p:cNvPr>
            <p:cNvPicPr>
              <a:picLocks/>
            </p:cNvPicPr>
            <p:nvPr/>
          </p:nvPicPr>
          <p:blipFill>
            <a:blip r:embed="rId9"/>
            <a:stretch>
              <a:fillRect/>
            </a:stretch>
          </p:blipFill>
          <p:spPr>
            <a:xfrm>
              <a:off x="5713995" y="4924770"/>
              <a:ext cx="1008000" cy="756000"/>
            </a:xfrm>
            <a:prstGeom prst="rect">
              <a:avLst/>
            </a:prstGeom>
          </p:spPr>
        </p:pic>
        <p:pic>
          <p:nvPicPr>
            <p:cNvPr id="28" name="Image 27">
              <a:extLst>
                <a:ext uri="{FF2B5EF4-FFF2-40B4-BE49-F238E27FC236}">
                  <a16:creationId xmlns:a16="http://schemas.microsoft.com/office/drawing/2014/main" id="{9D73D850-C61C-4EBA-A8F3-305EB85A3EFB}"/>
                </a:ext>
              </a:extLst>
            </p:cNvPr>
            <p:cNvPicPr>
              <a:picLocks/>
            </p:cNvPicPr>
            <p:nvPr/>
          </p:nvPicPr>
          <p:blipFill rotWithShape="1">
            <a:blip r:embed="rId10"/>
            <a:srcRect l="3428" r="2948"/>
            <a:stretch/>
          </p:blipFill>
          <p:spPr>
            <a:xfrm>
              <a:off x="4633995" y="4924770"/>
              <a:ext cx="1008000" cy="756000"/>
            </a:xfrm>
            <a:prstGeom prst="rect">
              <a:avLst/>
            </a:prstGeom>
          </p:spPr>
        </p:pic>
        <p:pic>
          <p:nvPicPr>
            <p:cNvPr id="29" name="Image 28">
              <a:extLst>
                <a:ext uri="{FF2B5EF4-FFF2-40B4-BE49-F238E27FC236}">
                  <a16:creationId xmlns:a16="http://schemas.microsoft.com/office/drawing/2014/main" id="{81032121-F469-4478-BCB7-821317FE269E}"/>
                </a:ext>
              </a:extLst>
            </p:cNvPr>
            <p:cNvPicPr>
              <a:picLocks/>
            </p:cNvPicPr>
            <p:nvPr/>
          </p:nvPicPr>
          <p:blipFill>
            <a:blip r:embed="rId11"/>
            <a:stretch>
              <a:fillRect/>
            </a:stretch>
          </p:blipFill>
          <p:spPr>
            <a:xfrm>
              <a:off x="5713995" y="2970706"/>
              <a:ext cx="1008000" cy="756000"/>
            </a:xfrm>
            <a:prstGeom prst="rect">
              <a:avLst/>
            </a:prstGeom>
          </p:spPr>
        </p:pic>
        <p:sp>
          <p:nvSpPr>
            <p:cNvPr id="30" name="Rectangle 29">
              <a:extLst>
                <a:ext uri="{FF2B5EF4-FFF2-40B4-BE49-F238E27FC236}">
                  <a16:creationId xmlns:a16="http://schemas.microsoft.com/office/drawing/2014/main" id="{57E637E3-8A1F-49C3-A296-E8C3F6801412}"/>
                </a:ext>
              </a:extLst>
            </p:cNvPr>
            <p:cNvSpPr/>
            <p:nvPr/>
          </p:nvSpPr>
          <p:spPr>
            <a:xfrm>
              <a:off x="6806093" y="2384998"/>
              <a:ext cx="2088000" cy="454804"/>
            </a:xfrm>
            <a:prstGeom prst="rect">
              <a:avLst/>
            </a:prstGeom>
            <a:solidFill>
              <a:srgbClr val="353E43"/>
            </a:solidFill>
          </p:spPr>
          <p:txBody>
            <a:bodyPr vert="horz" lIns="72000" tIns="72000" rIns="72000" bIns="72000" rtlCol="0" anchor="ctr">
              <a:noAutofit/>
            </a:bodyPr>
            <a:lstStyle/>
            <a:p>
              <a:pPr algn="ctr" defTabSz="914400">
                <a:spcBef>
                  <a:spcPts val="600"/>
                </a:spcBef>
              </a:pPr>
              <a:r>
                <a:rPr lang="fr-FR" sz="1050" b="1" dirty="0">
                  <a:solidFill>
                    <a:schemeClr val="bg1"/>
                  </a:solidFill>
                  <a:latin typeface="HK Nova" pitchFamily="50" charset="0"/>
                </a:rPr>
                <a:t>Clients (intégrateurs)</a:t>
              </a:r>
            </a:p>
          </p:txBody>
        </p:sp>
        <p:sp>
          <p:nvSpPr>
            <p:cNvPr id="31" name="Rectangle 30">
              <a:extLst>
                <a:ext uri="{FF2B5EF4-FFF2-40B4-BE49-F238E27FC236}">
                  <a16:creationId xmlns:a16="http://schemas.microsoft.com/office/drawing/2014/main" id="{A97F8793-92A2-43BA-9B37-B2346A5A488C}"/>
                </a:ext>
              </a:extLst>
            </p:cNvPr>
            <p:cNvSpPr/>
            <p:nvPr/>
          </p:nvSpPr>
          <p:spPr>
            <a:xfrm>
              <a:off x="4633995" y="2970706"/>
              <a:ext cx="1008000" cy="756000"/>
            </a:xfrm>
            <a:prstGeom prst="rect">
              <a:avLst/>
            </a:prstGeom>
            <a:solidFill>
              <a:srgbClr val="FFFFFF">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rgbClr val="22528C"/>
                  </a:solidFill>
                  <a:latin typeface="HK Nova" pitchFamily="50" charset="0"/>
                </a:rPr>
                <a:t>Smart Building</a:t>
              </a:r>
              <a:endParaRPr lang="fr-FR" sz="900" b="1" dirty="0">
                <a:solidFill>
                  <a:srgbClr val="22528C"/>
                </a:solidFill>
                <a:latin typeface="HK Nova" pitchFamily="50" charset="0"/>
              </a:endParaRPr>
            </a:p>
          </p:txBody>
        </p:sp>
        <p:sp>
          <p:nvSpPr>
            <p:cNvPr id="32" name="Rectangle 31">
              <a:extLst>
                <a:ext uri="{FF2B5EF4-FFF2-40B4-BE49-F238E27FC236}">
                  <a16:creationId xmlns:a16="http://schemas.microsoft.com/office/drawing/2014/main" id="{8857DD12-8086-4419-83FE-9DC74E74AF7B}"/>
                </a:ext>
              </a:extLst>
            </p:cNvPr>
            <p:cNvSpPr/>
            <p:nvPr/>
          </p:nvSpPr>
          <p:spPr>
            <a:xfrm>
              <a:off x="5713995" y="2970706"/>
              <a:ext cx="1008000" cy="756000"/>
            </a:xfrm>
            <a:prstGeom prst="rect">
              <a:avLst/>
            </a:prstGeom>
            <a:solidFill>
              <a:srgbClr val="FFFFFF">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rgbClr val="22528C"/>
                  </a:solidFill>
                  <a:latin typeface="HK Nova" pitchFamily="50" charset="0"/>
                </a:rPr>
                <a:t>Facility Management</a:t>
              </a:r>
              <a:endParaRPr lang="fr-FR" sz="900" i="1" dirty="0">
                <a:solidFill>
                  <a:srgbClr val="22528C"/>
                </a:solidFill>
                <a:latin typeface="HK Nova" pitchFamily="50" charset="0"/>
              </a:endParaRPr>
            </a:p>
          </p:txBody>
        </p:sp>
        <p:sp>
          <p:nvSpPr>
            <p:cNvPr id="33" name="Rectangle 32">
              <a:extLst>
                <a:ext uri="{FF2B5EF4-FFF2-40B4-BE49-F238E27FC236}">
                  <a16:creationId xmlns:a16="http://schemas.microsoft.com/office/drawing/2014/main" id="{CE395AE7-EC9C-492F-9E98-E6FEC362FE10}"/>
                </a:ext>
              </a:extLst>
            </p:cNvPr>
            <p:cNvSpPr/>
            <p:nvPr/>
          </p:nvSpPr>
          <p:spPr>
            <a:xfrm>
              <a:off x="4633995" y="4924771"/>
              <a:ext cx="1008000" cy="756000"/>
            </a:xfrm>
            <a:prstGeom prst="rect">
              <a:avLst/>
            </a:prstGeom>
            <a:solidFill>
              <a:srgbClr val="FFFFFF">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rgbClr val="22528C"/>
                  </a:solidFill>
                  <a:latin typeface="HK Nova" pitchFamily="50" charset="0"/>
                </a:rPr>
                <a:t>Domotique</a:t>
              </a:r>
              <a:endParaRPr lang="fr-FR" sz="900" b="1" dirty="0">
                <a:solidFill>
                  <a:srgbClr val="22528C"/>
                </a:solidFill>
                <a:latin typeface="HK Nova" pitchFamily="50" charset="0"/>
              </a:endParaRPr>
            </a:p>
          </p:txBody>
        </p:sp>
        <p:sp>
          <p:nvSpPr>
            <p:cNvPr id="34" name="Rectangle 33">
              <a:extLst>
                <a:ext uri="{FF2B5EF4-FFF2-40B4-BE49-F238E27FC236}">
                  <a16:creationId xmlns:a16="http://schemas.microsoft.com/office/drawing/2014/main" id="{1B64B5AF-0946-401E-9C95-5B8B980DDAA5}"/>
                </a:ext>
              </a:extLst>
            </p:cNvPr>
            <p:cNvSpPr/>
            <p:nvPr/>
          </p:nvSpPr>
          <p:spPr>
            <a:xfrm>
              <a:off x="5713995" y="4924771"/>
              <a:ext cx="1008000" cy="756000"/>
            </a:xfrm>
            <a:prstGeom prst="rect">
              <a:avLst/>
            </a:prstGeom>
            <a:solidFill>
              <a:srgbClr val="FFFFFF">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rgbClr val="22528C"/>
                  </a:solidFill>
                  <a:latin typeface="HK Nova" pitchFamily="50" charset="0"/>
                </a:rPr>
                <a:t>Smart City</a:t>
              </a:r>
              <a:endParaRPr lang="fr-FR" sz="900" i="1" dirty="0">
                <a:solidFill>
                  <a:srgbClr val="22528C"/>
                </a:solidFill>
                <a:latin typeface="HK Nova" pitchFamily="50" charset="0"/>
              </a:endParaRPr>
            </a:p>
          </p:txBody>
        </p:sp>
        <p:sp>
          <p:nvSpPr>
            <p:cNvPr id="35" name="Rectangle 34">
              <a:extLst>
                <a:ext uri="{FF2B5EF4-FFF2-40B4-BE49-F238E27FC236}">
                  <a16:creationId xmlns:a16="http://schemas.microsoft.com/office/drawing/2014/main" id="{1260BE5F-832A-4A11-83B5-91016013DF37}"/>
                </a:ext>
              </a:extLst>
            </p:cNvPr>
            <p:cNvSpPr/>
            <p:nvPr/>
          </p:nvSpPr>
          <p:spPr>
            <a:xfrm>
              <a:off x="4633995" y="3952753"/>
              <a:ext cx="1008000" cy="756000"/>
            </a:xfrm>
            <a:prstGeom prst="rect">
              <a:avLst/>
            </a:prstGeom>
            <a:solidFill>
              <a:srgbClr val="FFFFFF">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rgbClr val="22528C"/>
                  </a:solidFill>
                  <a:latin typeface="HK Nova" pitchFamily="50" charset="0"/>
                </a:rPr>
                <a:t>Industrie</a:t>
              </a:r>
              <a:endParaRPr lang="fr-FR" sz="900" b="1" dirty="0">
                <a:solidFill>
                  <a:srgbClr val="22528C"/>
                </a:solidFill>
                <a:latin typeface="HK Nova" pitchFamily="50" charset="0"/>
              </a:endParaRPr>
            </a:p>
          </p:txBody>
        </p:sp>
        <p:sp>
          <p:nvSpPr>
            <p:cNvPr id="36" name="Rectangle 35">
              <a:extLst>
                <a:ext uri="{FF2B5EF4-FFF2-40B4-BE49-F238E27FC236}">
                  <a16:creationId xmlns:a16="http://schemas.microsoft.com/office/drawing/2014/main" id="{221AB34B-1C4C-45C7-A46E-59508EC74859}"/>
                </a:ext>
              </a:extLst>
            </p:cNvPr>
            <p:cNvSpPr/>
            <p:nvPr/>
          </p:nvSpPr>
          <p:spPr>
            <a:xfrm>
              <a:off x="5713995" y="3952753"/>
              <a:ext cx="1008000" cy="756000"/>
            </a:xfrm>
            <a:prstGeom prst="rect">
              <a:avLst/>
            </a:prstGeom>
            <a:solidFill>
              <a:srgbClr val="FFFFFF">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rgbClr val="22528C"/>
                  </a:solidFill>
                  <a:latin typeface="HK Nova" pitchFamily="50" charset="0"/>
                </a:rPr>
                <a:t>Transport</a:t>
              </a:r>
              <a:endParaRPr lang="fr-FR" sz="900" i="1" dirty="0">
                <a:solidFill>
                  <a:srgbClr val="22528C"/>
                </a:solidFill>
                <a:latin typeface="HK Nova" pitchFamily="50" charset="0"/>
              </a:endParaRPr>
            </a:p>
          </p:txBody>
        </p:sp>
        <p:sp>
          <p:nvSpPr>
            <p:cNvPr id="37" name="Rectangle : coins arrondis 43">
              <a:extLst>
                <a:ext uri="{FF2B5EF4-FFF2-40B4-BE49-F238E27FC236}">
                  <a16:creationId xmlns:a16="http://schemas.microsoft.com/office/drawing/2014/main" id="{A5096EF9-84B6-446D-A548-16D6FA5084BC}"/>
                </a:ext>
              </a:extLst>
            </p:cNvPr>
            <p:cNvSpPr/>
            <p:nvPr/>
          </p:nvSpPr>
          <p:spPr>
            <a:xfrm>
              <a:off x="6806093" y="2970706"/>
              <a:ext cx="2088000" cy="504000"/>
            </a:xfrm>
            <a:prstGeom prst="roundRect">
              <a:avLst/>
            </a:prstGeom>
            <a:solidFill>
              <a:schemeClr val="bg1">
                <a:lumMod val="95000"/>
              </a:schemeClr>
            </a:solidFill>
          </p:spPr>
          <p:txBody>
            <a:bodyPr vert="horz" lIns="72000" tIns="72000" rIns="72000" bIns="72000" rtlCol="0" anchor="ctr">
              <a:noAutofit/>
            </a:bodyPr>
            <a:lstStyle/>
            <a:p>
              <a:pPr algn="ctr" defTabSz="914400">
                <a:spcBef>
                  <a:spcPts val="600"/>
                </a:spcBef>
              </a:pPr>
              <a:r>
                <a:rPr lang="fr-FR" sz="1000" b="1" dirty="0">
                  <a:solidFill>
                    <a:srgbClr val="22528C"/>
                  </a:solidFill>
                  <a:latin typeface="HK Nova" pitchFamily="50" charset="0"/>
                </a:rPr>
                <a:t>Industriels de la qualité de l’air </a:t>
              </a:r>
            </a:p>
          </p:txBody>
        </p:sp>
        <p:sp>
          <p:nvSpPr>
            <p:cNvPr id="38" name="Rectangle : coins arrondis 53">
              <a:extLst>
                <a:ext uri="{FF2B5EF4-FFF2-40B4-BE49-F238E27FC236}">
                  <a16:creationId xmlns:a16="http://schemas.microsoft.com/office/drawing/2014/main" id="{EE6B44DE-7941-4073-A988-BEECA0EE3BE8}"/>
                </a:ext>
              </a:extLst>
            </p:cNvPr>
            <p:cNvSpPr/>
            <p:nvPr/>
          </p:nvSpPr>
          <p:spPr>
            <a:xfrm>
              <a:off x="6806093" y="3647906"/>
              <a:ext cx="2088000" cy="504000"/>
            </a:xfrm>
            <a:prstGeom prst="roundRect">
              <a:avLst/>
            </a:prstGeom>
            <a:solidFill>
              <a:schemeClr val="bg1">
                <a:lumMod val="95000"/>
              </a:schemeClr>
            </a:solidFill>
          </p:spPr>
          <p:txBody>
            <a:bodyPr vert="horz" lIns="72000" tIns="72000" rIns="72000" bIns="72000" rtlCol="0" anchor="ctr">
              <a:noAutofit/>
            </a:bodyPr>
            <a:lstStyle/>
            <a:p>
              <a:pPr algn="ctr" defTabSz="914400">
                <a:spcBef>
                  <a:spcPts val="600"/>
                </a:spcBef>
              </a:pPr>
              <a:r>
                <a:rPr lang="fr-FR" sz="1000" b="1" dirty="0">
                  <a:solidFill>
                    <a:srgbClr val="22528C"/>
                  </a:solidFill>
                  <a:latin typeface="HK Nova" pitchFamily="50" charset="0"/>
                </a:rPr>
                <a:t>Equipementiers (avion, train, bateau, etc.)</a:t>
              </a:r>
            </a:p>
          </p:txBody>
        </p:sp>
        <p:sp>
          <p:nvSpPr>
            <p:cNvPr id="39" name="Rectangle : coins arrondis 49">
              <a:extLst>
                <a:ext uri="{FF2B5EF4-FFF2-40B4-BE49-F238E27FC236}">
                  <a16:creationId xmlns:a16="http://schemas.microsoft.com/office/drawing/2014/main" id="{FC4EDC9C-6994-4B87-A857-751042F89F97}"/>
                </a:ext>
              </a:extLst>
            </p:cNvPr>
            <p:cNvSpPr/>
            <p:nvPr/>
          </p:nvSpPr>
          <p:spPr>
            <a:xfrm>
              <a:off x="6806093" y="4325106"/>
              <a:ext cx="2088000" cy="504000"/>
            </a:xfrm>
            <a:prstGeom prst="roundRect">
              <a:avLst/>
            </a:prstGeom>
            <a:solidFill>
              <a:schemeClr val="bg1">
                <a:lumMod val="95000"/>
              </a:schemeClr>
            </a:solidFill>
          </p:spPr>
          <p:txBody>
            <a:bodyPr vert="horz" lIns="72000" tIns="72000" rIns="72000" bIns="72000" rtlCol="0" anchor="ctr">
              <a:noAutofit/>
            </a:bodyPr>
            <a:lstStyle/>
            <a:p>
              <a:pPr algn="ctr" defTabSz="914400">
                <a:spcBef>
                  <a:spcPts val="600"/>
                </a:spcBef>
              </a:pPr>
              <a:r>
                <a:rPr lang="fr-FR" sz="1000" b="1" dirty="0">
                  <a:solidFill>
                    <a:srgbClr val="22528C"/>
                  </a:solidFill>
                  <a:latin typeface="HK Nova" pitchFamily="50" charset="0"/>
                </a:rPr>
                <a:t>Industriels de la VMC et du traitement de l’air</a:t>
              </a:r>
            </a:p>
          </p:txBody>
        </p:sp>
        <p:sp>
          <p:nvSpPr>
            <p:cNvPr id="40" name="Rectangle : coins arrondis 51">
              <a:extLst>
                <a:ext uri="{FF2B5EF4-FFF2-40B4-BE49-F238E27FC236}">
                  <a16:creationId xmlns:a16="http://schemas.microsoft.com/office/drawing/2014/main" id="{F2CEC712-6060-4CF0-A5D1-62B954BA71D5}"/>
                </a:ext>
              </a:extLst>
            </p:cNvPr>
            <p:cNvSpPr/>
            <p:nvPr/>
          </p:nvSpPr>
          <p:spPr>
            <a:xfrm>
              <a:off x="6806093" y="5002306"/>
              <a:ext cx="2088000" cy="504000"/>
            </a:xfrm>
            <a:prstGeom prst="roundRect">
              <a:avLst/>
            </a:prstGeom>
            <a:solidFill>
              <a:schemeClr val="bg1">
                <a:lumMod val="95000"/>
              </a:schemeClr>
            </a:solidFill>
          </p:spPr>
          <p:txBody>
            <a:bodyPr vert="horz" lIns="72000" tIns="72000" rIns="72000" bIns="72000" rtlCol="0" anchor="ctr">
              <a:noAutofit/>
            </a:bodyPr>
            <a:lstStyle/>
            <a:p>
              <a:pPr algn="ctr" defTabSz="914400">
                <a:spcBef>
                  <a:spcPts val="600"/>
                </a:spcBef>
              </a:pPr>
              <a:r>
                <a:rPr lang="fr-FR" sz="1000" b="1" dirty="0">
                  <a:solidFill>
                    <a:srgbClr val="22528C"/>
                  </a:solidFill>
                  <a:latin typeface="HK Nova" pitchFamily="50" charset="0"/>
                </a:rPr>
                <a:t>Industriels des infrastructures électriques</a:t>
              </a:r>
            </a:p>
          </p:txBody>
        </p:sp>
      </p:grpSp>
      <p:cxnSp>
        <p:nvCxnSpPr>
          <p:cNvPr id="42" name="Connecteur droit avec flèche 41">
            <a:extLst>
              <a:ext uri="{FF2B5EF4-FFF2-40B4-BE49-F238E27FC236}">
                <a16:creationId xmlns:a16="http://schemas.microsoft.com/office/drawing/2014/main" id="{F632382D-408B-4FC4-AD30-E98AC0B7CFC7}"/>
              </a:ext>
            </a:extLst>
          </p:cNvPr>
          <p:cNvCxnSpPr>
            <a:cxnSpLocks/>
          </p:cNvCxnSpPr>
          <p:nvPr/>
        </p:nvCxnSpPr>
        <p:spPr>
          <a:xfrm>
            <a:off x="741887" y="5950117"/>
            <a:ext cx="11129706" cy="0"/>
          </a:xfrm>
          <a:prstGeom prst="straightConnector1">
            <a:avLst/>
          </a:prstGeom>
          <a:ln w="12700">
            <a:solidFill>
              <a:srgbClr val="44546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DDFB49F0-A9E5-417E-98EC-B8548D78F602}"/>
              </a:ext>
            </a:extLst>
          </p:cNvPr>
          <p:cNvSpPr/>
          <p:nvPr/>
        </p:nvSpPr>
        <p:spPr>
          <a:xfrm>
            <a:off x="5262740" y="5824117"/>
            <a:ext cx="2088000" cy="252000"/>
          </a:xfrm>
          <a:prstGeom prst="rect">
            <a:avLst/>
          </a:prstGeom>
          <a:solidFill>
            <a:schemeClr val="bg1"/>
          </a:solidFill>
        </p:spPr>
        <p:txBody>
          <a:bodyPr vert="horz" lIns="72000" tIns="72000" rIns="0" bIns="72000" rtlCol="0" anchor="ctr">
            <a:noAutofit/>
          </a:bodyPr>
          <a:lstStyle/>
          <a:p>
            <a:pPr algn="ctr" defTabSz="914400">
              <a:spcBef>
                <a:spcPts val="600"/>
              </a:spcBef>
            </a:pPr>
            <a:r>
              <a:rPr lang="fr-FR" sz="1400" b="1" dirty="0">
                <a:solidFill>
                  <a:srgbClr val="48A3B9"/>
                </a:solidFill>
                <a:latin typeface="+mj-lt"/>
                <a:cs typeface="Arial" panose="020B0604020202020204" pitchFamily="34" charset="0"/>
              </a:rPr>
              <a:t>Cycle de 3 à 12 mois</a:t>
            </a:r>
          </a:p>
        </p:txBody>
      </p:sp>
    </p:spTree>
    <p:extLst>
      <p:ext uri="{BB962C8B-B14F-4D97-AF65-F5344CB8AC3E}">
        <p14:creationId xmlns:p14="http://schemas.microsoft.com/office/powerpoint/2010/main" val="1910369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5238" y="130275"/>
            <a:ext cx="8148561" cy="1325563"/>
          </a:xfrm>
        </p:spPr>
        <p:txBody>
          <a:bodyPr/>
          <a:lstStyle/>
          <a:p>
            <a:r>
              <a:rPr lang="fr-FR" dirty="0"/>
              <a:t>Aboutissement des premiers cycles </a:t>
            </a:r>
            <a:br>
              <a:rPr lang="fr-FR" dirty="0"/>
            </a:br>
            <a:r>
              <a:rPr lang="fr-FR" dirty="0"/>
              <a:t>de vente initiés depuis l’IPO</a:t>
            </a:r>
          </a:p>
        </p:txBody>
      </p:sp>
      <p:sp>
        <p:nvSpPr>
          <p:cNvPr id="5" name="Espace réservé du pied de page 4"/>
          <p:cNvSpPr>
            <a:spLocks noGrp="1"/>
          </p:cNvSpPr>
          <p:nvPr>
            <p:ph type="ftr" sz="quarter" idx="11"/>
          </p:nvPr>
        </p:nvSpPr>
        <p:spPr/>
        <p:txBody>
          <a:bodyPr/>
          <a:lstStyle/>
          <a:p>
            <a:r>
              <a:rPr lang="fr-FR" sz="1000" dirty="0">
                <a:solidFill>
                  <a:schemeClr val="tx1">
                    <a:tint val="75000"/>
                  </a:schemeClr>
                </a:solidFill>
                <a:latin typeface="HK Nova" panose="00000500000000000000" pitchFamily="2" charset="0"/>
              </a:rPr>
              <a:t>Novembre 2021</a:t>
            </a:r>
          </a:p>
        </p:txBody>
      </p:sp>
      <p:sp>
        <p:nvSpPr>
          <p:cNvPr id="6" name="Espace réservé du numéro de diapositive 5"/>
          <p:cNvSpPr>
            <a:spLocks noGrp="1"/>
          </p:cNvSpPr>
          <p:nvPr>
            <p:ph type="sldNum" sz="quarter" idx="12"/>
          </p:nvPr>
        </p:nvSpPr>
        <p:spPr/>
        <p:txBody>
          <a:bodyPr/>
          <a:lstStyle/>
          <a:p>
            <a:fld id="{FFAD9D49-8999-4417-9E3D-D2CC3270CC50}" type="slidenum">
              <a:rPr lang="fr-FR" smtClean="0"/>
              <a:t>12</a:t>
            </a:fld>
            <a:endParaRPr lang="fr-FR"/>
          </a:p>
        </p:txBody>
      </p:sp>
      <p:grpSp>
        <p:nvGrpSpPr>
          <p:cNvPr id="23" name="Groupe 22">
            <a:extLst>
              <a:ext uri="{FF2B5EF4-FFF2-40B4-BE49-F238E27FC236}">
                <a16:creationId xmlns:a16="http://schemas.microsoft.com/office/drawing/2014/main" id="{70AFF35D-5738-4C98-85A3-97B9C1F5AF85}"/>
              </a:ext>
            </a:extLst>
          </p:cNvPr>
          <p:cNvGrpSpPr/>
          <p:nvPr/>
        </p:nvGrpSpPr>
        <p:grpSpPr>
          <a:xfrm>
            <a:off x="11445718" y="111145"/>
            <a:ext cx="589926" cy="589926"/>
            <a:chOff x="1547668" y="342875"/>
            <a:chExt cx="589926" cy="589926"/>
          </a:xfrm>
        </p:grpSpPr>
        <p:grpSp>
          <p:nvGrpSpPr>
            <p:cNvPr id="24" name="Groupe 23">
              <a:extLst>
                <a:ext uri="{FF2B5EF4-FFF2-40B4-BE49-F238E27FC236}">
                  <a16:creationId xmlns:a16="http://schemas.microsoft.com/office/drawing/2014/main" id="{4D3D422A-0D1F-4588-8B81-4B6649DB8E99}"/>
                </a:ext>
              </a:extLst>
            </p:cNvPr>
            <p:cNvGrpSpPr/>
            <p:nvPr/>
          </p:nvGrpSpPr>
          <p:grpSpPr>
            <a:xfrm>
              <a:off x="1547668" y="342875"/>
              <a:ext cx="589926" cy="589926"/>
              <a:chOff x="913767" y="3689351"/>
              <a:chExt cx="704744" cy="704744"/>
            </a:xfrm>
          </p:grpSpPr>
          <p:sp>
            <p:nvSpPr>
              <p:cNvPr id="26" name="Corde 25">
                <a:extLst>
                  <a:ext uri="{FF2B5EF4-FFF2-40B4-BE49-F238E27FC236}">
                    <a16:creationId xmlns:a16="http://schemas.microsoft.com/office/drawing/2014/main" id="{3B70427F-57D7-49F8-98C6-006552FA1283}"/>
                  </a:ext>
                </a:extLst>
              </p:cNvPr>
              <p:cNvSpPr/>
              <p:nvPr/>
            </p:nvSpPr>
            <p:spPr>
              <a:xfrm rot="19692444">
                <a:off x="913767" y="3689351"/>
                <a:ext cx="704744" cy="704744"/>
              </a:xfrm>
              <a:prstGeom prst="chord">
                <a:avLst>
                  <a:gd name="adj1" fmla="val 18762069"/>
                  <a:gd name="adj2" fmla="val 13662841"/>
                </a:avLst>
              </a:prstGeom>
              <a:solidFill>
                <a:srgbClr val="48A3B9"/>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36000" tIns="144000" rIns="36000" bIns="36000" rtlCol="0" anchor="ctr" anchorCtr="0"/>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800" b="1" dirty="0" err="1">
                    <a:solidFill>
                      <a:schemeClr val="bg1"/>
                    </a:solidFill>
                    <a:latin typeface="+mj-lt"/>
                    <a:cs typeface="Calibri" panose="020F0502020204030204" pitchFamily="34" charset="0"/>
                  </a:rPr>
                  <a:t>Capteurs</a:t>
                </a:r>
                <a:endParaRPr lang="en-GB" sz="800" b="1" dirty="0">
                  <a:solidFill>
                    <a:schemeClr val="bg1"/>
                  </a:solidFill>
                  <a:latin typeface="+mj-lt"/>
                  <a:cs typeface="Calibri" panose="020F0502020204030204" pitchFamily="34" charset="0"/>
                </a:endParaRPr>
              </a:p>
            </p:txBody>
          </p:sp>
          <p:sp>
            <p:nvSpPr>
              <p:cNvPr id="27" name="Corde 6">
                <a:extLst>
                  <a:ext uri="{FF2B5EF4-FFF2-40B4-BE49-F238E27FC236}">
                    <a16:creationId xmlns:a16="http://schemas.microsoft.com/office/drawing/2014/main" id="{F6D7A0F2-136C-4B49-BFF0-74D8CF09DB93}"/>
                  </a:ext>
                </a:extLst>
              </p:cNvPr>
              <p:cNvSpPr/>
              <p:nvPr/>
            </p:nvSpPr>
            <p:spPr>
              <a:xfrm rot="19692444">
                <a:off x="936070" y="3803251"/>
                <a:ext cx="476731" cy="172704"/>
              </a:xfrm>
              <a:custGeom>
                <a:avLst/>
                <a:gdLst>
                  <a:gd name="connsiteX0" fmla="*/ 476731 w 476754"/>
                  <a:gd name="connsiteY0" fmla="*/ 137628 h 271491"/>
                  <a:gd name="connsiteX1" fmla="*/ 237929 w 476754"/>
                  <a:gd name="connsiteY1" fmla="*/ 271492 h 271491"/>
                  <a:gd name="connsiteX2" fmla="*/ 0 w 476754"/>
                  <a:gd name="connsiteY2" fmla="*/ 136056 h 271491"/>
                  <a:gd name="connsiteX3" fmla="*/ 476731 w 476754"/>
                  <a:gd name="connsiteY3" fmla="*/ 137628 h 271491"/>
                  <a:gd name="connsiteX0" fmla="*/ 476731 w 476731"/>
                  <a:gd name="connsiteY0" fmla="*/ 1572 h 163202"/>
                  <a:gd name="connsiteX1" fmla="*/ 237526 w 476731"/>
                  <a:gd name="connsiteY1" fmla="*/ 163202 h 163202"/>
                  <a:gd name="connsiteX2" fmla="*/ 0 w 476731"/>
                  <a:gd name="connsiteY2" fmla="*/ 0 h 163202"/>
                  <a:gd name="connsiteX3" fmla="*/ 476731 w 476731"/>
                  <a:gd name="connsiteY3" fmla="*/ 1572 h 163202"/>
                  <a:gd name="connsiteX0" fmla="*/ 476731 w 476731"/>
                  <a:gd name="connsiteY0" fmla="*/ 1572 h 171784"/>
                  <a:gd name="connsiteX1" fmla="*/ 237811 w 476731"/>
                  <a:gd name="connsiteY1" fmla="*/ 171784 h 171784"/>
                  <a:gd name="connsiteX2" fmla="*/ 0 w 476731"/>
                  <a:gd name="connsiteY2" fmla="*/ 0 h 171784"/>
                  <a:gd name="connsiteX3" fmla="*/ 476731 w 476731"/>
                  <a:gd name="connsiteY3" fmla="*/ 1572 h 171784"/>
                  <a:gd name="connsiteX0" fmla="*/ 476731 w 476731"/>
                  <a:gd name="connsiteY0" fmla="*/ 1572 h 172704"/>
                  <a:gd name="connsiteX1" fmla="*/ 237811 w 476731"/>
                  <a:gd name="connsiteY1" fmla="*/ 171784 h 172704"/>
                  <a:gd name="connsiteX2" fmla="*/ 0 w 476731"/>
                  <a:gd name="connsiteY2" fmla="*/ 0 h 172704"/>
                  <a:gd name="connsiteX3" fmla="*/ 476731 w 476731"/>
                  <a:gd name="connsiteY3" fmla="*/ 1572 h 172704"/>
                </a:gdLst>
                <a:ahLst/>
                <a:cxnLst>
                  <a:cxn ang="0">
                    <a:pos x="connsiteX0" y="connsiteY0"/>
                  </a:cxn>
                  <a:cxn ang="0">
                    <a:pos x="connsiteX1" y="connsiteY1"/>
                  </a:cxn>
                  <a:cxn ang="0">
                    <a:pos x="connsiteX2" y="connsiteY2"/>
                  </a:cxn>
                  <a:cxn ang="0">
                    <a:pos x="connsiteX3" y="connsiteY3"/>
                  </a:cxn>
                </a:cxnLst>
                <a:rect l="l" t="t" r="r" b="b"/>
                <a:pathLst>
                  <a:path w="476731" h="172704">
                    <a:moveTo>
                      <a:pt x="476731" y="1572"/>
                    </a:moveTo>
                    <a:cubicBezTo>
                      <a:pt x="474921" y="75901"/>
                      <a:pt x="369402" y="183782"/>
                      <a:pt x="237811" y="171784"/>
                    </a:cubicBezTo>
                    <a:cubicBezTo>
                      <a:pt x="106547" y="171644"/>
                      <a:pt x="300" y="74750"/>
                      <a:pt x="0" y="0"/>
                    </a:cubicBezTo>
                    <a:lnTo>
                      <a:pt x="476731" y="1572"/>
                    </a:lnTo>
                    <a:close/>
                  </a:path>
                </a:pathLst>
              </a:custGeom>
              <a:solidFill>
                <a:schemeClr val="bg1"/>
              </a:solidFill>
              <a:ln>
                <a:noFill/>
              </a:ln>
              <a:effectLst>
                <a:outerShdw blurRad="50800" dist="38100" dir="5400000" algn="t" rotWithShape="0">
                  <a:prstClr val="black">
                    <a:alpha val="62000"/>
                  </a:prstClr>
                </a:outerShdw>
              </a:effectLst>
              <a:scene3d>
                <a:camera prst="orthographicFront"/>
                <a:lightRig rig="threePt" dir="t"/>
              </a:scene3d>
              <a:sp3d>
                <a:bevelB/>
              </a:sp3d>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b="1" dirty="0"/>
              </a:p>
            </p:txBody>
          </p:sp>
        </p:grpSp>
        <p:sp>
          <p:nvSpPr>
            <p:cNvPr id="25" name="Rectangle 24">
              <a:extLst>
                <a:ext uri="{FF2B5EF4-FFF2-40B4-BE49-F238E27FC236}">
                  <a16:creationId xmlns:a16="http://schemas.microsoft.com/office/drawing/2014/main" id="{F9C07C16-CEF4-439B-8533-9602746E5F5E}"/>
                </a:ext>
              </a:extLst>
            </p:cNvPr>
            <p:cNvSpPr>
              <a:spLocks noChangeArrowheads="1"/>
            </p:cNvSpPr>
            <p:nvPr/>
          </p:nvSpPr>
          <p:spPr bwMode="auto">
            <a:xfrm>
              <a:off x="1662923" y="392569"/>
              <a:ext cx="210488" cy="216000"/>
            </a:xfrm>
            <a:prstGeom prst="rect">
              <a:avLst/>
            </a:prstGeom>
            <a:noFill/>
            <a:ln w="12700">
              <a:noFill/>
              <a:miter lim="800000"/>
              <a:headEnd/>
              <a:tailEnd/>
            </a:ln>
          </p:spPr>
          <p:txBody>
            <a:bodyPr wrap="square" lIns="0" tIns="36000" rIns="0" bIns="36000" anchor="ctr"/>
            <a:lstStyle/>
            <a:p>
              <a:pPr algn="ctr">
                <a:lnSpc>
                  <a:spcPct val="110000"/>
                </a:lnSpc>
              </a:pPr>
              <a:endParaRPr lang="fr-FR" sz="1000" b="1" dirty="0">
                <a:solidFill>
                  <a:srgbClr val="00B0F0"/>
                </a:solidFill>
                <a:latin typeface="Calibri" pitchFamily="34" charset="0"/>
              </a:endParaRPr>
            </a:p>
          </p:txBody>
        </p:sp>
      </p:grpSp>
      <p:sp>
        <p:nvSpPr>
          <p:cNvPr id="28" name="Espace réservé du texte 7">
            <a:extLst>
              <a:ext uri="{FF2B5EF4-FFF2-40B4-BE49-F238E27FC236}">
                <a16:creationId xmlns:a16="http://schemas.microsoft.com/office/drawing/2014/main" id="{287C0A0D-339F-457D-B8D1-C2337F59DBAE}"/>
              </a:ext>
            </a:extLst>
          </p:cNvPr>
          <p:cNvSpPr txBox="1">
            <a:spLocks/>
          </p:cNvSpPr>
          <p:nvPr/>
        </p:nvSpPr>
        <p:spPr>
          <a:xfrm>
            <a:off x="0" y="5377201"/>
            <a:ext cx="12192000" cy="663367"/>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E43"/>
                </a:solidFill>
                <a:latin typeface="HK Nov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E43"/>
                </a:solidFill>
                <a:latin typeface="HK Nov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E43"/>
                </a:solidFill>
                <a:latin typeface="HK Nov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FR" sz="1800" b="1" dirty="0">
                <a:solidFill>
                  <a:srgbClr val="48A3B9"/>
                </a:solidFill>
                <a:latin typeface="HK Nova" pitchFamily="50" charset="0"/>
              </a:rPr>
              <a:t>Décollage de l’activité lié au volume/récurrence des ventes en direct par client, au maintien d’un bon niveau des prises de commandes et des livraisons et au renforcement de la direction commerciale</a:t>
            </a:r>
          </a:p>
        </p:txBody>
      </p:sp>
      <p:sp>
        <p:nvSpPr>
          <p:cNvPr id="29" name="Espace réservé du texte 4">
            <a:extLst>
              <a:ext uri="{FF2B5EF4-FFF2-40B4-BE49-F238E27FC236}">
                <a16:creationId xmlns:a16="http://schemas.microsoft.com/office/drawing/2014/main" id="{714B674B-346E-45A7-BA7C-07EA572B1558}"/>
              </a:ext>
            </a:extLst>
          </p:cNvPr>
          <p:cNvSpPr txBox="1">
            <a:spLocks/>
          </p:cNvSpPr>
          <p:nvPr/>
        </p:nvSpPr>
        <p:spPr>
          <a:xfrm>
            <a:off x="5793162" y="2590415"/>
            <a:ext cx="1555024" cy="2215192"/>
          </a:xfrm>
          <a:prstGeom prst="bracketPair">
            <a:avLst>
              <a:gd name="adj" fmla="val 10969"/>
            </a:avLst>
          </a:prstGeom>
        </p:spPr>
        <p:txBody>
          <a:bodyPr wrap="square" lIns="36000" tIns="36000" rIns="36000" bIns="3600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50000"/>
              </a:lnSpc>
              <a:spcBef>
                <a:spcPts val="0"/>
              </a:spcBef>
            </a:pPr>
            <a:r>
              <a:rPr lang="fr-FR" b="1" i="0" cap="none" dirty="0">
                <a:solidFill>
                  <a:srgbClr val="22528C"/>
                </a:solidFill>
                <a:latin typeface="HK Nova" pitchFamily="50" charset="0"/>
              </a:rPr>
              <a:t>PERFORMANCE ÉLEVÉE AVEC UNE TRÈS FORTE AUGMENTATION DU NOMBRE D’UNITÉS LIVRÉES SUR LA PÉRIODE : </a:t>
            </a:r>
            <a:r>
              <a:rPr lang="fr-FR" b="1" i="0" cap="none" dirty="0">
                <a:solidFill>
                  <a:srgbClr val="48A3B9"/>
                </a:solidFill>
                <a:latin typeface="HK Nova" pitchFamily="50" charset="0"/>
              </a:rPr>
              <a:t>4 000</a:t>
            </a:r>
          </a:p>
        </p:txBody>
      </p:sp>
      <p:grpSp>
        <p:nvGrpSpPr>
          <p:cNvPr id="8" name="Groupe 7">
            <a:extLst>
              <a:ext uri="{FF2B5EF4-FFF2-40B4-BE49-F238E27FC236}">
                <a16:creationId xmlns:a16="http://schemas.microsoft.com/office/drawing/2014/main" id="{2EA8DBB2-197C-4092-8404-8D3A61998E1B}"/>
              </a:ext>
            </a:extLst>
          </p:cNvPr>
          <p:cNvGrpSpPr/>
          <p:nvPr/>
        </p:nvGrpSpPr>
        <p:grpSpPr>
          <a:xfrm>
            <a:off x="5260278" y="3313566"/>
            <a:ext cx="395215" cy="768890"/>
            <a:chOff x="7014198" y="1982963"/>
            <a:chExt cx="336488" cy="989661"/>
          </a:xfrm>
        </p:grpSpPr>
        <p:sp>
          <p:nvSpPr>
            <p:cNvPr id="30" name="Triangle isocèle 29">
              <a:extLst>
                <a:ext uri="{FF2B5EF4-FFF2-40B4-BE49-F238E27FC236}">
                  <a16:creationId xmlns:a16="http://schemas.microsoft.com/office/drawing/2014/main" id="{5701ABC4-42F2-426B-9681-583A710B3C03}"/>
                </a:ext>
              </a:extLst>
            </p:cNvPr>
            <p:cNvSpPr/>
            <p:nvPr/>
          </p:nvSpPr>
          <p:spPr bwMode="auto">
            <a:xfrm rot="5400000">
              <a:off x="6760090" y="2382029"/>
              <a:ext cx="989661" cy="191530"/>
            </a:xfrm>
            <a:prstGeom prst="triangle">
              <a:avLst/>
            </a:prstGeom>
            <a:solidFill>
              <a:srgbClr val="353E43"/>
            </a:solidFill>
            <a:ln w="12700">
              <a:solidFill>
                <a:schemeClr val="bg1"/>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sp>
          <p:nvSpPr>
            <p:cNvPr id="33" name="Triangle isocèle 32">
              <a:extLst>
                <a:ext uri="{FF2B5EF4-FFF2-40B4-BE49-F238E27FC236}">
                  <a16:creationId xmlns:a16="http://schemas.microsoft.com/office/drawing/2014/main" id="{7BDC0F6A-0339-442B-9E10-FEEEB693DE55}"/>
                </a:ext>
              </a:extLst>
            </p:cNvPr>
            <p:cNvSpPr/>
            <p:nvPr/>
          </p:nvSpPr>
          <p:spPr bwMode="auto">
            <a:xfrm rot="5400000">
              <a:off x="6687611" y="2382029"/>
              <a:ext cx="989661" cy="191530"/>
            </a:xfrm>
            <a:prstGeom prst="triangle">
              <a:avLst/>
            </a:prstGeom>
            <a:solidFill>
              <a:srgbClr val="22528C"/>
            </a:solidFill>
            <a:ln w="12700">
              <a:solidFill>
                <a:schemeClr val="bg1"/>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sp>
          <p:nvSpPr>
            <p:cNvPr id="34" name="Triangle isocèle 33">
              <a:extLst>
                <a:ext uri="{FF2B5EF4-FFF2-40B4-BE49-F238E27FC236}">
                  <a16:creationId xmlns:a16="http://schemas.microsoft.com/office/drawing/2014/main" id="{DB9F769E-56B2-408F-9F4A-401E4A773759}"/>
                </a:ext>
              </a:extLst>
            </p:cNvPr>
            <p:cNvSpPr/>
            <p:nvPr/>
          </p:nvSpPr>
          <p:spPr bwMode="auto">
            <a:xfrm rot="5400000">
              <a:off x="6615132" y="2382029"/>
              <a:ext cx="989661" cy="191530"/>
            </a:xfrm>
            <a:prstGeom prst="triangle">
              <a:avLst/>
            </a:prstGeom>
            <a:solidFill>
              <a:srgbClr val="48A3B9"/>
            </a:solidFill>
            <a:ln w="12700">
              <a:solidFill>
                <a:schemeClr val="bg1"/>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grpSp>
      <p:sp>
        <p:nvSpPr>
          <p:cNvPr id="39" name="ZoneTexte 38">
            <a:extLst>
              <a:ext uri="{FF2B5EF4-FFF2-40B4-BE49-F238E27FC236}">
                <a16:creationId xmlns:a16="http://schemas.microsoft.com/office/drawing/2014/main" id="{65BAFC53-6CAA-4C8C-806C-81569449E3A1}"/>
              </a:ext>
            </a:extLst>
          </p:cNvPr>
          <p:cNvSpPr txBox="1"/>
          <p:nvPr/>
        </p:nvSpPr>
        <p:spPr>
          <a:xfrm>
            <a:off x="8518279" y="3132909"/>
            <a:ext cx="2864692" cy="1233786"/>
          </a:xfrm>
          <a:prstGeom prst="rect">
            <a:avLst/>
          </a:prstGeom>
          <a:noFill/>
          <a:ln>
            <a:noFill/>
          </a:ln>
        </p:spPr>
        <p:txBody>
          <a:bodyPr wrap="square" lIns="36000" tIns="36000" rIns="36000" bIns="36000" rtlCol="0">
            <a:noAutofit/>
          </a:bodyPr>
          <a:lstStyle/>
          <a:p>
            <a:pPr algn="just"/>
            <a:r>
              <a:rPr lang="en-US" b="1" dirty="0">
                <a:solidFill>
                  <a:srgbClr val="22528C"/>
                </a:solidFill>
                <a:latin typeface="HK Nova" pitchFamily="50" charset="0"/>
              </a:rPr>
              <a:t>Chiffre </a:t>
            </a:r>
            <a:r>
              <a:rPr lang="en-US" b="1" dirty="0" err="1">
                <a:solidFill>
                  <a:srgbClr val="22528C"/>
                </a:solidFill>
                <a:latin typeface="HK Nova" pitchFamily="50" charset="0"/>
              </a:rPr>
              <a:t>d’affaires</a:t>
            </a:r>
            <a:r>
              <a:rPr lang="en-US" b="1" dirty="0">
                <a:solidFill>
                  <a:srgbClr val="22528C"/>
                </a:solidFill>
                <a:latin typeface="HK Nova" pitchFamily="50" charset="0"/>
              </a:rPr>
              <a:t> de 403 K€ sur la </a:t>
            </a:r>
            <a:r>
              <a:rPr lang="en-US" b="1" dirty="0" err="1">
                <a:solidFill>
                  <a:srgbClr val="22528C"/>
                </a:solidFill>
                <a:latin typeface="HK Nova" pitchFamily="50" charset="0"/>
              </a:rPr>
              <a:t>période</a:t>
            </a:r>
            <a:r>
              <a:rPr lang="en-US" b="1" dirty="0">
                <a:solidFill>
                  <a:srgbClr val="22528C"/>
                </a:solidFill>
                <a:latin typeface="HK Nova" pitchFamily="50" charset="0"/>
              </a:rPr>
              <a:t>, un </a:t>
            </a:r>
            <a:r>
              <a:rPr lang="en-US" b="1" dirty="0" err="1">
                <a:solidFill>
                  <a:srgbClr val="22528C"/>
                </a:solidFill>
                <a:latin typeface="HK Nova" pitchFamily="50" charset="0"/>
              </a:rPr>
              <a:t>montant</a:t>
            </a:r>
            <a:r>
              <a:rPr lang="en-US" b="1" dirty="0">
                <a:solidFill>
                  <a:srgbClr val="22528C"/>
                </a:solidFill>
                <a:latin typeface="HK Nova" pitchFamily="50" charset="0"/>
              </a:rPr>
              <a:t> </a:t>
            </a:r>
            <a:r>
              <a:rPr lang="en-US" b="1" dirty="0" err="1">
                <a:solidFill>
                  <a:srgbClr val="22528C"/>
                </a:solidFill>
                <a:latin typeface="HK Nova" pitchFamily="50" charset="0"/>
              </a:rPr>
              <a:t>multiplié</a:t>
            </a:r>
            <a:r>
              <a:rPr lang="en-US" b="1" dirty="0">
                <a:solidFill>
                  <a:srgbClr val="22528C"/>
                </a:solidFill>
                <a:latin typeface="HK Nova" pitchFamily="50" charset="0"/>
              </a:rPr>
              <a:t> par 5 par rapport à </a:t>
            </a:r>
            <a:r>
              <a:rPr lang="en-US" b="1" dirty="0" err="1">
                <a:solidFill>
                  <a:srgbClr val="22528C"/>
                </a:solidFill>
                <a:latin typeface="HK Nova" pitchFamily="50" charset="0"/>
              </a:rPr>
              <a:t>l’an</a:t>
            </a:r>
            <a:r>
              <a:rPr lang="en-US" b="1" dirty="0">
                <a:solidFill>
                  <a:srgbClr val="22528C"/>
                </a:solidFill>
                <a:latin typeface="HK Nova" pitchFamily="50" charset="0"/>
              </a:rPr>
              <a:t> dernier</a:t>
            </a:r>
            <a:endParaRPr lang="fr-FR" b="1" dirty="0">
              <a:solidFill>
                <a:srgbClr val="22528C"/>
              </a:solidFill>
              <a:latin typeface="HK Nova" pitchFamily="50" charset="0"/>
            </a:endParaRPr>
          </a:p>
        </p:txBody>
      </p:sp>
      <p:grpSp>
        <p:nvGrpSpPr>
          <p:cNvPr id="40" name="Groupe 39">
            <a:extLst>
              <a:ext uri="{FF2B5EF4-FFF2-40B4-BE49-F238E27FC236}">
                <a16:creationId xmlns:a16="http://schemas.microsoft.com/office/drawing/2014/main" id="{3E89C736-4825-478B-82AE-5433F00E3C6E}"/>
              </a:ext>
            </a:extLst>
          </p:cNvPr>
          <p:cNvGrpSpPr/>
          <p:nvPr/>
        </p:nvGrpSpPr>
        <p:grpSpPr>
          <a:xfrm>
            <a:off x="9591897" y="1982872"/>
            <a:ext cx="864000" cy="864000"/>
            <a:chOff x="9361521" y="1960971"/>
            <a:chExt cx="864000" cy="864000"/>
          </a:xfrm>
        </p:grpSpPr>
        <p:grpSp>
          <p:nvGrpSpPr>
            <p:cNvPr id="41" name="Groupe 40">
              <a:extLst>
                <a:ext uri="{FF2B5EF4-FFF2-40B4-BE49-F238E27FC236}">
                  <a16:creationId xmlns:a16="http://schemas.microsoft.com/office/drawing/2014/main" id="{5A2CE427-36D7-4AB4-A8B9-87522B5F1980}"/>
                </a:ext>
              </a:extLst>
            </p:cNvPr>
            <p:cNvGrpSpPr>
              <a:grpSpLocks noChangeAspect="1"/>
            </p:cNvGrpSpPr>
            <p:nvPr/>
          </p:nvGrpSpPr>
          <p:grpSpPr>
            <a:xfrm>
              <a:off x="9361521" y="1960971"/>
              <a:ext cx="864000" cy="864000"/>
              <a:chOff x="5145122" y="2076553"/>
              <a:chExt cx="975433" cy="975433"/>
            </a:xfrm>
          </p:grpSpPr>
          <p:sp>
            <p:nvSpPr>
              <p:cNvPr id="43" name="Ellipse 42">
                <a:extLst>
                  <a:ext uri="{FF2B5EF4-FFF2-40B4-BE49-F238E27FC236}">
                    <a16:creationId xmlns:a16="http://schemas.microsoft.com/office/drawing/2014/main" id="{9B76AAF8-7D8C-4EAA-AB73-AD0536F3BD39}"/>
                  </a:ext>
                </a:extLst>
              </p:cNvPr>
              <p:cNvSpPr/>
              <p:nvPr/>
            </p:nvSpPr>
            <p:spPr>
              <a:xfrm>
                <a:off x="5145122" y="2076553"/>
                <a:ext cx="975433" cy="975433"/>
              </a:xfrm>
              <a:prstGeom prst="ellipse">
                <a:avLst/>
              </a:prstGeom>
              <a:solidFill>
                <a:schemeClr val="bg2"/>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rIns="36000" rtlCol="0" anchor="ctr"/>
              <a:lstStyle/>
              <a:p>
                <a:pPr algn="ctr"/>
                <a:endParaRPr lang="fr-FR" sz="800" b="1" dirty="0">
                  <a:latin typeface="HK Nova" pitchFamily="50" charset="0"/>
                </a:endParaRPr>
              </a:p>
            </p:txBody>
          </p:sp>
          <p:sp>
            <p:nvSpPr>
              <p:cNvPr id="44" name="Ellipse 43">
                <a:extLst>
                  <a:ext uri="{FF2B5EF4-FFF2-40B4-BE49-F238E27FC236}">
                    <a16:creationId xmlns:a16="http://schemas.microsoft.com/office/drawing/2014/main" id="{56F0467E-C47A-4D6C-9293-B8ABC911DBC4}"/>
                  </a:ext>
                </a:extLst>
              </p:cNvPr>
              <p:cNvSpPr/>
              <p:nvPr/>
            </p:nvSpPr>
            <p:spPr>
              <a:xfrm>
                <a:off x="5213885" y="2145318"/>
                <a:ext cx="837904" cy="837905"/>
              </a:xfrm>
              <a:prstGeom prst="ellipse">
                <a:avLst/>
              </a:prstGeom>
              <a:solidFill>
                <a:srgbClr val="2252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45720" rIns="36000" bIns="45720" numCol="1" spcCol="0" rtlCol="0" fromWordArt="0" anchor="ctr" anchorCtr="0" forceAA="0" compatLnSpc="1">
                <a:prstTxWarp prst="textNoShape">
                  <a:avLst/>
                </a:prstTxWarp>
                <a:noAutofit/>
              </a:bodyPr>
              <a:lstStyle/>
              <a:p>
                <a:pPr algn="ctr"/>
                <a:endParaRPr lang="fr-FR" sz="2000" b="1" dirty="0">
                  <a:latin typeface="HK Nova" pitchFamily="50" charset="0"/>
                </a:endParaRPr>
              </a:p>
            </p:txBody>
          </p:sp>
        </p:grpSp>
        <p:pic>
          <p:nvPicPr>
            <p:cNvPr id="42" name="Graphique 41" descr="Badge Tick1 contour">
              <a:extLst>
                <a:ext uri="{FF2B5EF4-FFF2-40B4-BE49-F238E27FC236}">
                  <a16:creationId xmlns:a16="http://schemas.microsoft.com/office/drawing/2014/main" id="{8BD3E7A7-8224-4D2C-B755-1C8068ECEF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88721" y="2088171"/>
              <a:ext cx="609600" cy="609600"/>
            </a:xfrm>
            <a:prstGeom prst="rect">
              <a:avLst/>
            </a:prstGeom>
          </p:spPr>
        </p:pic>
      </p:grpSp>
      <p:grpSp>
        <p:nvGrpSpPr>
          <p:cNvPr id="45" name="Groupe 44">
            <a:extLst>
              <a:ext uri="{FF2B5EF4-FFF2-40B4-BE49-F238E27FC236}">
                <a16:creationId xmlns:a16="http://schemas.microsoft.com/office/drawing/2014/main" id="{CD512BA6-0F90-452C-BD0A-AA4F6837A3A8}"/>
              </a:ext>
            </a:extLst>
          </p:cNvPr>
          <p:cNvGrpSpPr/>
          <p:nvPr/>
        </p:nvGrpSpPr>
        <p:grpSpPr>
          <a:xfrm>
            <a:off x="7574653" y="3313566"/>
            <a:ext cx="395215" cy="768890"/>
            <a:chOff x="7014198" y="1982963"/>
            <a:chExt cx="336488" cy="989661"/>
          </a:xfrm>
        </p:grpSpPr>
        <p:sp>
          <p:nvSpPr>
            <p:cNvPr id="46" name="Triangle isocèle 45">
              <a:extLst>
                <a:ext uri="{FF2B5EF4-FFF2-40B4-BE49-F238E27FC236}">
                  <a16:creationId xmlns:a16="http://schemas.microsoft.com/office/drawing/2014/main" id="{4BD9022C-C2E1-4B23-948D-5062F71CC4E1}"/>
                </a:ext>
              </a:extLst>
            </p:cNvPr>
            <p:cNvSpPr/>
            <p:nvPr/>
          </p:nvSpPr>
          <p:spPr bwMode="auto">
            <a:xfrm rot="5400000">
              <a:off x="6760090" y="2382029"/>
              <a:ext cx="989661" cy="191530"/>
            </a:xfrm>
            <a:prstGeom prst="triangle">
              <a:avLst/>
            </a:prstGeom>
            <a:solidFill>
              <a:srgbClr val="353E43"/>
            </a:solidFill>
            <a:ln w="12700">
              <a:solidFill>
                <a:schemeClr val="bg1"/>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sp>
          <p:nvSpPr>
            <p:cNvPr id="47" name="Triangle isocèle 46">
              <a:extLst>
                <a:ext uri="{FF2B5EF4-FFF2-40B4-BE49-F238E27FC236}">
                  <a16:creationId xmlns:a16="http://schemas.microsoft.com/office/drawing/2014/main" id="{8EC99F4A-935F-43A0-8965-3B877773F17B}"/>
                </a:ext>
              </a:extLst>
            </p:cNvPr>
            <p:cNvSpPr/>
            <p:nvPr/>
          </p:nvSpPr>
          <p:spPr bwMode="auto">
            <a:xfrm rot="5400000">
              <a:off x="6687611" y="2382029"/>
              <a:ext cx="989661" cy="191530"/>
            </a:xfrm>
            <a:prstGeom prst="triangle">
              <a:avLst/>
            </a:prstGeom>
            <a:solidFill>
              <a:srgbClr val="22528C"/>
            </a:solidFill>
            <a:ln w="12700">
              <a:solidFill>
                <a:schemeClr val="bg1"/>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sp>
          <p:nvSpPr>
            <p:cNvPr id="48" name="Triangle isocèle 47">
              <a:extLst>
                <a:ext uri="{FF2B5EF4-FFF2-40B4-BE49-F238E27FC236}">
                  <a16:creationId xmlns:a16="http://schemas.microsoft.com/office/drawing/2014/main" id="{DDB88D13-2E47-418A-AB95-801FED30D9CF}"/>
                </a:ext>
              </a:extLst>
            </p:cNvPr>
            <p:cNvSpPr/>
            <p:nvPr/>
          </p:nvSpPr>
          <p:spPr bwMode="auto">
            <a:xfrm rot="5400000">
              <a:off x="6615132" y="2382029"/>
              <a:ext cx="989661" cy="191530"/>
            </a:xfrm>
            <a:prstGeom prst="triangle">
              <a:avLst/>
            </a:prstGeom>
            <a:solidFill>
              <a:srgbClr val="48A3B9"/>
            </a:solidFill>
            <a:ln w="12700">
              <a:solidFill>
                <a:schemeClr val="bg1"/>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grpSp>
      <p:pic>
        <p:nvPicPr>
          <p:cNvPr id="3074" name="Picture 2">
            <a:extLst>
              <a:ext uri="{FF2B5EF4-FFF2-40B4-BE49-F238E27FC236}">
                <a16:creationId xmlns:a16="http://schemas.microsoft.com/office/drawing/2014/main" id="{E29CE44C-A540-4775-8774-37BD2F905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029" y="2110072"/>
            <a:ext cx="3999823" cy="31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807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550680"/>
            <a:ext cx="9144000" cy="992764"/>
          </a:xfrm>
        </p:spPr>
        <p:txBody>
          <a:bodyPr>
            <a:noAutofit/>
          </a:bodyPr>
          <a:lstStyle/>
          <a:p>
            <a:r>
              <a:rPr lang="fr-FR" sz="4800" dirty="0"/>
              <a:t>5/ Données </a:t>
            </a:r>
            <a:br>
              <a:rPr lang="fr-FR" sz="4800" dirty="0"/>
            </a:br>
            <a:r>
              <a:rPr lang="fr-FR" sz="4800" dirty="0"/>
              <a:t>financières</a:t>
            </a:r>
          </a:p>
        </p:txBody>
      </p:sp>
    </p:spTree>
    <p:extLst>
      <p:ext uri="{BB962C8B-B14F-4D97-AF65-F5344CB8AC3E}">
        <p14:creationId xmlns:p14="http://schemas.microsoft.com/office/powerpoint/2010/main" val="3496100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Chiffre d’affaires semestriel </a:t>
            </a:r>
            <a:br>
              <a:rPr lang="fr-FR" dirty="0"/>
            </a:br>
            <a:r>
              <a:rPr lang="fr-FR" dirty="0"/>
              <a:t>en très forte croissance de 86%</a:t>
            </a:r>
            <a:endParaRPr lang="fr-FR" sz="3200" dirty="0"/>
          </a:p>
        </p:txBody>
      </p:sp>
      <p:sp>
        <p:nvSpPr>
          <p:cNvPr id="5" name="Espace réservé du pied de page 4"/>
          <p:cNvSpPr>
            <a:spLocks noGrp="1"/>
          </p:cNvSpPr>
          <p:nvPr>
            <p:ph type="ftr" sz="quarter" idx="11"/>
          </p:nvPr>
        </p:nvSpPr>
        <p:spPr/>
        <p:txBody>
          <a:bodyPr/>
          <a:lstStyle/>
          <a:p>
            <a:r>
              <a:rPr lang="fr-FR" sz="1000" dirty="0">
                <a:solidFill>
                  <a:schemeClr val="tx1">
                    <a:tint val="75000"/>
                  </a:schemeClr>
                </a:solidFill>
                <a:latin typeface="HK Nova" panose="00000500000000000000" pitchFamily="2" charset="0"/>
              </a:rPr>
              <a:t>Novembre 2021</a:t>
            </a:r>
          </a:p>
        </p:txBody>
      </p:sp>
      <p:sp>
        <p:nvSpPr>
          <p:cNvPr id="6" name="Espace réservé du numéro de diapositive 5"/>
          <p:cNvSpPr>
            <a:spLocks noGrp="1"/>
          </p:cNvSpPr>
          <p:nvPr>
            <p:ph type="sldNum" sz="quarter" idx="12"/>
          </p:nvPr>
        </p:nvSpPr>
        <p:spPr/>
        <p:txBody>
          <a:bodyPr/>
          <a:lstStyle/>
          <a:p>
            <a:fld id="{FFAD9D49-8999-4417-9E3D-D2CC3270CC50}" type="slidenum">
              <a:rPr lang="fr-FR" smtClean="0"/>
              <a:t>14</a:t>
            </a:fld>
            <a:endParaRPr lang="fr-FR"/>
          </a:p>
        </p:txBody>
      </p:sp>
      <p:graphicFrame>
        <p:nvGraphicFramePr>
          <p:cNvPr id="7" name="Tableau 6">
            <a:extLst>
              <a:ext uri="{FF2B5EF4-FFF2-40B4-BE49-F238E27FC236}">
                <a16:creationId xmlns:a16="http://schemas.microsoft.com/office/drawing/2014/main" id="{306CD9C0-0C68-41D6-8C69-3E1AF8997435}"/>
              </a:ext>
            </a:extLst>
          </p:cNvPr>
          <p:cNvGraphicFramePr>
            <a:graphicFrameLocks noGrp="1"/>
          </p:cNvGraphicFramePr>
          <p:nvPr>
            <p:extLst>
              <p:ext uri="{D42A27DB-BD31-4B8C-83A1-F6EECF244321}">
                <p14:modId xmlns:p14="http://schemas.microsoft.com/office/powerpoint/2010/main" val="3924329472"/>
              </p:ext>
            </p:extLst>
          </p:nvPr>
        </p:nvGraphicFramePr>
        <p:xfrm>
          <a:off x="5971367" y="1755096"/>
          <a:ext cx="5382431" cy="4712400"/>
        </p:xfrm>
        <a:graphic>
          <a:graphicData uri="http://schemas.openxmlformats.org/drawingml/2006/table">
            <a:tbl>
              <a:tblPr firstRow="1" bandRow="1">
                <a:tableStyleId>{5C22544A-7EE6-4342-B048-85BDC9FD1C3A}</a:tableStyleId>
              </a:tblPr>
              <a:tblGrid>
                <a:gridCol w="3029845">
                  <a:extLst>
                    <a:ext uri="{9D8B030D-6E8A-4147-A177-3AD203B41FA5}">
                      <a16:colId xmlns:a16="http://schemas.microsoft.com/office/drawing/2014/main" val="20000"/>
                    </a:ext>
                  </a:extLst>
                </a:gridCol>
                <a:gridCol w="1176293">
                  <a:extLst>
                    <a:ext uri="{9D8B030D-6E8A-4147-A177-3AD203B41FA5}">
                      <a16:colId xmlns:a16="http://schemas.microsoft.com/office/drawing/2014/main" val="2121552112"/>
                    </a:ext>
                  </a:extLst>
                </a:gridCol>
                <a:gridCol w="1176293">
                  <a:extLst>
                    <a:ext uri="{9D8B030D-6E8A-4147-A177-3AD203B41FA5}">
                      <a16:colId xmlns:a16="http://schemas.microsoft.com/office/drawing/2014/main" val="20001"/>
                    </a:ext>
                  </a:extLst>
                </a:gridCol>
              </a:tblGrid>
              <a:tr h="180093">
                <a:tc>
                  <a:txBody>
                    <a:bodyPr/>
                    <a:lstStyle/>
                    <a:p>
                      <a:r>
                        <a:rPr lang="fr-FR" sz="1000" b="0" i="1" noProof="0" dirty="0">
                          <a:solidFill>
                            <a:schemeClr val="bg1"/>
                          </a:solidFill>
                          <a:latin typeface="HK Nova" pitchFamily="50" charset="0"/>
                        </a:rPr>
                        <a:t>En K€</a:t>
                      </a:r>
                    </a:p>
                  </a:txBody>
                  <a:tcPr marL="36000" marR="36000"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3E43"/>
                    </a:solidFill>
                  </a:tcPr>
                </a:tc>
                <a:tc>
                  <a:txBody>
                    <a:bodyPr/>
                    <a:lstStyle/>
                    <a:p>
                      <a:pPr algn="ctr"/>
                      <a:r>
                        <a:rPr lang="fr-FR" sz="1000" noProof="0" dirty="0">
                          <a:solidFill>
                            <a:schemeClr val="bg1"/>
                          </a:solidFill>
                          <a:latin typeface="HK Nova" pitchFamily="50" charset="0"/>
                        </a:rPr>
                        <a:t>S1 2021</a:t>
                      </a:r>
                    </a:p>
                  </a:txBody>
                  <a:tcPr marL="36000" marR="36000"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3E43"/>
                    </a:solidFill>
                  </a:tcPr>
                </a:tc>
                <a:tc>
                  <a:txBody>
                    <a:bodyPr/>
                    <a:lstStyle/>
                    <a:p>
                      <a:pPr algn="ctr"/>
                      <a:r>
                        <a:rPr lang="fr-FR" sz="1000" noProof="0" dirty="0">
                          <a:solidFill>
                            <a:schemeClr val="bg1"/>
                          </a:solidFill>
                          <a:latin typeface="HK Nova" pitchFamily="50" charset="0"/>
                        </a:rPr>
                        <a:t>S1 2020</a:t>
                      </a:r>
                    </a:p>
                  </a:txBody>
                  <a:tcPr marL="36000" marR="36000"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3E43"/>
                    </a:solidFill>
                  </a:tcPr>
                </a:tc>
                <a:extLst>
                  <a:ext uri="{0D108BD9-81ED-4DB2-BD59-A6C34878D82A}">
                    <a16:rowId xmlns:a16="http://schemas.microsoft.com/office/drawing/2014/main" val="10000"/>
                  </a:ext>
                </a:extLst>
              </a:tr>
              <a:tr h="180093">
                <a:tc>
                  <a:txBody>
                    <a:bodyPr/>
                    <a:lstStyle/>
                    <a:p>
                      <a:pPr marL="180975" marR="0" lvl="1"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C64"/>
                          </a:solidFill>
                          <a:effectLst/>
                          <a:uLnTx/>
                          <a:uFillTx/>
                          <a:latin typeface="HK Nova" pitchFamily="50" charset="0"/>
                          <a:ea typeface="+mn-ea"/>
                          <a:cs typeface="+mn-cs"/>
                        </a:rPr>
                        <a:t>Analyses laboratoire</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i="1" noProof="0" dirty="0">
                          <a:solidFill>
                            <a:srgbClr val="002C64"/>
                          </a:solidFill>
                          <a:latin typeface="HK Nova" pitchFamily="50" charset="0"/>
                        </a:rPr>
                        <a:t>4 561</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i="1" noProof="0" dirty="0">
                          <a:solidFill>
                            <a:srgbClr val="002C64"/>
                          </a:solidFill>
                          <a:latin typeface="HK Nova" pitchFamily="50" charset="0"/>
                        </a:rPr>
                        <a:t>2 587</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5500857"/>
                  </a:ext>
                </a:extLst>
              </a:tr>
              <a:tr h="180093">
                <a:tc>
                  <a:txBody>
                    <a:bodyPr/>
                    <a:lstStyle/>
                    <a:p>
                      <a:pPr marL="180975" marR="0" lvl="1"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C64"/>
                          </a:solidFill>
                          <a:effectLst/>
                          <a:uLnTx/>
                          <a:uFillTx/>
                          <a:latin typeface="HK Nova" pitchFamily="50" charset="0"/>
                          <a:ea typeface="+mn-ea"/>
                          <a:cs typeface="+mn-cs"/>
                        </a:rPr>
                        <a:t>Capteurs</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i="1" noProof="0" dirty="0">
                          <a:solidFill>
                            <a:srgbClr val="002C64"/>
                          </a:solidFill>
                          <a:latin typeface="HK Nova" pitchFamily="50" charset="0"/>
                        </a:rPr>
                        <a:t>403</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i="1" noProof="0" dirty="0">
                          <a:solidFill>
                            <a:srgbClr val="002C64"/>
                          </a:solidFill>
                          <a:latin typeface="HK Nova" pitchFamily="50" charset="0"/>
                        </a:rPr>
                        <a:t>82</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634769"/>
                  </a:ext>
                </a:extLst>
              </a:tr>
              <a:tr h="180093">
                <a:tc>
                  <a:txBody>
                    <a:bodyPr/>
                    <a:lstStyle/>
                    <a:p>
                      <a:pPr marL="180975" marR="0" lvl="1"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C64"/>
                          </a:solidFill>
                          <a:effectLst/>
                          <a:uLnTx/>
                          <a:uFillTx/>
                          <a:latin typeface="HK Nova" pitchFamily="50" charset="0"/>
                          <a:ea typeface="+mn-ea"/>
                          <a:cs typeface="+mn-cs"/>
                        </a:rPr>
                        <a:t>Digital</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i="1" noProof="0" dirty="0">
                          <a:solidFill>
                            <a:srgbClr val="002C64"/>
                          </a:solidFill>
                          <a:latin typeface="HK Nova" pitchFamily="50" charset="0"/>
                        </a:rPr>
                        <a:t>-</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i="1" noProof="0" dirty="0">
                          <a:solidFill>
                            <a:srgbClr val="002C64"/>
                          </a:solidFill>
                          <a:latin typeface="HK Nova" pitchFamily="50" charset="0"/>
                        </a:rPr>
                        <a:t>-</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7690375"/>
                  </a:ext>
                </a:extLst>
              </a:tr>
              <a:tr h="180093">
                <a:tc>
                  <a:txBody>
                    <a:bodyPr/>
                    <a:lstStyle/>
                    <a:p>
                      <a:r>
                        <a:rPr lang="fr-FR" sz="1000" b="1" noProof="0" dirty="0">
                          <a:solidFill>
                            <a:srgbClr val="002C64"/>
                          </a:solidFill>
                          <a:latin typeface="HK Nova" pitchFamily="50" charset="0"/>
                        </a:rPr>
                        <a:t>Chiffre d’affaires</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3982" rtl="0" eaLnBrk="1" latinLnBrk="0" hangingPunct="1"/>
                      <a:r>
                        <a:rPr lang="fr-FR" sz="1000" b="1" kern="1200" dirty="0">
                          <a:solidFill>
                            <a:srgbClr val="002C64"/>
                          </a:solidFill>
                          <a:latin typeface="HK Nova" pitchFamily="50" charset="0"/>
                          <a:ea typeface="+mn-ea"/>
                          <a:cs typeface="+mn-cs"/>
                        </a:rPr>
                        <a:t>4 964</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3982" rtl="0" eaLnBrk="1" latinLnBrk="0" hangingPunct="1"/>
                      <a:r>
                        <a:rPr lang="fr-FR" sz="1000" b="1" kern="1200" dirty="0">
                          <a:solidFill>
                            <a:srgbClr val="002C64"/>
                          </a:solidFill>
                          <a:latin typeface="HK Nova" pitchFamily="50" charset="0"/>
                          <a:ea typeface="+mn-ea"/>
                          <a:cs typeface="+mn-cs"/>
                        </a:rPr>
                        <a:t>2 667</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180093">
                <a:tc>
                  <a:txBody>
                    <a:bodyPr/>
                    <a:lstStyle/>
                    <a:p>
                      <a:r>
                        <a:rPr lang="fr-FR" sz="1000" b="0" noProof="0" dirty="0">
                          <a:solidFill>
                            <a:srgbClr val="002C64"/>
                          </a:solidFill>
                          <a:latin typeface="HK Nova" pitchFamily="50" charset="0"/>
                        </a:rPr>
                        <a:t>Total des produits d’exploitation</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fr-FR" sz="1000" b="0" kern="1200" noProof="0" dirty="0">
                          <a:solidFill>
                            <a:srgbClr val="002C64"/>
                          </a:solidFill>
                          <a:latin typeface="HK Nova" pitchFamily="50" charset="0"/>
                          <a:ea typeface="+mn-ea"/>
                          <a:cs typeface="+mn-cs"/>
                        </a:rPr>
                        <a:t>5 349</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fr-FR" sz="1000" b="0" kern="1200" noProof="0" dirty="0">
                          <a:solidFill>
                            <a:srgbClr val="002C64"/>
                          </a:solidFill>
                          <a:latin typeface="HK Nova" pitchFamily="50" charset="0"/>
                          <a:ea typeface="+mn-ea"/>
                          <a:cs typeface="+mn-cs"/>
                        </a:rPr>
                        <a:t>2 824</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180093">
                <a:tc>
                  <a:txBody>
                    <a:bodyPr/>
                    <a:lstStyle/>
                    <a:p>
                      <a:r>
                        <a:rPr lang="fr-FR" sz="1000" b="1" noProof="0" dirty="0">
                          <a:solidFill>
                            <a:srgbClr val="002C64"/>
                          </a:solidFill>
                          <a:latin typeface="HK Nova" pitchFamily="50" charset="0"/>
                        </a:rPr>
                        <a:t>Charges d’exploitation</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1" kern="1200" noProof="0" dirty="0">
                          <a:solidFill>
                            <a:srgbClr val="002C64"/>
                          </a:solidFill>
                          <a:latin typeface="HK Nova" pitchFamily="50" charset="0"/>
                          <a:ea typeface="+mn-ea"/>
                          <a:cs typeface="+mn-cs"/>
                        </a:rPr>
                        <a:t>(5 494)</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1" kern="1200" noProof="0" dirty="0">
                          <a:solidFill>
                            <a:srgbClr val="002C64"/>
                          </a:solidFill>
                          <a:latin typeface="HK Nova" pitchFamily="50" charset="0"/>
                          <a:ea typeface="+mn-ea"/>
                          <a:cs typeface="+mn-cs"/>
                        </a:rPr>
                        <a:t>(3 313)</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7848036"/>
                  </a:ext>
                </a:extLst>
              </a:tr>
              <a:tr h="180093">
                <a:tc>
                  <a:txBody>
                    <a:bodyPr/>
                    <a:lstStyle/>
                    <a:p>
                      <a:r>
                        <a:rPr lang="fr-FR" sz="1000" b="0" noProof="0" dirty="0">
                          <a:solidFill>
                            <a:srgbClr val="002C64"/>
                          </a:solidFill>
                          <a:latin typeface="HK Nova" pitchFamily="50" charset="0"/>
                        </a:rPr>
                        <a:t>dont charges de personnel</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kern="1200" noProof="0" dirty="0">
                          <a:solidFill>
                            <a:srgbClr val="002C64"/>
                          </a:solidFill>
                          <a:latin typeface="HK Nova" pitchFamily="50" charset="0"/>
                          <a:ea typeface="+mn-ea"/>
                          <a:cs typeface="+mn-cs"/>
                        </a:rPr>
                        <a:t>(2 331)</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kern="1200" noProof="0" dirty="0">
                          <a:solidFill>
                            <a:srgbClr val="002C64"/>
                          </a:solidFill>
                          <a:latin typeface="HK Nova" pitchFamily="50" charset="0"/>
                          <a:ea typeface="+mn-ea"/>
                          <a:cs typeface="+mn-cs"/>
                        </a:rPr>
                        <a:t>(1 485)</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248318"/>
                  </a:ext>
                </a:extLst>
              </a:tr>
              <a:tr h="180093">
                <a:tc>
                  <a:txBody>
                    <a:bodyPr/>
                    <a:lstStyle/>
                    <a:p>
                      <a:pPr marL="0" algn="l" defTabSz="914400" rtl="0" eaLnBrk="1" latinLnBrk="0" hangingPunct="1"/>
                      <a:r>
                        <a:rPr lang="fr-FR" sz="1000" b="0" i="1" kern="1200" noProof="0" dirty="0">
                          <a:solidFill>
                            <a:srgbClr val="002C64"/>
                          </a:solidFill>
                          <a:latin typeface="HK Nova" pitchFamily="50" charset="0"/>
                          <a:ea typeface="+mn-ea"/>
                          <a:cs typeface="+mn-cs"/>
                        </a:rPr>
                        <a:t>en % du CA</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0" i="1" kern="1200" noProof="0" dirty="0">
                          <a:solidFill>
                            <a:srgbClr val="002C64"/>
                          </a:solidFill>
                          <a:latin typeface="HK Nova" pitchFamily="50" charset="0"/>
                          <a:ea typeface="+mn-ea"/>
                          <a:cs typeface="+mn-cs"/>
                        </a:rPr>
                        <a:t>(42,4%)</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0" i="1" kern="1200" noProof="0" dirty="0">
                          <a:solidFill>
                            <a:srgbClr val="002C64"/>
                          </a:solidFill>
                          <a:latin typeface="HK Nova" pitchFamily="50" charset="0"/>
                          <a:ea typeface="+mn-ea"/>
                          <a:cs typeface="+mn-cs"/>
                        </a:rPr>
                        <a:t>(55,7%)</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3970821"/>
                  </a:ext>
                </a:extLst>
              </a:tr>
              <a:tr h="180093">
                <a:tc>
                  <a:txBody>
                    <a:bodyPr/>
                    <a:lstStyle/>
                    <a:p>
                      <a:pPr marL="0" algn="l" defTabSz="914400" rtl="0" eaLnBrk="1" latinLnBrk="0" hangingPunct="1"/>
                      <a:r>
                        <a:rPr lang="fr-FR" sz="1000" b="0" kern="1200" noProof="0" dirty="0">
                          <a:solidFill>
                            <a:srgbClr val="002C64"/>
                          </a:solidFill>
                          <a:latin typeface="HK Nova" pitchFamily="50" charset="0"/>
                          <a:ea typeface="+mn-ea"/>
                          <a:cs typeface="+mn-cs"/>
                        </a:rPr>
                        <a:t>dont autres achats et charges externes</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0" kern="1200" noProof="0" dirty="0">
                          <a:solidFill>
                            <a:srgbClr val="002C64"/>
                          </a:solidFill>
                          <a:latin typeface="HK Nova" pitchFamily="50" charset="0"/>
                          <a:ea typeface="+mn-ea"/>
                          <a:cs typeface="+mn-cs"/>
                        </a:rPr>
                        <a:t>(1 605)</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0" kern="1200" noProof="0" dirty="0">
                          <a:solidFill>
                            <a:srgbClr val="002C64"/>
                          </a:solidFill>
                          <a:latin typeface="HK Nova" pitchFamily="50" charset="0"/>
                          <a:ea typeface="+mn-ea"/>
                          <a:cs typeface="+mn-cs"/>
                        </a:rPr>
                        <a:t>(808)</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1181152"/>
                  </a:ext>
                </a:extLst>
              </a:tr>
              <a:tr h="180093">
                <a:tc>
                  <a:txBody>
                    <a:bodyPr/>
                    <a:lstStyle/>
                    <a:p>
                      <a:pPr marL="0" algn="l" defTabSz="914400" rtl="0" eaLnBrk="1" latinLnBrk="0" hangingPunct="1"/>
                      <a:r>
                        <a:rPr lang="fr-FR" sz="1000" b="0" i="1" kern="1200" noProof="0" dirty="0">
                          <a:solidFill>
                            <a:srgbClr val="002C64"/>
                          </a:solidFill>
                          <a:latin typeface="HK Nova" pitchFamily="50" charset="0"/>
                          <a:ea typeface="+mn-ea"/>
                          <a:cs typeface="+mn-cs"/>
                        </a:rPr>
                        <a:t>en % du CA</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0" i="1" kern="1200" noProof="0" dirty="0">
                          <a:solidFill>
                            <a:srgbClr val="002C64"/>
                          </a:solidFill>
                          <a:latin typeface="HK Nova" pitchFamily="50" charset="0"/>
                          <a:ea typeface="+mn-ea"/>
                          <a:cs typeface="+mn-cs"/>
                        </a:rPr>
                        <a:t>(29,2%)</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0" i="1" kern="1200" noProof="0" dirty="0">
                          <a:solidFill>
                            <a:srgbClr val="002C64"/>
                          </a:solidFill>
                          <a:latin typeface="HK Nova" pitchFamily="50" charset="0"/>
                          <a:ea typeface="+mn-ea"/>
                          <a:cs typeface="+mn-cs"/>
                        </a:rPr>
                        <a:t>(30,3%)</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746902"/>
                  </a:ext>
                </a:extLst>
              </a:tr>
              <a:tr h="180093">
                <a:tc>
                  <a:txBody>
                    <a:bodyPr/>
                    <a:lstStyle/>
                    <a:p>
                      <a:pPr marL="0" algn="l" defTabSz="914400" rtl="0" eaLnBrk="1" latinLnBrk="0" hangingPunct="1"/>
                      <a:r>
                        <a:rPr lang="fr-FR" sz="1000" b="1" kern="1200" noProof="0" dirty="0">
                          <a:solidFill>
                            <a:srgbClr val="002C64"/>
                          </a:solidFill>
                          <a:latin typeface="HK Nova" pitchFamily="50" charset="0"/>
                          <a:ea typeface="+mn-ea"/>
                          <a:cs typeface="+mn-cs"/>
                        </a:rPr>
                        <a:t>EBITDA</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rgbClr val="002C64"/>
                          </a:solidFill>
                          <a:latin typeface="HK Nova" pitchFamily="50" charset="0"/>
                          <a:ea typeface="+mn-ea"/>
                          <a:cs typeface="+mn-cs"/>
                        </a:rPr>
                        <a:t>375</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rgbClr val="002C64"/>
                          </a:solidFill>
                          <a:latin typeface="HK Nova" pitchFamily="50" charset="0"/>
                          <a:ea typeface="+mn-ea"/>
                          <a:cs typeface="+mn-cs"/>
                        </a:rPr>
                        <a:t>6</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42729294"/>
                  </a:ext>
                </a:extLst>
              </a:tr>
              <a:tr h="208800">
                <a:tc>
                  <a:txBody>
                    <a:bodyPr/>
                    <a:lstStyle/>
                    <a:p>
                      <a:r>
                        <a:rPr lang="fr-FR" sz="1000" b="0" noProof="0" dirty="0">
                          <a:solidFill>
                            <a:srgbClr val="002C64"/>
                          </a:solidFill>
                          <a:latin typeface="HK Nova" pitchFamily="50" charset="0"/>
                        </a:rPr>
                        <a:t>Dotations aux amortissements et provisions</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kern="1200" noProof="0" dirty="0">
                          <a:solidFill>
                            <a:srgbClr val="002C64"/>
                          </a:solidFill>
                          <a:latin typeface="HK Nova" pitchFamily="50" charset="0"/>
                          <a:ea typeface="+mn-ea"/>
                          <a:cs typeface="+mn-cs"/>
                        </a:rPr>
                        <a:t>(520)</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kern="1200" noProof="0" dirty="0">
                          <a:solidFill>
                            <a:srgbClr val="002C64"/>
                          </a:solidFill>
                          <a:latin typeface="HK Nova" pitchFamily="50" charset="0"/>
                          <a:ea typeface="+mn-ea"/>
                          <a:cs typeface="+mn-cs"/>
                        </a:rPr>
                        <a:t>(372)</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8076812"/>
                  </a:ext>
                </a:extLst>
              </a:tr>
              <a:tr h="208800">
                <a:tc>
                  <a:txBody>
                    <a:bodyPr/>
                    <a:lstStyle/>
                    <a:p>
                      <a:r>
                        <a:rPr lang="fr-FR" sz="1000" b="0" noProof="0" dirty="0">
                          <a:solidFill>
                            <a:srgbClr val="002C64"/>
                          </a:solidFill>
                          <a:latin typeface="HK Nova" pitchFamily="50" charset="0"/>
                        </a:rPr>
                        <a:t>Autres produits d’exploitation</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kern="1200" noProof="0" dirty="0">
                          <a:solidFill>
                            <a:srgbClr val="002C64"/>
                          </a:solidFill>
                          <a:latin typeface="HK Nova" pitchFamily="50" charset="0"/>
                          <a:ea typeface="+mn-ea"/>
                          <a:cs typeface="+mn-cs"/>
                        </a:rPr>
                        <a:t>15</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000" b="0" kern="1200" noProof="0" dirty="0">
                        <a:solidFill>
                          <a:srgbClr val="002C64"/>
                        </a:solidFill>
                        <a:latin typeface="HK Nova" pitchFamily="50" charset="0"/>
                        <a:ea typeface="+mn-ea"/>
                        <a:cs typeface="+mn-cs"/>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6247268"/>
                  </a:ext>
                </a:extLst>
              </a:tr>
              <a:tr h="180093">
                <a:tc>
                  <a:txBody>
                    <a:bodyPr/>
                    <a:lstStyle/>
                    <a:p>
                      <a:r>
                        <a:rPr lang="fr-FR" sz="1000" b="1" noProof="0" dirty="0">
                          <a:solidFill>
                            <a:schemeClr val="bg1"/>
                          </a:solidFill>
                          <a:latin typeface="HK Nova" pitchFamily="50" charset="0"/>
                        </a:rPr>
                        <a:t>Résultat d’exploitation</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chemeClr val="bg1"/>
                          </a:solidFill>
                          <a:latin typeface="HK Nova" pitchFamily="50" charset="0"/>
                          <a:ea typeface="+mn-ea"/>
                          <a:cs typeface="+mn-cs"/>
                        </a:rPr>
                        <a:t>(131)</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chemeClr val="bg1"/>
                          </a:solidFill>
                          <a:latin typeface="HK Nova" pitchFamily="50" charset="0"/>
                          <a:ea typeface="+mn-ea"/>
                          <a:cs typeface="+mn-cs"/>
                        </a:rPr>
                        <a:t>(489)</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extLst>
                  <a:ext uri="{0D108BD9-81ED-4DB2-BD59-A6C34878D82A}">
                    <a16:rowId xmlns:a16="http://schemas.microsoft.com/office/drawing/2014/main" val="10006"/>
                  </a:ext>
                </a:extLst>
              </a:tr>
              <a:tr h="1800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kern="1200" noProof="0" dirty="0">
                          <a:solidFill>
                            <a:srgbClr val="002C64"/>
                          </a:solidFill>
                          <a:latin typeface="HK Nova" pitchFamily="50" charset="0"/>
                          <a:ea typeface="+mn-ea"/>
                          <a:cs typeface="+mn-cs"/>
                        </a:rPr>
                        <a:t>Résultat financier</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noProof="0" dirty="0">
                          <a:solidFill>
                            <a:srgbClr val="002C64"/>
                          </a:solidFill>
                          <a:latin typeface="HK Nova" pitchFamily="50" charset="0"/>
                        </a:rPr>
                        <a:t>(121)</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noProof="0" dirty="0">
                          <a:solidFill>
                            <a:srgbClr val="002C64"/>
                          </a:solidFill>
                          <a:latin typeface="HK Nova" pitchFamily="50" charset="0"/>
                        </a:rPr>
                        <a:t>(51)</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00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kern="1200" noProof="0" dirty="0">
                          <a:solidFill>
                            <a:srgbClr val="002C64"/>
                          </a:solidFill>
                          <a:latin typeface="HK Nova" pitchFamily="50" charset="0"/>
                          <a:ea typeface="+mn-ea"/>
                          <a:cs typeface="+mn-cs"/>
                        </a:rPr>
                        <a:t>Résultat exceptionnel</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noProof="0" dirty="0">
                          <a:solidFill>
                            <a:srgbClr val="002C64"/>
                          </a:solidFill>
                          <a:latin typeface="HK Nova" pitchFamily="50" charset="0"/>
                        </a:rPr>
                        <a:t>53</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noProof="0" dirty="0">
                          <a:solidFill>
                            <a:srgbClr val="002C64"/>
                          </a:solidFill>
                          <a:latin typeface="HK Nova" pitchFamily="50" charset="0"/>
                        </a:rPr>
                        <a:t>(7)</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7631252"/>
                  </a:ext>
                </a:extLst>
              </a:tr>
              <a:tr h="1800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0" kern="1200" noProof="0" dirty="0">
                          <a:solidFill>
                            <a:srgbClr val="002C64"/>
                          </a:solidFill>
                          <a:latin typeface="HK Nova" pitchFamily="50" charset="0"/>
                          <a:ea typeface="+mn-ea"/>
                          <a:cs typeface="+mn-cs"/>
                        </a:rPr>
                        <a:t>(IS) / CIR</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noProof="0" dirty="0">
                          <a:solidFill>
                            <a:srgbClr val="002C64"/>
                          </a:solidFill>
                          <a:latin typeface="HK Nova" pitchFamily="50" charset="0"/>
                        </a:rPr>
                        <a:t>(131)</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noProof="0" dirty="0">
                          <a:solidFill>
                            <a:srgbClr val="002C64"/>
                          </a:solidFill>
                          <a:latin typeface="HK Nova" pitchFamily="50" charset="0"/>
                        </a:rPr>
                        <a:t>47</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5629620"/>
                  </a:ext>
                </a:extLst>
              </a:tr>
              <a:tr h="1800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chemeClr val="bg1"/>
                          </a:solidFill>
                          <a:latin typeface="HK Nova" pitchFamily="50" charset="0"/>
                          <a:ea typeface="+mn-ea"/>
                          <a:cs typeface="+mn-cs"/>
                        </a:rPr>
                        <a:t>Résultat consolidé</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tc>
                  <a:txBody>
                    <a:bodyPr/>
                    <a:lstStyle/>
                    <a:p>
                      <a:pPr algn="ctr"/>
                      <a:r>
                        <a:rPr lang="fr-FR" sz="1000" b="1" noProof="0" dirty="0">
                          <a:solidFill>
                            <a:schemeClr val="bg1"/>
                          </a:solidFill>
                          <a:latin typeface="HK Nova" pitchFamily="50" charset="0"/>
                        </a:rPr>
                        <a:t>(68)</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tc>
                  <a:txBody>
                    <a:bodyPr/>
                    <a:lstStyle/>
                    <a:p>
                      <a:pPr algn="ctr"/>
                      <a:r>
                        <a:rPr lang="fr-FR" sz="1000" b="1" noProof="0" dirty="0">
                          <a:solidFill>
                            <a:schemeClr val="bg1"/>
                          </a:solidFill>
                          <a:latin typeface="HK Nova" pitchFamily="50" charset="0"/>
                        </a:rPr>
                        <a:t>(500)</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extLst>
                  <a:ext uri="{0D108BD9-81ED-4DB2-BD59-A6C34878D82A}">
                    <a16:rowId xmlns:a16="http://schemas.microsoft.com/office/drawing/2014/main" val="10008"/>
                  </a:ext>
                </a:extLst>
              </a:tr>
              <a:tr h="1800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chemeClr val="bg1"/>
                          </a:solidFill>
                          <a:latin typeface="HK Nova" pitchFamily="50" charset="0"/>
                          <a:ea typeface="+mn-ea"/>
                          <a:cs typeface="+mn-cs"/>
                        </a:rPr>
                        <a:t>Résultat Groupe</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tc>
                  <a:txBody>
                    <a:bodyPr/>
                    <a:lstStyle/>
                    <a:p>
                      <a:pPr algn="ctr"/>
                      <a:r>
                        <a:rPr lang="fr-FR" sz="1000" b="1" noProof="0" dirty="0">
                          <a:solidFill>
                            <a:schemeClr val="bg1"/>
                          </a:solidFill>
                          <a:latin typeface="HK Nova" pitchFamily="50" charset="0"/>
                        </a:rPr>
                        <a:t>(73)</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tc>
                  <a:txBody>
                    <a:bodyPr/>
                    <a:lstStyle/>
                    <a:p>
                      <a:pPr algn="ctr"/>
                      <a:r>
                        <a:rPr lang="fr-FR" sz="1000" b="1" noProof="0" dirty="0">
                          <a:solidFill>
                            <a:schemeClr val="bg1"/>
                          </a:solidFill>
                          <a:latin typeface="HK Nova" pitchFamily="50" charset="0"/>
                        </a:rPr>
                        <a:t>(504)</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extLst>
                  <a:ext uri="{0D108BD9-81ED-4DB2-BD59-A6C34878D82A}">
                    <a16:rowId xmlns:a16="http://schemas.microsoft.com/office/drawing/2014/main" val="10018"/>
                  </a:ext>
                </a:extLst>
              </a:tr>
              <a:tr h="1800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chemeClr val="bg1"/>
                          </a:solidFill>
                          <a:latin typeface="HK Nova" pitchFamily="50" charset="0"/>
                          <a:ea typeface="+mn-ea"/>
                          <a:cs typeface="+mn-cs"/>
                        </a:rPr>
                        <a:t>Résultat hors-Groupe</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tc>
                  <a:txBody>
                    <a:bodyPr/>
                    <a:lstStyle/>
                    <a:p>
                      <a:pPr algn="ctr"/>
                      <a:r>
                        <a:rPr lang="fr-FR" sz="1000" b="1" noProof="0" dirty="0">
                          <a:solidFill>
                            <a:schemeClr val="bg1"/>
                          </a:solidFill>
                          <a:latin typeface="HK Nova" pitchFamily="50" charset="0"/>
                        </a:rPr>
                        <a:t>4</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tc>
                  <a:txBody>
                    <a:bodyPr/>
                    <a:lstStyle/>
                    <a:p>
                      <a:pPr algn="ctr"/>
                      <a:r>
                        <a:rPr lang="fr-FR" sz="1000" b="1" noProof="0" dirty="0">
                          <a:solidFill>
                            <a:schemeClr val="bg1"/>
                          </a:solidFill>
                          <a:latin typeface="HK Nova" pitchFamily="50" charset="0"/>
                        </a:rPr>
                        <a:t>4</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extLst>
                  <a:ext uri="{0D108BD9-81ED-4DB2-BD59-A6C34878D82A}">
                    <a16:rowId xmlns:a16="http://schemas.microsoft.com/office/drawing/2014/main" val="10019"/>
                  </a:ext>
                </a:extLst>
              </a:tr>
            </a:tbl>
          </a:graphicData>
        </a:graphic>
      </p:graphicFrame>
      <p:sp>
        <p:nvSpPr>
          <p:cNvPr id="12" name="Espace réservé du texte 4">
            <a:extLst>
              <a:ext uri="{FF2B5EF4-FFF2-40B4-BE49-F238E27FC236}">
                <a16:creationId xmlns:a16="http://schemas.microsoft.com/office/drawing/2014/main" id="{FE25E728-5320-4592-BCF1-C60268184076}"/>
              </a:ext>
            </a:extLst>
          </p:cNvPr>
          <p:cNvSpPr txBox="1">
            <a:spLocks/>
          </p:cNvSpPr>
          <p:nvPr/>
        </p:nvSpPr>
        <p:spPr>
          <a:xfrm>
            <a:off x="956340" y="2560556"/>
            <a:ext cx="4812000" cy="892275"/>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0000"/>
              </a:lnSpc>
              <a:spcBef>
                <a:spcPts val="0"/>
              </a:spcBef>
            </a:pPr>
            <a:r>
              <a:rPr lang="fr-FR" i="0" cap="none" dirty="0">
                <a:solidFill>
                  <a:srgbClr val="22528C"/>
                </a:solidFill>
                <a:latin typeface="HK Nova" pitchFamily="50" charset="0"/>
              </a:rPr>
              <a:t>Forte croissance de 86% grâce au :</a:t>
            </a:r>
          </a:p>
          <a:p>
            <a:pPr algn="just">
              <a:lnSpc>
                <a:spcPct val="100000"/>
              </a:lnSpc>
              <a:spcBef>
                <a:spcPts val="0"/>
              </a:spcBef>
            </a:pPr>
            <a:endParaRPr lang="fr-FR" b="1" i="0" cap="none" dirty="0">
              <a:solidFill>
                <a:srgbClr val="22528C"/>
              </a:solidFill>
              <a:latin typeface="HK Nova" pitchFamily="50" charset="0"/>
            </a:endParaRPr>
          </a:p>
          <a:p>
            <a:pPr marL="171450" indent="-171450" algn="just">
              <a:lnSpc>
                <a:spcPct val="100000"/>
              </a:lnSpc>
              <a:spcBef>
                <a:spcPts val="0"/>
              </a:spcBef>
              <a:buFont typeface="Arial" panose="020B0604020202020204" pitchFamily="34" charset="0"/>
              <a:buChar char="•"/>
            </a:pPr>
            <a:r>
              <a:rPr lang="fr-FR" b="1" i="0" cap="none" dirty="0">
                <a:solidFill>
                  <a:srgbClr val="22528C"/>
                </a:solidFill>
                <a:latin typeface="HK Nova" pitchFamily="50" charset="0"/>
              </a:rPr>
              <a:t>Renforcement de l’activité laboratoire </a:t>
            </a:r>
          </a:p>
          <a:p>
            <a:pPr marL="171450" indent="-171450" algn="just">
              <a:lnSpc>
                <a:spcPct val="100000"/>
              </a:lnSpc>
              <a:spcBef>
                <a:spcPts val="0"/>
              </a:spcBef>
              <a:buFont typeface="Arial" panose="020B0604020202020204" pitchFamily="34" charset="0"/>
              <a:buChar char="•"/>
            </a:pPr>
            <a:r>
              <a:rPr lang="fr-FR" b="1" i="0" cap="none" dirty="0">
                <a:solidFill>
                  <a:srgbClr val="22528C"/>
                </a:solidFill>
                <a:latin typeface="HK Nova" pitchFamily="50" charset="0"/>
              </a:rPr>
              <a:t>Succès de la stratégie commerciale</a:t>
            </a:r>
            <a:r>
              <a:rPr lang="fr-FR" i="0" cap="none" dirty="0">
                <a:solidFill>
                  <a:srgbClr val="22528C"/>
                </a:solidFill>
                <a:latin typeface="HK Nova" pitchFamily="50" charset="0"/>
              </a:rPr>
              <a:t> suite à la livraison des premières commandes de capteurs</a:t>
            </a:r>
          </a:p>
        </p:txBody>
      </p:sp>
      <p:grpSp>
        <p:nvGrpSpPr>
          <p:cNvPr id="11" name="Groupe 10">
            <a:extLst>
              <a:ext uri="{FF2B5EF4-FFF2-40B4-BE49-F238E27FC236}">
                <a16:creationId xmlns:a16="http://schemas.microsoft.com/office/drawing/2014/main" id="{ED478034-064B-4AA1-865B-F095B9D3D48B}"/>
              </a:ext>
            </a:extLst>
          </p:cNvPr>
          <p:cNvGrpSpPr/>
          <p:nvPr/>
        </p:nvGrpSpPr>
        <p:grpSpPr>
          <a:xfrm>
            <a:off x="956340" y="2069122"/>
            <a:ext cx="4621843" cy="432000"/>
            <a:chOff x="956340" y="2548093"/>
            <a:chExt cx="4621843" cy="432000"/>
          </a:xfrm>
        </p:grpSpPr>
        <p:sp>
          <p:nvSpPr>
            <p:cNvPr id="8" name="Espace réservé du texte 4">
              <a:extLst>
                <a:ext uri="{FF2B5EF4-FFF2-40B4-BE49-F238E27FC236}">
                  <a16:creationId xmlns:a16="http://schemas.microsoft.com/office/drawing/2014/main" id="{0A943338-AAD6-4BF2-A305-40999B5E8057}"/>
                </a:ext>
              </a:extLst>
            </p:cNvPr>
            <p:cNvSpPr txBox="1">
              <a:spLocks/>
            </p:cNvSpPr>
            <p:nvPr/>
          </p:nvSpPr>
          <p:spPr>
            <a:xfrm>
              <a:off x="956340" y="2548093"/>
              <a:ext cx="1764000" cy="432000"/>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pPr>
              <a:r>
                <a:rPr lang="fr-FR" sz="2800" b="1" i="0" cap="none" dirty="0">
                  <a:solidFill>
                    <a:srgbClr val="48A3B9"/>
                  </a:solidFill>
                  <a:latin typeface="HK Nova" pitchFamily="50" charset="0"/>
                </a:rPr>
                <a:t>5,0 M€</a:t>
              </a:r>
            </a:p>
          </p:txBody>
        </p:sp>
        <p:sp>
          <p:nvSpPr>
            <p:cNvPr id="14" name="Espace réservé du texte 4">
              <a:extLst>
                <a:ext uri="{FF2B5EF4-FFF2-40B4-BE49-F238E27FC236}">
                  <a16:creationId xmlns:a16="http://schemas.microsoft.com/office/drawing/2014/main" id="{0A943338-AAD6-4BF2-A305-40999B5E8057}"/>
                </a:ext>
              </a:extLst>
            </p:cNvPr>
            <p:cNvSpPr txBox="1">
              <a:spLocks/>
            </p:cNvSpPr>
            <p:nvPr/>
          </p:nvSpPr>
          <p:spPr>
            <a:xfrm>
              <a:off x="3305175" y="2548093"/>
              <a:ext cx="2273008" cy="432000"/>
            </a:xfrm>
            <a:prstGeom prst="rect">
              <a:avLst/>
            </a:prstGeom>
            <a:noFill/>
          </p:spPr>
          <p:txBody>
            <a:bodyPr wrap="square" lIns="108000" tIns="36000" rIns="108000" bIns="3600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pPr>
              <a:r>
                <a:rPr lang="fr-FR" sz="1400" b="1" i="0" cap="none" dirty="0">
                  <a:solidFill>
                    <a:srgbClr val="22528C"/>
                  </a:solidFill>
                  <a:latin typeface="HK Nova" pitchFamily="50" charset="0"/>
                </a:rPr>
                <a:t>Chiffre d’affaires S1 2021</a:t>
              </a:r>
            </a:p>
          </p:txBody>
        </p:sp>
        <p:cxnSp>
          <p:nvCxnSpPr>
            <p:cNvPr id="20" name="Connecteur droit 19">
              <a:extLst>
                <a:ext uri="{FF2B5EF4-FFF2-40B4-BE49-F238E27FC236}">
                  <a16:creationId xmlns:a16="http://schemas.microsoft.com/office/drawing/2014/main" id="{2BEB0FAB-3DCE-4B4C-BEF9-D7F887D47C76}"/>
                </a:ext>
              </a:extLst>
            </p:cNvPr>
            <p:cNvCxnSpPr>
              <a:cxnSpLocks/>
              <a:stCxn id="8" idx="3"/>
              <a:endCxn id="14" idx="1"/>
            </p:cNvCxnSpPr>
            <p:nvPr/>
          </p:nvCxnSpPr>
          <p:spPr>
            <a:xfrm>
              <a:off x="2720340" y="2764093"/>
              <a:ext cx="584835" cy="0"/>
            </a:xfrm>
            <a:prstGeom prst="line">
              <a:avLst/>
            </a:prstGeom>
            <a:ln w="12700">
              <a:solidFill>
                <a:schemeClr val="bg1">
                  <a:lumMod val="75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36" name="Groupe 35"/>
          <p:cNvGrpSpPr/>
          <p:nvPr/>
        </p:nvGrpSpPr>
        <p:grpSpPr>
          <a:xfrm>
            <a:off x="956340" y="3747254"/>
            <a:ext cx="4544662" cy="432000"/>
            <a:chOff x="1033521" y="2640181"/>
            <a:chExt cx="4544662" cy="432000"/>
          </a:xfrm>
        </p:grpSpPr>
        <p:sp>
          <p:nvSpPr>
            <p:cNvPr id="9" name="Espace réservé du texte 4">
              <a:extLst>
                <a:ext uri="{FF2B5EF4-FFF2-40B4-BE49-F238E27FC236}">
                  <a16:creationId xmlns:a16="http://schemas.microsoft.com/office/drawing/2014/main" id="{43D2C306-FC6E-40CD-99A3-989D74836CD2}"/>
                </a:ext>
              </a:extLst>
            </p:cNvPr>
            <p:cNvSpPr txBox="1">
              <a:spLocks/>
            </p:cNvSpPr>
            <p:nvPr/>
          </p:nvSpPr>
          <p:spPr>
            <a:xfrm>
              <a:off x="1033521" y="2640181"/>
              <a:ext cx="1686819" cy="432000"/>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pPr>
              <a:r>
                <a:rPr lang="fr-FR" sz="2800" b="1" i="0" cap="none" dirty="0">
                  <a:solidFill>
                    <a:srgbClr val="48A3B9"/>
                  </a:solidFill>
                  <a:latin typeface="HK Nova" pitchFamily="50" charset="0"/>
                </a:rPr>
                <a:t>375 K€</a:t>
              </a:r>
            </a:p>
          </p:txBody>
        </p:sp>
        <p:sp>
          <p:nvSpPr>
            <p:cNvPr id="15" name="Espace réservé du texte 4">
              <a:extLst>
                <a:ext uri="{FF2B5EF4-FFF2-40B4-BE49-F238E27FC236}">
                  <a16:creationId xmlns:a16="http://schemas.microsoft.com/office/drawing/2014/main" id="{43D2C306-FC6E-40CD-99A3-989D74836CD2}"/>
                </a:ext>
              </a:extLst>
            </p:cNvPr>
            <p:cNvSpPr txBox="1">
              <a:spLocks/>
            </p:cNvSpPr>
            <p:nvPr/>
          </p:nvSpPr>
          <p:spPr>
            <a:xfrm>
              <a:off x="3305175" y="2640181"/>
              <a:ext cx="2273008" cy="432000"/>
            </a:xfrm>
            <a:prstGeom prst="rect">
              <a:avLst/>
            </a:prstGeom>
            <a:noFill/>
          </p:spPr>
          <p:txBody>
            <a:bodyPr wrap="square" lIns="108000" tIns="36000" rIns="108000" bIns="3600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pPr>
              <a:r>
                <a:rPr lang="fr-FR" sz="1400" b="1" i="0" cap="none" dirty="0">
                  <a:solidFill>
                    <a:srgbClr val="22528C"/>
                  </a:solidFill>
                  <a:latin typeface="HK Nova" pitchFamily="50" charset="0"/>
                </a:rPr>
                <a:t>EBITDA S1 2021 </a:t>
              </a:r>
            </a:p>
          </p:txBody>
        </p:sp>
        <p:cxnSp>
          <p:nvCxnSpPr>
            <p:cNvPr id="25" name="Connecteur droit 24">
              <a:extLst>
                <a:ext uri="{FF2B5EF4-FFF2-40B4-BE49-F238E27FC236}">
                  <a16:creationId xmlns:a16="http://schemas.microsoft.com/office/drawing/2014/main" id="{2BEB0FAB-3DCE-4B4C-BEF9-D7F887D47C76}"/>
                </a:ext>
              </a:extLst>
            </p:cNvPr>
            <p:cNvCxnSpPr>
              <a:stCxn id="9" idx="3"/>
              <a:endCxn id="15" idx="1"/>
            </p:cNvCxnSpPr>
            <p:nvPr/>
          </p:nvCxnSpPr>
          <p:spPr>
            <a:xfrm>
              <a:off x="2720340" y="2856181"/>
              <a:ext cx="584835" cy="0"/>
            </a:xfrm>
            <a:prstGeom prst="line">
              <a:avLst/>
            </a:prstGeom>
            <a:ln w="12700">
              <a:solidFill>
                <a:schemeClr val="bg1">
                  <a:lumMod val="75000"/>
                </a:schemeClr>
              </a:solidFill>
              <a:headEnd type="oval"/>
            </a:ln>
          </p:spPr>
          <p:style>
            <a:lnRef idx="1">
              <a:schemeClr val="accent1"/>
            </a:lnRef>
            <a:fillRef idx="0">
              <a:schemeClr val="accent1"/>
            </a:fillRef>
            <a:effectRef idx="0">
              <a:schemeClr val="accent1"/>
            </a:effectRef>
            <a:fontRef idx="minor">
              <a:schemeClr val="tx1"/>
            </a:fontRef>
          </p:style>
        </p:cxnSp>
      </p:grpSp>
      <p:sp>
        <p:nvSpPr>
          <p:cNvPr id="24" name="Espace réservé du texte 4">
            <a:extLst>
              <a:ext uri="{FF2B5EF4-FFF2-40B4-BE49-F238E27FC236}">
                <a16:creationId xmlns:a16="http://schemas.microsoft.com/office/drawing/2014/main" id="{A61B0403-33CA-4A3E-A4C7-01F30A3D6DD1}"/>
              </a:ext>
            </a:extLst>
          </p:cNvPr>
          <p:cNvSpPr txBox="1">
            <a:spLocks/>
          </p:cNvSpPr>
          <p:nvPr/>
        </p:nvSpPr>
        <p:spPr>
          <a:xfrm>
            <a:off x="956340" y="4728571"/>
            <a:ext cx="4544662" cy="892275"/>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0000"/>
              </a:lnSpc>
              <a:spcBef>
                <a:spcPts val="0"/>
              </a:spcBef>
            </a:pPr>
            <a:endParaRPr lang="fr-FR" sz="1100" b="1" i="0" cap="none" dirty="0">
              <a:solidFill>
                <a:srgbClr val="22528C"/>
              </a:solidFill>
              <a:latin typeface="HK Nova" pitchFamily="50" charset="0"/>
            </a:endParaRPr>
          </a:p>
        </p:txBody>
      </p:sp>
      <p:sp>
        <p:nvSpPr>
          <p:cNvPr id="18" name="Espace réservé du texte 4">
            <a:extLst>
              <a:ext uri="{FF2B5EF4-FFF2-40B4-BE49-F238E27FC236}">
                <a16:creationId xmlns:a16="http://schemas.microsoft.com/office/drawing/2014/main" id="{93CBCF2E-302C-4C88-968B-8BB0ED4F8028}"/>
              </a:ext>
            </a:extLst>
          </p:cNvPr>
          <p:cNvSpPr txBox="1">
            <a:spLocks/>
          </p:cNvSpPr>
          <p:nvPr/>
        </p:nvSpPr>
        <p:spPr>
          <a:xfrm>
            <a:off x="923846" y="3968971"/>
            <a:ext cx="4812000" cy="892275"/>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0000"/>
              </a:lnSpc>
              <a:spcBef>
                <a:spcPts val="0"/>
              </a:spcBef>
            </a:pPr>
            <a:r>
              <a:rPr lang="fr-FR" sz="1400" b="1" i="0" cap="none" dirty="0">
                <a:solidFill>
                  <a:srgbClr val="22528C"/>
                </a:solidFill>
                <a:latin typeface="HK Nova" pitchFamily="50" charset="0"/>
              </a:rPr>
              <a:t>Solide progression de l’EBITDA</a:t>
            </a:r>
          </a:p>
        </p:txBody>
      </p:sp>
      <p:sp>
        <p:nvSpPr>
          <p:cNvPr id="23" name="Espace réservé du texte 7">
            <a:extLst>
              <a:ext uri="{FF2B5EF4-FFF2-40B4-BE49-F238E27FC236}">
                <a16:creationId xmlns:a16="http://schemas.microsoft.com/office/drawing/2014/main" id="{DFBE7B31-32A0-4C62-A281-35D0AEDEA197}"/>
              </a:ext>
            </a:extLst>
          </p:cNvPr>
          <p:cNvSpPr txBox="1">
            <a:spLocks/>
          </p:cNvSpPr>
          <p:nvPr/>
        </p:nvSpPr>
        <p:spPr>
          <a:xfrm>
            <a:off x="144834" y="5151140"/>
            <a:ext cx="5735846" cy="504000"/>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E43"/>
                </a:solidFill>
                <a:latin typeface="HK Nov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E43"/>
                </a:solidFill>
                <a:latin typeface="HK Nov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E43"/>
                </a:solidFill>
                <a:latin typeface="HK Nov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fr-FR" sz="1600" b="1" dirty="0">
              <a:solidFill>
                <a:srgbClr val="48A3B9"/>
              </a:solidFill>
              <a:latin typeface="HK Nova" pitchFamily="50" charset="0"/>
            </a:endParaRPr>
          </a:p>
        </p:txBody>
      </p:sp>
      <p:sp>
        <p:nvSpPr>
          <p:cNvPr id="26" name="Espace réservé du texte 4">
            <a:extLst>
              <a:ext uri="{FF2B5EF4-FFF2-40B4-BE49-F238E27FC236}">
                <a16:creationId xmlns:a16="http://schemas.microsoft.com/office/drawing/2014/main" id="{5418F044-1699-4A1B-822A-36B67CBFBABD}"/>
              </a:ext>
            </a:extLst>
          </p:cNvPr>
          <p:cNvSpPr txBox="1">
            <a:spLocks/>
          </p:cNvSpPr>
          <p:nvPr/>
        </p:nvSpPr>
        <p:spPr>
          <a:xfrm>
            <a:off x="930940" y="4534001"/>
            <a:ext cx="4812000" cy="1676299"/>
          </a:xfrm>
          <a:prstGeom prst="bracketPair">
            <a:avLst>
              <a:gd name="adj" fmla="val 10969"/>
            </a:avLst>
          </a:prstGeom>
        </p:spPr>
        <p:txBody>
          <a:bodyPr wrap="square" lIns="36000" tIns="36000" rIns="36000" bIns="3600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0000"/>
              </a:lnSpc>
              <a:spcBef>
                <a:spcPts val="0"/>
              </a:spcBef>
            </a:pPr>
            <a:r>
              <a:rPr lang="fr-FR" sz="2000" b="1" i="0" cap="none" dirty="0">
                <a:solidFill>
                  <a:srgbClr val="48A3B9"/>
                </a:solidFill>
                <a:latin typeface="HK Nova" pitchFamily="50" charset="0"/>
                <a:cs typeface="+mn-cs"/>
              </a:rPr>
              <a:t>«</a:t>
            </a:r>
            <a:r>
              <a:rPr lang="fr-FR" sz="2000" b="1" cap="none" dirty="0">
                <a:solidFill>
                  <a:srgbClr val="48A3B9"/>
                </a:solidFill>
                <a:latin typeface="HK Nova" pitchFamily="50" charset="0"/>
                <a:cs typeface="+mn-cs"/>
              </a:rPr>
              <a:t>Forte croissance rentable attendue pour l’exercice 2021 </a:t>
            </a:r>
            <a:r>
              <a:rPr lang="fr-FR" sz="2000" b="1" i="0" cap="none" dirty="0">
                <a:solidFill>
                  <a:srgbClr val="48A3B9"/>
                </a:solidFill>
                <a:latin typeface="HK Nova" pitchFamily="50" charset="0"/>
                <a:cs typeface="+mn-cs"/>
              </a:rPr>
              <a:t>»</a:t>
            </a:r>
          </a:p>
        </p:txBody>
      </p:sp>
      <p:sp>
        <p:nvSpPr>
          <p:cNvPr id="21" name="Espace réservé du texte 4">
            <a:extLst>
              <a:ext uri="{FF2B5EF4-FFF2-40B4-BE49-F238E27FC236}">
                <a16:creationId xmlns:a16="http://schemas.microsoft.com/office/drawing/2014/main" id="{6D039851-EB7D-43EB-BEEB-43B8895290BF}"/>
              </a:ext>
            </a:extLst>
          </p:cNvPr>
          <p:cNvSpPr txBox="1">
            <a:spLocks/>
          </p:cNvSpPr>
          <p:nvPr/>
        </p:nvSpPr>
        <p:spPr>
          <a:xfrm>
            <a:off x="5875115" y="1158784"/>
            <a:ext cx="4812000" cy="892275"/>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0000"/>
              </a:lnSpc>
              <a:spcBef>
                <a:spcPts val="0"/>
              </a:spcBef>
            </a:pPr>
            <a:r>
              <a:rPr lang="fr-FR" sz="1100" b="1" i="0" cap="none" dirty="0">
                <a:solidFill>
                  <a:srgbClr val="22528C"/>
                </a:solidFill>
                <a:latin typeface="HK Nova" pitchFamily="50" charset="0"/>
              </a:rPr>
              <a:t>Comptes de résultats consolidés</a:t>
            </a:r>
          </a:p>
        </p:txBody>
      </p:sp>
    </p:spTree>
    <p:extLst>
      <p:ext uri="{BB962C8B-B14F-4D97-AF65-F5344CB8AC3E}">
        <p14:creationId xmlns:p14="http://schemas.microsoft.com/office/powerpoint/2010/main" val="3800240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Structure financière solide</a:t>
            </a:r>
          </a:p>
        </p:txBody>
      </p:sp>
      <p:sp>
        <p:nvSpPr>
          <p:cNvPr id="5" name="Espace réservé du pied de page 4"/>
          <p:cNvSpPr>
            <a:spLocks noGrp="1"/>
          </p:cNvSpPr>
          <p:nvPr>
            <p:ph type="ftr" sz="quarter" idx="11"/>
          </p:nvPr>
        </p:nvSpPr>
        <p:spPr/>
        <p:txBody>
          <a:bodyPr/>
          <a:lstStyle/>
          <a:p>
            <a:r>
              <a:rPr lang="fr-FR" sz="1000" dirty="0">
                <a:solidFill>
                  <a:schemeClr val="tx1">
                    <a:tint val="75000"/>
                  </a:schemeClr>
                </a:solidFill>
                <a:latin typeface="HK Nova" panose="00000500000000000000" pitchFamily="2" charset="0"/>
              </a:rPr>
              <a:t>Novembre 2021</a:t>
            </a:r>
          </a:p>
        </p:txBody>
      </p:sp>
      <p:sp>
        <p:nvSpPr>
          <p:cNvPr id="6" name="Espace réservé du numéro de diapositive 5"/>
          <p:cNvSpPr>
            <a:spLocks noGrp="1"/>
          </p:cNvSpPr>
          <p:nvPr>
            <p:ph type="sldNum" sz="quarter" idx="12"/>
          </p:nvPr>
        </p:nvSpPr>
        <p:spPr/>
        <p:txBody>
          <a:bodyPr/>
          <a:lstStyle/>
          <a:p>
            <a:fld id="{FFAD9D49-8999-4417-9E3D-D2CC3270CC50}" type="slidenum">
              <a:rPr lang="fr-FR" smtClean="0"/>
              <a:t>15</a:t>
            </a:fld>
            <a:endParaRPr lang="fr-FR"/>
          </a:p>
        </p:txBody>
      </p:sp>
      <p:grpSp>
        <p:nvGrpSpPr>
          <p:cNvPr id="15" name="Groupe 14"/>
          <p:cNvGrpSpPr/>
          <p:nvPr/>
        </p:nvGrpSpPr>
        <p:grpSpPr>
          <a:xfrm>
            <a:off x="1033521" y="1955895"/>
            <a:ext cx="4691004" cy="432000"/>
            <a:chOff x="1033521" y="2640181"/>
            <a:chExt cx="4691004" cy="432000"/>
          </a:xfrm>
        </p:grpSpPr>
        <p:sp>
          <p:nvSpPr>
            <p:cNvPr id="16" name="Espace réservé du texte 4">
              <a:extLst>
                <a:ext uri="{FF2B5EF4-FFF2-40B4-BE49-F238E27FC236}">
                  <a16:creationId xmlns:a16="http://schemas.microsoft.com/office/drawing/2014/main" id="{43D2C306-FC6E-40CD-99A3-989D74836CD2}"/>
                </a:ext>
              </a:extLst>
            </p:cNvPr>
            <p:cNvSpPr txBox="1">
              <a:spLocks/>
            </p:cNvSpPr>
            <p:nvPr/>
          </p:nvSpPr>
          <p:spPr>
            <a:xfrm>
              <a:off x="1033521" y="2640181"/>
              <a:ext cx="1686819" cy="432000"/>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pPr>
              <a:r>
                <a:rPr lang="fr-FR" sz="2800" b="1" i="0" cap="none" dirty="0">
                  <a:solidFill>
                    <a:srgbClr val="48A3B9"/>
                  </a:solidFill>
                  <a:latin typeface="HK Nova" pitchFamily="50" charset="0"/>
                </a:rPr>
                <a:t>4,5 M€</a:t>
              </a:r>
            </a:p>
          </p:txBody>
        </p:sp>
        <p:sp>
          <p:nvSpPr>
            <p:cNvPr id="17" name="Espace réservé du texte 4">
              <a:extLst>
                <a:ext uri="{FF2B5EF4-FFF2-40B4-BE49-F238E27FC236}">
                  <a16:creationId xmlns:a16="http://schemas.microsoft.com/office/drawing/2014/main" id="{43D2C306-FC6E-40CD-99A3-989D74836CD2}"/>
                </a:ext>
              </a:extLst>
            </p:cNvPr>
            <p:cNvSpPr txBox="1">
              <a:spLocks/>
            </p:cNvSpPr>
            <p:nvPr/>
          </p:nvSpPr>
          <p:spPr>
            <a:xfrm>
              <a:off x="3305175" y="2640181"/>
              <a:ext cx="2419350" cy="432000"/>
            </a:xfrm>
            <a:prstGeom prst="rect">
              <a:avLst/>
            </a:prstGeom>
            <a:noFill/>
          </p:spPr>
          <p:txBody>
            <a:bodyPr wrap="square" lIns="108000" tIns="36000" rIns="108000" bIns="3600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pPr>
              <a:r>
                <a:rPr lang="fr-FR" sz="1000" i="0" cap="none" dirty="0">
                  <a:solidFill>
                    <a:srgbClr val="22528C"/>
                  </a:solidFill>
                  <a:latin typeface="HK Nova" pitchFamily="50" charset="0"/>
                </a:rPr>
                <a:t>Trésorerie disponible </a:t>
              </a:r>
              <a:br>
                <a:rPr lang="fr-FR" sz="1000" i="0" cap="none" dirty="0">
                  <a:solidFill>
                    <a:srgbClr val="22528C"/>
                  </a:solidFill>
                  <a:latin typeface="HK Nova" pitchFamily="50" charset="0"/>
                </a:rPr>
              </a:br>
              <a:r>
                <a:rPr lang="fr-FR" sz="1000" i="0" cap="none" dirty="0">
                  <a:solidFill>
                    <a:srgbClr val="22528C"/>
                  </a:solidFill>
                  <a:latin typeface="HK Nova" pitchFamily="50" charset="0"/>
                </a:rPr>
                <a:t>au 30 juin 2021</a:t>
              </a:r>
            </a:p>
          </p:txBody>
        </p:sp>
        <p:cxnSp>
          <p:nvCxnSpPr>
            <p:cNvPr id="18" name="Connecteur droit 17">
              <a:extLst>
                <a:ext uri="{FF2B5EF4-FFF2-40B4-BE49-F238E27FC236}">
                  <a16:creationId xmlns:a16="http://schemas.microsoft.com/office/drawing/2014/main" id="{2BEB0FAB-3DCE-4B4C-BEF9-D7F887D47C76}"/>
                </a:ext>
              </a:extLst>
            </p:cNvPr>
            <p:cNvCxnSpPr>
              <a:stCxn id="16" idx="3"/>
              <a:endCxn id="17" idx="1"/>
            </p:cNvCxnSpPr>
            <p:nvPr/>
          </p:nvCxnSpPr>
          <p:spPr>
            <a:xfrm>
              <a:off x="2720340" y="2856181"/>
              <a:ext cx="584835" cy="0"/>
            </a:xfrm>
            <a:prstGeom prst="line">
              <a:avLst/>
            </a:prstGeom>
            <a:ln w="12700">
              <a:solidFill>
                <a:schemeClr val="bg1">
                  <a:lumMod val="75000"/>
                </a:schemeClr>
              </a:solidFill>
              <a:headEnd type="oval"/>
            </a:ln>
          </p:spPr>
          <p:style>
            <a:lnRef idx="1">
              <a:schemeClr val="accent1"/>
            </a:lnRef>
            <a:fillRef idx="0">
              <a:schemeClr val="accent1"/>
            </a:fillRef>
            <a:effectRef idx="0">
              <a:schemeClr val="accent1"/>
            </a:effectRef>
            <a:fontRef idx="minor">
              <a:schemeClr val="tx1"/>
            </a:fontRef>
          </p:style>
        </p:cxnSp>
      </p:grpSp>
      <p:graphicFrame>
        <p:nvGraphicFramePr>
          <p:cNvPr id="22" name="Tableau 21">
            <a:extLst>
              <a:ext uri="{FF2B5EF4-FFF2-40B4-BE49-F238E27FC236}">
                <a16:creationId xmlns:a16="http://schemas.microsoft.com/office/drawing/2014/main" id="{24008AB5-998F-405C-8D80-846ED786255A}"/>
              </a:ext>
            </a:extLst>
          </p:cNvPr>
          <p:cNvGraphicFramePr>
            <a:graphicFrameLocks noGrp="1"/>
          </p:cNvGraphicFramePr>
          <p:nvPr>
            <p:extLst>
              <p:ext uri="{D42A27DB-BD31-4B8C-83A1-F6EECF244321}">
                <p14:modId xmlns:p14="http://schemas.microsoft.com/office/powerpoint/2010/main" val="3815777880"/>
              </p:ext>
            </p:extLst>
          </p:nvPr>
        </p:nvGraphicFramePr>
        <p:xfrm>
          <a:off x="5973763" y="1752600"/>
          <a:ext cx="5380035" cy="3822709"/>
        </p:xfrm>
        <a:graphic>
          <a:graphicData uri="http://schemas.openxmlformats.org/drawingml/2006/table">
            <a:tbl>
              <a:tblPr firstRow="1" bandRow="1">
                <a:tableStyleId>{5C22544A-7EE6-4342-B048-85BDC9FD1C3A}</a:tableStyleId>
              </a:tblPr>
              <a:tblGrid>
                <a:gridCol w="3028497">
                  <a:extLst>
                    <a:ext uri="{9D8B030D-6E8A-4147-A177-3AD203B41FA5}">
                      <a16:colId xmlns:a16="http://schemas.microsoft.com/office/drawing/2014/main" val="20000"/>
                    </a:ext>
                  </a:extLst>
                </a:gridCol>
                <a:gridCol w="1175769">
                  <a:extLst>
                    <a:ext uri="{9D8B030D-6E8A-4147-A177-3AD203B41FA5}">
                      <a16:colId xmlns:a16="http://schemas.microsoft.com/office/drawing/2014/main" val="3200438360"/>
                    </a:ext>
                  </a:extLst>
                </a:gridCol>
                <a:gridCol w="1175769">
                  <a:extLst>
                    <a:ext uri="{9D8B030D-6E8A-4147-A177-3AD203B41FA5}">
                      <a16:colId xmlns:a16="http://schemas.microsoft.com/office/drawing/2014/main" val="20001"/>
                    </a:ext>
                  </a:extLst>
                </a:gridCol>
              </a:tblGrid>
              <a:tr h="232309">
                <a:tc>
                  <a:txBody>
                    <a:bodyPr/>
                    <a:lstStyle/>
                    <a:p>
                      <a:r>
                        <a:rPr lang="fr-FR" sz="1000" b="0" i="1" noProof="0" dirty="0">
                          <a:solidFill>
                            <a:schemeClr val="bg1"/>
                          </a:solidFill>
                          <a:latin typeface="HK Nova" pitchFamily="50" charset="0"/>
                        </a:rPr>
                        <a:t>En K€</a:t>
                      </a:r>
                    </a:p>
                  </a:txBody>
                  <a:tcPr marL="36000" marR="36000"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3E43"/>
                    </a:solidFill>
                  </a:tcPr>
                </a:tc>
                <a:tc>
                  <a:txBody>
                    <a:bodyPr/>
                    <a:lstStyle/>
                    <a:p>
                      <a:pPr algn="ctr"/>
                      <a:r>
                        <a:rPr lang="fr-FR" sz="1000" noProof="0" dirty="0">
                          <a:solidFill>
                            <a:schemeClr val="bg1"/>
                          </a:solidFill>
                          <a:latin typeface="HK Nova" pitchFamily="50" charset="0"/>
                        </a:rPr>
                        <a:t>S1 2021</a:t>
                      </a:r>
                    </a:p>
                  </a:txBody>
                  <a:tcPr marL="36000" marR="36000"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3E4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noProof="0" dirty="0">
                          <a:solidFill>
                            <a:schemeClr val="bg1"/>
                          </a:solidFill>
                          <a:latin typeface="HK Nova" pitchFamily="50" charset="0"/>
                        </a:rPr>
                        <a:t>2020</a:t>
                      </a:r>
                    </a:p>
                  </a:txBody>
                  <a:tcPr marL="36000" marR="36000"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3E43"/>
                    </a:solidFill>
                  </a:tcPr>
                </a:tc>
                <a:extLst>
                  <a:ext uri="{0D108BD9-81ED-4DB2-BD59-A6C34878D82A}">
                    <a16:rowId xmlns:a16="http://schemas.microsoft.com/office/drawing/2014/main" val="10000"/>
                  </a:ext>
                </a:extLst>
              </a:tr>
              <a:tr h="0">
                <a:tc>
                  <a:txBody>
                    <a:bodyPr/>
                    <a:lstStyle/>
                    <a:p>
                      <a:endParaRPr lang="fr-FR" sz="1000" b="1" noProof="0" dirty="0">
                        <a:solidFill>
                          <a:schemeClr val="tx1">
                            <a:lumMod val="75000"/>
                            <a:lumOff val="25000"/>
                          </a:schemeClr>
                        </a:solidFill>
                        <a:latin typeface="HK Nova" pitchFamily="50" charset="0"/>
                      </a:endParaRPr>
                    </a:p>
                  </a:txBody>
                  <a:tcPr marL="36000" marR="36000" marT="36000" marB="36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FR" sz="1000" b="1" noProof="0" dirty="0">
                        <a:solidFill>
                          <a:schemeClr val="tx1">
                            <a:lumMod val="75000"/>
                            <a:lumOff val="25000"/>
                          </a:schemeClr>
                        </a:solidFill>
                        <a:latin typeface="HK Nova" pitchFamily="50" charset="0"/>
                      </a:endParaRPr>
                    </a:p>
                  </a:txBody>
                  <a:tcPr marL="36000" marR="36000" marT="36000" marB="36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FR" sz="1000" b="1" noProof="0" dirty="0">
                        <a:solidFill>
                          <a:schemeClr val="tx1">
                            <a:lumMod val="75000"/>
                            <a:lumOff val="25000"/>
                          </a:schemeClr>
                        </a:solidFill>
                        <a:latin typeface="HK Nova" pitchFamily="50" charset="0"/>
                      </a:endParaRPr>
                    </a:p>
                  </a:txBody>
                  <a:tcPr marL="36000" marR="36000" marT="36000" marB="36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216000">
                <a:tc>
                  <a:txBody>
                    <a:bodyPr/>
                    <a:lstStyle/>
                    <a:p>
                      <a:pPr marL="0" marR="0" lvl="0" indent="-276225"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22528C"/>
                          </a:solidFill>
                          <a:effectLst/>
                          <a:uLnTx/>
                          <a:uFillTx/>
                          <a:latin typeface="HK Nova" pitchFamily="50" charset="0"/>
                          <a:ea typeface="+mn-ea"/>
                          <a:cs typeface="+mn-cs"/>
                        </a:rPr>
                        <a:t>Ecarts d’acquisition</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1" i="0" noProof="0" dirty="0">
                          <a:solidFill>
                            <a:srgbClr val="22528C"/>
                          </a:solidFill>
                          <a:latin typeface="HK Nova" pitchFamily="50" charset="0"/>
                        </a:rPr>
                        <a:t>1 858</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1" i="0" noProof="0" dirty="0">
                          <a:solidFill>
                            <a:srgbClr val="22528C"/>
                          </a:solidFill>
                          <a:latin typeface="HK Nova" pitchFamily="50" charset="0"/>
                        </a:rPr>
                        <a:t>1 858</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5500857"/>
                  </a:ext>
                </a:extLst>
              </a:tr>
              <a:tr h="216000">
                <a:tc>
                  <a:txBody>
                    <a:bodyPr/>
                    <a:lstStyle/>
                    <a:p>
                      <a:pPr marL="180975" marR="0" lvl="1"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22528C"/>
                          </a:solidFill>
                          <a:effectLst/>
                          <a:uLnTx/>
                          <a:uFillTx/>
                          <a:latin typeface="HK Nova" pitchFamily="50" charset="0"/>
                          <a:ea typeface="+mn-ea"/>
                          <a:cs typeface="+mn-cs"/>
                        </a:rPr>
                        <a:t>Immobilisations incorporelles</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i="1" noProof="0" dirty="0">
                          <a:solidFill>
                            <a:srgbClr val="22528C"/>
                          </a:solidFill>
                          <a:latin typeface="HK Nova" pitchFamily="50" charset="0"/>
                        </a:rPr>
                        <a:t>262</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i="1" noProof="0" dirty="0">
                          <a:solidFill>
                            <a:srgbClr val="22528C"/>
                          </a:solidFill>
                          <a:latin typeface="HK Nova" pitchFamily="50" charset="0"/>
                        </a:rPr>
                        <a:t>265</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634769"/>
                  </a:ext>
                </a:extLst>
              </a:tr>
              <a:tr h="216000">
                <a:tc>
                  <a:txBody>
                    <a:bodyPr/>
                    <a:lstStyle/>
                    <a:p>
                      <a:pPr marL="180975" marR="0" lvl="1"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22528C"/>
                          </a:solidFill>
                          <a:effectLst/>
                          <a:uLnTx/>
                          <a:uFillTx/>
                          <a:latin typeface="HK Nova" pitchFamily="50" charset="0"/>
                          <a:ea typeface="+mn-ea"/>
                          <a:cs typeface="+mn-cs"/>
                        </a:rPr>
                        <a:t>Immobilisations corporelles</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i="1" noProof="0" dirty="0">
                          <a:solidFill>
                            <a:srgbClr val="22528C"/>
                          </a:solidFill>
                          <a:latin typeface="HK Nova" pitchFamily="50" charset="0"/>
                        </a:rPr>
                        <a:t>1 959</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i="1" noProof="0" dirty="0">
                          <a:solidFill>
                            <a:srgbClr val="22528C"/>
                          </a:solidFill>
                          <a:latin typeface="HK Nova" pitchFamily="50" charset="0"/>
                        </a:rPr>
                        <a:t>1 636</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7690375"/>
                  </a:ext>
                </a:extLst>
              </a:tr>
              <a:tr h="216000">
                <a:tc>
                  <a:txBody>
                    <a:bodyPr/>
                    <a:lstStyle/>
                    <a:p>
                      <a:pPr marL="180975" marR="0" lvl="1"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22528C"/>
                          </a:solidFill>
                          <a:effectLst/>
                          <a:uLnTx/>
                          <a:uFillTx/>
                          <a:latin typeface="HK Nova" pitchFamily="50" charset="0"/>
                          <a:ea typeface="+mn-ea"/>
                          <a:cs typeface="+mn-cs"/>
                        </a:rPr>
                        <a:t>Immobilisations financières</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i="1" noProof="0" dirty="0">
                          <a:solidFill>
                            <a:srgbClr val="22528C"/>
                          </a:solidFill>
                          <a:latin typeface="HK Nova" pitchFamily="50" charset="0"/>
                        </a:rPr>
                        <a:t>150</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0" i="1" noProof="0" dirty="0">
                          <a:solidFill>
                            <a:srgbClr val="22528C"/>
                          </a:solidFill>
                          <a:latin typeface="HK Nova" pitchFamily="50" charset="0"/>
                        </a:rPr>
                        <a:t>142</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5104432"/>
                  </a:ext>
                </a:extLst>
              </a:tr>
              <a:tr h="216000">
                <a:tc>
                  <a:txBody>
                    <a:bodyPr/>
                    <a:lstStyle/>
                    <a:p>
                      <a:r>
                        <a:rPr lang="fr-FR" sz="1000" b="1" noProof="0" dirty="0">
                          <a:solidFill>
                            <a:srgbClr val="22528C"/>
                          </a:solidFill>
                          <a:latin typeface="HK Nova" pitchFamily="50" charset="0"/>
                        </a:rPr>
                        <a:t>Actifs non courants</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3982" rtl="0" eaLnBrk="1" latinLnBrk="0" hangingPunct="1"/>
                      <a:r>
                        <a:rPr lang="fr-FR" sz="1000" b="1" kern="1200" dirty="0">
                          <a:solidFill>
                            <a:srgbClr val="22528C"/>
                          </a:solidFill>
                          <a:latin typeface="HK Nova" pitchFamily="50" charset="0"/>
                          <a:ea typeface="+mn-ea"/>
                          <a:cs typeface="+mn-cs"/>
                        </a:rPr>
                        <a:t>2 370</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3982" rtl="0" eaLnBrk="1" latinLnBrk="0" hangingPunct="1"/>
                      <a:r>
                        <a:rPr lang="fr-FR" sz="1000" b="1" kern="1200" dirty="0">
                          <a:solidFill>
                            <a:srgbClr val="22528C"/>
                          </a:solidFill>
                          <a:latin typeface="HK Nova" pitchFamily="50" charset="0"/>
                          <a:ea typeface="+mn-ea"/>
                          <a:cs typeface="+mn-cs"/>
                        </a:rPr>
                        <a:t>2 042</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6000">
                <a:tc>
                  <a:txBody>
                    <a:bodyPr/>
                    <a:lstStyle/>
                    <a:p>
                      <a:r>
                        <a:rPr lang="fr-FR" sz="1000" b="1" noProof="0" dirty="0">
                          <a:solidFill>
                            <a:srgbClr val="22528C"/>
                          </a:solidFill>
                          <a:latin typeface="HK Nova" pitchFamily="50" charset="0"/>
                        </a:rPr>
                        <a:t>Actifs courants</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1" kern="1200" noProof="0" dirty="0">
                          <a:solidFill>
                            <a:srgbClr val="22528C"/>
                          </a:solidFill>
                          <a:latin typeface="HK Nova" pitchFamily="50" charset="0"/>
                          <a:ea typeface="+mn-ea"/>
                          <a:cs typeface="+mn-cs"/>
                        </a:rPr>
                        <a:t>10 175</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1" kern="1200" noProof="0" dirty="0">
                          <a:solidFill>
                            <a:srgbClr val="22528C"/>
                          </a:solidFill>
                          <a:latin typeface="HK Nova" pitchFamily="50" charset="0"/>
                          <a:ea typeface="+mn-ea"/>
                          <a:cs typeface="+mn-cs"/>
                        </a:rPr>
                        <a:t>7 296</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248318"/>
                  </a:ext>
                </a:extLst>
              </a:tr>
              <a:tr h="216000">
                <a:tc>
                  <a:txBody>
                    <a:bodyPr/>
                    <a:lstStyle/>
                    <a:p>
                      <a:pPr marL="0" algn="l" defTabSz="914400" rtl="0" eaLnBrk="1" latinLnBrk="0" hangingPunct="1"/>
                      <a:r>
                        <a:rPr lang="fr-FR" sz="1000" b="0" i="0" kern="1200" noProof="0" dirty="0">
                          <a:solidFill>
                            <a:srgbClr val="22528C"/>
                          </a:solidFill>
                          <a:latin typeface="HK Nova" pitchFamily="50" charset="0"/>
                          <a:ea typeface="+mn-ea"/>
                          <a:cs typeface="+mn-cs"/>
                        </a:rPr>
                        <a:t>Dont Trésorerie et équivalents de trésorerie</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0" i="0" kern="1200" noProof="0" dirty="0">
                          <a:solidFill>
                            <a:srgbClr val="22528C"/>
                          </a:solidFill>
                          <a:latin typeface="HK Nova" pitchFamily="50" charset="0"/>
                          <a:ea typeface="+mn-ea"/>
                          <a:cs typeface="+mn-cs"/>
                        </a:rPr>
                        <a:t>192</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0" i="0" kern="1200" noProof="0" dirty="0">
                          <a:solidFill>
                            <a:srgbClr val="22528C"/>
                          </a:solidFill>
                          <a:latin typeface="HK Nova" pitchFamily="50" charset="0"/>
                          <a:ea typeface="+mn-ea"/>
                          <a:cs typeface="+mn-cs"/>
                        </a:rPr>
                        <a:t>130</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3970821"/>
                  </a:ext>
                </a:extLst>
              </a:tr>
              <a:tr h="0">
                <a:tc>
                  <a:txBody>
                    <a:bodyPr/>
                    <a:lstStyle/>
                    <a:p>
                      <a:pPr marL="0" algn="l" defTabSz="914400" rtl="0" eaLnBrk="1" latinLnBrk="0" hangingPunct="1"/>
                      <a:endParaRPr lang="fr-FR" sz="1000" b="0" kern="1200" noProof="0" dirty="0">
                        <a:solidFill>
                          <a:schemeClr val="bg1"/>
                        </a:solidFill>
                        <a:latin typeface="HK Nova" pitchFamily="50" charset="0"/>
                        <a:ea typeface="+mn-ea"/>
                        <a:cs typeface="+mn-cs"/>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000" b="0" kern="1200" noProof="0" dirty="0">
                        <a:solidFill>
                          <a:schemeClr val="bg1"/>
                        </a:solidFill>
                        <a:latin typeface="HK Nova" pitchFamily="50" charset="0"/>
                        <a:ea typeface="+mn-ea"/>
                        <a:cs typeface="+mn-cs"/>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000" b="0" kern="1200" noProof="0" dirty="0">
                        <a:solidFill>
                          <a:schemeClr val="bg1"/>
                        </a:solidFill>
                        <a:latin typeface="HK Nova" pitchFamily="50" charset="0"/>
                        <a:ea typeface="+mn-ea"/>
                        <a:cs typeface="+mn-cs"/>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011721"/>
                  </a:ext>
                </a:extLst>
              </a:tr>
              <a:tr h="216000">
                <a:tc>
                  <a:txBody>
                    <a:bodyPr/>
                    <a:lstStyle/>
                    <a:p>
                      <a:r>
                        <a:rPr lang="fr-FR" sz="1000" b="1" noProof="0" dirty="0">
                          <a:solidFill>
                            <a:schemeClr val="bg1"/>
                          </a:solidFill>
                          <a:latin typeface="HK Nova" pitchFamily="50" charset="0"/>
                        </a:rPr>
                        <a:t>Total ACTIF</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chemeClr val="bg1"/>
                          </a:solidFill>
                          <a:latin typeface="HK Nova" pitchFamily="50" charset="0"/>
                          <a:ea typeface="+mn-ea"/>
                          <a:cs typeface="+mn-cs"/>
                        </a:rPr>
                        <a:t>14 596</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chemeClr val="bg1"/>
                          </a:solidFill>
                          <a:latin typeface="HK Nova" pitchFamily="50" charset="0"/>
                          <a:ea typeface="+mn-ea"/>
                          <a:cs typeface="+mn-cs"/>
                        </a:rPr>
                        <a:t>11 327</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extLst>
                  <a:ext uri="{0D108BD9-81ED-4DB2-BD59-A6C34878D82A}">
                    <a16:rowId xmlns:a16="http://schemas.microsoft.com/office/drawing/2014/main" val="10006"/>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000" b="0" kern="1200" noProof="0" dirty="0">
                        <a:solidFill>
                          <a:srgbClr val="22528C"/>
                        </a:solidFill>
                        <a:latin typeface="HK Nova" pitchFamily="50" charset="0"/>
                        <a:ea typeface="+mn-ea"/>
                        <a:cs typeface="+mn-cs"/>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000" b="0" noProof="0" dirty="0">
                        <a:solidFill>
                          <a:srgbClr val="22528C"/>
                        </a:solidFill>
                        <a:latin typeface="HK Nova" pitchFamily="50" charset="0"/>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000" b="0" noProof="0" dirty="0">
                        <a:solidFill>
                          <a:srgbClr val="22528C"/>
                        </a:solidFill>
                        <a:latin typeface="HK Nova" pitchFamily="50" charset="0"/>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rgbClr val="22528C"/>
                          </a:solidFill>
                          <a:latin typeface="HK Nova" pitchFamily="50" charset="0"/>
                          <a:ea typeface="+mn-ea"/>
                          <a:cs typeface="+mn-cs"/>
                        </a:rPr>
                        <a:t>Capitaux Propres (dont quasi fonds propres)</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1" noProof="0" dirty="0">
                          <a:solidFill>
                            <a:srgbClr val="22528C"/>
                          </a:solidFill>
                          <a:latin typeface="HK Nova" pitchFamily="50" charset="0"/>
                        </a:rPr>
                        <a:t>1 622</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1" noProof="0" dirty="0">
                          <a:solidFill>
                            <a:srgbClr val="22528C"/>
                          </a:solidFill>
                          <a:latin typeface="HK Nova" pitchFamily="50" charset="0"/>
                        </a:rPr>
                        <a:t>1 796</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7631252"/>
                  </a:ext>
                </a:extLst>
              </a:tr>
              <a:tr h="21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rgbClr val="22528C"/>
                          </a:solidFill>
                          <a:latin typeface="HK Nova" pitchFamily="50" charset="0"/>
                          <a:ea typeface="+mn-ea"/>
                          <a:cs typeface="+mn-cs"/>
                        </a:rPr>
                        <a:t>Provisions </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1" noProof="0" dirty="0">
                          <a:solidFill>
                            <a:srgbClr val="22528C"/>
                          </a:solidFill>
                          <a:latin typeface="HK Nova" pitchFamily="50" charset="0"/>
                        </a:rPr>
                        <a:t>415</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1" noProof="0" dirty="0">
                          <a:solidFill>
                            <a:srgbClr val="22528C"/>
                          </a:solidFill>
                          <a:latin typeface="HK Nova" pitchFamily="50" charset="0"/>
                        </a:rPr>
                        <a:t>549</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392282"/>
                  </a:ext>
                </a:extLst>
              </a:tr>
              <a:tr h="2160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rgbClr val="22528C"/>
                          </a:solidFill>
                          <a:latin typeface="HK Nova" pitchFamily="50" charset="0"/>
                          <a:ea typeface="+mn-ea"/>
                          <a:cs typeface="+mn-cs"/>
                        </a:rPr>
                        <a:t>Dettes</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rgbClr val="22528C"/>
                          </a:solidFill>
                          <a:latin typeface="HK Nova" pitchFamily="50" charset="0"/>
                          <a:ea typeface="+mn-ea"/>
                          <a:cs typeface="+mn-cs"/>
                        </a:rPr>
                        <a:t>10 700</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rgbClr val="22528C"/>
                          </a:solidFill>
                          <a:latin typeface="HK Nova" pitchFamily="50" charset="0"/>
                          <a:ea typeface="+mn-ea"/>
                          <a:cs typeface="+mn-cs"/>
                        </a:rPr>
                        <a:t>7 053</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5629620"/>
                  </a:ext>
                </a:extLst>
              </a:tr>
              <a:tr h="1110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000" b="1" kern="1200" noProof="0" dirty="0">
                        <a:solidFill>
                          <a:srgbClr val="22528C"/>
                        </a:solidFill>
                        <a:latin typeface="HK Nova" pitchFamily="50" charset="0"/>
                        <a:ea typeface="+mn-ea"/>
                        <a:cs typeface="+mn-cs"/>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000" b="1" noProof="0" dirty="0">
                        <a:solidFill>
                          <a:srgbClr val="22528C"/>
                        </a:solidFill>
                        <a:latin typeface="HK Nova" pitchFamily="50" charset="0"/>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000" b="1" noProof="0" dirty="0">
                        <a:solidFill>
                          <a:srgbClr val="22528C"/>
                        </a:solidFill>
                        <a:latin typeface="HK Nova" pitchFamily="50" charset="0"/>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0816496"/>
                  </a:ext>
                </a:extLst>
              </a:tr>
              <a:tr h="21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1" kern="1200" noProof="0" dirty="0">
                          <a:solidFill>
                            <a:schemeClr val="bg1"/>
                          </a:solidFill>
                          <a:latin typeface="HK Nova" pitchFamily="50" charset="0"/>
                          <a:ea typeface="+mn-ea"/>
                          <a:cs typeface="+mn-cs"/>
                        </a:rPr>
                        <a:t>Total PASSIF</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tc>
                  <a:txBody>
                    <a:bodyPr/>
                    <a:lstStyle/>
                    <a:p>
                      <a:pPr algn="ctr"/>
                      <a:r>
                        <a:rPr lang="fr-FR" sz="1000" b="1" noProof="0" dirty="0">
                          <a:solidFill>
                            <a:schemeClr val="bg1"/>
                          </a:solidFill>
                          <a:latin typeface="HK Nova" pitchFamily="50" charset="0"/>
                        </a:rPr>
                        <a:t>14 596</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tc>
                  <a:txBody>
                    <a:bodyPr/>
                    <a:lstStyle/>
                    <a:p>
                      <a:pPr algn="ctr"/>
                      <a:r>
                        <a:rPr lang="fr-FR" sz="1000" b="1" noProof="0" dirty="0">
                          <a:solidFill>
                            <a:schemeClr val="bg1"/>
                          </a:solidFill>
                          <a:latin typeface="HK Nova" pitchFamily="50" charset="0"/>
                        </a:rPr>
                        <a:t>11 327</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8A3B9"/>
                    </a:solidFill>
                  </a:tcPr>
                </a:tc>
                <a:extLst>
                  <a:ext uri="{0D108BD9-81ED-4DB2-BD59-A6C34878D82A}">
                    <a16:rowId xmlns:a16="http://schemas.microsoft.com/office/drawing/2014/main" val="10008"/>
                  </a:ext>
                </a:extLst>
              </a:tr>
            </a:tbl>
          </a:graphicData>
        </a:graphic>
      </p:graphicFrame>
      <p:grpSp>
        <p:nvGrpSpPr>
          <p:cNvPr id="21" name="Groupe 20">
            <a:extLst>
              <a:ext uri="{FF2B5EF4-FFF2-40B4-BE49-F238E27FC236}">
                <a16:creationId xmlns:a16="http://schemas.microsoft.com/office/drawing/2014/main" id="{1CD707DA-90CD-4DF3-A2A7-0A3688FADF39}"/>
              </a:ext>
            </a:extLst>
          </p:cNvPr>
          <p:cNvGrpSpPr/>
          <p:nvPr/>
        </p:nvGrpSpPr>
        <p:grpSpPr>
          <a:xfrm>
            <a:off x="1050299" y="2613624"/>
            <a:ext cx="4691004" cy="432000"/>
            <a:chOff x="1033521" y="2640181"/>
            <a:chExt cx="4691004" cy="432000"/>
          </a:xfrm>
        </p:grpSpPr>
        <p:sp>
          <p:nvSpPr>
            <p:cNvPr id="23" name="Espace réservé du texte 4">
              <a:extLst>
                <a:ext uri="{FF2B5EF4-FFF2-40B4-BE49-F238E27FC236}">
                  <a16:creationId xmlns:a16="http://schemas.microsoft.com/office/drawing/2014/main" id="{7B02460B-0BC9-45F7-B27E-99653C8C5315}"/>
                </a:ext>
              </a:extLst>
            </p:cNvPr>
            <p:cNvSpPr txBox="1">
              <a:spLocks/>
            </p:cNvSpPr>
            <p:nvPr/>
          </p:nvSpPr>
          <p:spPr>
            <a:xfrm>
              <a:off x="1033521" y="2640181"/>
              <a:ext cx="1686819" cy="432000"/>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pPr>
              <a:r>
                <a:rPr lang="fr-FR" sz="2800" b="1" i="0" cap="none" dirty="0">
                  <a:solidFill>
                    <a:srgbClr val="48A3B9"/>
                  </a:solidFill>
                  <a:latin typeface="HK Nova" pitchFamily="50" charset="0"/>
                </a:rPr>
                <a:t>6,8 M€</a:t>
              </a:r>
            </a:p>
          </p:txBody>
        </p:sp>
        <p:sp>
          <p:nvSpPr>
            <p:cNvPr id="24" name="Espace réservé du texte 4">
              <a:extLst>
                <a:ext uri="{FF2B5EF4-FFF2-40B4-BE49-F238E27FC236}">
                  <a16:creationId xmlns:a16="http://schemas.microsoft.com/office/drawing/2014/main" id="{4019F933-4DE5-4D64-B29F-83A1508CFC54}"/>
                </a:ext>
              </a:extLst>
            </p:cNvPr>
            <p:cNvSpPr txBox="1">
              <a:spLocks/>
            </p:cNvSpPr>
            <p:nvPr/>
          </p:nvSpPr>
          <p:spPr>
            <a:xfrm>
              <a:off x="3305175" y="2640181"/>
              <a:ext cx="2419350" cy="432000"/>
            </a:xfrm>
            <a:prstGeom prst="rect">
              <a:avLst/>
            </a:prstGeom>
            <a:noFill/>
          </p:spPr>
          <p:txBody>
            <a:bodyPr wrap="square" lIns="108000" tIns="36000" rIns="108000" bIns="3600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pPr>
              <a:r>
                <a:rPr lang="fr-FR" sz="1000" i="0" cap="none" dirty="0">
                  <a:solidFill>
                    <a:srgbClr val="22528C"/>
                  </a:solidFill>
                  <a:latin typeface="HK Nova" pitchFamily="50" charset="0"/>
                </a:rPr>
                <a:t>Endettement au 30 juin 2021</a:t>
              </a:r>
            </a:p>
          </p:txBody>
        </p:sp>
        <p:cxnSp>
          <p:nvCxnSpPr>
            <p:cNvPr id="25" name="Connecteur droit 24">
              <a:extLst>
                <a:ext uri="{FF2B5EF4-FFF2-40B4-BE49-F238E27FC236}">
                  <a16:creationId xmlns:a16="http://schemas.microsoft.com/office/drawing/2014/main" id="{ED76BFF2-7A2D-4AB6-AE99-D8D272287576}"/>
                </a:ext>
              </a:extLst>
            </p:cNvPr>
            <p:cNvCxnSpPr>
              <a:stCxn id="23" idx="3"/>
              <a:endCxn id="24" idx="1"/>
            </p:cNvCxnSpPr>
            <p:nvPr/>
          </p:nvCxnSpPr>
          <p:spPr>
            <a:xfrm>
              <a:off x="2720340" y="2856181"/>
              <a:ext cx="584835" cy="0"/>
            </a:xfrm>
            <a:prstGeom prst="line">
              <a:avLst/>
            </a:prstGeom>
            <a:ln w="12700">
              <a:solidFill>
                <a:schemeClr val="bg1">
                  <a:lumMod val="75000"/>
                </a:schemeClr>
              </a:solidFill>
              <a:headEnd type="oval"/>
            </a:ln>
          </p:spPr>
          <p:style>
            <a:lnRef idx="1">
              <a:schemeClr val="accent1"/>
            </a:lnRef>
            <a:fillRef idx="0">
              <a:schemeClr val="accent1"/>
            </a:fillRef>
            <a:effectRef idx="0">
              <a:schemeClr val="accent1"/>
            </a:effectRef>
            <a:fontRef idx="minor">
              <a:schemeClr val="tx1"/>
            </a:fontRef>
          </p:style>
        </p:cxnSp>
      </p:grpSp>
      <p:sp>
        <p:nvSpPr>
          <p:cNvPr id="20" name="Espace réservé du texte 4">
            <a:extLst>
              <a:ext uri="{FF2B5EF4-FFF2-40B4-BE49-F238E27FC236}">
                <a16:creationId xmlns:a16="http://schemas.microsoft.com/office/drawing/2014/main" id="{2822A10C-4936-44A5-960F-82BBF509F3F3}"/>
              </a:ext>
            </a:extLst>
          </p:cNvPr>
          <p:cNvSpPr txBox="1">
            <a:spLocks/>
          </p:cNvSpPr>
          <p:nvPr/>
        </p:nvSpPr>
        <p:spPr>
          <a:xfrm>
            <a:off x="1088902" y="3342160"/>
            <a:ext cx="4544662" cy="892275"/>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0000"/>
              </a:lnSpc>
              <a:spcBef>
                <a:spcPts val="0"/>
              </a:spcBef>
            </a:pPr>
            <a:r>
              <a:rPr lang="fr-FR" sz="1400" b="1" i="0" cap="none" dirty="0">
                <a:solidFill>
                  <a:srgbClr val="22528C"/>
                </a:solidFill>
                <a:latin typeface="HK Nova" pitchFamily="50" charset="0"/>
              </a:rPr>
              <a:t>Situation financière renforcée</a:t>
            </a:r>
            <a:r>
              <a:rPr lang="fr-FR" sz="1400" i="0" cap="none" dirty="0">
                <a:solidFill>
                  <a:srgbClr val="22528C"/>
                </a:solidFill>
                <a:latin typeface="HK Nova" pitchFamily="50" charset="0"/>
              </a:rPr>
              <a:t> et d’une </a:t>
            </a:r>
            <a:r>
              <a:rPr lang="fr-FR" sz="1400" b="1" i="0" cap="none" dirty="0">
                <a:solidFill>
                  <a:srgbClr val="22528C"/>
                </a:solidFill>
                <a:latin typeface="HK Nova" pitchFamily="50" charset="0"/>
              </a:rPr>
              <a:t>visibilité suffisante pour poursuivre sa stratégie</a:t>
            </a:r>
            <a:r>
              <a:rPr lang="fr-FR" sz="1400" i="0" cap="none" dirty="0">
                <a:solidFill>
                  <a:srgbClr val="22528C"/>
                </a:solidFill>
                <a:latin typeface="HK Nova" pitchFamily="50" charset="0"/>
              </a:rPr>
              <a:t> afin de capitaliser au maximum sur la dynamique favorable de son activité globale.</a:t>
            </a:r>
          </a:p>
          <a:p>
            <a:pPr algn="just">
              <a:lnSpc>
                <a:spcPct val="100000"/>
              </a:lnSpc>
              <a:spcBef>
                <a:spcPts val="0"/>
              </a:spcBef>
            </a:pPr>
            <a:endParaRPr lang="fr-FR" sz="1400" b="1" i="0" cap="none" dirty="0">
              <a:solidFill>
                <a:srgbClr val="22528C"/>
              </a:solidFill>
              <a:latin typeface="HK Nova" pitchFamily="50" charset="0"/>
            </a:endParaRPr>
          </a:p>
        </p:txBody>
      </p:sp>
      <p:sp>
        <p:nvSpPr>
          <p:cNvPr id="26" name="Espace réservé du texte 4">
            <a:extLst>
              <a:ext uri="{FF2B5EF4-FFF2-40B4-BE49-F238E27FC236}">
                <a16:creationId xmlns:a16="http://schemas.microsoft.com/office/drawing/2014/main" id="{1B217D0C-F729-4969-A80E-C9B7C107A6DA}"/>
              </a:ext>
            </a:extLst>
          </p:cNvPr>
          <p:cNvSpPr txBox="1">
            <a:spLocks/>
          </p:cNvSpPr>
          <p:nvPr/>
        </p:nvSpPr>
        <p:spPr>
          <a:xfrm>
            <a:off x="1033521" y="4474844"/>
            <a:ext cx="4812000" cy="892275"/>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0000"/>
              </a:lnSpc>
              <a:spcBef>
                <a:spcPts val="0"/>
              </a:spcBef>
            </a:pPr>
            <a:r>
              <a:rPr lang="fr-FR" sz="1400" b="1" i="0" cap="none" dirty="0">
                <a:solidFill>
                  <a:srgbClr val="22528C"/>
                </a:solidFill>
                <a:latin typeface="HK Nova" pitchFamily="50" charset="0"/>
              </a:rPr>
              <a:t>Situation bilancielle renforcée</a:t>
            </a:r>
            <a:r>
              <a:rPr lang="fr-FR" sz="1400" i="0" cap="none" dirty="0">
                <a:solidFill>
                  <a:srgbClr val="22528C"/>
                </a:solidFill>
                <a:latin typeface="HK Nova" pitchFamily="50" charset="0"/>
              </a:rPr>
              <a:t> par l’émission obligataire d’un montant de </a:t>
            </a:r>
            <a:r>
              <a:rPr lang="fr-FR" sz="1400" b="1" i="0" cap="none" dirty="0">
                <a:solidFill>
                  <a:srgbClr val="22528C"/>
                </a:solidFill>
                <a:latin typeface="HK Nova" pitchFamily="50" charset="0"/>
              </a:rPr>
              <a:t>4 M€,</a:t>
            </a:r>
            <a:r>
              <a:rPr lang="fr-FR" sz="1400" i="0" cap="none" dirty="0">
                <a:solidFill>
                  <a:srgbClr val="22528C"/>
                </a:solidFill>
                <a:latin typeface="HK Nova" pitchFamily="50" charset="0"/>
              </a:rPr>
              <a:t> réalisée en début d’année 2021 auprès de Vatel Direct</a:t>
            </a:r>
            <a:endParaRPr lang="fr-FR" sz="1400" b="1" i="0" cap="none" dirty="0">
              <a:solidFill>
                <a:srgbClr val="22528C"/>
              </a:solidFill>
              <a:latin typeface="HK Nova" pitchFamily="50" charset="0"/>
            </a:endParaRPr>
          </a:p>
        </p:txBody>
      </p:sp>
      <p:sp>
        <p:nvSpPr>
          <p:cNvPr id="19" name="Espace réservé du texte 4">
            <a:extLst>
              <a:ext uri="{FF2B5EF4-FFF2-40B4-BE49-F238E27FC236}">
                <a16:creationId xmlns:a16="http://schemas.microsoft.com/office/drawing/2014/main" id="{7A4510C5-CA5B-4FA4-9361-7EEA6E198EFE}"/>
              </a:ext>
            </a:extLst>
          </p:cNvPr>
          <p:cNvSpPr txBox="1">
            <a:spLocks/>
          </p:cNvSpPr>
          <p:nvPr/>
        </p:nvSpPr>
        <p:spPr>
          <a:xfrm>
            <a:off x="5875115" y="1158784"/>
            <a:ext cx="4812000" cy="892275"/>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0000"/>
              </a:lnSpc>
              <a:spcBef>
                <a:spcPts val="0"/>
              </a:spcBef>
            </a:pPr>
            <a:r>
              <a:rPr lang="fr-FR" sz="1100" b="1" i="0" cap="none" dirty="0">
                <a:solidFill>
                  <a:srgbClr val="22528C"/>
                </a:solidFill>
                <a:latin typeface="HK Nova" pitchFamily="50" charset="0"/>
              </a:rPr>
              <a:t>Bilans consolidés</a:t>
            </a:r>
          </a:p>
        </p:txBody>
      </p:sp>
    </p:spTree>
    <p:extLst>
      <p:ext uri="{BB962C8B-B14F-4D97-AF65-F5344CB8AC3E}">
        <p14:creationId xmlns:p14="http://schemas.microsoft.com/office/powerpoint/2010/main" val="962796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6F75A7F-FB3E-45B3-AB3C-D5FF380CCBFF}"/>
              </a:ext>
            </a:extLst>
          </p:cNvPr>
          <p:cNvSpPr txBox="1">
            <a:spLocks/>
          </p:cNvSpPr>
          <p:nvPr/>
        </p:nvSpPr>
        <p:spPr>
          <a:xfrm>
            <a:off x="1524000" y="2550680"/>
            <a:ext cx="9144000" cy="992764"/>
          </a:xfrm>
          <a:prstGeom prst="rect">
            <a:avLst/>
          </a:prstGeom>
        </p:spPr>
        <p:txBody>
          <a:bodyPr anchor="t">
            <a:noAutofit/>
          </a:bodyPr>
          <a:lstStyle>
            <a:lvl1pPr algn="ctr" defTabSz="914400" rtl="0" eaLnBrk="1" latinLnBrk="0" hangingPunct="1">
              <a:lnSpc>
                <a:spcPct val="90000"/>
              </a:lnSpc>
              <a:spcBef>
                <a:spcPct val="0"/>
              </a:spcBef>
              <a:buNone/>
              <a:defRPr sz="5400" kern="1200">
                <a:solidFill>
                  <a:srgbClr val="22528C"/>
                </a:solidFill>
                <a:latin typeface="HK Nova" panose="00000500000000000000" pitchFamily="2" charset="0"/>
                <a:ea typeface="+mj-ea"/>
                <a:cs typeface="+mj-cs"/>
              </a:defRPr>
            </a:lvl1pPr>
          </a:lstStyle>
          <a:p>
            <a:r>
              <a:rPr lang="fr-FR" sz="4800" dirty="0">
                <a:solidFill>
                  <a:schemeClr val="bg1"/>
                </a:solidFill>
              </a:rPr>
              <a:t>6/ De solides ambitions</a:t>
            </a:r>
            <a:br>
              <a:rPr lang="fr-FR" sz="4800" dirty="0">
                <a:solidFill>
                  <a:schemeClr val="bg1"/>
                </a:solidFill>
              </a:rPr>
            </a:br>
            <a:r>
              <a:rPr lang="fr-FR" sz="4800" dirty="0">
                <a:solidFill>
                  <a:schemeClr val="bg1"/>
                </a:solidFill>
              </a:rPr>
              <a:t>de croissance</a:t>
            </a:r>
            <a:endParaRPr lang="fr-FR" sz="4800" dirty="0"/>
          </a:p>
        </p:txBody>
      </p:sp>
    </p:spTree>
    <p:extLst>
      <p:ext uri="{BB962C8B-B14F-4D97-AF65-F5344CB8AC3E}">
        <p14:creationId xmlns:p14="http://schemas.microsoft.com/office/powerpoint/2010/main" val="2029071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Groupe TERA, le champion français de la qualité de l’air</a:t>
            </a:r>
          </a:p>
        </p:txBody>
      </p:sp>
      <p:sp>
        <p:nvSpPr>
          <p:cNvPr id="4" name="Espace réservé du pied de page 3"/>
          <p:cNvSpPr>
            <a:spLocks noGrp="1"/>
          </p:cNvSpPr>
          <p:nvPr>
            <p:ph type="ftr" sz="quarter" idx="11"/>
          </p:nvPr>
        </p:nvSpPr>
        <p:spPr/>
        <p:txBody>
          <a:bodyPr/>
          <a:lstStyle/>
          <a:p>
            <a:r>
              <a:rPr lang="fr-FR" sz="1000" dirty="0">
                <a:solidFill>
                  <a:schemeClr val="tx1">
                    <a:tint val="75000"/>
                  </a:schemeClr>
                </a:solidFill>
                <a:latin typeface="HK Nova" panose="00000500000000000000" pitchFamily="2" charset="0"/>
              </a:rPr>
              <a:t>Novembre 2021</a:t>
            </a:r>
          </a:p>
        </p:txBody>
      </p:sp>
      <p:sp>
        <p:nvSpPr>
          <p:cNvPr id="5" name="Espace réservé du numéro de diapositive 4"/>
          <p:cNvSpPr>
            <a:spLocks noGrp="1"/>
          </p:cNvSpPr>
          <p:nvPr>
            <p:ph type="sldNum" sz="quarter" idx="12"/>
          </p:nvPr>
        </p:nvSpPr>
        <p:spPr/>
        <p:txBody>
          <a:bodyPr/>
          <a:lstStyle/>
          <a:p>
            <a:fld id="{FFAD9D49-8999-4417-9E3D-D2CC3270CC50}" type="slidenum">
              <a:rPr lang="fr-FR" smtClean="0"/>
              <a:t>17</a:t>
            </a:fld>
            <a:endParaRPr lang="fr-FR"/>
          </a:p>
        </p:txBody>
      </p:sp>
      <p:sp>
        <p:nvSpPr>
          <p:cNvPr id="6" name="Espace réservé du texte 7">
            <a:extLst>
              <a:ext uri="{FF2B5EF4-FFF2-40B4-BE49-F238E27FC236}">
                <a16:creationId xmlns:a16="http://schemas.microsoft.com/office/drawing/2014/main" id="{D59A0F49-2BDE-4877-92EE-557E327F66C7}"/>
              </a:ext>
            </a:extLst>
          </p:cNvPr>
          <p:cNvSpPr txBox="1">
            <a:spLocks/>
          </p:cNvSpPr>
          <p:nvPr/>
        </p:nvSpPr>
        <p:spPr>
          <a:xfrm>
            <a:off x="0" y="5536569"/>
            <a:ext cx="12192000" cy="504000"/>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E43"/>
                </a:solidFill>
                <a:latin typeface="HK Nov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E43"/>
                </a:solidFill>
                <a:latin typeface="HK Nov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E43"/>
                </a:solidFill>
                <a:latin typeface="HK Nov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FR" sz="1600" b="1" dirty="0">
                <a:solidFill>
                  <a:srgbClr val="48A3B9"/>
                </a:solidFill>
                <a:latin typeface="HK Nova" pitchFamily="50" charset="0"/>
              </a:rPr>
              <a:t>De solides avantages concurrentiels au service d’une stratégie de développement clairement identifiée</a:t>
            </a:r>
          </a:p>
        </p:txBody>
      </p:sp>
      <p:sp>
        <p:nvSpPr>
          <p:cNvPr id="7" name="Espace réservé du texte 4">
            <a:extLst>
              <a:ext uri="{FF2B5EF4-FFF2-40B4-BE49-F238E27FC236}">
                <a16:creationId xmlns:a16="http://schemas.microsoft.com/office/drawing/2014/main" id="{FA94CB6E-01EE-4FA2-8D7D-021470A0A5E4}"/>
              </a:ext>
            </a:extLst>
          </p:cNvPr>
          <p:cNvSpPr txBox="1">
            <a:spLocks/>
          </p:cNvSpPr>
          <p:nvPr/>
        </p:nvSpPr>
        <p:spPr>
          <a:xfrm>
            <a:off x="1099676" y="1929629"/>
            <a:ext cx="2950482" cy="737620"/>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Aft>
                <a:spcPts val="1200"/>
              </a:spcAft>
            </a:pPr>
            <a:r>
              <a:rPr lang="fr-FR" b="1" i="0" cap="none" dirty="0">
                <a:solidFill>
                  <a:srgbClr val="22528C"/>
                </a:solidFill>
                <a:latin typeface="HK Nova" pitchFamily="50" charset="0"/>
              </a:rPr>
              <a:t>Une thématique d’investissement cruciale dans un contexte de transition énergétique</a:t>
            </a:r>
            <a:endParaRPr lang="fr-FR" i="0" cap="none" dirty="0">
              <a:solidFill>
                <a:srgbClr val="22528C"/>
              </a:solidFill>
              <a:latin typeface="HK Nova" pitchFamily="50" charset="0"/>
            </a:endParaRPr>
          </a:p>
        </p:txBody>
      </p:sp>
      <p:sp>
        <p:nvSpPr>
          <p:cNvPr id="8" name="Espace réservé du texte 4">
            <a:extLst>
              <a:ext uri="{FF2B5EF4-FFF2-40B4-BE49-F238E27FC236}">
                <a16:creationId xmlns:a16="http://schemas.microsoft.com/office/drawing/2014/main" id="{B0E5CA6A-D3FB-45C3-8D94-8E46527F2D5B}"/>
              </a:ext>
            </a:extLst>
          </p:cNvPr>
          <p:cNvSpPr txBox="1">
            <a:spLocks/>
          </p:cNvSpPr>
          <p:nvPr/>
        </p:nvSpPr>
        <p:spPr>
          <a:xfrm>
            <a:off x="1099676" y="3211089"/>
            <a:ext cx="2950482" cy="737620"/>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Aft>
                <a:spcPts val="1200"/>
              </a:spcAft>
            </a:pPr>
            <a:r>
              <a:rPr lang="fr-FR" b="1" i="0" cap="none" dirty="0">
                <a:solidFill>
                  <a:srgbClr val="22528C"/>
                </a:solidFill>
                <a:latin typeface="HK Nova" pitchFamily="50" charset="0"/>
              </a:rPr>
              <a:t>Le seul spécialiste français maîtrisant l’ensemble de la chaîne de valeur</a:t>
            </a:r>
            <a:endParaRPr lang="fr-FR" i="0" cap="none" dirty="0">
              <a:solidFill>
                <a:srgbClr val="22528C"/>
              </a:solidFill>
              <a:latin typeface="HK Nova" pitchFamily="50" charset="0"/>
            </a:endParaRPr>
          </a:p>
        </p:txBody>
      </p:sp>
      <p:sp>
        <p:nvSpPr>
          <p:cNvPr id="9" name="Espace réservé du texte 4">
            <a:extLst>
              <a:ext uri="{FF2B5EF4-FFF2-40B4-BE49-F238E27FC236}">
                <a16:creationId xmlns:a16="http://schemas.microsoft.com/office/drawing/2014/main" id="{60B42693-107A-4AB6-9C12-9BDDC97D563C}"/>
              </a:ext>
            </a:extLst>
          </p:cNvPr>
          <p:cNvSpPr txBox="1">
            <a:spLocks/>
          </p:cNvSpPr>
          <p:nvPr/>
        </p:nvSpPr>
        <p:spPr>
          <a:xfrm>
            <a:off x="1099676" y="4492549"/>
            <a:ext cx="2950482" cy="737620"/>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Aft>
                <a:spcPts val="1200"/>
              </a:spcAft>
            </a:pPr>
            <a:r>
              <a:rPr lang="fr-FR" b="1" i="0" cap="none" dirty="0">
                <a:solidFill>
                  <a:srgbClr val="22528C"/>
                </a:solidFill>
                <a:latin typeface="HK Nova" pitchFamily="50" charset="0"/>
              </a:rPr>
              <a:t>L’innovation au cœur de la stratégie du Groupe</a:t>
            </a:r>
            <a:endParaRPr lang="fr-FR" i="0" cap="none" dirty="0">
              <a:solidFill>
                <a:srgbClr val="22528C"/>
              </a:solidFill>
              <a:latin typeface="HK Nova" pitchFamily="50" charset="0"/>
            </a:endParaRPr>
          </a:p>
        </p:txBody>
      </p:sp>
      <p:sp>
        <p:nvSpPr>
          <p:cNvPr id="10" name="Espace réservé du texte 4">
            <a:extLst>
              <a:ext uri="{FF2B5EF4-FFF2-40B4-BE49-F238E27FC236}">
                <a16:creationId xmlns:a16="http://schemas.microsoft.com/office/drawing/2014/main" id="{F20EE258-3021-46B4-AE22-D7C38A3BFDFC}"/>
              </a:ext>
            </a:extLst>
          </p:cNvPr>
          <p:cNvSpPr txBox="1">
            <a:spLocks/>
          </p:cNvSpPr>
          <p:nvPr/>
        </p:nvSpPr>
        <p:spPr>
          <a:xfrm>
            <a:off x="8831943" y="1929629"/>
            <a:ext cx="2950482" cy="737620"/>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fr-FR" b="1" i="0" cap="none" dirty="0">
                <a:solidFill>
                  <a:srgbClr val="22528C"/>
                </a:solidFill>
                <a:latin typeface="HK Nova" pitchFamily="50" charset="0"/>
              </a:rPr>
              <a:t>Des ambitions de croissance forte</a:t>
            </a:r>
            <a:endParaRPr lang="fr-FR" i="0" cap="none" dirty="0">
              <a:solidFill>
                <a:srgbClr val="22528C"/>
              </a:solidFill>
              <a:latin typeface="HK Nova" pitchFamily="50" charset="0"/>
            </a:endParaRPr>
          </a:p>
        </p:txBody>
      </p:sp>
      <p:sp>
        <p:nvSpPr>
          <p:cNvPr id="11" name="Espace réservé du texte 4">
            <a:extLst>
              <a:ext uri="{FF2B5EF4-FFF2-40B4-BE49-F238E27FC236}">
                <a16:creationId xmlns:a16="http://schemas.microsoft.com/office/drawing/2014/main" id="{3456A01E-9105-4095-8987-2007CBF86762}"/>
              </a:ext>
            </a:extLst>
          </p:cNvPr>
          <p:cNvSpPr txBox="1">
            <a:spLocks/>
          </p:cNvSpPr>
          <p:nvPr/>
        </p:nvSpPr>
        <p:spPr>
          <a:xfrm>
            <a:off x="8831943" y="3211089"/>
            <a:ext cx="2950482" cy="737620"/>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fr-FR" b="1" i="0" cap="none" dirty="0">
                <a:solidFill>
                  <a:srgbClr val="22528C"/>
                </a:solidFill>
                <a:latin typeface="HK Nova" pitchFamily="50" charset="0"/>
              </a:rPr>
              <a:t>Porté par des partenariats prestigieux et des relations solides et de long-terme avec ses clients</a:t>
            </a:r>
          </a:p>
        </p:txBody>
      </p:sp>
      <p:sp>
        <p:nvSpPr>
          <p:cNvPr id="12" name="Espace réservé du texte 4">
            <a:extLst>
              <a:ext uri="{FF2B5EF4-FFF2-40B4-BE49-F238E27FC236}">
                <a16:creationId xmlns:a16="http://schemas.microsoft.com/office/drawing/2014/main" id="{655E2E09-935F-47AA-81EE-FFB2F1E7384A}"/>
              </a:ext>
            </a:extLst>
          </p:cNvPr>
          <p:cNvSpPr txBox="1">
            <a:spLocks/>
          </p:cNvSpPr>
          <p:nvPr/>
        </p:nvSpPr>
        <p:spPr>
          <a:xfrm>
            <a:off x="8831943" y="4492549"/>
            <a:ext cx="2950482" cy="737620"/>
          </a:xfrm>
          <a:prstGeom prst="rect">
            <a:avLst/>
          </a:prstGeom>
          <a:noFill/>
        </p:spPr>
        <p:txBody>
          <a:bodyPr wrap="square"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fr-FR" b="1" i="0" cap="none" dirty="0">
                <a:solidFill>
                  <a:srgbClr val="22528C"/>
                </a:solidFill>
                <a:latin typeface="HK Nova" pitchFamily="50" charset="0"/>
              </a:rPr>
              <a:t>Un management actionnaire expérimenté et visionnaire</a:t>
            </a:r>
            <a:endParaRPr lang="fr-FR" i="0" cap="none" dirty="0">
              <a:solidFill>
                <a:srgbClr val="22528C"/>
              </a:solidFill>
              <a:latin typeface="HK Nova" pitchFamily="50" charset="0"/>
            </a:endParaRPr>
          </a:p>
        </p:txBody>
      </p:sp>
      <p:sp>
        <p:nvSpPr>
          <p:cNvPr id="15" name="Espace réservé du texte 4">
            <a:extLst>
              <a:ext uri="{FF2B5EF4-FFF2-40B4-BE49-F238E27FC236}">
                <a16:creationId xmlns:a16="http://schemas.microsoft.com/office/drawing/2014/main" id="{517573B2-7C7A-4AC1-8DED-C5A8F889E2CB}"/>
              </a:ext>
            </a:extLst>
          </p:cNvPr>
          <p:cNvSpPr txBox="1">
            <a:spLocks/>
          </p:cNvSpPr>
          <p:nvPr/>
        </p:nvSpPr>
        <p:spPr>
          <a:xfrm>
            <a:off x="5057067" y="2119281"/>
            <a:ext cx="1260000" cy="358316"/>
          </a:xfrm>
          <a:prstGeom prst="rect">
            <a:avLst/>
          </a:prstGeom>
          <a:noFill/>
        </p:spPr>
        <p:txBody>
          <a:bodyPr wrap="square" lIns="0" rIns="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Aft>
                <a:spcPts val="1200"/>
              </a:spcAft>
            </a:pPr>
            <a:r>
              <a:rPr lang="fr-FR" b="1" i="0" cap="none" dirty="0">
                <a:solidFill>
                  <a:schemeClr val="tx1">
                    <a:lumMod val="75000"/>
                    <a:lumOff val="25000"/>
                  </a:schemeClr>
                </a:solidFill>
                <a:latin typeface="HK Nova" pitchFamily="50" charset="0"/>
              </a:rPr>
              <a:t>TIMING</a:t>
            </a:r>
            <a:endParaRPr lang="fr-FR" i="0" cap="none" dirty="0">
              <a:solidFill>
                <a:schemeClr val="tx1">
                  <a:lumMod val="75000"/>
                  <a:lumOff val="25000"/>
                </a:schemeClr>
              </a:solidFill>
              <a:latin typeface="HK Nova" pitchFamily="50" charset="0"/>
            </a:endParaRPr>
          </a:p>
        </p:txBody>
      </p:sp>
      <p:sp>
        <p:nvSpPr>
          <p:cNvPr id="20" name="Espace réservé du texte 4">
            <a:extLst>
              <a:ext uri="{FF2B5EF4-FFF2-40B4-BE49-F238E27FC236}">
                <a16:creationId xmlns:a16="http://schemas.microsoft.com/office/drawing/2014/main" id="{700286E3-911C-45E2-965A-00DB953C1FDC}"/>
              </a:ext>
            </a:extLst>
          </p:cNvPr>
          <p:cNvSpPr txBox="1">
            <a:spLocks/>
          </p:cNvSpPr>
          <p:nvPr/>
        </p:nvSpPr>
        <p:spPr>
          <a:xfrm>
            <a:off x="6482080" y="2119281"/>
            <a:ext cx="1336655" cy="358316"/>
          </a:xfrm>
          <a:prstGeom prst="rect">
            <a:avLst/>
          </a:prstGeom>
          <a:noFill/>
        </p:spPr>
        <p:txBody>
          <a:bodyPr wrap="square" lIns="0" rIns="0" rtlCol="0" anchor="ctr">
            <a:noAutofit/>
          </a:bodyPr>
          <a:lstStyle>
            <a:defPPr>
              <a:defRPr lang="en-US"/>
            </a:defPPr>
            <a:lvl1pPr indent="0" algn="ctr">
              <a:lnSpc>
                <a:spcPct val="110000"/>
              </a:lnSpc>
              <a:spcBef>
                <a:spcPct val="20000"/>
              </a:spcBef>
              <a:spcAft>
                <a:spcPts val="1200"/>
              </a:spcAft>
              <a:buFont typeface="Arial"/>
              <a:buNone/>
              <a:defRPr sz="1100" b="1" i="0" cap="none" baseline="0">
                <a:solidFill>
                  <a:schemeClr val="tx1">
                    <a:lumMod val="75000"/>
                    <a:lumOff val="25000"/>
                  </a:schemeClr>
                </a:solidFill>
                <a:latin typeface="+mj-lt"/>
                <a:cs typeface="Gotham Narrow Medium"/>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fr-FR" sz="1200" dirty="0">
                <a:solidFill>
                  <a:srgbClr val="48A3B9"/>
                </a:solidFill>
                <a:latin typeface="HK Nova" pitchFamily="50" charset="0"/>
              </a:rPr>
              <a:t>PERFORMANCE</a:t>
            </a:r>
          </a:p>
        </p:txBody>
      </p:sp>
      <p:sp>
        <p:nvSpPr>
          <p:cNvPr id="25" name="Espace réservé du texte 4">
            <a:extLst>
              <a:ext uri="{FF2B5EF4-FFF2-40B4-BE49-F238E27FC236}">
                <a16:creationId xmlns:a16="http://schemas.microsoft.com/office/drawing/2014/main" id="{E98900DB-B0B6-4E44-B3B2-12A9EF417046}"/>
              </a:ext>
            </a:extLst>
          </p:cNvPr>
          <p:cNvSpPr txBox="1">
            <a:spLocks/>
          </p:cNvSpPr>
          <p:nvPr/>
        </p:nvSpPr>
        <p:spPr>
          <a:xfrm>
            <a:off x="5057067" y="3400741"/>
            <a:ext cx="1260000" cy="358316"/>
          </a:xfrm>
          <a:prstGeom prst="rect">
            <a:avLst/>
          </a:prstGeom>
          <a:noFill/>
        </p:spPr>
        <p:txBody>
          <a:bodyPr wrap="square" lIns="0" rIns="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Aft>
                <a:spcPts val="1200"/>
              </a:spcAft>
            </a:pPr>
            <a:r>
              <a:rPr lang="fr-FR" b="1" i="0" cap="none" dirty="0">
                <a:solidFill>
                  <a:schemeClr val="accent1"/>
                </a:solidFill>
                <a:latin typeface="HK Nova" pitchFamily="50" charset="0"/>
              </a:rPr>
              <a:t>UNIQUE</a:t>
            </a:r>
            <a:endParaRPr lang="fr-FR" i="0" cap="none" dirty="0">
              <a:solidFill>
                <a:schemeClr val="accent1"/>
              </a:solidFill>
              <a:latin typeface="HK Nova" pitchFamily="50" charset="0"/>
            </a:endParaRPr>
          </a:p>
        </p:txBody>
      </p:sp>
      <p:sp>
        <p:nvSpPr>
          <p:cNvPr id="30" name="Espace réservé du texte 4">
            <a:extLst>
              <a:ext uri="{FF2B5EF4-FFF2-40B4-BE49-F238E27FC236}">
                <a16:creationId xmlns:a16="http://schemas.microsoft.com/office/drawing/2014/main" id="{19ACFE1A-FDA8-4EF0-BB03-250CE4170B0B}"/>
              </a:ext>
            </a:extLst>
          </p:cNvPr>
          <p:cNvSpPr txBox="1">
            <a:spLocks/>
          </p:cNvSpPr>
          <p:nvPr/>
        </p:nvSpPr>
        <p:spPr>
          <a:xfrm>
            <a:off x="6558735" y="3400741"/>
            <a:ext cx="1260000" cy="358316"/>
          </a:xfrm>
          <a:prstGeom prst="rect">
            <a:avLst/>
          </a:prstGeom>
          <a:noFill/>
        </p:spPr>
        <p:txBody>
          <a:bodyPr wrap="square" lIns="0" rIns="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Aft>
                <a:spcPts val="1200"/>
              </a:spcAft>
            </a:pPr>
            <a:r>
              <a:rPr lang="fr-FR" b="1" i="0" cap="none" dirty="0">
                <a:solidFill>
                  <a:srgbClr val="7030A0"/>
                </a:solidFill>
                <a:latin typeface="HK Nova" pitchFamily="50" charset="0"/>
              </a:rPr>
              <a:t>CONFIANCE</a:t>
            </a:r>
          </a:p>
        </p:txBody>
      </p:sp>
      <p:sp>
        <p:nvSpPr>
          <p:cNvPr id="35" name="Espace réservé du texte 4">
            <a:extLst>
              <a:ext uri="{FF2B5EF4-FFF2-40B4-BE49-F238E27FC236}">
                <a16:creationId xmlns:a16="http://schemas.microsoft.com/office/drawing/2014/main" id="{83358EB1-872F-4ED5-85C2-66AA0A4549E4}"/>
              </a:ext>
            </a:extLst>
          </p:cNvPr>
          <p:cNvSpPr txBox="1">
            <a:spLocks/>
          </p:cNvSpPr>
          <p:nvPr/>
        </p:nvSpPr>
        <p:spPr>
          <a:xfrm>
            <a:off x="5057067" y="4682201"/>
            <a:ext cx="1260000" cy="358316"/>
          </a:xfrm>
          <a:prstGeom prst="rect">
            <a:avLst/>
          </a:prstGeom>
          <a:noFill/>
        </p:spPr>
        <p:txBody>
          <a:bodyPr wrap="square" lIns="0" rIns="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Aft>
                <a:spcPts val="1200"/>
              </a:spcAft>
            </a:pPr>
            <a:r>
              <a:rPr lang="fr-FR" b="1" i="0" cap="none" dirty="0">
                <a:solidFill>
                  <a:schemeClr val="accent2"/>
                </a:solidFill>
                <a:latin typeface="HK Nova" pitchFamily="50" charset="0"/>
              </a:rPr>
              <a:t>INNOVATION</a:t>
            </a:r>
            <a:endParaRPr lang="fr-FR" i="0" cap="none" dirty="0">
              <a:solidFill>
                <a:schemeClr val="accent2"/>
              </a:solidFill>
              <a:latin typeface="HK Nova" pitchFamily="50" charset="0"/>
            </a:endParaRPr>
          </a:p>
        </p:txBody>
      </p:sp>
      <p:grpSp>
        <p:nvGrpSpPr>
          <p:cNvPr id="14" name="Groupe 13">
            <a:extLst>
              <a:ext uri="{FF2B5EF4-FFF2-40B4-BE49-F238E27FC236}">
                <a16:creationId xmlns:a16="http://schemas.microsoft.com/office/drawing/2014/main" id="{73D763A7-98A3-44B4-BF15-317E26723A5D}"/>
              </a:ext>
            </a:extLst>
          </p:cNvPr>
          <p:cNvGrpSpPr/>
          <p:nvPr/>
        </p:nvGrpSpPr>
        <p:grpSpPr>
          <a:xfrm>
            <a:off x="4291826" y="2080602"/>
            <a:ext cx="523573" cy="435671"/>
            <a:chOff x="2800524" y="1282447"/>
            <a:chExt cx="1600749" cy="1332000"/>
          </a:xfrm>
        </p:grpSpPr>
        <p:sp>
          <p:nvSpPr>
            <p:cNvPr id="16" name="Triangle isocèle 15">
              <a:extLst>
                <a:ext uri="{FF2B5EF4-FFF2-40B4-BE49-F238E27FC236}">
                  <a16:creationId xmlns:a16="http://schemas.microsoft.com/office/drawing/2014/main" id="{367E6957-7F78-4B15-B1E2-AFF49805DA04}"/>
                </a:ext>
              </a:extLst>
            </p:cNvPr>
            <p:cNvSpPr/>
            <p:nvPr/>
          </p:nvSpPr>
          <p:spPr bwMode="auto">
            <a:xfrm rot="16200000">
              <a:off x="2724119" y="1831422"/>
              <a:ext cx="386860" cy="234050"/>
            </a:xfrm>
            <a:prstGeom prst="triangle">
              <a:avLst/>
            </a:prstGeom>
            <a:solidFill>
              <a:srgbClr val="353E43"/>
            </a:solidFill>
            <a:ln w="50800">
              <a:solidFill>
                <a:srgbClr val="353E43"/>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sp>
          <p:nvSpPr>
            <p:cNvPr id="17" name="Ellipse 16">
              <a:extLst>
                <a:ext uri="{FF2B5EF4-FFF2-40B4-BE49-F238E27FC236}">
                  <a16:creationId xmlns:a16="http://schemas.microsoft.com/office/drawing/2014/main" id="{DC2FBEEB-4FA5-4093-844E-DD63E51BC819}"/>
                </a:ext>
              </a:extLst>
            </p:cNvPr>
            <p:cNvSpPr/>
            <p:nvPr/>
          </p:nvSpPr>
          <p:spPr>
            <a:xfrm rot="5400000">
              <a:off x="3069746" y="1282919"/>
              <a:ext cx="1332000" cy="1331055"/>
            </a:xfrm>
            <a:prstGeom prst="ellipse">
              <a:avLst/>
            </a:prstGeom>
            <a:noFill/>
            <a:ln w="50800">
              <a:solidFill>
                <a:srgbClr val="353E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dirty="0">
                <a:solidFill>
                  <a:schemeClr val="tx2"/>
                </a:solidFill>
                <a:latin typeface="HK Nova" pitchFamily="50" charset="0"/>
              </a:endParaRPr>
            </a:p>
          </p:txBody>
        </p:sp>
      </p:grpSp>
      <p:grpSp>
        <p:nvGrpSpPr>
          <p:cNvPr id="19" name="Groupe 18">
            <a:extLst>
              <a:ext uri="{FF2B5EF4-FFF2-40B4-BE49-F238E27FC236}">
                <a16:creationId xmlns:a16="http://schemas.microsoft.com/office/drawing/2014/main" id="{D8072C1E-082C-4AF2-92EE-514C4C0AA3BC}"/>
              </a:ext>
            </a:extLst>
          </p:cNvPr>
          <p:cNvGrpSpPr/>
          <p:nvPr/>
        </p:nvGrpSpPr>
        <p:grpSpPr>
          <a:xfrm>
            <a:off x="8060403" y="2080601"/>
            <a:ext cx="529870" cy="435671"/>
            <a:chOff x="4406176" y="1282446"/>
            <a:chExt cx="1620000" cy="1332000"/>
          </a:xfrm>
        </p:grpSpPr>
        <p:sp>
          <p:nvSpPr>
            <p:cNvPr id="21" name="Ellipse 20">
              <a:extLst>
                <a:ext uri="{FF2B5EF4-FFF2-40B4-BE49-F238E27FC236}">
                  <a16:creationId xmlns:a16="http://schemas.microsoft.com/office/drawing/2014/main" id="{6B0B93D8-7F22-4EAB-95EE-0459632139B7}"/>
                </a:ext>
              </a:extLst>
            </p:cNvPr>
            <p:cNvSpPr/>
            <p:nvPr/>
          </p:nvSpPr>
          <p:spPr>
            <a:xfrm rot="16200000" flipH="1">
              <a:off x="4410319" y="1278303"/>
              <a:ext cx="1332000" cy="1340285"/>
            </a:xfrm>
            <a:prstGeom prst="ellipse">
              <a:avLst/>
            </a:prstGeom>
            <a:noFill/>
            <a:ln w="50800">
              <a:solidFill>
                <a:srgbClr val="48A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dirty="0">
                <a:solidFill>
                  <a:schemeClr val="tx2"/>
                </a:solidFill>
                <a:latin typeface="HK Nova" pitchFamily="50" charset="0"/>
              </a:endParaRPr>
            </a:p>
          </p:txBody>
        </p:sp>
        <p:sp>
          <p:nvSpPr>
            <p:cNvPr id="22" name="Triangle isocèle 21">
              <a:extLst>
                <a:ext uri="{FF2B5EF4-FFF2-40B4-BE49-F238E27FC236}">
                  <a16:creationId xmlns:a16="http://schemas.microsoft.com/office/drawing/2014/main" id="{0D5C957D-39DD-4E46-A574-7B42CC349C68}"/>
                </a:ext>
              </a:extLst>
            </p:cNvPr>
            <p:cNvSpPr/>
            <p:nvPr/>
          </p:nvSpPr>
          <p:spPr bwMode="auto">
            <a:xfrm rot="5400000" flipH="1">
              <a:off x="5714910" y="1830611"/>
              <a:ext cx="386860" cy="235673"/>
            </a:xfrm>
            <a:prstGeom prst="triangle">
              <a:avLst/>
            </a:prstGeom>
            <a:solidFill>
              <a:srgbClr val="48A3B9"/>
            </a:solidFill>
            <a:ln w="50800">
              <a:solidFill>
                <a:srgbClr val="48A3B9"/>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grpSp>
      <p:grpSp>
        <p:nvGrpSpPr>
          <p:cNvPr id="24" name="Groupe 23">
            <a:extLst>
              <a:ext uri="{FF2B5EF4-FFF2-40B4-BE49-F238E27FC236}">
                <a16:creationId xmlns:a16="http://schemas.microsoft.com/office/drawing/2014/main" id="{576C4904-8E21-42B5-9486-F519DA62EB18}"/>
              </a:ext>
            </a:extLst>
          </p:cNvPr>
          <p:cNvGrpSpPr/>
          <p:nvPr/>
        </p:nvGrpSpPr>
        <p:grpSpPr>
          <a:xfrm>
            <a:off x="4291826" y="3362064"/>
            <a:ext cx="523573" cy="435671"/>
            <a:chOff x="2800525" y="2803144"/>
            <a:chExt cx="1600749" cy="1332000"/>
          </a:xfrm>
        </p:grpSpPr>
        <p:sp>
          <p:nvSpPr>
            <p:cNvPr id="26" name="Ellipse 25">
              <a:extLst>
                <a:ext uri="{FF2B5EF4-FFF2-40B4-BE49-F238E27FC236}">
                  <a16:creationId xmlns:a16="http://schemas.microsoft.com/office/drawing/2014/main" id="{2AAE3CD2-C416-49E8-87D0-67131556F368}"/>
                </a:ext>
              </a:extLst>
            </p:cNvPr>
            <p:cNvSpPr/>
            <p:nvPr/>
          </p:nvSpPr>
          <p:spPr>
            <a:xfrm rot="5400000">
              <a:off x="3069746" y="2803616"/>
              <a:ext cx="1332000" cy="1331056"/>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dirty="0">
                <a:solidFill>
                  <a:schemeClr val="tx2"/>
                </a:solidFill>
                <a:latin typeface="HK Nova" pitchFamily="50" charset="0"/>
              </a:endParaRPr>
            </a:p>
          </p:txBody>
        </p:sp>
        <p:sp>
          <p:nvSpPr>
            <p:cNvPr id="27" name="Triangle isocèle 26">
              <a:extLst>
                <a:ext uri="{FF2B5EF4-FFF2-40B4-BE49-F238E27FC236}">
                  <a16:creationId xmlns:a16="http://schemas.microsoft.com/office/drawing/2014/main" id="{AA5C1FD0-402C-4935-9544-8CC4B4D102EF}"/>
                </a:ext>
              </a:extLst>
            </p:cNvPr>
            <p:cNvSpPr/>
            <p:nvPr/>
          </p:nvSpPr>
          <p:spPr bwMode="auto">
            <a:xfrm rot="16200000">
              <a:off x="2724120" y="3370593"/>
              <a:ext cx="386860" cy="234050"/>
            </a:xfrm>
            <a:prstGeom prst="triangle">
              <a:avLst/>
            </a:prstGeom>
            <a:solidFill>
              <a:schemeClr val="accent1"/>
            </a:solidFill>
            <a:ln w="12700">
              <a:no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grpSp>
      <p:grpSp>
        <p:nvGrpSpPr>
          <p:cNvPr id="29" name="Groupe 28">
            <a:extLst>
              <a:ext uri="{FF2B5EF4-FFF2-40B4-BE49-F238E27FC236}">
                <a16:creationId xmlns:a16="http://schemas.microsoft.com/office/drawing/2014/main" id="{C0FFA206-4E25-4959-971A-7F3CB929724B}"/>
              </a:ext>
            </a:extLst>
          </p:cNvPr>
          <p:cNvGrpSpPr/>
          <p:nvPr/>
        </p:nvGrpSpPr>
        <p:grpSpPr>
          <a:xfrm>
            <a:off x="8060403" y="3362064"/>
            <a:ext cx="529870" cy="435671"/>
            <a:chOff x="4406176" y="2803144"/>
            <a:chExt cx="1620000" cy="1332000"/>
          </a:xfrm>
        </p:grpSpPr>
        <p:sp>
          <p:nvSpPr>
            <p:cNvPr id="31" name="Ellipse 30">
              <a:extLst>
                <a:ext uri="{FF2B5EF4-FFF2-40B4-BE49-F238E27FC236}">
                  <a16:creationId xmlns:a16="http://schemas.microsoft.com/office/drawing/2014/main" id="{C6A020FB-CFE9-4F65-A570-F0A5BEBE80B1}"/>
                </a:ext>
              </a:extLst>
            </p:cNvPr>
            <p:cNvSpPr/>
            <p:nvPr/>
          </p:nvSpPr>
          <p:spPr>
            <a:xfrm rot="16200000" flipH="1">
              <a:off x="4410319" y="2799001"/>
              <a:ext cx="1332000" cy="1340285"/>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dirty="0">
                <a:solidFill>
                  <a:schemeClr val="tx2"/>
                </a:solidFill>
                <a:latin typeface="HK Nova" pitchFamily="50" charset="0"/>
              </a:endParaRPr>
            </a:p>
          </p:txBody>
        </p:sp>
        <p:sp>
          <p:nvSpPr>
            <p:cNvPr id="32" name="Triangle isocèle 31">
              <a:extLst>
                <a:ext uri="{FF2B5EF4-FFF2-40B4-BE49-F238E27FC236}">
                  <a16:creationId xmlns:a16="http://schemas.microsoft.com/office/drawing/2014/main" id="{ED4E0D88-8431-47E2-BE3E-4BF7312D9324}"/>
                </a:ext>
              </a:extLst>
            </p:cNvPr>
            <p:cNvSpPr/>
            <p:nvPr/>
          </p:nvSpPr>
          <p:spPr bwMode="auto">
            <a:xfrm rot="5400000" flipH="1">
              <a:off x="5714910" y="3369780"/>
              <a:ext cx="386860" cy="235673"/>
            </a:xfrm>
            <a:prstGeom prst="triangle">
              <a:avLst/>
            </a:prstGeom>
            <a:solidFill>
              <a:srgbClr val="7030A0"/>
            </a:solidFill>
            <a:ln w="50800">
              <a:solidFill>
                <a:srgbClr val="7030A0"/>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grpSp>
      <p:grpSp>
        <p:nvGrpSpPr>
          <p:cNvPr id="34" name="Groupe 33">
            <a:extLst>
              <a:ext uri="{FF2B5EF4-FFF2-40B4-BE49-F238E27FC236}">
                <a16:creationId xmlns:a16="http://schemas.microsoft.com/office/drawing/2014/main" id="{B0FABE27-5546-4734-9D47-DBA9E484D3F0}"/>
              </a:ext>
            </a:extLst>
          </p:cNvPr>
          <p:cNvGrpSpPr/>
          <p:nvPr/>
        </p:nvGrpSpPr>
        <p:grpSpPr>
          <a:xfrm>
            <a:off x="4291826" y="4643524"/>
            <a:ext cx="523573" cy="435671"/>
            <a:chOff x="2800525" y="4323841"/>
            <a:chExt cx="1600749" cy="1332000"/>
          </a:xfrm>
        </p:grpSpPr>
        <p:sp>
          <p:nvSpPr>
            <p:cNvPr id="36" name="Ellipse 35">
              <a:extLst>
                <a:ext uri="{FF2B5EF4-FFF2-40B4-BE49-F238E27FC236}">
                  <a16:creationId xmlns:a16="http://schemas.microsoft.com/office/drawing/2014/main" id="{063D3B27-4107-4F81-8A26-D02263480F56}"/>
                </a:ext>
              </a:extLst>
            </p:cNvPr>
            <p:cNvSpPr/>
            <p:nvPr/>
          </p:nvSpPr>
          <p:spPr>
            <a:xfrm rot="5400000">
              <a:off x="3069746" y="4324313"/>
              <a:ext cx="1332000" cy="1331056"/>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dirty="0">
                <a:solidFill>
                  <a:schemeClr val="tx2"/>
                </a:solidFill>
                <a:latin typeface="HK Nova" pitchFamily="50" charset="0"/>
              </a:endParaRPr>
            </a:p>
          </p:txBody>
        </p:sp>
        <p:sp>
          <p:nvSpPr>
            <p:cNvPr id="37" name="Triangle isocèle 36">
              <a:extLst>
                <a:ext uri="{FF2B5EF4-FFF2-40B4-BE49-F238E27FC236}">
                  <a16:creationId xmlns:a16="http://schemas.microsoft.com/office/drawing/2014/main" id="{6A7B9DDC-C62F-4F48-BA8E-9EA3AAE1CD9E}"/>
                </a:ext>
              </a:extLst>
            </p:cNvPr>
            <p:cNvSpPr/>
            <p:nvPr/>
          </p:nvSpPr>
          <p:spPr bwMode="auto">
            <a:xfrm rot="16200000">
              <a:off x="2724120" y="4880032"/>
              <a:ext cx="386860" cy="234050"/>
            </a:xfrm>
            <a:prstGeom prst="triangle">
              <a:avLst/>
            </a:prstGeom>
            <a:solidFill>
              <a:schemeClr val="accent2"/>
            </a:solidFill>
            <a:ln w="50800">
              <a:solidFill>
                <a:schemeClr val="accent2"/>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grpSp>
      <p:grpSp>
        <p:nvGrpSpPr>
          <p:cNvPr id="39" name="Groupe 38">
            <a:extLst>
              <a:ext uri="{FF2B5EF4-FFF2-40B4-BE49-F238E27FC236}">
                <a16:creationId xmlns:a16="http://schemas.microsoft.com/office/drawing/2014/main" id="{FD4008DC-6D61-4F38-862E-6C7972FBE66D}"/>
              </a:ext>
            </a:extLst>
          </p:cNvPr>
          <p:cNvGrpSpPr/>
          <p:nvPr/>
        </p:nvGrpSpPr>
        <p:grpSpPr>
          <a:xfrm>
            <a:off x="8060403" y="4643524"/>
            <a:ext cx="529870" cy="435671"/>
            <a:chOff x="4406176" y="4323841"/>
            <a:chExt cx="1620000" cy="1332000"/>
          </a:xfrm>
        </p:grpSpPr>
        <p:sp>
          <p:nvSpPr>
            <p:cNvPr id="41" name="Ellipse 40">
              <a:extLst>
                <a:ext uri="{FF2B5EF4-FFF2-40B4-BE49-F238E27FC236}">
                  <a16:creationId xmlns:a16="http://schemas.microsoft.com/office/drawing/2014/main" id="{CF627ACE-A025-49B8-8D3E-D83E6A7C4A4B}"/>
                </a:ext>
              </a:extLst>
            </p:cNvPr>
            <p:cNvSpPr/>
            <p:nvPr/>
          </p:nvSpPr>
          <p:spPr>
            <a:xfrm rot="16200000" flipH="1">
              <a:off x="4410319" y="4319698"/>
              <a:ext cx="1332000" cy="1340285"/>
            </a:xfrm>
            <a:prstGeom prst="ellipse">
              <a:avLst/>
            </a:prstGeom>
            <a:noFill/>
            <a:ln w="508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dirty="0">
                <a:solidFill>
                  <a:schemeClr val="tx2"/>
                </a:solidFill>
                <a:latin typeface="HK Nova" pitchFamily="50" charset="0"/>
              </a:endParaRPr>
            </a:p>
          </p:txBody>
        </p:sp>
        <p:sp>
          <p:nvSpPr>
            <p:cNvPr id="42" name="Triangle isocèle 41">
              <a:extLst>
                <a:ext uri="{FF2B5EF4-FFF2-40B4-BE49-F238E27FC236}">
                  <a16:creationId xmlns:a16="http://schemas.microsoft.com/office/drawing/2014/main" id="{81D44D03-AFC2-471B-A280-B602BD56DC2A}"/>
                </a:ext>
              </a:extLst>
            </p:cNvPr>
            <p:cNvSpPr/>
            <p:nvPr/>
          </p:nvSpPr>
          <p:spPr bwMode="auto">
            <a:xfrm rot="5400000" flipH="1">
              <a:off x="5714910" y="4871999"/>
              <a:ext cx="386860" cy="235673"/>
            </a:xfrm>
            <a:prstGeom prst="triangle">
              <a:avLst/>
            </a:prstGeom>
            <a:solidFill>
              <a:srgbClr val="CC0066"/>
            </a:solidFill>
            <a:ln w="50800">
              <a:solidFill>
                <a:srgbClr val="CC0066"/>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grpSp>
      <p:sp>
        <p:nvSpPr>
          <p:cNvPr id="40" name="Espace réservé du texte 4">
            <a:extLst>
              <a:ext uri="{FF2B5EF4-FFF2-40B4-BE49-F238E27FC236}">
                <a16:creationId xmlns:a16="http://schemas.microsoft.com/office/drawing/2014/main" id="{EDE93C73-9327-453C-9367-611C45523C5E}"/>
              </a:ext>
            </a:extLst>
          </p:cNvPr>
          <p:cNvSpPr txBox="1">
            <a:spLocks/>
          </p:cNvSpPr>
          <p:nvPr/>
        </p:nvSpPr>
        <p:spPr>
          <a:xfrm>
            <a:off x="6558735" y="4682201"/>
            <a:ext cx="1260000" cy="358316"/>
          </a:xfrm>
          <a:prstGeom prst="rect">
            <a:avLst/>
          </a:prstGeom>
          <a:noFill/>
        </p:spPr>
        <p:txBody>
          <a:bodyPr wrap="square" lIns="0" rIns="0" rtlCol="0" anchor="ctr">
            <a:noAutofit/>
          </a:bodyPr>
          <a:lstStyle>
            <a:defPPr>
              <a:defRPr lang="en-US"/>
            </a:defPPr>
            <a:lvl1pPr indent="0" algn="ctr">
              <a:lnSpc>
                <a:spcPct val="110000"/>
              </a:lnSpc>
              <a:spcBef>
                <a:spcPct val="20000"/>
              </a:spcBef>
              <a:spcAft>
                <a:spcPts val="1200"/>
              </a:spcAft>
              <a:buFont typeface="Arial"/>
              <a:buNone/>
              <a:defRPr sz="1100" b="1" i="0" cap="none" baseline="0">
                <a:solidFill>
                  <a:schemeClr val="tx1">
                    <a:lumMod val="75000"/>
                    <a:lumOff val="25000"/>
                  </a:schemeClr>
                </a:solidFill>
                <a:latin typeface="+mj-lt"/>
                <a:cs typeface="Gotham Narrow Medium"/>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fr-FR" sz="1200" dirty="0">
                <a:solidFill>
                  <a:srgbClr val="CC0066"/>
                </a:solidFill>
                <a:latin typeface="HK Nova" pitchFamily="50" charset="0"/>
              </a:rPr>
              <a:t>MANAGEMENT</a:t>
            </a:r>
          </a:p>
        </p:txBody>
      </p:sp>
    </p:spTree>
    <p:extLst>
      <p:ext uri="{BB962C8B-B14F-4D97-AF65-F5344CB8AC3E}">
        <p14:creationId xmlns:p14="http://schemas.microsoft.com/office/powerpoint/2010/main" val="4136638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Groupe TERA en bourse</a:t>
            </a:r>
          </a:p>
        </p:txBody>
      </p:sp>
      <p:sp>
        <p:nvSpPr>
          <p:cNvPr id="4" name="Espace réservé du pied de page 3"/>
          <p:cNvSpPr>
            <a:spLocks noGrp="1"/>
          </p:cNvSpPr>
          <p:nvPr>
            <p:ph type="ftr" sz="quarter" idx="11"/>
          </p:nvPr>
        </p:nvSpPr>
        <p:spPr/>
        <p:txBody>
          <a:bodyPr/>
          <a:lstStyle/>
          <a:p>
            <a:r>
              <a:rPr lang="fr-FR" dirty="0"/>
              <a:t>Novembre 2021</a:t>
            </a:r>
          </a:p>
        </p:txBody>
      </p:sp>
      <p:sp>
        <p:nvSpPr>
          <p:cNvPr id="5" name="Espace réservé du numéro de diapositive 4"/>
          <p:cNvSpPr>
            <a:spLocks noGrp="1"/>
          </p:cNvSpPr>
          <p:nvPr>
            <p:ph type="sldNum" sz="quarter" idx="12"/>
          </p:nvPr>
        </p:nvSpPr>
        <p:spPr/>
        <p:txBody>
          <a:bodyPr/>
          <a:lstStyle/>
          <a:p>
            <a:fld id="{FFAD9D49-8999-4417-9E3D-D2CC3270CC50}" type="slidenum">
              <a:rPr lang="fr-FR" smtClean="0"/>
              <a:t>18</a:t>
            </a:fld>
            <a:endParaRPr lang="fr-FR"/>
          </a:p>
        </p:txBody>
      </p:sp>
      <p:sp>
        <p:nvSpPr>
          <p:cNvPr id="7" name="Espace réservé du contenu 16">
            <a:extLst>
              <a:ext uri="{FF2B5EF4-FFF2-40B4-BE49-F238E27FC236}">
                <a16:creationId xmlns:a16="http://schemas.microsoft.com/office/drawing/2014/main" id="{4FA054C6-CBBC-40BE-B3A0-EC47ACE77ED0}"/>
              </a:ext>
            </a:extLst>
          </p:cNvPr>
          <p:cNvSpPr txBox="1">
            <a:spLocks/>
          </p:cNvSpPr>
          <p:nvPr/>
        </p:nvSpPr>
        <p:spPr>
          <a:xfrm>
            <a:off x="5973763" y="1923480"/>
            <a:ext cx="6014228" cy="361692"/>
          </a:xfrm>
          <a:prstGeom prst="rect">
            <a:avLst/>
          </a:prstGeom>
        </p:spPr>
        <p:txBody>
          <a:bodyPr lIns="0" tIns="36000" rIns="0" bIns="36000" anchor="b" anchorCtr="0"/>
          <a:lstStyle>
            <a:lvl1pPr marL="0" indent="0" algn="l" defTabSz="914400" rtl="0" eaLnBrk="1" latinLnBrk="0" hangingPunct="1">
              <a:lnSpc>
                <a:spcPct val="90000"/>
              </a:lnSpc>
              <a:spcBef>
                <a:spcPts val="0"/>
              </a:spcBef>
              <a:spcAft>
                <a:spcPts val="450"/>
              </a:spcAft>
              <a:buClr>
                <a:schemeClr val="accent6"/>
              </a:buClr>
              <a:buFontTx/>
              <a:buNone/>
              <a:defRPr sz="1600" b="1" kern="1200">
                <a:solidFill>
                  <a:schemeClr val="bg2">
                    <a:lumMod val="50000"/>
                  </a:schemeClr>
                </a:solidFill>
                <a:latin typeface="Calibri Light" panose="020F0302020204030204" pitchFamily="34" charset="0"/>
                <a:ea typeface="+mn-ea"/>
                <a:cs typeface="+mn-cs"/>
              </a:defRPr>
            </a:lvl1pPr>
            <a:lvl2pPr marL="535781" indent="-264319" algn="l" defTabSz="914400" rtl="0" eaLnBrk="1" latinLnBrk="0" hangingPunct="1">
              <a:lnSpc>
                <a:spcPct val="90000"/>
              </a:lnSpc>
              <a:spcBef>
                <a:spcPts val="0"/>
              </a:spcBef>
              <a:spcAft>
                <a:spcPts val="450"/>
              </a:spcAft>
              <a:buFont typeface="Palatino Linotype" panose="02040502050505030304" pitchFamily="18" charset="0"/>
              <a:buChar char="—"/>
              <a:defRPr sz="1200" kern="1200">
                <a:solidFill>
                  <a:schemeClr val="tx1"/>
                </a:solidFill>
                <a:latin typeface="+mj-lt"/>
                <a:ea typeface="+mn-ea"/>
                <a:cs typeface="+mn-cs"/>
              </a:defRPr>
            </a:lvl2pPr>
            <a:lvl3pPr marL="807244" indent="-271463" algn="l" defTabSz="914400" rtl="0" eaLnBrk="1" latinLnBrk="0" hangingPunct="1">
              <a:lnSpc>
                <a:spcPct val="90000"/>
              </a:lnSpc>
              <a:spcBef>
                <a:spcPts val="0"/>
              </a:spcBef>
              <a:spcAft>
                <a:spcPts val="450"/>
              </a:spcAft>
              <a:buFont typeface="Wingdings 2" panose="05020102010507070707" pitchFamily="18" charset="2"/>
              <a:buChar char=""/>
              <a:defRPr sz="1200" kern="1200">
                <a:solidFill>
                  <a:schemeClr val="tx1"/>
                </a:solidFill>
                <a:latin typeface="+mj-lt"/>
                <a:ea typeface="+mn-ea"/>
                <a:cs typeface="+mn-cs"/>
              </a:defRPr>
            </a:lvl3pPr>
            <a:lvl4pPr marL="1078706" indent="-271463" algn="l" defTabSz="914400" rtl="0" eaLnBrk="1" latinLnBrk="0" hangingPunct="1">
              <a:lnSpc>
                <a:spcPct val="90000"/>
              </a:lnSpc>
              <a:spcBef>
                <a:spcPts val="0"/>
              </a:spcBef>
              <a:spcAft>
                <a:spcPts val="450"/>
              </a:spcAft>
              <a:buSzPct val="80000"/>
              <a:buFont typeface="Arial" panose="020B0604020202020204" pitchFamily="34" charset="0"/>
              <a:buChar char="►"/>
              <a:defRPr sz="1200" kern="1200">
                <a:solidFill>
                  <a:schemeClr val="tx1"/>
                </a:solidFill>
                <a:latin typeface="+mj-lt"/>
                <a:ea typeface="+mn-ea"/>
                <a:cs typeface="+mn-cs"/>
              </a:defRPr>
            </a:lvl4pPr>
            <a:lvl5pPr marL="1343025" indent="-264319" algn="l" defTabSz="914400" rtl="0" eaLnBrk="1" latinLnBrk="0" hangingPunct="1">
              <a:lnSpc>
                <a:spcPct val="90000"/>
              </a:lnSpc>
              <a:spcBef>
                <a:spcPts val="0"/>
              </a:spcBef>
              <a:spcAft>
                <a:spcPts val="450"/>
              </a:spcAft>
              <a:buFont typeface="Arial" panose="020B060402020202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solidFill>
                  <a:srgbClr val="22528C"/>
                </a:solidFill>
                <a:latin typeface="HK Nova" pitchFamily="50" charset="0"/>
              </a:rPr>
              <a:t>Répartition estimée du capital </a:t>
            </a:r>
            <a:r>
              <a:rPr lang="fr-FR" sz="1800" dirty="0" err="1">
                <a:solidFill>
                  <a:srgbClr val="22528C"/>
                </a:solidFill>
                <a:latin typeface="HK Nova" pitchFamily="50" charset="0"/>
              </a:rPr>
              <a:t>post-IPO</a:t>
            </a:r>
            <a:endParaRPr lang="fr-FR" sz="1800" dirty="0">
              <a:solidFill>
                <a:srgbClr val="22528C"/>
              </a:solidFill>
              <a:latin typeface="HK Nova" pitchFamily="50" charset="0"/>
            </a:endParaRPr>
          </a:p>
        </p:txBody>
      </p:sp>
      <p:sp>
        <p:nvSpPr>
          <p:cNvPr id="8" name="Espace réservé du contenu 16">
            <a:extLst>
              <a:ext uri="{FF2B5EF4-FFF2-40B4-BE49-F238E27FC236}">
                <a16:creationId xmlns:a16="http://schemas.microsoft.com/office/drawing/2014/main" id="{4B6B3342-411C-4118-B0FE-CBC4C1F1D8B1}"/>
              </a:ext>
            </a:extLst>
          </p:cNvPr>
          <p:cNvSpPr txBox="1">
            <a:spLocks/>
          </p:cNvSpPr>
          <p:nvPr/>
        </p:nvSpPr>
        <p:spPr>
          <a:xfrm>
            <a:off x="1186957" y="1923480"/>
            <a:ext cx="3225821" cy="361692"/>
          </a:xfrm>
          <a:prstGeom prst="rect">
            <a:avLst/>
          </a:prstGeom>
        </p:spPr>
        <p:txBody>
          <a:bodyPr lIns="0" tIns="36000" rIns="0" bIns="36000" anchor="b" anchorCtr="0"/>
          <a:lstStyle>
            <a:lvl1pPr marL="0" indent="0" algn="l" defTabSz="914400" rtl="0" eaLnBrk="1" latinLnBrk="0" hangingPunct="1">
              <a:lnSpc>
                <a:spcPct val="90000"/>
              </a:lnSpc>
              <a:spcBef>
                <a:spcPts val="0"/>
              </a:spcBef>
              <a:spcAft>
                <a:spcPts val="450"/>
              </a:spcAft>
              <a:buClr>
                <a:schemeClr val="accent6"/>
              </a:buClr>
              <a:buFontTx/>
              <a:buNone/>
              <a:defRPr sz="1600" b="1" kern="1200">
                <a:solidFill>
                  <a:schemeClr val="bg2">
                    <a:lumMod val="50000"/>
                  </a:schemeClr>
                </a:solidFill>
                <a:latin typeface="Calibri Light" panose="020F0302020204030204" pitchFamily="34" charset="0"/>
                <a:ea typeface="+mn-ea"/>
                <a:cs typeface="+mn-cs"/>
              </a:defRPr>
            </a:lvl1pPr>
            <a:lvl2pPr marL="535781" indent="-264319" algn="l" defTabSz="914400" rtl="0" eaLnBrk="1" latinLnBrk="0" hangingPunct="1">
              <a:lnSpc>
                <a:spcPct val="90000"/>
              </a:lnSpc>
              <a:spcBef>
                <a:spcPts val="0"/>
              </a:spcBef>
              <a:spcAft>
                <a:spcPts val="450"/>
              </a:spcAft>
              <a:buFont typeface="Palatino Linotype" panose="02040502050505030304" pitchFamily="18" charset="0"/>
              <a:buChar char="—"/>
              <a:defRPr sz="1200" kern="1200">
                <a:solidFill>
                  <a:schemeClr val="tx1"/>
                </a:solidFill>
                <a:latin typeface="+mj-lt"/>
                <a:ea typeface="+mn-ea"/>
                <a:cs typeface="+mn-cs"/>
              </a:defRPr>
            </a:lvl2pPr>
            <a:lvl3pPr marL="807244" indent="-271463" algn="l" defTabSz="914400" rtl="0" eaLnBrk="1" latinLnBrk="0" hangingPunct="1">
              <a:lnSpc>
                <a:spcPct val="90000"/>
              </a:lnSpc>
              <a:spcBef>
                <a:spcPts val="0"/>
              </a:spcBef>
              <a:spcAft>
                <a:spcPts val="450"/>
              </a:spcAft>
              <a:buFont typeface="Wingdings 2" panose="05020102010507070707" pitchFamily="18" charset="2"/>
              <a:buChar char=""/>
              <a:defRPr sz="1200" kern="1200">
                <a:solidFill>
                  <a:schemeClr val="tx1"/>
                </a:solidFill>
                <a:latin typeface="+mj-lt"/>
                <a:ea typeface="+mn-ea"/>
                <a:cs typeface="+mn-cs"/>
              </a:defRPr>
            </a:lvl3pPr>
            <a:lvl4pPr marL="1078706" indent="-271463" algn="l" defTabSz="914400" rtl="0" eaLnBrk="1" latinLnBrk="0" hangingPunct="1">
              <a:lnSpc>
                <a:spcPct val="90000"/>
              </a:lnSpc>
              <a:spcBef>
                <a:spcPts val="0"/>
              </a:spcBef>
              <a:spcAft>
                <a:spcPts val="450"/>
              </a:spcAft>
              <a:buSzPct val="80000"/>
              <a:buFont typeface="Arial" panose="020B0604020202020204" pitchFamily="34" charset="0"/>
              <a:buChar char="►"/>
              <a:defRPr sz="1200" kern="1200">
                <a:solidFill>
                  <a:schemeClr val="tx1"/>
                </a:solidFill>
                <a:latin typeface="+mj-lt"/>
                <a:ea typeface="+mn-ea"/>
                <a:cs typeface="+mn-cs"/>
              </a:defRPr>
            </a:lvl4pPr>
            <a:lvl5pPr marL="1343025" indent="-264319" algn="l" defTabSz="914400" rtl="0" eaLnBrk="1" latinLnBrk="0" hangingPunct="1">
              <a:lnSpc>
                <a:spcPct val="90000"/>
              </a:lnSpc>
              <a:spcBef>
                <a:spcPts val="0"/>
              </a:spcBef>
              <a:spcAft>
                <a:spcPts val="450"/>
              </a:spcAft>
              <a:buFont typeface="Arial" panose="020B060402020202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solidFill>
                  <a:srgbClr val="22528C"/>
                </a:solidFill>
                <a:latin typeface="HK Nova" pitchFamily="50" charset="0"/>
              </a:rPr>
              <a:t>L’action Groupe TERA</a:t>
            </a:r>
          </a:p>
        </p:txBody>
      </p:sp>
      <p:sp>
        <p:nvSpPr>
          <p:cNvPr id="9" name="Espace réservé du texte 6">
            <a:extLst>
              <a:ext uri="{FF2B5EF4-FFF2-40B4-BE49-F238E27FC236}">
                <a16:creationId xmlns:a16="http://schemas.microsoft.com/office/drawing/2014/main" id="{71CCB346-D672-47E8-A5A4-EC3989338476}"/>
              </a:ext>
            </a:extLst>
          </p:cNvPr>
          <p:cNvSpPr txBox="1">
            <a:spLocks/>
          </p:cNvSpPr>
          <p:nvPr/>
        </p:nvSpPr>
        <p:spPr>
          <a:xfrm>
            <a:off x="1186957" y="5352588"/>
            <a:ext cx="2378567" cy="356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E43"/>
                </a:solidFill>
                <a:latin typeface="HK Nov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E43"/>
                </a:solidFill>
                <a:latin typeface="HK Nov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E43"/>
                </a:solidFill>
                <a:latin typeface="HK Nov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900" i="1" dirty="0">
                <a:solidFill>
                  <a:schemeClr val="tx1">
                    <a:lumMod val="75000"/>
                    <a:lumOff val="25000"/>
                  </a:schemeClr>
                </a:solidFill>
              </a:rPr>
              <a:t>* Données au 18 novembre 2021</a:t>
            </a:r>
          </a:p>
        </p:txBody>
      </p:sp>
      <p:sp>
        <p:nvSpPr>
          <p:cNvPr id="10" name="Rectangle 9">
            <a:extLst>
              <a:ext uri="{FF2B5EF4-FFF2-40B4-BE49-F238E27FC236}">
                <a16:creationId xmlns:a16="http://schemas.microsoft.com/office/drawing/2014/main" id="{139687CE-8C58-427E-BA34-F9619A55FD8A}"/>
              </a:ext>
            </a:extLst>
          </p:cNvPr>
          <p:cNvSpPr/>
          <p:nvPr/>
        </p:nvSpPr>
        <p:spPr>
          <a:xfrm>
            <a:off x="1077755" y="2414032"/>
            <a:ext cx="4542460" cy="2782435"/>
          </a:xfrm>
          <a:prstGeom prst="rect">
            <a:avLst/>
          </a:prstGeom>
          <a:ln w="12700">
            <a:noFill/>
            <a:prstDash val="solid"/>
          </a:ln>
        </p:spPr>
        <p:style>
          <a:lnRef idx="1">
            <a:schemeClr val="accent1"/>
          </a:lnRef>
          <a:fillRef idx="0">
            <a:schemeClr val="accent1"/>
          </a:fillRef>
          <a:effectRef idx="0">
            <a:schemeClr val="accent1"/>
          </a:effectRef>
          <a:fontRef idx="minor">
            <a:schemeClr val="tx1"/>
          </a:fontRef>
        </p:style>
        <p:txBody>
          <a:bodyPr lIns="72000" tIns="36000" rIns="72000" bIns="36000" rtlCol="0" anchor="t" anchorCtr="0"/>
          <a:lstStyle/>
          <a:p>
            <a:pPr marL="171450" indent="-171450">
              <a:spcBef>
                <a:spcPts val="300"/>
              </a:spcBef>
              <a:spcAft>
                <a:spcPts val="300"/>
              </a:spcAft>
              <a:buFont typeface="Arial" panose="020B0604020202020204" pitchFamily="34" charset="0"/>
              <a:buChar char="•"/>
            </a:pPr>
            <a:r>
              <a:rPr lang="fr-FR" sz="1400" b="1" dirty="0">
                <a:solidFill>
                  <a:srgbClr val="22528C"/>
                </a:solidFill>
                <a:latin typeface="+mj-lt"/>
              </a:rPr>
              <a:t>Euronext </a:t>
            </a:r>
            <a:r>
              <a:rPr lang="fr-FR" sz="1400" b="1" dirty="0" err="1">
                <a:solidFill>
                  <a:srgbClr val="22528C"/>
                </a:solidFill>
                <a:latin typeface="+mj-lt"/>
              </a:rPr>
              <a:t>Growth</a:t>
            </a:r>
            <a:endParaRPr lang="fr-FR" sz="1400" b="1" dirty="0">
              <a:solidFill>
                <a:srgbClr val="22528C"/>
              </a:solidFill>
              <a:latin typeface="+mj-lt"/>
            </a:endParaRPr>
          </a:p>
          <a:p>
            <a:pPr marL="171450" indent="-171450">
              <a:spcBef>
                <a:spcPts val="300"/>
              </a:spcBef>
              <a:spcAft>
                <a:spcPts val="300"/>
              </a:spcAft>
              <a:buFont typeface="Arial" panose="020B0604020202020204" pitchFamily="34" charset="0"/>
              <a:buChar char="•"/>
            </a:pPr>
            <a:r>
              <a:rPr lang="fr-FR" sz="1400" b="1" dirty="0">
                <a:solidFill>
                  <a:srgbClr val="22528C"/>
                </a:solidFill>
                <a:latin typeface="+mj-lt"/>
              </a:rPr>
              <a:t>Code ISIN : </a:t>
            </a:r>
            <a:r>
              <a:rPr lang="fr-FR" sz="1400" dirty="0">
                <a:solidFill>
                  <a:srgbClr val="22528C"/>
                </a:solidFill>
                <a:latin typeface="+mj-lt"/>
              </a:rPr>
              <a:t>FR0013429404</a:t>
            </a:r>
          </a:p>
          <a:p>
            <a:pPr marL="171450" indent="-171450">
              <a:spcBef>
                <a:spcPts val="300"/>
              </a:spcBef>
              <a:spcAft>
                <a:spcPts val="300"/>
              </a:spcAft>
              <a:buFont typeface="Arial" panose="020B0604020202020204" pitchFamily="34" charset="0"/>
              <a:buChar char="•"/>
            </a:pPr>
            <a:r>
              <a:rPr lang="fr-FR" sz="1400" b="1" dirty="0">
                <a:solidFill>
                  <a:srgbClr val="22528C"/>
                </a:solidFill>
                <a:latin typeface="+mj-lt"/>
              </a:rPr>
              <a:t>Mnémonique : </a:t>
            </a:r>
            <a:r>
              <a:rPr lang="fr-FR" sz="1400" dirty="0">
                <a:solidFill>
                  <a:srgbClr val="22528C"/>
                </a:solidFill>
                <a:latin typeface="+mj-lt"/>
              </a:rPr>
              <a:t>ALGTR</a:t>
            </a:r>
          </a:p>
          <a:p>
            <a:pPr marL="171450" indent="-171450">
              <a:spcBef>
                <a:spcPts val="300"/>
              </a:spcBef>
              <a:spcAft>
                <a:spcPts val="300"/>
              </a:spcAft>
              <a:buFont typeface="Arial" panose="020B0604020202020204" pitchFamily="34" charset="0"/>
              <a:buChar char="•"/>
            </a:pPr>
            <a:r>
              <a:rPr lang="fr-FR" sz="1400" b="1" dirty="0">
                <a:solidFill>
                  <a:srgbClr val="22528C"/>
                </a:solidFill>
                <a:latin typeface="+mj-lt"/>
              </a:rPr>
              <a:t>Cours</a:t>
            </a:r>
            <a:r>
              <a:rPr lang="fr-FR" sz="1400" dirty="0">
                <a:solidFill>
                  <a:srgbClr val="22528C"/>
                </a:solidFill>
                <a:latin typeface="+mj-lt"/>
              </a:rPr>
              <a:t>* :  4,78 €</a:t>
            </a:r>
          </a:p>
          <a:p>
            <a:pPr marL="171450" indent="-171450">
              <a:spcBef>
                <a:spcPts val="300"/>
              </a:spcBef>
              <a:spcAft>
                <a:spcPts val="300"/>
              </a:spcAft>
              <a:buFont typeface="Arial" panose="020B0604020202020204" pitchFamily="34" charset="0"/>
              <a:buChar char="•"/>
            </a:pPr>
            <a:r>
              <a:rPr lang="fr-FR" sz="1400" b="1" dirty="0">
                <a:solidFill>
                  <a:srgbClr val="22528C"/>
                </a:solidFill>
                <a:latin typeface="+mj-lt"/>
              </a:rPr>
              <a:t>Capitalisation</a:t>
            </a:r>
            <a:r>
              <a:rPr lang="fr-FR" sz="1400" dirty="0">
                <a:solidFill>
                  <a:srgbClr val="22528C"/>
                </a:solidFill>
                <a:latin typeface="+mj-lt"/>
              </a:rPr>
              <a:t> *: 16 M€ </a:t>
            </a:r>
          </a:p>
          <a:p>
            <a:pPr marL="171450" indent="-171450">
              <a:spcBef>
                <a:spcPts val="300"/>
              </a:spcBef>
              <a:spcAft>
                <a:spcPts val="300"/>
              </a:spcAft>
              <a:buFont typeface="Arial" panose="020B0604020202020204" pitchFamily="34" charset="0"/>
              <a:buChar char="•"/>
            </a:pPr>
            <a:r>
              <a:rPr lang="fr-FR" sz="1400" b="1" dirty="0">
                <a:solidFill>
                  <a:srgbClr val="22528C"/>
                </a:solidFill>
                <a:latin typeface="+mj-lt"/>
              </a:rPr>
              <a:t>Nombreux</a:t>
            </a:r>
            <a:r>
              <a:rPr lang="fr-FR" sz="1400" dirty="0">
                <a:solidFill>
                  <a:srgbClr val="22528C"/>
                </a:solidFill>
                <a:latin typeface="+mj-lt"/>
              </a:rPr>
              <a:t> </a:t>
            </a:r>
            <a:r>
              <a:rPr lang="fr-FR" sz="1400" b="1" dirty="0">
                <a:solidFill>
                  <a:srgbClr val="22528C"/>
                </a:solidFill>
                <a:latin typeface="+mj-lt"/>
              </a:rPr>
              <a:t>d’actions</a:t>
            </a:r>
            <a:r>
              <a:rPr lang="fr-FR" sz="1400" dirty="0">
                <a:solidFill>
                  <a:srgbClr val="22528C"/>
                </a:solidFill>
                <a:latin typeface="+mj-lt"/>
              </a:rPr>
              <a:t>* : 3 311 394</a:t>
            </a:r>
          </a:p>
          <a:p>
            <a:pPr marL="171450" indent="-171450">
              <a:spcBef>
                <a:spcPts val="300"/>
              </a:spcBef>
              <a:spcAft>
                <a:spcPts val="300"/>
              </a:spcAft>
              <a:buFont typeface="Arial" panose="020B0604020202020204" pitchFamily="34" charset="0"/>
              <a:buChar char="•"/>
            </a:pPr>
            <a:r>
              <a:rPr lang="fr-FR" sz="1400" b="1" dirty="0">
                <a:solidFill>
                  <a:srgbClr val="22528C"/>
                </a:solidFill>
                <a:latin typeface="+mj-lt"/>
              </a:rPr>
              <a:t>Couverture</a:t>
            </a:r>
            <a:r>
              <a:rPr lang="fr-FR" sz="1400" dirty="0">
                <a:solidFill>
                  <a:srgbClr val="22528C"/>
                </a:solidFill>
                <a:latin typeface="+mj-lt"/>
              </a:rPr>
              <a:t> </a:t>
            </a:r>
            <a:r>
              <a:rPr lang="fr-FR" sz="1400" b="1" dirty="0">
                <a:solidFill>
                  <a:srgbClr val="22528C"/>
                </a:solidFill>
                <a:latin typeface="+mj-lt"/>
              </a:rPr>
              <a:t>analyste</a:t>
            </a:r>
            <a:r>
              <a:rPr lang="fr-FR" sz="1400" dirty="0">
                <a:solidFill>
                  <a:srgbClr val="22528C"/>
                </a:solidFill>
                <a:latin typeface="+mj-lt"/>
              </a:rPr>
              <a:t> : </a:t>
            </a:r>
            <a:r>
              <a:rPr lang="fr-FR" sz="1400" dirty="0" err="1">
                <a:solidFill>
                  <a:srgbClr val="22528C"/>
                </a:solidFill>
                <a:latin typeface="+mj-lt"/>
              </a:rPr>
              <a:t>Stifel</a:t>
            </a:r>
            <a:r>
              <a:rPr lang="fr-FR" sz="1400" dirty="0">
                <a:solidFill>
                  <a:srgbClr val="22528C"/>
                </a:solidFill>
                <a:latin typeface="+mj-lt"/>
              </a:rPr>
              <a:t> (Nicolas Tabor)</a:t>
            </a:r>
          </a:p>
          <a:p>
            <a:pPr marL="171450" indent="-171450">
              <a:spcBef>
                <a:spcPts val="300"/>
              </a:spcBef>
              <a:spcAft>
                <a:spcPts val="300"/>
              </a:spcAft>
              <a:buFont typeface="Arial" panose="020B0604020202020204" pitchFamily="34" charset="0"/>
              <a:buChar char="•"/>
            </a:pPr>
            <a:r>
              <a:rPr lang="fr-FR" sz="1400" b="1" dirty="0">
                <a:solidFill>
                  <a:srgbClr val="22528C"/>
                </a:solidFill>
                <a:latin typeface="+mj-lt"/>
              </a:rPr>
              <a:t>Prochaine communication financière :</a:t>
            </a:r>
            <a:r>
              <a:rPr lang="fr-FR" sz="1400" dirty="0">
                <a:solidFill>
                  <a:srgbClr val="22528C"/>
                </a:solidFill>
                <a:latin typeface="+mj-lt"/>
              </a:rPr>
              <a:t> </a:t>
            </a:r>
            <a:br>
              <a:rPr lang="fr-FR" sz="1400" dirty="0">
                <a:solidFill>
                  <a:srgbClr val="22528C"/>
                </a:solidFill>
                <a:latin typeface="+mj-lt"/>
              </a:rPr>
            </a:br>
            <a:r>
              <a:rPr lang="fr-FR" sz="1400" dirty="0">
                <a:solidFill>
                  <a:srgbClr val="22528C"/>
                </a:solidFill>
                <a:latin typeface="+mj-lt"/>
              </a:rPr>
              <a:t>résultats annuels 2021, le 28 avril 2022</a:t>
            </a:r>
          </a:p>
        </p:txBody>
      </p:sp>
      <p:pic>
        <p:nvPicPr>
          <p:cNvPr id="11" name="officeArt object">
            <a:extLst>
              <a:ext uri="{FF2B5EF4-FFF2-40B4-BE49-F238E27FC236}">
                <a16:creationId xmlns:a16="http://schemas.microsoft.com/office/drawing/2014/main" id="{8CA8DB4D-227C-4C6C-9A97-8FE9C89FB409}"/>
              </a:ext>
            </a:extLst>
          </p:cNvPr>
          <p:cNvPicPr/>
          <p:nvPr/>
        </p:nvPicPr>
        <p:blipFill>
          <a:blip r:embed="rId2"/>
          <a:stretch>
            <a:fillRect/>
          </a:stretch>
        </p:blipFill>
        <p:spPr>
          <a:xfrm>
            <a:off x="4069298" y="1791588"/>
            <a:ext cx="561975" cy="561975"/>
          </a:xfrm>
          <a:prstGeom prst="rect">
            <a:avLst/>
          </a:prstGeom>
          <a:ln w="12700" cap="flat">
            <a:noFill/>
            <a:miter lim="400000"/>
          </a:ln>
          <a:effectLst/>
        </p:spPr>
      </p:pic>
      <p:pic>
        <p:nvPicPr>
          <p:cNvPr id="12" name="officeArt object">
            <a:extLst>
              <a:ext uri="{FF2B5EF4-FFF2-40B4-BE49-F238E27FC236}">
                <a16:creationId xmlns:a16="http://schemas.microsoft.com/office/drawing/2014/main" id="{716E5968-6183-46C0-9DB9-5521D6CC5967}"/>
              </a:ext>
            </a:extLst>
          </p:cNvPr>
          <p:cNvPicPr/>
          <p:nvPr/>
        </p:nvPicPr>
        <p:blipFill>
          <a:blip r:embed="rId3"/>
          <a:stretch>
            <a:fillRect/>
          </a:stretch>
        </p:blipFill>
        <p:spPr>
          <a:xfrm>
            <a:off x="4777156" y="1855088"/>
            <a:ext cx="499745" cy="498475"/>
          </a:xfrm>
          <a:prstGeom prst="rect">
            <a:avLst/>
          </a:prstGeom>
          <a:ln w="12700" cap="flat">
            <a:noFill/>
            <a:miter lim="400000"/>
          </a:ln>
          <a:effectLst/>
        </p:spPr>
      </p:pic>
      <p:graphicFrame>
        <p:nvGraphicFramePr>
          <p:cNvPr id="13" name="Graphique 12"/>
          <p:cNvGraphicFramePr>
            <a:graphicFrameLocks/>
          </p:cNvGraphicFramePr>
          <p:nvPr>
            <p:extLst>
              <p:ext uri="{D42A27DB-BD31-4B8C-83A1-F6EECF244321}">
                <p14:modId xmlns:p14="http://schemas.microsoft.com/office/powerpoint/2010/main" val="2273079254"/>
              </p:ext>
            </p:extLst>
          </p:nvPr>
        </p:nvGraphicFramePr>
        <p:xfrm>
          <a:off x="5620215" y="2435506"/>
          <a:ext cx="6367776" cy="35192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35542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D&#10;&#10;Description générée automatiquement">
            <a:extLst>
              <a:ext uri="{FF2B5EF4-FFF2-40B4-BE49-F238E27FC236}">
                <a16:creationId xmlns:a16="http://schemas.microsoft.com/office/drawing/2014/main" id="{D85B7857-0368-4128-AE48-5AC2454436D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706" y="960"/>
            <a:ext cx="12188588" cy="6856081"/>
          </a:xfrm>
          <a:prstGeom prst="rect">
            <a:avLst/>
          </a:prstGeom>
        </p:spPr>
      </p:pic>
    </p:spTree>
    <p:extLst>
      <p:ext uri="{BB962C8B-B14F-4D97-AF65-F5344CB8AC3E}">
        <p14:creationId xmlns:p14="http://schemas.microsoft.com/office/powerpoint/2010/main" val="1284398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a:t>Air </a:t>
            </a:r>
            <a:r>
              <a:rPr lang="fr-FR" dirty="0" err="1"/>
              <a:t>Quality</a:t>
            </a:r>
            <a:r>
              <a:rPr lang="fr-FR" dirty="0"/>
              <a:t> </a:t>
            </a:r>
            <a:r>
              <a:rPr lang="fr-FR" dirty="0" err="1"/>
              <a:t>makes</a:t>
            </a:r>
            <a:r>
              <a:rPr lang="fr-FR" dirty="0"/>
              <a:t> </a:t>
            </a:r>
            <a:r>
              <a:rPr lang="fr-FR" dirty="0" err="1"/>
              <a:t>sense</a:t>
            </a:r>
            <a:endParaRPr lang="fr-FR" dirty="0"/>
          </a:p>
        </p:txBody>
      </p:sp>
      <p:sp>
        <p:nvSpPr>
          <p:cNvPr id="5" name="Sous-titre 4"/>
          <p:cNvSpPr>
            <a:spLocks noGrp="1"/>
          </p:cNvSpPr>
          <p:nvPr>
            <p:ph type="subTitle" idx="1"/>
          </p:nvPr>
        </p:nvSpPr>
        <p:spPr/>
        <p:txBody>
          <a:bodyPr>
            <a:normAutofit/>
          </a:bodyPr>
          <a:lstStyle/>
          <a:p>
            <a:br>
              <a:rPr lang="fr-FR" dirty="0"/>
            </a:br>
            <a:r>
              <a:rPr lang="fr-FR" dirty="0"/>
              <a:t>Investir Day 2021</a:t>
            </a:r>
          </a:p>
        </p:txBody>
      </p:sp>
      <p:sp>
        <p:nvSpPr>
          <p:cNvPr id="3" name="Espace réservé du pied de page 2"/>
          <p:cNvSpPr>
            <a:spLocks noGrp="1"/>
          </p:cNvSpPr>
          <p:nvPr>
            <p:ph type="ftr" sz="quarter" idx="11"/>
          </p:nvPr>
        </p:nvSpPr>
        <p:spPr/>
        <p:txBody>
          <a:bodyPr/>
          <a:lstStyle/>
          <a:p>
            <a:r>
              <a:rPr lang="fr-FR" dirty="0"/>
              <a:t>Novembre 2021</a:t>
            </a:r>
          </a:p>
        </p:txBody>
      </p:sp>
      <p:sp>
        <p:nvSpPr>
          <p:cNvPr id="6" name="Espace réservé du numéro de diapositive 5"/>
          <p:cNvSpPr>
            <a:spLocks noGrp="1"/>
          </p:cNvSpPr>
          <p:nvPr>
            <p:ph type="sldNum" sz="quarter" idx="12"/>
          </p:nvPr>
        </p:nvSpPr>
        <p:spPr/>
        <p:txBody>
          <a:bodyPr/>
          <a:lstStyle/>
          <a:p>
            <a:fld id="{FFAD9D49-8999-4417-9E3D-D2CC3270CC50}" type="slidenum">
              <a:rPr lang="fr-FR" smtClean="0"/>
              <a:t>2</a:t>
            </a:fld>
            <a:endParaRPr lang="fr-FR"/>
          </a:p>
        </p:txBody>
      </p:sp>
    </p:spTree>
    <p:extLst>
      <p:ext uri="{BB962C8B-B14F-4D97-AF65-F5344CB8AC3E}">
        <p14:creationId xmlns:p14="http://schemas.microsoft.com/office/powerpoint/2010/main" val="1676167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Avertissement</a:t>
            </a:r>
          </a:p>
        </p:txBody>
      </p:sp>
      <p:sp>
        <p:nvSpPr>
          <p:cNvPr id="3" name="Espace réservé du contenu 2"/>
          <p:cNvSpPr>
            <a:spLocks noGrp="1"/>
          </p:cNvSpPr>
          <p:nvPr>
            <p:ph idx="1"/>
          </p:nvPr>
        </p:nvSpPr>
        <p:spPr>
          <a:xfrm>
            <a:off x="1226634" y="1825625"/>
            <a:ext cx="10127166" cy="4261139"/>
          </a:xfrm>
        </p:spPr>
        <p:txBody>
          <a:bodyPr>
            <a:normAutofit fontScale="40000" lnSpcReduction="20000"/>
          </a:bodyPr>
          <a:lstStyle/>
          <a:p>
            <a:pPr marL="0" indent="0" algn="just">
              <a:lnSpc>
                <a:spcPct val="120000"/>
              </a:lnSpc>
              <a:spcAft>
                <a:spcPts val="700"/>
              </a:spcAft>
              <a:buNone/>
            </a:pPr>
            <a:r>
              <a:rPr lang="fr-FR" kern="1000" dirty="0">
                <a:solidFill>
                  <a:srgbClr val="494948"/>
                </a:solidFill>
                <a:cs typeface="Times New Roman" panose="02020603050405020304" pitchFamily="18" charset="0"/>
              </a:rPr>
              <a:t>Cette présentation a été préparée par Groupe TERA la « Société », uniquement en vue d’être utilisée lors de présentations investisseurs. En recevant cette présentation et en participant à cette réunion, vous reconnaissez avoir pris connaissance des restrictions suivantes. Cette présentation ne constitue ni ne fait partie d’aucune offre ou invitation de vente ou de souscription de titres. Ni le présent document, ni une quelconque partie de ce document, ne constitue le fondement d’un quelconque contrat ou engagement, et ne doit pas être utilisé à l’appui d’un tel contrat ou engagement. Toute décision d’acquérir ou de souscrire des titres dans le cadre d’une quelconque future offre ne pourrait être prise que sur la base de l’information contenue dans le Document d’Information enregistré par Euronext ou dans tout autre document d’offre qui serait alors établi et émis par la Société dans le cadre de cette offre. Cette présentation vous est communiquée à titre personnel uniquement pour votre information et pour n’être utilisée que pour les besoins de la présentation de la Société.</a:t>
            </a:r>
          </a:p>
          <a:p>
            <a:pPr marL="0" indent="0" algn="just">
              <a:lnSpc>
                <a:spcPct val="120000"/>
              </a:lnSpc>
              <a:spcAft>
                <a:spcPts val="700"/>
              </a:spcAft>
              <a:buNone/>
            </a:pPr>
            <a:r>
              <a:rPr lang="fr-FR" kern="1000" dirty="0">
                <a:solidFill>
                  <a:srgbClr val="494948"/>
                </a:solidFill>
                <a:cs typeface="Times New Roman" panose="02020603050405020304" pitchFamily="18" charset="0"/>
              </a:rPr>
              <a:t>Cette présentation et son contenu sont confidentiels et ne peuvent être copiés, distribués ou transmis à toute autre personne, publiés ou reproduits, directement ou indirectement, en entier ou en partie, par n’importe quel moyen, sous n’importe quelle forme et pour n’importe quelle fin que ce soit. Vous devez respecter toutes les lois applicables à la possession de telles informations y compris les lois en matière de délits d’initiés, les règlements en vigueur ou les recommandations de l’Autorité des marchés financiers. </a:t>
            </a:r>
          </a:p>
          <a:p>
            <a:pPr marL="0" indent="0" algn="just">
              <a:lnSpc>
                <a:spcPct val="120000"/>
              </a:lnSpc>
              <a:spcAft>
                <a:spcPts val="700"/>
              </a:spcAft>
              <a:buNone/>
            </a:pPr>
            <a:r>
              <a:rPr lang="fr-FR" kern="1000" dirty="0">
                <a:solidFill>
                  <a:srgbClr val="494948"/>
                </a:solidFill>
                <a:cs typeface="Times New Roman" panose="02020603050405020304" pitchFamily="18" charset="0"/>
              </a:rPr>
              <a:t>Ni cette présentation, ni une copie de celle-ci, ni aucune information qu’elle contient ne peut être apportée, communiquée ou distribuée, directement ou indirectement aux Etats-Unis, au Canada, au Japon ou en Australie, ou à tout résident de ces pays. Le non-respect de l’une de ces restrictions peut constituer une violation de restrictions légales en matière d’offre d’instruments financiers aux Etats-Unis, au Canada, au Japon ou en Australie. La distribution du présent document dans d’autres pays peut faire l’objet de restrictions légales et les personnes qui viendraient à le détenir doivent s’informer quant à l’existence de telles restrictions et s’y conformer.</a:t>
            </a:r>
          </a:p>
          <a:p>
            <a:pPr marL="0" indent="0" algn="just">
              <a:lnSpc>
                <a:spcPct val="120000"/>
              </a:lnSpc>
              <a:spcAft>
                <a:spcPts val="700"/>
              </a:spcAft>
              <a:buNone/>
            </a:pPr>
            <a:r>
              <a:rPr lang="fr-FR" kern="1000" dirty="0">
                <a:solidFill>
                  <a:srgbClr val="494948"/>
                </a:solidFill>
                <a:cs typeface="Times New Roman" panose="02020603050405020304" pitchFamily="18" charset="0"/>
              </a:rPr>
              <a:t>Cette présentation a été préparée par, et sous la seule responsabilité de la Société. Les informations figurant ci-après n’ont pas fait l’objet d’une vérification indépendante de la part de la Société, de ses conseillers ou de toute autre personne et peuvent faire l’objet d’une mise à jour, d’ajouts, et de révisions pouvant être significatifs.</a:t>
            </a:r>
            <a:endParaRPr lang="fr-FR" dirty="0"/>
          </a:p>
        </p:txBody>
      </p:sp>
      <p:sp>
        <p:nvSpPr>
          <p:cNvPr id="5" name="Espace réservé du pied de page 4"/>
          <p:cNvSpPr>
            <a:spLocks noGrp="1"/>
          </p:cNvSpPr>
          <p:nvPr>
            <p:ph type="ftr" sz="quarter" idx="11"/>
          </p:nvPr>
        </p:nvSpPr>
        <p:spPr/>
        <p:txBody>
          <a:bodyPr/>
          <a:lstStyle/>
          <a:p>
            <a:r>
              <a:rPr lang="fr-FR" dirty="0"/>
              <a:t>Novembre 2021</a:t>
            </a:r>
          </a:p>
        </p:txBody>
      </p:sp>
      <p:sp>
        <p:nvSpPr>
          <p:cNvPr id="6" name="Espace réservé du numéro de diapositive 5"/>
          <p:cNvSpPr>
            <a:spLocks noGrp="1"/>
          </p:cNvSpPr>
          <p:nvPr>
            <p:ph type="sldNum" sz="quarter" idx="12"/>
          </p:nvPr>
        </p:nvSpPr>
        <p:spPr/>
        <p:txBody>
          <a:bodyPr/>
          <a:lstStyle/>
          <a:p>
            <a:fld id="{FFAD9D49-8999-4417-9E3D-D2CC3270CC50}" type="slidenum">
              <a:rPr lang="fr-FR" smtClean="0">
                <a:solidFill>
                  <a:prstClr val="black">
                    <a:tint val="75000"/>
                  </a:prstClr>
                </a:solidFill>
              </a:rPr>
              <a:pPr/>
              <a:t>3</a:t>
            </a:fld>
            <a:endParaRPr lang="fr-FR">
              <a:solidFill>
                <a:prstClr val="black">
                  <a:tint val="75000"/>
                </a:prstClr>
              </a:solidFill>
            </a:endParaRPr>
          </a:p>
        </p:txBody>
      </p:sp>
    </p:spTree>
    <p:extLst>
      <p:ext uri="{BB962C8B-B14F-4D97-AF65-F5344CB8AC3E}">
        <p14:creationId xmlns:p14="http://schemas.microsoft.com/office/powerpoint/2010/main" val="3883000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22960" y="2436236"/>
            <a:ext cx="10546080" cy="992764"/>
          </a:xfrm>
        </p:spPr>
        <p:txBody>
          <a:bodyPr>
            <a:noAutofit/>
          </a:bodyPr>
          <a:lstStyle/>
          <a:p>
            <a:r>
              <a:rPr lang="fr-FR" sz="6000" dirty="0">
                <a:solidFill>
                  <a:schemeClr val="bg1"/>
                </a:solidFill>
              </a:rPr>
              <a:t>1/ Groupe TERA, </a:t>
            </a:r>
            <a:br>
              <a:rPr lang="fr-FR" sz="6000" dirty="0">
                <a:solidFill>
                  <a:schemeClr val="bg1"/>
                </a:solidFill>
              </a:rPr>
            </a:br>
            <a:r>
              <a:rPr lang="fr-FR" sz="6000" dirty="0">
                <a:solidFill>
                  <a:schemeClr val="bg1"/>
                </a:solidFill>
              </a:rPr>
              <a:t>le spécialiste </a:t>
            </a:r>
            <a:br>
              <a:rPr lang="fr-FR" sz="6000" dirty="0">
                <a:solidFill>
                  <a:schemeClr val="bg1"/>
                </a:solidFill>
              </a:rPr>
            </a:br>
            <a:r>
              <a:rPr lang="fr-FR" sz="6000" dirty="0">
                <a:solidFill>
                  <a:schemeClr val="bg1"/>
                </a:solidFill>
              </a:rPr>
              <a:t>de la Qualité de l’Air</a:t>
            </a:r>
          </a:p>
        </p:txBody>
      </p:sp>
    </p:spTree>
    <p:extLst>
      <p:ext uri="{BB962C8B-B14F-4D97-AF65-F5344CB8AC3E}">
        <p14:creationId xmlns:p14="http://schemas.microsoft.com/office/powerpoint/2010/main" val="15068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D59A0F49-2BDE-4877-92EE-557E327F66C7}"/>
              </a:ext>
            </a:extLst>
          </p:cNvPr>
          <p:cNvSpPr txBox="1">
            <a:spLocks/>
          </p:cNvSpPr>
          <p:nvPr/>
        </p:nvSpPr>
        <p:spPr>
          <a:xfrm>
            <a:off x="0" y="5536569"/>
            <a:ext cx="12192000" cy="504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E43"/>
                </a:solidFill>
                <a:latin typeface="HK Nov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E43"/>
                </a:solidFill>
                <a:latin typeface="HK Nov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E43"/>
                </a:solidFill>
                <a:latin typeface="HK Nov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FR" sz="1600" b="1" dirty="0">
                <a:solidFill>
                  <a:srgbClr val="48A3B9"/>
                </a:solidFill>
                <a:latin typeface="HK Nova" pitchFamily="50" charset="0"/>
              </a:rPr>
              <a:t>Un ensemble de compétences complémentaires permettant d’accompagner les clients </a:t>
            </a:r>
          </a:p>
          <a:p>
            <a:pPr marL="0" indent="0" algn="ctr">
              <a:lnSpc>
                <a:spcPct val="100000"/>
              </a:lnSpc>
              <a:spcBef>
                <a:spcPts val="0"/>
              </a:spcBef>
              <a:buNone/>
            </a:pPr>
            <a:r>
              <a:rPr lang="fr-FR" sz="1600" b="1" dirty="0">
                <a:solidFill>
                  <a:srgbClr val="48A3B9"/>
                </a:solidFill>
                <a:latin typeface="HK Nova" pitchFamily="50" charset="0"/>
              </a:rPr>
              <a:t>en apportant des réponses à des problématiques complexes liées à la qualité de l’air</a:t>
            </a:r>
          </a:p>
        </p:txBody>
      </p:sp>
      <p:grpSp>
        <p:nvGrpSpPr>
          <p:cNvPr id="28" name="Groupe 27"/>
          <p:cNvGrpSpPr/>
          <p:nvPr/>
        </p:nvGrpSpPr>
        <p:grpSpPr>
          <a:xfrm>
            <a:off x="262816" y="2052019"/>
            <a:ext cx="11906498" cy="3451097"/>
            <a:chOff x="262816" y="2052019"/>
            <a:chExt cx="11906498" cy="3451097"/>
          </a:xfrm>
        </p:grpSpPr>
        <p:sp>
          <p:nvSpPr>
            <p:cNvPr id="7" name="ZoneTexte 6">
              <a:extLst>
                <a:ext uri="{FF2B5EF4-FFF2-40B4-BE49-F238E27FC236}">
                  <a16:creationId xmlns:a16="http://schemas.microsoft.com/office/drawing/2014/main" id="{9B198EA4-FA17-4CA3-A5A2-C5B256CB8B84}"/>
                </a:ext>
              </a:extLst>
            </p:cNvPr>
            <p:cNvSpPr txBox="1"/>
            <p:nvPr/>
          </p:nvSpPr>
          <p:spPr>
            <a:xfrm>
              <a:off x="262816" y="3703116"/>
              <a:ext cx="2880000" cy="1800000"/>
            </a:xfrm>
            <a:prstGeom prst="rect">
              <a:avLst/>
            </a:prstGeom>
            <a:noFill/>
          </p:spPr>
          <p:txBody>
            <a:bodyPr wrap="square" lIns="0" tIns="36000" rIns="0" bIns="36000" rtlCol="0">
              <a:noAutofit/>
            </a:bodyPr>
            <a:lstStyle/>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30 ans d’expérience </a:t>
              </a:r>
              <a:r>
                <a:rPr lang="fr-FR" sz="900" dirty="0">
                  <a:solidFill>
                    <a:schemeClr val="tx1">
                      <a:lumMod val="75000"/>
                      <a:lumOff val="25000"/>
                    </a:schemeClr>
                  </a:solidFill>
                  <a:latin typeface="HK Nova" pitchFamily="50" charset="0"/>
                </a:rPr>
                <a:t>dans le domaine de la qualité de l’air</a:t>
              </a:r>
            </a:p>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Doctorat en chimie de la pollution atmosphérique </a:t>
              </a:r>
              <a:r>
                <a:rPr lang="fr-FR" sz="900" dirty="0">
                  <a:solidFill>
                    <a:schemeClr val="tx1">
                      <a:lumMod val="75000"/>
                      <a:lumOff val="25000"/>
                    </a:schemeClr>
                  </a:solidFill>
                  <a:latin typeface="HK Nova" pitchFamily="50" charset="0"/>
                </a:rPr>
                <a:t>(Université de Grenoble et CCR d’</a:t>
              </a:r>
              <a:r>
                <a:rPr lang="fr-FR" sz="900" dirty="0" err="1">
                  <a:solidFill>
                    <a:schemeClr val="tx1">
                      <a:lumMod val="75000"/>
                      <a:lumOff val="25000"/>
                    </a:schemeClr>
                  </a:solidFill>
                  <a:latin typeface="HK Nova" pitchFamily="50" charset="0"/>
                </a:rPr>
                <a:t>Ispra</a:t>
              </a:r>
              <a:r>
                <a:rPr lang="fr-FR" sz="900" dirty="0">
                  <a:solidFill>
                    <a:schemeClr val="tx1">
                      <a:lumMod val="75000"/>
                      <a:lumOff val="25000"/>
                    </a:schemeClr>
                  </a:solidFill>
                  <a:latin typeface="HK Nova" pitchFamily="50" charset="0"/>
                </a:rPr>
                <a:t> en Italie)</a:t>
              </a:r>
            </a:p>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Président de la commission AFNOR</a:t>
              </a:r>
              <a:r>
                <a:rPr lang="fr-FR" sz="900" b="1" baseline="30000" dirty="0">
                  <a:solidFill>
                    <a:schemeClr val="tx2"/>
                  </a:solidFill>
                  <a:latin typeface="HK Nova" pitchFamily="50" charset="0"/>
                </a:rPr>
                <a:t>(1)</a:t>
              </a:r>
              <a:r>
                <a:rPr lang="fr-FR" sz="900" b="1" dirty="0">
                  <a:solidFill>
                    <a:schemeClr val="tx2"/>
                  </a:solidFill>
                  <a:latin typeface="HK Nova" pitchFamily="50" charset="0"/>
                </a:rPr>
                <a:t> et du CEN</a:t>
              </a:r>
              <a:r>
                <a:rPr lang="fr-FR" sz="900" b="1" baseline="30000" dirty="0">
                  <a:solidFill>
                    <a:schemeClr val="tx2"/>
                  </a:solidFill>
                  <a:latin typeface="HK Nova" pitchFamily="50" charset="0"/>
                </a:rPr>
                <a:t>(2)</a:t>
              </a:r>
            </a:p>
            <a:p>
              <a:pPr marL="180975" indent="-180975">
                <a:spcBef>
                  <a:spcPts val="200"/>
                </a:spcBef>
                <a:spcAft>
                  <a:spcPts val="200"/>
                </a:spcAft>
                <a:buFont typeface="Arial" panose="020B0604020202020204" pitchFamily="34" charset="0"/>
                <a:buChar char="•"/>
              </a:pPr>
              <a:r>
                <a:rPr lang="fr-FR" sz="900" dirty="0">
                  <a:solidFill>
                    <a:schemeClr val="tx2"/>
                  </a:solidFill>
                  <a:latin typeface="HK Nova" pitchFamily="50" charset="0"/>
                </a:rPr>
                <a:t>Président du</a:t>
              </a:r>
              <a:r>
                <a:rPr lang="fr-FR" sz="900" b="1" dirty="0">
                  <a:solidFill>
                    <a:schemeClr val="tx2"/>
                  </a:solidFill>
                  <a:latin typeface="HK Nova" pitchFamily="50" charset="0"/>
                </a:rPr>
                <a:t> Comité d’Evaluation Scientifique à l’Agence Nationale de Recherche (ANR)</a:t>
              </a:r>
            </a:p>
            <a:p>
              <a:pPr marL="180975" indent="-180975">
                <a:spcBef>
                  <a:spcPts val="200"/>
                </a:spcBef>
                <a:spcAft>
                  <a:spcPts val="200"/>
                </a:spcAft>
                <a:buFont typeface="Arial" panose="020B0604020202020204" pitchFamily="34" charset="0"/>
                <a:buChar char="•"/>
              </a:pPr>
              <a:r>
                <a:rPr lang="fr-FR" sz="900" dirty="0">
                  <a:solidFill>
                    <a:schemeClr val="tx1">
                      <a:lumMod val="75000"/>
                      <a:lumOff val="25000"/>
                    </a:schemeClr>
                  </a:solidFill>
                  <a:latin typeface="HK Nova" pitchFamily="50" charset="0"/>
                </a:rPr>
                <a:t>Création de </a:t>
              </a:r>
              <a:r>
                <a:rPr lang="fr-FR" sz="900" b="1" dirty="0">
                  <a:solidFill>
                    <a:schemeClr val="tx2"/>
                  </a:solidFill>
                  <a:latin typeface="HK Nova" pitchFamily="50" charset="0"/>
                </a:rPr>
                <a:t>TERA Environnement </a:t>
              </a:r>
              <a:r>
                <a:rPr lang="fr-FR" sz="900" dirty="0">
                  <a:solidFill>
                    <a:schemeClr val="tx1">
                      <a:lumMod val="75000"/>
                      <a:lumOff val="25000"/>
                    </a:schemeClr>
                  </a:solidFill>
                  <a:latin typeface="HK Nova" pitchFamily="50" charset="0"/>
                </a:rPr>
                <a:t>en</a:t>
              </a:r>
              <a:r>
                <a:rPr lang="fr-FR" sz="900" b="1" dirty="0">
                  <a:solidFill>
                    <a:schemeClr val="tx1">
                      <a:lumMod val="75000"/>
                      <a:lumOff val="25000"/>
                    </a:schemeClr>
                  </a:solidFill>
                  <a:latin typeface="HK Nova" pitchFamily="50" charset="0"/>
                </a:rPr>
                <a:t> </a:t>
              </a:r>
              <a:r>
                <a:rPr lang="fr-FR" sz="900" dirty="0">
                  <a:solidFill>
                    <a:schemeClr val="tx1">
                      <a:lumMod val="75000"/>
                      <a:lumOff val="25000"/>
                    </a:schemeClr>
                  </a:solidFill>
                  <a:latin typeface="HK Nova" pitchFamily="50" charset="0"/>
                </a:rPr>
                <a:t>2001 et du </a:t>
              </a:r>
              <a:r>
                <a:rPr lang="fr-FR" sz="900" b="1" dirty="0">
                  <a:solidFill>
                    <a:schemeClr val="tx2"/>
                  </a:solidFill>
                  <a:latin typeface="HK Nova" pitchFamily="50" charset="0"/>
                </a:rPr>
                <a:t>Groupe TERA </a:t>
              </a:r>
              <a:r>
                <a:rPr lang="fr-FR" sz="900" dirty="0">
                  <a:solidFill>
                    <a:schemeClr val="tx1">
                      <a:lumMod val="75000"/>
                      <a:lumOff val="25000"/>
                    </a:schemeClr>
                  </a:solidFill>
                  <a:latin typeface="HK Nova" pitchFamily="50" charset="0"/>
                </a:rPr>
                <a:t>en 2012</a:t>
              </a:r>
              <a:endParaRPr lang="fr-FR" sz="1600" dirty="0">
                <a:solidFill>
                  <a:schemeClr val="tx1">
                    <a:lumMod val="75000"/>
                    <a:lumOff val="25000"/>
                  </a:schemeClr>
                </a:solidFill>
                <a:latin typeface="HK Nova" pitchFamily="50" charset="0"/>
              </a:endParaRPr>
            </a:p>
          </p:txBody>
        </p:sp>
        <p:sp>
          <p:nvSpPr>
            <p:cNvPr id="8" name="ZoneTexte 7">
              <a:extLst>
                <a:ext uri="{FF2B5EF4-FFF2-40B4-BE49-F238E27FC236}">
                  <a16:creationId xmlns:a16="http://schemas.microsoft.com/office/drawing/2014/main" id="{FBD42A4A-C40D-43A0-86FC-943C1B0A85E0}"/>
                </a:ext>
              </a:extLst>
            </p:cNvPr>
            <p:cNvSpPr txBox="1"/>
            <p:nvPr/>
          </p:nvSpPr>
          <p:spPr>
            <a:xfrm>
              <a:off x="3271649" y="3703116"/>
              <a:ext cx="2880000" cy="1800000"/>
            </a:xfrm>
            <a:prstGeom prst="rect">
              <a:avLst/>
            </a:prstGeom>
            <a:noFill/>
          </p:spPr>
          <p:txBody>
            <a:bodyPr wrap="square" lIns="0" tIns="36000" rIns="0" bIns="36000" rtlCol="0">
              <a:noAutofit/>
            </a:bodyPr>
            <a:lstStyle/>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20 ans d’expérience </a:t>
              </a:r>
              <a:r>
                <a:rPr lang="fr-FR" sz="900" dirty="0">
                  <a:solidFill>
                    <a:schemeClr val="tx1">
                      <a:lumMod val="75000"/>
                      <a:lumOff val="25000"/>
                    </a:schemeClr>
                  </a:solidFill>
                  <a:latin typeface="HK Nova" pitchFamily="50" charset="0"/>
                </a:rPr>
                <a:t>dans la finance</a:t>
              </a:r>
            </a:p>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DESS en gestion des entreprises</a:t>
              </a:r>
              <a:r>
                <a:rPr lang="fr-FR" sz="900" dirty="0">
                  <a:solidFill>
                    <a:schemeClr val="tx2"/>
                  </a:solidFill>
                  <a:latin typeface="HK Nova" pitchFamily="50" charset="0"/>
                </a:rPr>
                <a:t> </a:t>
              </a:r>
              <a:r>
                <a:rPr lang="fr-FR" sz="900" dirty="0">
                  <a:solidFill>
                    <a:schemeClr val="tx1">
                      <a:lumMod val="75000"/>
                      <a:lumOff val="25000"/>
                    </a:schemeClr>
                  </a:solidFill>
                  <a:latin typeface="HK Nova" pitchFamily="50" charset="0"/>
                </a:rPr>
                <a:t>à l’ESA de Grenoble</a:t>
              </a:r>
            </a:p>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Responsable comptable </a:t>
              </a:r>
              <a:r>
                <a:rPr lang="fr-FR" sz="900" dirty="0">
                  <a:solidFill>
                    <a:schemeClr val="tx1">
                      <a:lumMod val="75000"/>
                      <a:lumOff val="25000"/>
                    </a:schemeClr>
                  </a:solidFill>
                  <a:latin typeface="HK Nova" pitchFamily="50" charset="0"/>
                </a:rPr>
                <a:t>au sein de Sauvagnat puis </a:t>
              </a:r>
              <a:r>
                <a:rPr lang="fr-FR" sz="900" b="1" dirty="0">
                  <a:solidFill>
                    <a:schemeClr val="tx2"/>
                  </a:solidFill>
                  <a:latin typeface="HK Nova" pitchFamily="50" charset="0"/>
                </a:rPr>
                <a:t>gestionnaire de portefeuille</a:t>
              </a:r>
              <a:r>
                <a:rPr lang="fr-FR" sz="900" dirty="0">
                  <a:solidFill>
                    <a:schemeClr val="tx1">
                      <a:lumMod val="75000"/>
                      <a:lumOff val="25000"/>
                    </a:schemeClr>
                  </a:solidFill>
                  <a:latin typeface="HK Nova" pitchFamily="50" charset="0"/>
                </a:rPr>
                <a:t> au sein du Crédit Agricole </a:t>
              </a:r>
            </a:p>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M&amp;A au Crédit Agricole </a:t>
              </a:r>
              <a:r>
                <a:rPr lang="fr-FR" sz="900" dirty="0">
                  <a:solidFill>
                    <a:schemeClr val="tx1">
                      <a:lumMod val="75000"/>
                      <a:lumOff val="25000"/>
                    </a:schemeClr>
                  </a:solidFill>
                  <a:latin typeface="HK Nova" pitchFamily="50" charset="0"/>
                </a:rPr>
                <a:t>puis directeur d’une Agence Entreprise à la Caisse d’Épargne</a:t>
              </a:r>
            </a:p>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Directeur Administratif et Financier du Groupe TERA </a:t>
              </a:r>
              <a:r>
                <a:rPr lang="fr-FR" sz="900" dirty="0">
                  <a:solidFill>
                    <a:schemeClr val="tx1">
                      <a:lumMod val="75000"/>
                      <a:lumOff val="25000"/>
                    </a:schemeClr>
                  </a:solidFill>
                  <a:latin typeface="HK Nova" pitchFamily="50" charset="0"/>
                </a:rPr>
                <a:t>depuis 2008</a:t>
              </a:r>
            </a:p>
          </p:txBody>
        </p:sp>
        <p:sp>
          <p:nvSpPr>
            <p:cNvPr id="9" name="ZoneTexte 8">
              <a:extLst>
                <a:ext uri="{FF2B5EF4-FFF2-40B4-BE49-F238E27FC236}">
                  <a16:creationId xmlns:a16="http://schemas.microsoft.com/office/drawing/2014/main" id="{CC685DD4-227E-4AD7-BAF3-E9386572F5F1}"/>
                </a:ext>
              </a:extLst>
            </p:cNvPr>
            <p:cNvSpPr txBox="1"/>
            <p:nvPr/>
          </p:nvSpPr>
          <p:spPr>
            <a:xfrm>
              <a:off x="6280482" y="3703116"/>
              <a:ext cx="2880000" cy="1800000"/>
            </a:xfrm>
            <a:prstGeom prst="rect">
              <a:avLst/>
            </a:prstGeom>
            <a:noFill/>
          </p:spPr>
          <p:txBody>
            <a:bodyPr wrap="square" lIns="0" tIns="36000" rIns="0" bIns="36000" rtlCol="0">
              <a:noAutofit/>
            </a:bodyPr>
            <a:lstStyle/>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23 ans d’expérience </a:t>
              </a:r>
              <a:r>
                <a:rPr lang="fr-FR" sz="900" dirty="0">
                  <a:solidFill>
                    <a:schemeClr val="tx1">
                      <a:lumMod val="75000"/>
                      <a:lumOff val="25000"/>
                    </a:schemeClr>
                  </a:solidFill>
                  <a:latin typeface="HK Nova" pitchFamily="50" charset="0"/>
                </a:rPr>
                <a:t>dans le domaine de la qualité de l’air</a:t>
              </a:r>
            </a:p>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Doctorat en physico-chimie atmosphériq</a:t>
              </a:r>
              <a:r>
                <a:rPr lang="fr-FR" sz="900" b="1" dirty="0">
                  <a:solidFill>
                    <a:schemeClr val="tx1">
                      <a:lumMod val="75000"/>
                      <a:lumOff val="25000"/>
                    </a:schemeClr>
                  </a:solidFill>
                  <a:latin typeface="HK Nova" pitchFamily="50" charset="0"/>
                </a:rPr>
                <a:t>ue</a:t>
              </a:r>
              <a:r>
                <a:rPr lang="fr-FR" sz="900" dirty="0">
                  <a:solidFill>
                    <a:schemeClr val="tx1">
                      <a:lumMod val="75000"/>
                      <a:lumOff val="25000"/>
                    </a:schemeClr>
                  </a:solidFill>
                  <a:latin typeface="HK Nova" pitchFamily="50" charset="0"/>
                </a:rPr>
                <a:t> (Laboratoire de Glaciologie et Géophysique de l’Environnement à l’université de Grenoble)</a:t>
              </a:r>
            </a:p>
            <a:p>
              <a:pPr marL="180975" indent="-180975">
                <a:spcBef>
                  <a:spcPts val="200"/>
                </a:spcBef>
                <a:spcAft>
                  <a:spcPts val="200"/>
                </a:spcAft>
                <a:buFont typeface="Arial" panose="020B0604020202020204" pitchFamily="34" charset="0"/>
                <a:buChar char="•"/>
              </a:pPr>
              <a:r>
                <a:rPr lang="fr-FR" sz="900" dirty="0">
                  <a:solidFill>
                    <a:schemeClr val="tx1">
                      <a:lumMod val="75000"/>
                      <a:lumOff val="25000"/>
                    </a:schemeClr>
                  </a:solidFill>
                  <a:latin typeface="HK Nova" pitchFamily="50" charset="0"/>
                </a:rPr>
                <a:t>Responsable </a:t>
              </a:r>
              <a:r>
                <a:rPr lang="fr-FR" sz="900" b="1" dirty="0">
                  <a:solidFill>
                    <a:schemeClr val="tx2"/>
                  </a:solidFill>
                  <a:latin typeface="HK Nova" pitchFamily="50" charset="0"/>
                </a:rPr>
                <a:t>d’évaluation COFRAC</a:t>
              </a:r>
              <a:r>
                <a:rPr lang="fr-FR" sz="900" b="1" baseline="30000" dirty="0">
                  <a:solidFill>
                    <a:schemeClr val="tx2"/>
                  </a:solidFill>
                  <a:latin typeface="HK Nova" pitchFamily="50" charset="0"/>
                </a:rPr>
                <a:t>(3)</a:t>
              </a:r>
              <a:r>
                <a:rPr lang="fr-FR" sz="900" b="1" dirty="0">
                  <a:solidFill>
                    <a:schemeClr val="tx2"/>
                  </a:solidFill>
                  <a:latin typeface="HK Nova" pitchFamily="50" charset="0"/>
                </a:rPr>
                <a:t> depuis 2016</a:t>
              </a:r>
            </a:p>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Rejoint TERA Environnement en 2001 </a:t>
              </a:r>
              <a:r>
                <a:rPr lang="fr-FR" sz="900" dirty="0">
                  <a:solidFill>
                    <a:schemeClr val="tx1">
                      <a:lumMod val="75000"/>
                      <a:lumOff val="25000"/>
                    </a:schemeClr>
                  </a:solidFill>
                  <a:latin typeface="HK Nova" pitchFamily="50" charset="0"/>
                </a:rPr>
                <a:t>puis prend la tête de la </a:t>
              </a:r>
              <a:r>
                <a:rPr lang="fr-FR" sz="900" b="1" dirty="0">
                  <a:solidFill>
                    <a:schemeClr val="tx2"/>
                  </a:solidFill>
                  <a:latin typeface="HK Nova" pitchFamily="50" charset="0"/>
                </a:rPr>
                <a:t>direction des laboratoires en 2012</a:t>
              </a:r>
            </a:p>
          </p:txBody>
        </p:sp>
        <p:sp>
          <p:nvSpPr>
            <p:cNvPr id="10" name="ZoneTexte 9">
              <a:extLst>
                <a:ext uri="{FF2B5EF4-FFF2-40B4-BE49-F238E27FC236}">
                  <a16:creationId xmlns:a16="http://schemas.microsoft.com/office/drawing/2014/main" id="{62610018-051E-446D-B224-FF6BF8B84CE2}"/>
                </a:ext>
              </a:extLst>
            </p:cNvPr>
            <p:cNvSpPr txBox="1"/>
            <p:nvPr/>
          </p:nvSpPr>
          <p:spPr>
            <a:xfrm>
              <a:off x="9289314" y="3703116"/>
              <a:ext cx="2880000" cy="1800000"/>
            </a:xfrm>
            <a:prstGeom prst="rect">
              <a:avLst/>
            </a:prstGeom>
            <a:noFill/>
          </p:spPr>
          <p:txBody>
            <a:bodyPr wrap="square" lIns="0" tIns="36000" rIns="0" bIns="36000" rtlCol="0">
              <a:noAutofit/>
            </a:bodyPr>
            <a:lstStyle/>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15 ans d’expérience </a:t>
              </a:r>
              <a:r>
                <a:rPr lang="fr-FR" sz="900" dirty="0">
                  <a:solidFill>
                    <a:schemeClr val="tx2"/>
                  </a:solidFill>
                  <a:latin typeface="HK Nova" pitchFamily="50" charset="0"/>
                </a:rPr>
                <a:t>dans le développement commercial</a:t>
              </a:r>
            </a:p>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Rejoint le Groupe TERA en 2003</a:t>
              </a:r>
            </a:p>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Création d’un laboratoire d’analyse à Marseille, </a:t>
              </a:r>
              <a:r>
                <a:rPr lang="fr-FR" sz="900" dirty="0">
                  <a:solidFill>
                    <a:schemeClr val="tx2"/>
                  </a:solidFill>
                  <a:latin typeface="HK Nova" pitchFamily="50" charset="0"/>
                </a:rPr>
                <a:t>acquis par TERA Environnement en 2008 (laboratoire de Fuveau)</a:t>
              </a:r>
            </a:p>
            <a:p>
              <a:pPr marL="180975" indent="-180975">
                <a:spcBef>
                  <a:spcPts val="200"/>
                </a:spcBef>
                <a:spcAft>
                  <a:spcPts val="200"/>
                </a:spcAft>
                <a:buFont typeface="Arial" panose="020B0604020202020204" pitchFamily="34" charset="0"/>
                <a:buChar char="•"/>
              </a:pPr>
              <a:r>
                <a:rPr lang="fr-FR" sz="900" b="1" dirty="0">
                  <a:solidFill>
                    <a:schemeClr val="tx2"/>
                  </a:solidFill>
                  <a:latin typeface="HK Nova" pitchFamily="50" charset="0"/>
                </a:rPr>
                <a:t>Président de FIMEA</a:t>
              </a:r>
              <a:r>
                <a:rPr lang="fr-FR" sz="900" b="1" baseline="30000" dirty="0">
                  <a:solidFill>
                    <a:schemeClr val="tx2"/>
                  </a:solidFill>
                  <a:latin typeface="HK Nova" pitchFamily="50" charset="0"/>
                </a:rPr>
                <a:t>(4)</a:t>
              </a:r>
              <a:r>
                <a:rPr lang="fr-FR" sz="900" b="1" dirty="0">
                  <a:solidFill>
                    <a:schemeClr val="tx2"/>
                  </a:solidFill>
                  <a:latin typeface="HK Nova" pitchFamily="50" charset="0"/>
                </a:rPr>
                <a:t> SUD </a:t>
              </a:r>
              <a:r>
                <a:rPr lang="fr-FR" sz="900" dirty="0">
                  <a:solidFill>
                    <a:schemeClr val="tx2"/>
                  </a:solidFill>
                  <a:latin typeface="HK Nova" pitchFamily="50" charset="0"/>
                </a:rPr>
                <a:t>depuis 2018 (amélioration de la qualité de l’air, la valorisation et l’ouverture de la data)</a:t>
              </a:r>
            </a:p>
          </p:txBody>
        </p:sp>
        <p:pic>
          <p:nvPicPr>
            <p:cNvPr id="11" name="Image 10">
              <a:extLst>
                <a:ext uri="{FF2B5EF4-FFF2-40B4-BE49-F238E27FC236}">
                  <a16:creationId xmlns:a16="http://schemas.microsoft.com/office/drawing/2014/main" id="{F1953437-9F34-4B0C-AC1B-F63BAD4C4C24}"/>
                </a:ext>
              </a:extLst>
            </p:cNvPr>
            <p:cNvPicPr>
              <a:picLocks/>
            </p:cNvPicPr>
            <p:nvPr/>
          </p:nvPicPr>
          <p:blipFill rotWithShape="1">
            <a:blip r:embed="rId2" cstate="print">
              <a:extLst>
                <a:ext uri="{28A0092B-C50C-407E-A947-70E740481C1C}">
                  <a14:useLocalDpi xmlns:a14="http://schemas.microsoft.com/office/drawing/2010/main" val="0"/>
                </a:ext>
              </a:extLst>
            </a:blip>
            <a:srcRect l="934" t="2901" r="5805" b="33954"/>
            <a:stretch/>
          </p:blipFill>
          <p:spPr>
            <a:xfrm>
              <a:off x="1236166" y="2505018"/>
              <a:ext cx="933301" cy="933301"/>
            </a:xfrm>
            <a:prstGeom prst="ellipse">
              <a:avLst/>
            </a:prstGeom>
            <a:effectLst>
              <a:outerShdw blurRad="50800" dist="38100" dir="2700000" algn="tl" rotWithShape="0">
                <a:prstClr val="black">
                  <a:alpha val="40000"/>
                </a:prstClr>
              </a:outerShdw>
            </a:effectLst>
          </p:spPr>
        </p:pic>
        <p:pic>
          <p:nvPicPr>
            <p:cNvPr id="12" name="Image 11">
              <a:extLst>
                <a:ext uri="{FF2B5EF4-FFF2-40B4-BE49-F238E27FC236}">
                  <a16:creationId xmlns:a16="http://schemas.microsoft.com/office/drawing/2014/main" id="{924696DA-8710-407C-847F-E47746F6C35A}"/>
                </a:ext>
              </a:extLst>
            </p:cNvPr>
            <p:cNvPicPr>
              <a:picLocks/>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15368" b="17385"/>
            <a:stretch/>
          </p:blipFill>
          <p:spPr>
            <a:xfrm>
              <a:off x="4244998" y="2499090"/>
              <a:ext cx="933302" cy="933301"/>
            </a:xfrm>
            <a:prstGeom prst="ellipse">
              <a:avLst/>
            </a:prstGeom>
            <a:effectLst>
              <a:outerShdw blurRad="50800" dist="38100" dir="2700000" algn="tl" rotWithShape="0">
                <a:prstClr val="black">
                  <a:alpha val="40000"/>
                </a:prstClr>
              </a:outerShdw>
            </a:effectLst>
          </p:spPr>
        </p:pic>
        <p:pic>
          <p:nvPicPr>
            <p:cNvPr id="13" name="Image 12">
              <a:extLst>
                <a:ext uri="{FF2B5EF4-FFF2-40B4-BE49-F238E27FC236}">
                  <a16:creationId xmlns:a16="http://schemas.microsoft.com/office/drawing/2014/main" id="{1C3D2FBC-F68F-4A3F-9FB1-52B2ACEEA2EC}"/>
                </a:ext>
              </a:extLst>
            </p:cNvPr>
            <p:cNvPicPr>
              <a:picLocks/>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t="10830" b="16362"/>
            <a:stretch/>
          </p:blipFill>
          <p:spPr>
            <a:xfrm>
              <a:off x="7253832" y="2499090"/>
              <a:ext cx="933301" cy="933301"/>
            </a:xfrm>
            <a:prstGeom prst="ellipse">
              <a:avLst/>
            </a:prstGeom>
            <a:effectLst>
              <a:outerShdw blurRad="50800" dist="38100" dir="2700000" algn="tl" rotWithShape="0">
                <a:prstClr val="black">
                  <a:alpha val="40000"/>
                </a:prstClr>
              </a:outerShdw>
            </a:effectLst>
          </p:spPr>
        </p:pic>
        <p:sp>
          <p:nvSpPr>
            <p:cNvPr id="15" name="ZoneTexte 14">
              <a:extLst>
                <a:ext uri="{FF2B5EF4-FFF2-40B4-BE49-F238E27FC236}">
                  <a16:creationId xmlns:a16="http://schemas.microsoft.com/office/drawing/2014/main" id="{71DBFCAE-1DA0-46CE-8DF9-A50C9AEF37C8}"/>
                </a:ext>
              </a:extLst>
            </p:cNvPr>
            <p:cNvSpPr txBox="1"/>
            <p:nvPr/>
          </p:nvSpPr>
          <p:spPr>
            <a:xfrm>
              <a:off x="712816" y="2052019"/>
              <a:ext cx="1980000" cy="400110"/>
            </a:xfrm>
            <a:prstGeom prst="rect">
              <a:avLst/>
            </a:prstGeom>
            <a:noFill/>
          </p:spPr>
          <p:txBody>
            <a:bodyPr wrap="square" rtlCol="0">
              <a:spAutoFit/>
            </a:bodyPr>
            <a:lstStyle/>
            <a:p>
              <a:pPr algn="ctr"/>
              <a:r>
                <a:rPr lang="fr-FR" sz="1000" b="1" dirty="0">
                  <a:solidFill>
                    <a:schemeClr val="tx2"/>
                  </a:solidFill>
                  <a:latin typeface="HK Nova" pitchFamily="50" charset="0"/>
                </a:rPr>
                <a:t>PASCAL KALUZNY</a:t>
              </a:r>
            </a:p>
            <a:p>
              <a:pPr algn="ctr"/>
              <a:r>
                <a:rPr lang="fr-FR" sz="1000" dirty="0">
                  <a:solidFill>
                    <a:schemeClr val="accent5"/>
                  </a:solidFill>
                  <a:latin typeface="HK Nova" pitchFamily="50" charset="0"/>
                </a:rPr>
                <a:t>CEO et Fondateur</a:t>
              </a:r>
            </a:p>
          </p:txBody>
        </p:sp>
        <p:sp>
          <p:nvSpPr>
            <p:cNvPr id="16" name="ZoneTexte 15">
              <a:extLst>
                <a:ext uri="{FF2B5EF4-FFF2-40B4-BE49-F238E27FC236}">
                  <a16:creationId xmlns:a16="http://schemas.microsoft.com/office/drawing/2014/main" id="{045F7341-5082-409E-BC2F-C4ED35D532E8}"/>
                </a:ext>
              </a:extLst>
            </p:cNvPr>
            <p:cNvSpPr txBox="1"/>
            <p:nvPr/>
          </p:nvSpPr>
          <p:spPr>
            <a:xfrm>
              <a:off x="3721649" y="2052019"/>
              <a:ext cx="1980000" cy="400110"/>
            </a:xfrm>
            <a:prstGeom prst="rect">
              <a:avLst/>
            </a:prstGeom>
            <a:noFill/>
          </p:spPr>
          <p:txBody>
            <a:bodyPr wrap="square" rtlCol="0">
              <a:spAutoFit/>
            </a:bodyPr>
            <a:lstStyle/>
            <a:p>
              <a:pPr algn="ctr"/>
              <a:r>
                <a:rPr lang="fr-FR" sz="1000" b="1" dirty="0">
                  <a:solidFill>
                    <a:schemeClr val="tx2"/>
                  </a:solidFill>
                  <a:latin typeface="HK Nova" pitchFamily="50" charset="0"/>
                </a:rPr>
                <a:t>LAURENT LEQUIN</a:t>
              </a:r>
            </a:p>
            <a:p>
              <a:pPr algn="ctr"/>
              <a:r>
                <a:rPr lang="fr-FR" sz="1000" dirty="0">
                  <a:solidFill>
                    <a:schemeClr val="accent5"/>
                  </a:solidFill>
                  <a:latin typeface="HK Nova" pitchFamily="50" charset="0"/>
                </a:rPr>
                <a:t>Directeur Général</a:t>
              </a:r>
            </a:p>
          </p:txBody>
        </p:sp>
        <p:sp>
          <p:nvSpPr>
            <p:cNvPr id="17" name="ZoneTexte 16">
              <a:extLst>
                <a:ext uri="{FF2B5EF4-FFF2-40B4-BE49-F238E27FC236}">
                  <a16:creationId xmlns:a16="http://schemas.microsoft.com/office/drawing/2014/main" id="{2A011D01-E5D1-4F3B-B7AC-F321A41A0DA8}"/>
                </a:ext>
              </a:extLst>
            </p:cNvPr>
            <p:cNvSpPr txBox="1"/>
            <p:nvPr/>
          </p:nvSpPr>
          <p:spPr>
            <a:xfrm>
              <a:off x="6730482" y="2052019"/>
              <a:ext cx="1980000" cy="400110"/>
            </a:xfrm>
            <a:prstGeom prst="rect">
              <a:avLst/>
            </a:prstGeom>
            <a:noFill/>
          </p:spPr>
          <p:txBody>
            <a:bodyPr wrap="square" rtlCol="0">
              <a:spAutoFit/>
            </a:bodyPr>
            <a:lstStyle/>
            <a:p>
              <a:pPr algn="ctr"/>
              <a:r>
                <a:rPr lang="fr-FR" sz="1000" b="1" dirty="0">
                  <a:solidFill>
                    <a:schemeClr val="tx2"/>
                  </a:solidFill>
                  <a:latin typeface="HK Nova" pitchFamily="50" charset="0"/>
                </a:rPr>
                <a:t>VINCENT RICARD</a:t>
              </a:r>
            </a:p>
            <a:p>
              <a:pPr algn="ctr"/>
              <a:r>
                <a:rPr lang="fr-FR" sz="1000" dirty="0">
                  <a:solidFill>
                    <a:schemeClr val="accent5"/>
                  </a:solidFill>
                  <a:latin typeface="HK Nova" pitchFamily="50" charset="0"/>
                </a:rPr>
                <a:t>Directeur des Laboratoires</a:t>
              </a:r>
            </a:p>
          </p:txBody>
        </p:sp>
        <p:sp>
          <p:nvSpPr>
            <p:cNvPr id="18" name="ZoneTexte 17">
              <a:extLst>
                <a:ext uri="{FF2B5EF4-FFF2-40B4-BE49-F238E27FC236}">
                  <a16:creationId xmlns:a16="http://schemas.microsoft.com/office/drawing/2014/main" id="{D39F62EF-0F7F-4BAF-A4F9-55F807ADBD2A}"/>
                </a:ext>
              </a:extLst>
            </p:cNvPr>
            <p:cNvSpPr txBox="1"/>
            <p:nvPr/>
          </p:nvSpPr>
          <p:spPr>
            <a:xfrm>
              <a:off x="9739314" y="2052019"/>
              <a:ext cx="1980000" cy="400110"/>
            </a:xfrm>
            <a:prstGeom prst="rect">
              <a:avLst/>
            </a:prstGeom>
            <a:noFill/>
          </p:spPr>
          <p:txBody>
            <a:bodyPr wrap="square" rtlCol="0">
              <a:spAutoFit/>
            </a:bodyPr>
            <a:lstStyle/>
            <a:p>
              <a:pPr algn="ctr"/>
              <a:r>
                <a:rPr lang="fr-FR" sz="1000" b="1" dirty="0">
                  <a:solidFill>
                    <a:schemeClr val="tx2"/>
                  </a:solidFill>
                  <a:latin typeface="HK Nova" pitchFamily="50" charset="0"/>
                </a:rPr>
                <a:t>LAURENT DEBARD</a:t>
              </a:r>
            </a:p>
            <a:p>
              <a:pPr algn="ctr"/>
              <a:r>
                <a:rPr lang="fr-FR" sz="1000" dirty="0">
                  <a:solidFill>
                    <a:schemeClr val="accent5"/>
                  </a:solidFill>
                  <a:latin typeface="HK Nova" pitchFamily="50" charset="0"/>
                </a:rPr>
                <a:t>Directeur Commercial</a:t>
              </a:r>
            </a:p>
          </p:txBody>
        </p:sp>
        <p:sp>
          <p:nvSpPr>
            <p:cNvPr id="22" name="ZoneTexte 21">
              <a:extLst>
                <a:ext uri="{FF2B5EF4-FFF2-40B4-BE49-F238E27FC236}">
                  <a16:creationId xmlns:a16="http://schemas.microsoft.com/office/drawing/2014/main" id="{B58ECCA0-1F39-4150-930A-36F9FF252076}"/>
                </a:ext>
              </a:extLst>
            </p:cNvPr>
            <p:cNvSpPr txBox="1"/>
            <p:nvPr/>
          </p:nvSpPr>
          <p:spPr>
            <a:xfrm>
              <a:off x="712816" y="3466243"/>
              <a:ext cx="1980000" cy="230832"/>
            </a:xfrm>
            <a:prstGeom prst="rect">
              <a:avLst/>
            </a:prstGeom>
            <a:noFill/>
          </p:spPr>
          <p:txBody>
            <a:bodyPr wrap="square" rtlCol="0">
              <a:spAutoFit/>
            </a:bodyPr>
            <a:lstStyle/>
            <a:p>
              <a:pPr algn="ctr"/>
              <a:r>
                <a:rPr lang="fr-FR" sz="900" i="1" dirty="0">
                  <a:solidFill>
                    <a:schemeClr val="accent5"/>
                  </a:solidFill>
                  <a:latin typeface="HK Nova" pitchFamily="50" charset="0"/>
                </a:rPr>
                <a:t>54 ans</a:t>
              </a:r>
            </a:p>
          </p:txBody>
        </p:sp>
        <p:sp>
          <p:nvSpPr>
            <p:cNvPr id="23" name="ZoneTexte 22">
              <a:extLst>
                <a:ext uri="{FF2B5EF4-FFF2-40B4-BE49-F238E27FC236}">
                  <a16:creationId xmlns:a16="http://schemas.microsoft.com/office/drawing/2014/main" id="{8F1AF324-7868-497F-A53C-15B72F0F8A20}"/>
                </a:ext>
              </a:extLst>
            </p:cNvPr>
            <p:cNvSpPr txBox="1"/>
            <p:nvPr/>
          </p:nvSpPr>
          <p:spPr>
            <a:xfrm>
              <a:off x="3721649" y="3466243"/>
              <a:ext cx="1980000" cy="230832"/>
            </a:xfrm>
            <a:prstGeom prst="rect">
              <a:avLst/>
            </a:prstGeom>
            <a:noFill/>
          </p:spPr>
          <p:txBody>
            <a:bodyPr wrap="square" rtlCol="0">
              <a:spAutoFit/>
            </a:bodyPr>
            <a:lstStyle/>
            <a:p>
              <a:pPr algn="ctr"/>
              <a:r>
                <a:rPr lang="fr-FR" sz="900" i="1" dirty="0">
                  <a:solidFill>
                    <a:schemeClr val="accent5"/>
                  </a:solidFill>
                  <a:latin typeface="HK Nova" pitchFamily="50" charset="0"/>
                </a:rPr>
                <a:t>50 ans</a:t>
              </a:r>
            </a:p>
          </p:txBody>
        </p:sp>
        <p:sp>
          <p:nvSpPr>
            <p:cNvPr id="24" name="ZoneTexte 23">
              <a:extLst>
                <a:ext uri="{FF2B5EF4-FFF2-40B4-BE49-F238E27FC236}">
                  <a16:creationId xmlns:a16="http://schemas.microsoft.com/office/drawing/2014/main" id="{0AFB6D48-75E3-447F-985B-85A1D55B0C38}"/>
                </a:ext>
              </a:extLst>
            </p:cNvPr>
            <p:cNvSpPr txBox="1"/>
            <p:nvPr/>
          </p:nvSpPr>
          <p:spPr>
            <a:xfrm>
              <a:off x="6730482" y="3466243"/>
              <a:ext cx="1980000" cy="230832"/>
            </a:xfrm>
            <a:prstGeom prst="rect">
              <a:avLst/>
            </a:prstGeom>
            <a:noFill/>
          </p:spPr>
          <p:txBody>
            <a:bodyPr wrap="square" rtlCol="0">
              <a:spAutoFit/>
            </a:bodyPr>
            <a:lstStyle/>
            <a:p>
              <a:pPr algn="ctr"/>
              <a:r>
                <a:rPr lang="fr-FR" sz="900" i="1" dirty="0">
                  <a:solidFill>
                    <a:schemeClr val="accent5"/>
                  </a:solidFill>
                  <a:latin typeface="HK Nova" pitchFamily="50" charset="0"/>
                </a:rPr>
                <a:t>46 ans</a:t>
              </a:r>
            </a:p>
          </p:txBody>
        </p:sp>
        <p:sp>
          <p:nvSpPr>
            <p:cNvPr id="25" name="ZoneTexte 24">
              <a:extLst>
                <a:ext uri="{FF2B5EF4-FFF2-40B4-BE49-F238E27FC236}">
                  <a16:creationId xmlns:a16="http://schemas.microsoft.com/office/drawing/2014/main" id="{AE88BD91-7668-4CFB-A906-547486E2560F}"/>
                </a:ext>
              </a:extLst>
            </p:cNvPr>
            <p:cNvSpPr txBox="1"/>
            <p:nvPr/>
          </p:nvSpPr>
          <p:spPr>
            <a:xfrm>
              <a:off x="9739314" y="3466243"/>
              <a:ext cx="1980000" cy="230832"/>
            </a:xfrm>
            <a:prstGeom prst="rect">
              <a:avLst/>
            </a:prstGeom>
            <a:noFill/>
          </p:spPr>
          <p:txBody>
            <a:bodyPr wrap="square" rtlCol="0">
              <a:spAutoFit/>
            </a:bodyPr>
            <a:lstStyle/>
            <a:p>
              <a:pPr algn="ctr"/>
              <a:r>
                <a:rPr lang="fr-FR" sz="900" i="1" dirty="0">
                  <a:solidFill>
                    <a:schemeClr val="accent5"/>
                  </a:solidFill>
                  <a:latin typeface="HK Nova" pitchFamily="50" charset="0"/>
                </a:rPr>
                <a:t>47 ans</a:t>
              </a:r>
            </a:p>
          </p:txBody>
        </p:sp>
      </p:grpSp>
      <p:sp>
        <p:nvSpPr>
          <p:cNvPr id="27" name="Espace réservé du pied de page 26"/>
          <p:cNvSpPr>
            <a:spLocks noGrp="1"/>
          </p:cNvSpPr>
          <p:nvPr>
            <p:ph type="ftr" sz="quarter" idx="11"/>
          </p:nvPr>
        </p:nvSpPr>
        <p:spPr/>
        <p:txBody>
          <a:bodyPr/>
          <a:lstStyle/>
          <a:p>
            <a:r>
              <a:rPr lang="fr-FR" dirty="0"/>
              <a:t>Novembre 2021</a:t>
            </a:r>
          </a:p>
        </p:txBody>
      </p:sp>
      <p:sp>
        <p:nvSpPr>
          <p:cNvPr id="29" name="Espace réservé du numéro de diapositive 28"/>
          <p:cNvSpPr>
            <a:spLocks noGrp="1"/>
          </p:cNvSpPr>
          <p:nvPr>
            <p:ph type="sldNum" sz="quarter" idx="12"/>
          </p:nvPr>
        </p:nvSpPr>
        <p:spPr/>
        <p:txBody>
          <a:bodyPr/>
          <a:lstStyle/>
          <a:p>
            <a:fld id="{FFAD9D49-8999-4417-9E3D-D2CC3270CC50}" type="slidenum">
              <a:rPr lang="fr-FR" smtClean="0"/>
              <a:t>5</a:t>
            </a:fld>
            <a:endParaRPr lang="fr-FR"/>
          </a:p>
        </p:txBody>
      </p:sp>
      <p:sp>
        <p:nvSpPr>
          <p:cNvPr id="30" name="Espace réservé du texte 6">
            <a:extLst>
              <a:ext uri="{FF2B5EF4-FFF2-40B4-BE49-F238E27FC236}">
                <a16:creationId xmlns:a16="http://schemas.microsoft.com/office/drawing/2014/main" id="{FAB46E45-C1A9-45C5-8CD7-136F37CBC79F}"/>
              </a:ext>
            </a:extLst>
          </p:cNvPr>
          <p:cNvSpPr txBox="1">
            <a:spLocks/>
          </p:cNvSpPr>
          <p:nvPr/>
        </p:nvSpPr>
        <p:spPr>
          <a:xfrm>
            <a:off x="490652" y="6548726"/>
            <a:ext cx="11448000" cy="2081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E43"/>
                </a:solidFill>
                <a:latin typeface="HK Nov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E43"/>
                </a:solidFill>
                <a:latin typeface="HK Nov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E43"/>
                </a:solidFill>
                <a:latin typeface="HK Nov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800" dirty="0">
                <a:solidFill>
                  <a:schemeClr val="bg1">
                    <a:lumMod val="50000"/>
                  </a:schemeClr>
                </a:solidFill>
              </a:rPr>
              <a:t>Notes : (1) Association française de normalisation, (2) Comité Européen de Normalisation, (3) Comité français d’accréditation, (4) Fédération Interprofessionnelle des Métiers de l’Environnement Atmosphérique</a:t>
            </a:r>
          </a:p>
        </p:txBody>
      </p:sp>
      <p:sp>
        <p:nvSpPr>
          <p:cNvPr id="2" name="Titre 1"/>
          <p:cNvSpPr>
            <a:spLocks noGrp="1"/>
          </p:cNvSpPr>
          <p:nvPr>
            <p:ph type="title"/>
          </p:nvPr>
        </p:nvSpPr>
        <p:spPr>
          <a:xfrm>
            <a:off x="3565524" y="216000"/>
            <a:ext cx="7788275" cy="1325563"/>
          </a:xfrm>
        </p:spPr>
        <p:txBody>
          <a:bodyPr/>
          <a:lstStyle/>
          <a:p>
            <a:r>
              <a:rPr lang="fr-FR" dirty="0"/>
              <a:t>Un management expérimenté et visionnaire, détenant plus de 50% du capital de la société</a:t>
            </a:r>
          </a:p>
        </p:txBody>
      </p:sp>
      <p:pic>
        <p:nvPicPr>
          <p:cNvPr id="26" name="Image 24" descr="Image 24">
            <a:extLst>
              <a:ext uri="{FF2B5EF4-FFF2-40B4-BE49-F238E27FC236}">
                <a16:creationId xmlns:a16="http://schemas.microsoft.com/office/drawing/2014/main" id="{98AAC160-7E10-4C87-8530-A35E5351CAED}"/>
              </a:ext>
            </a:extLst>
          </p:cNvPr>
          <p:cNvPicPr>
            <a:picLocks noChangeAspect="1"/>
          </p:cNvPicPr>
          <p:nvPr/>
        </p:nvPicPr>
        <p:blipFill>
          <a:blip r:embed="rId7"/>
          <a:srcRect t="14297" r="3" b="21807"/>
          <a:stretch>
            <a:fillRect/>
          </a:stretch>
        </p:blipFill>
        <p:spPr>
          <a:xfrm>
            <a:off x="10262665" y="2499089"/>
            <a:ext cx="933301" cy="933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a:effectLst>
            <a:outerShdw blurRad="101600" dist="76200" dir="2700000" rotWithShape="0">
              <a:srgbClr val="000000">
                <a:alpha val="40000"/>
              </a:srgbClr>
            </a:outerShdw>
          </a:effectLst>
        </p:spPr>
      </p:pic>
    </p:spTree>
    <p:extLst>
      <p:ext uri="{BB962C8B-B14F-4D97-AF65-F5344CB8AC3E}">
        <p14:creationId xmlns:p14="http://schemas.microsoft.com/office/powerpoint/2010/main" val="479497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59A21E4-C9BE-40FB-B820-7368A1CC79D5}"/>
              </a:ext>
            </a:extLst>
          </p:cNvPr>
          <p:cNvSpPr>
            <a:spLocks noGrp="1"/>
          </p:cNvSpPr>
          <p:nvPr>
            <p:ph type="title"/>
          </p:nvPr>
        </p:nvSpPr>
        <p:spPr/>
        <p:txBody>
          <a:bodyPr/>
          <a:lstStyle/>
          <a:p>
            <a:r>
              <a:rPr lang="fr-FR" dirty="0"/>
              <a:t>Les enjeux cruciaux </a:t>
            </a:r>
            <a:br>
              <a:rPr lang="fr-FR" dirty="0"/>
            </a:br>
            <a:r>
              <a:rPr lang="fr-FR" dirty="0"/>
              <a:t>du secteur de la Qualité de l’Air</a:t>
            </a:r>
          </a:p>
        </p:txBody>
      </p:sp>
      <p:sp>
        <p:nvSpPr>
          <p:cNvPr id="2" name="Espace réservé du pied de page 1">
            <a:extLst>
              <a:ext uri="{FF2B5EF4-FFF2-40B4-BE49-F238E27FC236}">
                <a16:creationId xmlns:a16="http://schemas.microsoft.com/office/drawing/2014/main" id="{F67077E4-159C-4E55-97CC-1882B3B85015}"/>
              </a:ext>
            </a:extLst>
          </p:cNvPr>
          <p:cNvSpPr>
            <a:spLocks noGrp="1"/>
          </p:cNvSpPr>
          <p:nvPr>
            <p:ph type="ftr" sz="quarter" idx="11"/>
          </p:nvPr>
        </p:nvSpPr>
        <p:spPr/>
        <p:txBody>
          <a:bodyPr/>
          <a:lstStyle/>
          <a:p>
            <a:r>
              <a:rPr lang="fr-FR" dirty="0"/>
              <a:t>Novembre 2021</a:t>
            </a:r>
          </a:p>
        </p:txBody>
      </p:sp>
      <p:sp>
        <p:nvSpPr>
          <p:cNvPr id="3" name="Espace réservé du numéro de diapositive 2">
            <a:extLst>
              <a:ext uri="{FF2B5EF4-FFF2-40B4-BE49-F238E27FC236}">
                <a16:creationId xmlns:a16="http://schemas.microsoft.com/office/drawing/2014/main" id="{DB927806-E63F-4FFE-A8CE-00B3D27ED650}"/>
              </a:ext>
            </a:extLst>
          </p:cNvPr>
          <p:cNvSpPr>
            <a:spLocks noGrp="1"/>
          </p:cNvSpPr>
          <p:nvPr>
            <p:ph type="sldNum" sz="quarter" idx="12"/>
          </p:nvPr>
        </p:nvSpPr>
        <p:spPr/>
        <p:txBody>
          <a:bodyPr/>
          <a:lstStyle/>
          <a:p>
            <a:fld id="{FFAD9D49-8999-4417-9E3D-D2CC3270CC50}" type="slidenum">
              <a:rPr lang="fr-FR" smtClean="0">
                <a:solidFill>
                  <a:prstClr val="black">
                    <a:tint val="75000"/>
                  </a:prstClr>
                </a:solidFill>
              </a:rPr>
              <a:pPr/>
              <a:t>6</a:t>
            </a:fld>
            <a:endParaRPr lang="fr-FR">
              <a:solidFill>
                <a:prstClr val="black">
                  <a:tint val="75000"/>
                </a:prstClr>
              </a:solidFill>
            </a:endParaRPr>
          </a:p>
        </p:txBody>
      </p:sp>
      <p:sp>
        <p:nvSpPr>
          <p:cNvPr id="14" name="Rectangle 13">
            <a:extLst>
              <a:ext uri="{FF2B5EF4-FFF2-40B4-BE49-F238E27FC236}">
                <a16:creationId xmlns:a16="http://schemas.microsoft.com/office/drawing/2014/main" id="{8518290B-8CE9-48A6-803D-72D1AB8AA8D9}"/>
              </a:ext>
            </a:extLst>
          </p:cNvPr>
          <p:cNvSpPr/>
          <p:nvPr/>
        </p:nvSpPr>
        <p:spPr>
          <a:xfrm>
            <a:off x="440416" y="3047838"/>
            <a:ext cx="2493007" cy="2375308"/>
          </a:xfrm>
          <a:prstGeom prst="rect">
            <a:avLst/>
          </a:prstGeom>
          <a:ln w="12700">
            <a:noFill/>
            <a:prstDash val="solid"/>
          </a:ln>
        </p:spPr>
        <p:style>
          <a:lnRef idx="1">
            <a:schemeClr val="accent1"/>
          </a:lnRef>
          <a:fillRef idx="0">
            <a:schemeClr val="accent1"/>
          </a:fillRef>
          <a:effectRef idx="0">
            <a:schemeClr val="accent1"/>
          </a:effectRef>
          <a:fontRef idx="minor">
            <a:schemeClr val="tx1"/>
          </a:fontRef>
        </p:style>
        <p:txBody>
          <a:bodyPr lIns="0" tIns="36000" rIns="0" bIns="36000" rtlCol="0" anchor="t" anchorCtr="0"/>
          <a:lstStyle/>
          <a:p>
            <a:pPr algn="ctr"/>
            <a:r>
              <a:rPr lang="fr-FR" b="1" dirty="0">
                <a:solidFill>
                  <a:srgbClr val="22528C"/>
                </a:solidFill>
                <a:latin typeface="HK Nova" pitchFamily="50" charset="0"/>
              </a:rPr>
              <a:t>Santé publique et</a:t>
            </a:r>
          </a:p>
          <a:p>
            <a:pPr algn="ctr"/>
            <a:r>
              <a:rPr lang="fr-FR" b="1" dirty="0">
                <a:solidFill>
                  <a:srgbClr val="22528C"/>
                </a:solidFill>
                <a:latin typeface="HK Nova" pitchFamily="50" charset="0"/>
              </a:rPr>
              <a:t>climatique</a:t>
            </a:r>
          </a:p>
          <a:p>
            <a:pPr marL="171450" indent="-171450">
              <a:spcBef>
                <a:spcPts val="300"/>
              </a:spcBef>
              <a:spcAft>
                <a:spcPts val="300"/>
              </a:spcAft>
              <a:buFont typeface="Arial" panose="020B0604020202020204" pitchFamily="34" charset="0"/>
              <a:buChar char="•"/>
            </a:pPr>
            <a:r>
              <a:rPr lang="fr-FR" sz="1200" b="1" dirty="0">
                <a:solidFill>
                  <a:srgbClr val="22528C"/>
                </a:solidFill>
                <a:latin typeface="HK Nova" pitchFamily="50" charset="0"/>
              </a:rPr>
              <a:t>Préoccupation environnementale n°1 des français</a:t>
            </a:r>
            <a:r>
              <a:rPr lang="fr-FR" sz="1200" dirty="0">
                <a:solidFill>
                  <a:srgbClr val="22528C"/>
                </a:solidFill>
                <a:latin typeface="HK Nova" pitchFamily="50" charset="0"/>
              </a:rPr>
              <a:t> (IFOP Juillet 2018)</a:t>
            </a:r>
          </a:p>
          <a:p>
            <a:pPr marL="171450" indent="-171450">
              <a:spcBef>
                <a:spcPts val="300"/>
              </a:spcBef>
              <a:spcAft>
                <a:spcPts val="300"/>
              </a:spcAft>
              <a:buFont typeface="Arial" panose="020B0604020202020204" pitchFamily="34" charset="0"/>
              <a:buChar char="•"/>
            </a:pPr>
            <a:r>
              <a:rPr lang="fr-FR" sz="1200" b="1" dirty="0">
                <a:solidFill>
                  <a:srgbClr val="22528C"/>
                </a:solidFill>
                <a:latin typeface="HK Nova" pitchFamily="50" charset="0"/>
              </a:rPr>
              <a:t>Risques importants pour la santé</a:t>
            </a:r>
            <a:r>
              <a:rPr lang="fr-FR" sz="1200" dirty="0">
                <a:solidFill>
                  <a:srgbClr val="22528C"/>
                </a:solidFill>
                <a:latin typeface="HK Nova" pitchFamily="50" charset="0"/>
              </a:rPr>
              <a:t> générés par les particules de pollution</a:t>
            </a:r>
          </a:p>
          <a:p>
            <a:pPr marL="171450" indent="-171450">
              <a:spcBef>
                <a:spcPts val="300"/>
              </a:spcBef>
              <a:spcAft>
                <a:spcPts val="300"/>
              </a:spcAft>
              <a:buFont typeface="Arial" panose="020B0604020202020204" pitchFamily="34" charset="0"/>
              <a:buChar char="•"/>
            </a:pPr>
            <a:r>
              <a:rPr lang="fr-FR" sz="1200" b="1" dirty="0">
                <a:solidFill>
                  <a:srgbClr val="22528C"/>
                </a:solidFill>
                <a:latin typeface="HK Nova" pitchFamily="50" charset="0"/>
              </a:rPr>
              <a:t>Lien de causalité </a:t>
            </a:r>
            <a:r>
              <a:rPr lang="fr-FR" sz="1200" dirty="0">
                <a:solidFill>
                  <a:srgbClr val="22528C"/>
                </a:solidFill>
                <a:latin typeface="HK Nova" pitchFamily="50" charset="0"/>
              </a:rPr>
              <a:t>entre exposition aux particules fines et difficultés respiratoires</a:t>
            </a:r>
          </a:p>
        </p:txBody>
      </p:sp>
      <p:sp>
        <p:nvSpPr>
          <p:cNvPr id="29" name="Rectangle 28">
            <a:extLst>
              <a:ext uri="{FF2B5EF4-FFF2-40B4-BE49-F238E27FC236}">
                <a16:creationId xmlns:a16="http://schemas.microsoft.com/office/drawing/2014/main" id="{0820E00B-9726-4B65-87A5-D53527E46C83}"/>
              </a:ext>
            </a:extLst>
          </p:cNvPr>
          <p:cNvSpPr/>
          <p:nvPr/>
        </p:nvSpPr>
        <p:spPr>
          <a:xfrm>
            <a:off x="3413291" y="3047837"/>
            <a:ext cx="2493007" cy="2375308"/>
          </a:xfrm>
          <a:prstGeom prst="rect">
            <a:avLst/>
          </a:prstGeom>
          <a:ln w="12700">
            <a:noFill/>
            <a:prstDash val="solid"/>
          </a:ln>
        </p:spPr>
        <p:style>
          <a:lnRef idx="1">
            <a:schemeClr val="accent1"/>
          </a:lnRef>
          <a:fillRef idx="0">
            <a:schemeClr val="accent1"/>
          </a:fillRef>
          <a:effectRef idx="0">
            <a:schemeClr val="accent1"/>
          </a:effectRef>
          <a:fontRef idx="minor">
            <a:schemeClr val="tx1"/>
          </a:fontRef>
        </p:style>
        <p:txBody>
          <a:bodyPr lIns="0" tIns="36000" rIns="0" bIns="36000" rtlCol="0" anchor="t" anchorCtr="0"/>
          <a:lstStyle/>
          <a:p>
            <a:pPr algn="ctr"/>
            <a:r>
              <a:rPr lang="fr-FR" b="1" dirty="0">
                <a:solidFill>
                  <a:srgbClr val="22528C"/>
                </a:solidFill>
                <a:latin typeface="HK Nova" pitchFamily="50" charset="0"/>
              </a:rPr>
              <a:t>Sociétal </a:t>
            </a:r>
          </a:p>
          <a:p>
            <a:pPr algn="ctr"/>
            <a:r>
              <a:rPr lang="fr-FR" b="1" dirty="0">
                <a:solidFill>
                  <a:srgbClr val="22528C"/>
                </a:solidFill>
                <a:latin typeface="HK Nova" pitchFamily="50" charset="0"/>
              </a:rPr>
              <a:t>et économique</a:t>
            </a:r>
            <a:endParaRPr lang="fr-FR" sz="1200" dirty="0">
              <a:solidFill>
                <a:srgbClr val="22528C"/>
              </a:solidFill>
              <a:latin typeface="HK Nova" pitchFamily="50" charset="0"/>
            </a:endParaRPr>
          </a:p>
          <a:p>
            <a:pPr marL="171450" indent="-171450">
              <a:spcBef>
                <a:spcPts val="300"/>
              </a:spcBef>
              <a:spcAft>
                <a:spcPts val="300"/>
              </a:spcAft>
              <a:buFont typeface="Arial" panose="020B0604020202020204" pitchFamily="34" charset="0"/>
              <a:buChar char="•"/>
            </a:pPr>
            <a:r>
              <a:rPr lang="fr-FR" sz="1200" dirty="0">
                <a:solidFill>
                  <a:srgbClr val="22528C"/>
                </a:solidFill>
                <a:latin typeface="HK Nova" pitchFamily="50" charset="0"/>
              </a:rPr>
              <a:t>Coût annuel de la pollution de l’air estimé à environ </a:t>
            </a:r>
            <a:br>
              <a:rPr lang="fr-FR" sz="1200" dirty="0">
                <a:solidFill>
                  <a:srgbClr val="22528C"/>
                </a:solidFill>
                <a:latin typeface="HK Nova" pitchFamily="50" charset="0"/>
              </a:rPr>
            </a:br>
            <a:r>
              <a:rPr lang="fr-FR" sz="1200" b="1" dirty="0">
                <a:solidFill>
                  <a:srgbClr val="22528C"/>
                </a:solidFill>
                <a:latin typeface="HK Nova" pitchFamily="50" charset="0"/>
              </a:rPr>
              <a:t>100 Mds d’€* en France</a:t>
            </a:r>
          </a:p>
          <a:p>
            <a:pPr marL="171450" indent="-171450">
              <a:spcBef>
                <a:spcPts val="300"/>
              </a:spcBef>
              <a:spcAft>
                <a:spcPts val="300"/>
              </a:spcAft>
              <a:buFont typeface="Arial" panose="020B0604020202020204" pitchFamily="34" charset="0"/>
              <a:buChar char="•"/>
            </a:pPr>
            <a:r>
              <a:rPr lang="fr-FR" sz="1200" dirty="0">
                <a:solidFill>
                  <a:srgbClr val="22528C"/>
                </a:solidFill>
                <a:latin typeface="HK Nova" pitchFamily="50" charset="0"/>
              </a:rPr>
              <a:t>Nombre de décès prématurés causés par la pollution :</a:t>
            </a:r>
          </a:p>
          <a:p>
            <a:pPr marL="628650" lvl="1" indent="-171450">
              <a:spcBef>
                <a:spcPts val="300"/>
              </a:spcBef>
              <a:spcAft>
                <a:spcPts val="300"/>
              </a:spcAft>
              <a:buFont typeface="Arial" panose="020B0604020202020204" pitchFamily="34" charset="0"/>
              <a:buChar char="•"/>
            </a:pPr>
            <a:r>
              <a:rPr lang="fr-FR" sz="1200" b="1" dirty="0">
                <a:solidFill>
                  <a:srgbClr val="22528C"/>
                </a:solidFill>
                <a:latin typeface="HK Nova" pitchFamily="50" charset="0"/>
              </a:rPr>
              <a:t>France : 50 000</a:t>
            </a:r>
          </a:p>
          <a:p>
            <a:pPr marL="628650" lvl="1" indent="-171450">
              <a:spcBef>
                <a:spcPts val="300"/>
              </a:spcBef>
              <a:spcAft>
                <a:spcPts val="300"/>
              </a:spcAft>
              <a:buFont typeface="Arial" panose="020B0604020202020204" pitchFamily="34" charset="0"/>
              <a:buChar char="•"/>
            </a:pPr>
            <a:r>
              <a:rPr lang="fr-FR" sz="1200" b="1" dirty="0">
                <a:solidFill>
                  <a:srgbClr val="22528C"/>
                </a:solidFill>
                <a:latin typeface="HK Nova" pitchFamily="50" charset="0"/>
              </a:rPr>
              <a:t>Monde : 7 000 000</a:t>
            </a:r>
          </a:p>
        </p:txBody>
      </p:sp>
      <p:sp>
        <p:nvSpPr>
          <p:cNvPr id="30" name="Rectangle 29">
            <a:extLst>
              <a:ext uri="{FF2B5EF4-FFF2-40B4-BE49-F238E27FC236}">
                <a16:creationId xmlns:a16="http://schemas.microsoft.com/office/drawing/2014/main" id="{7FA16978-6EC2-409F-8E35-9D2FE787C8D2}"/>
              </a:ext>
            </a:extLst>
          </p:cNvPr>
          <p:cNvSpPr/>
          <p:nvPr/>
        </p:nvSpPr>
        <p:spPr>
          <a:xfrm>
            <a:off x="6386166" y="3047838"/>
            <a:ext cx="2493007" cy="2375308"/>
          </a:xfrm>
          <a:prstGeom prst="rect">
            <a:avLst/>
          </a:prstGeom>
          <a:ln w="12700">
            <a:noFill/>
            <a:prstDash val="solid"/>
          </a:ln>
        </p:spPr>
        <p:style>
          <a:lnRef idx="1">
            <a:schemeClr val="accent1"/>
          </a:lnRef>
          <a:fillRef idx="0">
            <a:schemeClr val="accent1"/>
          </a:fillRef>
          <a:effectRef idx="0">
            <a:schemeClr val="accent1"/>
          </a:effectRef>
          <a:fontRef idx="minor">
            <a:schemeClr val="tx1"/>
          </a:fontRef>
        </p:style>
        <p:txBody>
          <a:bodyPr lIns="0" tIns="36000" rIns="0" bIns="36000" rtlCol="0" anchor="t" anchorCtr="0"/>
          <a:lstStyle/>
          <a:p>
            <a:pPr algn="ctr">
              <a:spcBef>
                <a:spcPts val="300"/>
              </a:spcBef>
              <a:spcAft>
                <a:spcPts val="300"/>
              </a:spcAft>
            </a:pPr>
            <a:r>
              <a:rPr lang="fr-FR" b="1" dirty="0">
                <a:solidFill>
                  <a:srgbClr val="22528C"/>
                </a:solidFill>
                <a:latin typeface="HK Nova" pitchFamily="50" charset="0"/>
              </a:rPr>
              <a:t>Règlementaire</a:t>
            </a:r>
          </a:p>
          <a:p>
            <a:pPr marL="171450" indent="-171450">
              <a:spcBef>
                <a:spcPts val="300"/>
              </a:spcBef>
              <a:spcAft>
                <a:spcPts val="300"/>
              </a:spcAft>
              <a:buFont typeface="Arial" panose="020B0604020202020204" pitchFamily="34" charset="0"/>
              <a:buChar char="•"/>
            </a:pPr>
            <a:r>
              <a:rPr lang="fr-FR" sz="1200" b="1" dirty="0">
                <a:solidFill>
                  <a:srgbClr val="22528C"/>
                </a:solidFill>
                <a:latin typeface="HK Nova" pitchFamily="50" charset="0"/>
              </a:rPr>
              <a:t>International</a:t>
            </a:r>
            <a:r>
              <a:rPr lang="fr-FR" sz="1200" dirty="0">
                <a:solidFill>
                  <a:srgbClr val="22528C"/>
                </a:solidFill>
                <a:latin typeface="HK Nova" pitchFamily="50" charset="0"/>
              </a:rPr>
              <a:t> : Respect des valeurs limites de concentration dans l’air extérieur</a:t>
            </a:r>
          </a:p>
          <a:p>
            <a:pPr marL="171450" indent="-171450">
              <a:spcBef>
                <a:spcPts val="300"/>
              </a:spcBef>
              <a:spcAft>
                <a:spcPts val="300"/>
              </a:spcAft>
              <a:buFont typeface="Arial" panose="020B0604020202020204" pitchFamily="34" charset="0"/>
              <a:buChar char="•"/>
            </a:pPr>
            <a:r>
              <a:rPr lang="fr-FR" sz="1200" b="1" dirty="0">
                <a:solidFill>
                  <a:srgbClr val="22528C"/>
                </a:solidFill>
                <a:latin typeface="HK Nova" pitchFamily="50" charset="0"/>
              </a:rPr>
              <a:t>Européen</a:t>
            </a:r>
            <a:r>
              <a:rPr lang="fr-FR" sz="1200" dirty="0">
                <a:solidFill>
                  <a:srgbClr val="22528C"/>
                </a:solidFill>
                <a:latin typeface="HK Nova" pitchFamily="50" charset="0"/>
              </a:rPr>
              <a:t> : Respect des plafonds nationaux d’émissions de polluants</a:t>
            </a:r>
          </a:p>
          <a:p>
            <a:pPr marL="171450" indent="-171450">
              <a:spcBef>
                <a:spcPts val="300"/>
              </a:spcBef>
              <a:spcAft>
                <a:spcPts val="300"/>
              </a:spcAft>
              <a:buFont typeface="Arial" panose="020B0604020202020204" pitchFamily="34" charset="0"/>
              <a:buChar char="•"/>
            </a:pPr>
            <a:r>
              <a:rPr lang="fr-FR" sz="1200" b="1" dirty="0">
                <a:solidFill>
                  <a:srgbClr val="22528C"/>
                </a:solidFill>
                <a:latin typeface="HK Nova" pitchFamily="50" charset="0"/>
              </a:rPr>
              <a:t>National</a:t>
            </a:r>
            <a:r>
              <a:rPr lang="fr-FR" sz="1200" dirty="0">
                <a:solidFill>
                  <a:srgbClr val="22528C"/>
                </a:solidFill>
                <a:latin typeface="HK Nova" pitchFamily="50" charset="0"/>
              </a:rPr>
              <a:t> : Limitation des émissions : industrie, agriculture, transports, etc.</a:t>
            </a:r>
          </a:p>
        </p:txBody>
      </p:sp>
      <p:sp>
        <p:nvSpPr>
          <p:cNvPr id="31" name="Espace réservé du texte 6">
            <a:extLst>
              <a:ext uri="{FF2B5EF4-FFF2-40B4-BE49-F238E27FC236}">
                <a16:creationId xmlns:a16="http://schemas.microsoft.com/office/drawing/2014/main" id="{1737ACAF-E83C-4DF1-B374-7344C4F1F532}"/>
              </a:ext>
            </a:extLst>
          </p:cNvPr>
          <p:cNvSpPr txBox="1">
            <a:spLocks/>
          </p:cNvSpPr>
          <p:nvPr/>
        </p:nvSpPr>
        <p:spPr>
          <a:xfrm>
            <a:off x="490652" y="6548726"/>
            <a:ext cx="11448000" cy="2081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E43"/>
                </a:solidFill>
                <a:latin typeface="HK Nov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E43"/>
                </a:solidFill>
                <a:latin typeface="HK Nov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E43"/>
                </a:solidFill>
                <a:latin typeface="HK Nov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800" dirty="0">
                <a:solidFill>
                  <a:schemeClr val="bg1">
                    <a:lumMod val="50000"/>
                  </a:schemeClr>
                </a:solidFill>
              </a:rPr>
              <a:t>Sources : OMS ; Respire ; Ministère de la Transition écologique et solidaire ; Sénat, résumé des principales études sur le coût sanitaire de la pollution de l’air (8 juillet 2015)</a:t>
            </a:r>
          </a:p>
        </p:txBody>
      </p:sp>
      <p:sp>
        <p:nvSpPr>
          <p:cNvPr id="43" name="Rectangle 42">
            <a:extLst>
              <a:ext uri="{FF2B5EF4-FFF2-40B4-BE49-F238E27FC236}">
                <a16:creationId xmlns:a16="http://schemas.microsoft.com/office/drawing/2014/main" id="{AA660383-6BF7-4444-AAB4-E903080DB06E}"/>
              </a:ext>
            </a:extLst>
          </p:cNvPr>
          <p:cNvSpPr/>
          <p:nvPr/>
        </p:nvSpPr>
        <p:spPr>
          <a:xfrm>
            <a:off x="9359040" y="3047837"/>
            <a:ext cx="2493007" cy="2375308"/>
          </a:xfrm>
          <a:prstGeom prst="rect">
            <a:avLst/>
          </a:prstGeom>
          <a:ln w="12700">
            <a:noFill/>
            <a:prstDash val="solid"/>
          </a:ln>
        </p:spPr>
        <p:style>
          <a:lnRef idx="1">
            <a:schemeClr val="accent1"/>
          </a:lnRef>
          <a:fillRef idx="0">
            <a:schemeClr val="accent1"/>
          </a:fillRef>
          <a:effectRef idx="0">
            <a:schemeClr val="accent1"/>
          </a:effectRef>
          <a:fontRef idx="minor">
            <a:schemeClr val="tx1"/>
          </a:fontRef>
        </p:style>
        <p:txBody>
          <a:bodyPr lIns="0" tIns="36000" rIns="0" bIns="36000" rtlCol="0" anchor="t" anchorCtr="0"/>
          <a:lstStyle/>
          <a:p>
            <a:pPr algn="ctr">
              <a:spcBef>
                <a:spcPts val="300"/>
              </a:spcBef>
              <a:spcAft>
                <a:spcPts val="300"/>
              </a:spcAft>
            </a:pPr>
            <a:r>
              <a:rPr lang="fr-FR" b="1" dirty="0">
                <a:solidFill>
                  <a:schemeClr val="tx1">
                    <a:lumMod val="75000"/>
                    <a:lumOff val="25000"/>
                  </a:schemeClr>
                </a:solidFill>
                <a:latin typeface="HK Nova" pitchFamily="50" charset="0"/>
              </a:rPr>
              <a:t>La crise de Covid 19</a:t>
            </a:r>
          </a:p>
          <a:p>
            <a:pPr algn="ctr">
              <a:spcBef>
                <a:spcPts val="300"/>
              </a:spcBef>
              <a:spcAft>
                <a:spcPts val="300"/>
              </a:spcAft>
            </a:pPr>
            <a:r>
              <a:rPr lang="fr-FR" sz="1200" i="1" dirty="0">
                <a:solidFill>
                  <a:schemeClr val="tx1">
                    <a:lumMod val="75000"/>
                    <a:lumOff val="25000"/>
                  </a:schemeClr>
                </a:solidFill>
                <a:latin typeface="HK Nova" pitchFamily="50" charset="0"/>
              </a:rPr>
              <a:t>a exacerbé la conscience </a:t>
            </a:r>
            <a:br>
              <a:rPr lang="fr-FR" sz="1200" i="1" dirty="0">
                <a:solidFill>
                  <a:schemeClr val="tx1">
                    <a:lumMod val="75000"/>
                    <a:lumOff val="25000"/>
                  </a:schemeClr>
                </a:solidFill>
                <a:latin typeface="HK Nova" pitchFamily="50" charset="0"/>
              </a:rPr>
            </a:br>
            <a:r>
              <a:rPr lang="fr-FR" sz="1200" i="1" dirty="0">
                <a:solidFill>
                  <a:schemeClr val="tx1">
                    <a:lumMod val="75000"/>
                    <a:lumOff val="25000"/>
                  </a:schemeClr>
                </a:solidFill>
                <a:latin typeface="HK Nova" pitchFamily="50" charset="0"/>
              </a:rPr>
              <a:t>des enjeux environnementaux </a:t>
            </a:r>
          </a:p>
          <a:p>
            <a:pPr marL="171450" indent="-171450">
              <a:spcBef>
                <a:spcPts val="300"/>
              </a:spcBef>
              <a:spcAft>
                <a:spcPts val="300"/>
              </a:spcAft>
              <a:buFont typeface="Arial" panose="020B0604020202020204" pitchFamily="34" charset="0"/>
              <a:buChar char="•"/>
            </a:pPr>
            <a:r>
              <a:rPr lang="fr-FR" sz="1200" b="1" dirty="0">
                <a:solidFill>
                  <a:srgbClr val="4A5257"/>
                </a:solidFill>
                <a:latin typeface="HK Nova" pitchFamily="50" charset="0"/>
              </a:rPr>
              <a:t>Réduction de 8% des émissions mondiales</a:t>
            </a:r>
            <a:r>
              <a:rPr lang="fr-FR" sz="1200" dirty="0">
                <a:solidFill>
                  <a:srgbClr val="4A5257"/>
                </a:solidFill>
                <a:latin typeface="HK Nova" pitchFamily="50" charset="0"/>
              </a:rPr>
              <a:t> de </a:t>
            </a:r>
            <a:br>
              <a:rPr lang="fr-FR" sz="1200" dirty="0">
                <a:solidFill>
                  <a:srgbClr val="4A5257"/>
                </a:solidFill>
                <a:latin typeface="HK Nova" pitchFamily="50" charset="0"/>
              </a:rPr>
            </a:br>
            <a:r>
              <a:rPr lang="fr-FR" sz="1200" dirty="0">
                <a:solidFill>
                  <a:srgbClr val="4A5257"/>
                </a:solidFill>
                <a:latin typeface="HK Nova" pitchFamily="50" charset="0"/>
              </a:rPr>
              <a:t>CO</a:t>
            </a:r>
            <a:r>
              <a:rPr lang="fr-FR" sz="1200" baseline="-25000" dirty="0">
                <a:solidFill>
                  <a:srgbClr val="4A5257"/>
                </a:solidFill>
                <a:latin typeface="HK Nova" pitchFamily="50" charset="0"/>
              </a:rPr>
              <a:t>2</a:t>
            </a:r>
            <a:r>
              <a:rPr lang="fr-FR" sz="1200" dirty="0">
                <a:solidFill>
                  <a:srgbClr val="4A5257"/>
                </a:solidFill>
                <a:latin typeface="HK Nova" pitchFamily="50" charset="0"/>
              </a:rPr>
              <a:t> en 2020</a:t>
            </a:r>
          </a:p>
          <a:p>
            <a:pPr marL="171450" indent="-171450">
              <a:spcBef>
                <a:spcPts val="300"/>
              </a:spcBef>
              <a:spcAft>
                <a:spcPts val="300"/>
              </a:spcAft>
              <a:buFont typeface="Arial" panose="020B0604020202020204" pitchFamily="34" charset="0"/>
              <a:buChar char="•"/>
            </a:pPr>
            <a:r>
              <a:rPr lang="fr-FR" sz="1200" b="1" dirty="0">
                <a:solidFill>
                  <a:srgbClr val="4A5257"/>
                </a:solidFill>
                <a:latin typeface="HK Nova" pitchFamily="50" charset="0"/>
              </a:rPr>
              <a:t>11 000 décès évités en avril 2020</a:t>
            </a:r>
            <a:r>
              <a:rPr lang="fr-FR" sz="1200" dirty="0">
                <a:solidFill>
                  <a:srgbClr val="4A5257"/>
                </a:solidFill>
                <a:latin typeface="HK Nova" pitchFamily="50" charset="0"/>
              </a:rPr>
              <a:t> suite à la baisse de 40% du niveau de dioxyde d’azote (NO</a:t>
            </a:r>
            <a:r>
              <a:rPr lang="fr-FR" sz="1200" baseline="-25000" dirty="0">
                <a:solidFill>
                  <a:srgbClr val="4A5257"/>
                </a:solidFill>
                <a:latin typeface="HK Nova" pitchFamily="50" charset="0"/>
              </a:rPr>
              <a:t>2)</a:t>
            </a:r>
            <a:endParaRPr lang="fr-FR" sz="1200" dirty="0">
              <a:solidFill>
                <a:srgbClr val="4A5257"/>
              </a:solidFill>
              <a:latin typeface="HK Nova" pitchFamily="50" charset="0"/>
            </a:endParaRPr>
          </a:p>
        </p:txBody>
      </p:sp>
      <p:sp>
        <p:nvSpPr>
          <p:cNvPr id="48" name="Espace réservé du texte 7">
            <a:extLst>
              <a:ext uri="{FF2B5EF4-FFF2-40B4-BE49-F238E27FC236}">
                <a16:creationId xmlns:a16="http://schemas.microsoft.com/office/drawing/2014/main" id="{7C7882EA-A7F7-487C-9450-C111E45F511B}"/>
              </a:ext>
            </a:extLst>
          </p:cNvPr>
          <p:cNvSpPr txBox="1">
            <a:spLocks/>
          </p:cNvSpPr>
          <p:nvPr/>
        </p:nvSpPr>
        <p:spPr>
          <a:xfrm>
            <a:off x="23083" y="5718276"/>
            <a:ext cx="12192000" cy="504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E43"/>
                </a:solidFill>
                <a:latin typeface="HK Nov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E43"/>
                </a:solidFill>
                <a:latin typeface="HK Nov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E43"/>
                </a:solidFill>
                <a:latin typeface="HK Nov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FR" sz="1600" b="1" dirty="0">
                <a:solidFill>
                  <a:srgbClr val="48A3B9"/>
                </a:solidFill>
                <a:latin typeface="HK Nova" pitchFamily="50" charset="0"/>
              </a:rPr>
              <a:t>Un environnement de marché favorable porté par la thématique de la transition énergétique</a:t>
            </a:r>
          </a:p>
        </p:txBody>
      </p:sp>
      <p:grpSp>
        <p:nvGrpSpPr>
          <p:cNvPr id="8" name="Groupe 7">
            <a:extLst>
              <a:ext uri="{FF2B5EF4-FFF2-40B4-BE49-F238E27FC236}">
                <a16:creationId xmlns:a16="http://schemas.microsoft.com/office/drawing/2014/main" id="{84CD1850-0D62-43BE-B611-E65C03F4737B}"/>
              </a:ext>
            </a:extLst>
          </p:cNvPr>
          <p:cNvGrpSpPr/>
          <p:nvPr/>
        </p:nvGrpSpPr>
        <p:grpSpPr>
          <a:xfrm>
            <a:off x="1254919" y="2118426"/>
            <a:ext cx="864000" cy="864000"/>
            <a:chOff x="1337831" y="2118426"/>
            <a:chExt cx="864000" cy="864000"/>
          </a:xfrm>
        </p:grpSpPr>
        <p:grpSp>
          <p:nvGrpSpPr>
            <p:cNvPr id="38" name="Groupe 37">
              <a:extLst>
                <a:ext uri="{FF2B5EF4-FFF2-40B4-BE49-F238E27FC236}">
                  <a16:creationId xmlns:a16="http://schemas.microsoft.com/office/drawing/2014/main" id="{7622B076-B901-48DD-9C84-E8BF2EDA8AFE}"/>
                </a:ext>
              </a:extLst>
            </p:cNvPr>
            <p:cNvGrpSpPr>
              <a:grpSpLocks noChangeAspect="1"/>
            </p:cNvGrpSpPr>
            <p:nvPr/>
          </p:nvGrpSpPr>
          <p:grpSpPr>
            <a:xfrm>
              <a:off x="1337831" y="2118426"/>
              <a:ext cx="864000" cy="864000"/>
              <a:chOff x="5145122" y="2076553"/>
              <a:chExt cx="975433" cy="975433"/>
            </a:xfrm>
          </p:grpSpPr>
          <p:sp>
            <p:nvSpPr>
              <p:cNvPr id="39" name="Ellipse 38">
                <a:extLst>
                  <a:ext uri="{FF2B5EF4-FFF2-40B4-BE49-F238E27FC236}">
                    <a16:creationId xmlns:a16="http://schemas.microsoft.com/office/drawing/2014/main" id="{887FD36C-658D-4D09-B35E-8C36B2B5F796}"/>
                  </a:ext>
                </a:extLst>
              </p:cNvPr>
              <p:cNvSpPr/>
              <p:nvPr/>
            </p:nvSpPr>
            <p:spPr>
              <a:xfrm>
                <a:off x="5145122" y="2076553"/>
                <a:ext cx="975433" cy="975433"/>
              </a:xfrm>
              <a:prstGeom prst="ellipse">
                <a:avLst/>
              </a:prstGeom>
              <a:solidFill>
                <a:schemeClr val="bg2"/>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rIns="36000" rtlCol="0" anchor="ctr"/>
              <a:lstStyle/>
              <a:p>
                <a:pPr algn="ctr"/>
                <a:endParaRPr lang="fr-FR" sz="800" b="1" dirty="0">
                  <a:latin typeface="HK Nova" pitchFamily="50" charset="0"/>
                </a:endParaRPr>
              </a:p>
            </p:txBody>
          </p:sp>
          <p:sp>
            <p:nvSpPr>
              <p:cNvPr id="40" name="Ellipse 39">
                <a:extLst>
                  <a:ext uri="{FF2B5EF4-FFF2-40B4-BE49-F238E27FC236}">
                    <a16:creationId xmlns:a16="http://schemas.microsoft.com/office/drawing/2014/main" id="{DEC57002-2264-4E08-8078-D33BA4241495}"/>
                  </a:ext>
                </a:extLst>
              </p:cNvPr>
              <p:cNvSpPr/>
              <p:nvPr/>
            </p:nvSpPr>
            <p:spPr>
              <a:xfrm>
                <a:off x="5213885" y="2145318"/>
                <a:ext cx="837904" cy="837905"/>
              </a:xfrm>
              <a:prstGeom prst="ellipse">
                <a:avLst/>
              </a:prstGeom>
              <a:solidFill>
                <a:srgbClr val="2252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45720" rIns="36000" bIns="45720" numCol="1" spcCol="0" rtlCol="0" fromWordArt="0" anchor="ctr" anchorCtr="0" forceAA="0" compatLnSpc="1">
                <a:prstTxWarp prst="textNoShape">
                  <a:avLst/>
                </a:prstTxWarp>
                <a:noAutofit/>
              </a:bodyPr>
              <a:lstStyle/>
              <a:p>
                <a:pPr algn="ctr"/>
                <a:endParaRPr lang="fr-FR" sz="2000" b="1" dirty="0">
                  <a:latin typeface="HK Nova" pitchFamily="50" charset="0"/>
                </a:endParaRPr>
              </a:p>
            </p:txBody>
          </p:sp>
        </p:grpSp>
        <p:pic>
          <p:nvPicPr>
            <p:cNvPr id="6" name="Graphique 5" descr="Hôpital contour">
              <a:extLst>
                <a:ext uri="{FF2B5EF4-FFF2-40B4-BE49-F238E27FC236}">
                  <a16:creationId xmlns:a16="http://schemas.microsoft.com/office/drawing/2014/main" id="{7FC2B353-37C4-4862-BBC8-ABC250E534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0195" y="2216748"/>
              <a:ext cx="619269" cy="619269"/>
            </a:xfrm>
            <a:prstGeom prst="rect">
              <a:avLst/>
            </a:prstGeom>
          </p:spPr>
        </p:pic>
      </p:grpSp>
      <p:grpSp>
        <p:nvGrpSpPr>
          <p:cNvPr id="11" name="Groupe 10">
            <a:extLst>
              <a:ext uri="{FF2B5EF4-FFF2-40B4-BE49-F238E27FC236}">
                <a16:creationId xmlns:a16="http://schemas.microsoft.com/office/drawing/2014/main" id="{6DCC2E83-96D0-4347-AAF9-C0CC39E69EA8}"/>
              </a:ext>
            </a:extLst>
          </p:cNvPr>
          <p:cNvGrpSpPr/>
          <p:nvPr/>
        </p:nvGrpSpPr>
        <p:grpSpPr>
          <a:xfrm>
            <a:off x="10173543" y="2118426"/>
            <a:ext cx="864000" cy="864000"/>
            <a:chOff x="10173543" y="2118426"/>
            <a:chExt cx="864000" cy="864000"/>
          </a:xfrm>
        </p:grpSpPr>
        <p:grpSp>
          <p:nvGrpSpPr>
            <p:cNvPr id="71" name="Groupe 70">
              <a:extLst>
                <a:ext uri="{FF2B5EF4-FFF2-40B4-BE49-F238E27FC236}">
                  <a16:creationId xmlns:a16="http://schemas.microsoft.com/office/drawing/2014/main" id="{4C1C680F-67C8-4C21-842B-4480F982EF4D}"/>
                </a:ext>
              </a:extLst>
            </p:cNvPr>
            <p:cNvGrpSpPr>
              <a:grpSpLocks noChangeAspect="1"/>
            </p:cNvGrpSpPr>
            <p:nvPr/>
          </p:nvGrpSpPr>
          <p:grpSpPr>
            <a:xfrm>
              <a:off x="10173543" y="2118426"/>
              <a:ext cx="864000" cy="864000"/>
              <a:chOff x="5145122" y="2076553"/>
              <a:chExt cx="975433" cy="975433"/>
            </a:xfrm>
          </p:grpSpPr>
          <p:sp>
            <p:nvSpPr>
              <p:cNvPr id="73" name="Ellipse 72">
                <a:extLst>
                  <a:ext uri="{FF2B5EF4-FFF2-40B4-BE49-F238E27FC236}">
                    <a16:creationId xmlns:a16="http://schemas.microsoft.com/office/drawing/2014/main" id="{99AA1885-475F-4F6A-8A42-7B2116057C6E}"/>
                  </a:ext>
                </a:extLst>
              </p:cNvPr>
              <p:cNvSpPr/>
              <p:nvPr/>
            </p:nvSpPr>
            <p:spPr>
              <a:xfrm>
                <a:off x="5145122" y="2076553"/>
                <a:ext cx="975433" cy="975433"/>
              </a:xfrm>
              <a:prstGeom prst="ellipse">
                <a:avLst/>
              </a:prstGeom>
              <a:solidFill>
                <a:schemeClr val="bg2"/>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rIns="36000" rtlCol="0" anchor="ctr"/>
              <a:lstStyle/>
              <a:p>
                <a:pPr algn="ctr"/>
                <a:endParaRPr lang="fr-FR" sz="800" b="1" dirty="0">
                  <a:latin typeface="HK Nova" pitchFamily="50" charset="0"/>
                </a:endParaRPr>
              </a:p>
            </p:txBody>
          </p:sp>
          <p:sp>
            <p:nvSpPr>
              <p:cNvPr id="74" name="Ellipse 73">
                <a:extLst>
                  <a:ext uri="{FF2B5EF4-FFF2-40B4-BE49-F238E27FC236}">
                    <a16:creationId xmlns:a16="http://schemas.microsoft.com/office/drawing/2014/main" id="{914BBE74-2322-48A3-A4E6-97CE056224D4}"/>
                  </a:ext>
                </a:extLst>
              </p:cNvPr>
              <p:cNvSpPr/>
              <p:nvPr/>
            </p:nvSpPr>
            <p:spPr>
              <a:xfrm>
                <a:off x="5213885" y="2145318"/>
                <a:ext cx="837904" cy="837905"/>
              </a:xfrm>
              <a:prstGeom prst="ellipse">
                <a:avLst/>
              </a:prstGeom>
              <a:solidFill>
                <a:schemeClr val="bg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45720" rIns="36000" bIns="45720" numCol="1" spcCol="0" rtlCol="0" fromWordArt="0" anchor="ctr" anchorCtr="0" forceAA="0" compatLnSpc="1">
                <a:prstTxWarp prst="textNoShape">
                  <a:avLst/>
                </a:prstTxWarp>
                <a:noAutofit/>
              </a:bodyPr>
              <a:lstStyle/>
              <a:p>
                <a:pPr algn="ctr"/>
                <a:endParaRPr lang="fr-FR" sz="2000" b="1" dirty="0">
                  <a:latin typeface="HK Nova" pitchFamily="50" charset="0"/>
                </a:endParaRPr>
              </a:p>
            </p:txBody>
          </p:sp>
        </p:grpSp>
        <p:pic>
          <p:nvPicPr>
            <p:cNvPr id="10" name="Graphique 9" descr="Microbe avec un remplissage uni">
              <a:extLst>
                <a:ext uri="{FF2B5EF4-FFF2-40B4-BE49-F238E27FC236}">
                  <a16:creationId xmlns:a16="http://schemas.microsoft.com/office/drawing/2014/main" id="{2BBC5991-7159-42A8-B14A-C2834C919D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06839" y="2251722"/>
              <a:ext cx="597408" cy="597408"/>
            </a:xfrm>
            <a:prstGeom prst="rect">
              <a:avLst/>
            </a:prstGeom>
          </p:spPr>
        </p:pic>
      </p:grpSp>
      <p:grpSp>
        <p:nvGrpSpPr>
          <p:cNvPr id="32" name="Groupe 31">
            <a:extLst>
              <a:ext uri="{FF2B5EF4-FFF2-40B4-BE49-F238E27FC236}">
                <a16:creationId xmlns:a16="http://schemas.microsoft.com/office/drawing/2014/main" id="{8026B81F-93CE-4AB8-BAC4-E89155A8B9D4}"/>
              </a:ext>
            </a:extLst>
          </p:cNvPr>
          <p:cNvGrpSpPr/>
          <p:nvPr/>
        </p:nvGrpSpPr>
        <p:grpSpPr>
          <a:xfrm>
            <a:off x="7200669" y="2118426"/>
            <a:ext cx="864000" cy="864000"/>
            <a:chOff x="7200669" y="2118426"/>
            <a:chExt cx="864000" cy="864000"/>
          </a:xfrm>
        </p:grpSpPr>
        <p:grpSp>
          <p:nvGrpSpPr>
            <p:cNvPr id="66" name="Groupe 65">
              <a:extLst>
                <a:ext uri="{FF2B5EF4-FFF2-40B4-BE49-F238E27FC236}">
                  <a16:creationId xmlns:a16="http://schemas.microsoft.com/office/drawing/2014/main" id="{409BDC72-A4ED-43BD-A0D8-B2ACC98D628C}"/>
                </a:ext>
              </a:extLst>
            </p:cNvPr>
            <p:cNvGrpSpPr>
              <a:grpSpLocks noChangeAspect="1"/>
            </p:cNvGrpSpPr>
            <p:nvPr/>
          </p:nvGrpSpPr>
          <p:grpSpPr>
            <a:xfrm>
              <a:off x="7200669" y="2118426"/>
              <a:ext cx="864000" cy="864000"/>
              <a:chOff x="5145122" y="2076553"/>
              <a:chExt cx="975433" cy="975433"/>
            </a:xfrm>
          </p:grpSpPr>
          <p:sp>
            <p:nvSpPr>
              <p:cNvPr id="68" name="Ellipse 67">
                <a:extLst>
                  <a:ext uri="{FF2B5EF4-FFF2-40B4-BE49-F238E27FC236}">
                    <a16:creationId xmlns:a16="http://schemas.microsoft.com/office/drawing/2014/main" id="{F6E69F66-74B1-4726-93FF-3D88E4047919}"/>
                  </a:ext>
                </a:extLst>
              </p:cNvPr>
              <p:cNvSpPr/>
              <p:nvPr/>
            </p:nvSpPr>
            <p:spPr>
              <a:xfrm>
                <a:off x="5145122" y="2076553"/>
                <a:ext cx="975433" cy="975433"/>
              </a:xfrm>
              <a:prstGeom prst="ellipse">
                <a:avLst/>
              </a:prstGeom>
              <a:solidFill>
                <a:schemeClr val="bg2"/>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rIns="36000" rtlCol="0" anchor="ctr"/>
              <a:lstStyle/>
              <a:p>
                <a:pPr algn="ctr"/>
                <a:endParaRPr lang="fr-FR" sz="800" b="1" dirty="0">
                  <a:latin typeface="HK Nova" pitchFamily="50" charset="0"/>
                </a:endParaRPr>
              </a:p>
            </p:txBody>
          </p:sp>
          <p:sp>
            <p:nvSpPr>
              <p:cNvPr id="69" name="Ellipse 68">
                <a:extLst>
                  <a:ext uri="{FF2B5EF4-FFF2-40B4-BE49-F238E27FC236}">
                    <a16:creationId xmlns:a16="http://schemas.microsoft.com/office/drawing/2014/main" id="{328A494E-01DE-458A-9543-570C86163477}"/>
                  </a:ext>
                </a:extLst>
              </p:cNvPr>
              <p:cNvSpPr/>
              <p:nvPr/>
            </p:nvSpPr>
            <p:spPr>
              <a:xfrm>
                <a:off x="5213885" y="2145318"/>
                <a:ext cx="837904" cy="837905"/>
              </a:xfrm>
              <a:prstGeom prst="ellipse">
                <a:avLst/>
              </a:prstGeom>
              <a:solidFill>
                <a:srgbClr val="2252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45720" rIns="36000" bIns="45720" numCol="1" spcCol="0" rtlCol="0" fromWordArt="0" anchor="ctr" anchorCtr="0" forceAA="0" compatLnSpc="1">
                <a:prstTxWarp prst="textNoShape">
                  <a:avLst/>
                </a:prstTxWarp>
                <a:noAutofit/>
              </a:bodyPr>
              <a:lstStyle/>
              <a:p>
                <a:pPr algn="ctr"/>
                <a:endParaRPr lang="fr-FR" sz="2000" b="1" dirty="0">
                  <a:latin typeface="HK Nova" pitchFamily="50" charset="0"/>
                </a:endParaRPr>
              </a:p>
            </p:txBody>
          </p:sp>
        </p:grpSp>
        <p:pic>
          <p:nvPicPr>
            <p:cNvPr id="15" name="Graphique 14" descr="Document avec un remplissage uni">
              <a:extLst>
                <a:ext uri="{FF2B5EF4-FFF2-40B4-BE49-F238E27FC236}">
                  <a16:creationId xmlns:a16="http://schemas.microsoft.com/office/drawing/2014/main" id="{6F06DA86-DAAB-452B-8AE4-8F456A353A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77629" y="2295387"/>
              <a:ext cx="510078" cy="510078"/>
            </a:xfrm>
            <a:prstGeom prst="rect">
              <a:avLst/>
            </a:prstGeom>
          </p:spPr>
        </p:pic>
      </p:grpSp>
      <p:grpSp>
        <p:nvGrpSpPr>
          <p:cNvPr id="76" name="Groupe 75">
            <a:extLst>
              <a:ext uri="{FF2B5EF4-FFF2-40B4-BE49-F238E27FC236}">
                <a16:creationId xmlns:a16="http://schemas.microsoft.com/office/drawing/2014/main" id="{C981747F-F738-467A-8DC1-4AE93A722837}"/>
              </a:ext>
            </a:extLst>
          </p:cNvPr>
          <p:cNvGrpSpPr/>
          <p:nvPr/>
        </p:nvGrpSpPr>
        <p:grpSpPr>
          <a:xfrm>
            <a:off x="4227794" y="2118426"/>
            <a:ext cx="864000" cy="864000"/>
            <a:chOff x="4227794" y="2118426"/>
            <a:chExt cx="864000" cy="864000"/>
          </a:xfrm>
        </p:grpSpPr>
        <p:grpSp>
          <p:nvGrpSpPr>
            <p:cNvPr id="61" name="Groupe 60">
              <a:extLst>
                <a:ext uri="{FF2B5EF4-FFF2-40B4-BE49-F238E27FC236}">
                  <a16:creationId xmlns:a16="http://schemas.microsoft.com/office/drawing/2014/main" id="{668BBDDD-E640-49F6-9719-D7FF65244A7E}"/>
                </a:ext>
              </a:extLst>
            </p:cNvPr>
            <p:cNvGrpSpPr>
              <a:grpSpLocks noChangeAspect="1"/>
            </p:cNvGrpSpPr>
            <p:nvPr/>
          </p:nvGrpSpPr>
          <p:grpSpPr>
            <a:xfrm>
              <a:off x="4227794" y="2118426"/>
              <a:ext cx="864000" cy="864000"/>
              <a:chOff x="5145122" y="2076553"/>
              <a:chExt cx="975433" cy="975433"/>
            </a:xfrm>
          </p:grpSpPr>
          <p:sp>
            <p:nvSpPr>
              <p:cNvPr id="63" name="Ellipse 62">
                <a:extLst>
                  <a:ext uri="{FF2B5EF4-FFF2-40B4-BE49-F238E27FC236}">
                    <a16:creationId xmlns:a16="http://schemas.microsoft.com/office/drawing/2014/main" id="{78818B77-E8EA-40F8-B5A1-F31FC4995D17}"/>
                  </a:ext>
                </a:extLst>
              </p:cNvPr>
              <p:cNvSpPr/>
              <p:nvPr/>
            </p:nvSpPr>
            <p:spPr>
              <a:xfrm>
                <a:off x="5145122" y="2076553"/>
                <a:ext cx="975433" cy="975433"/>
              </a:xfrm>
              <a:prstGeom prst="ellipse">
                <a:avLst/>
              </a:prstGeom>
              <a:solidFill>
                <a:schemeClr val="bg2"/>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rIns="36000" rtlCol="0" anchor="ctr"/>
              <a:lstStyle/>
              <a:p>
                <a:pPr algn="ctr"/>
                <a:endParaRPr lang="fr-FR" sz="800" b="1" dirty="0">
                  <a:solidFill>
                    <a:schemeClr val="bg1"/>
                  </a:solidFill>
                  <a:latin typeface="HK Nova" pitchFamily="50" charset="0"/>
                </a:endParaRPr>
              </a:p>
            </p:txBody>
          </p:sp>
          <p:sp>
            <p:nvSpPr>
              <p:cNvPr id="64" name="Ellipse 63">
                <a:extLst>
                  <a:ext uri="{FF2B5EF4-FFF2-40B4-BE49-F238E27FC236}">
                    <a16:creationId xmlns:a16="http://schemas.microsoft.com/office/drawing/2014/main" id="{14E603DC-0801-42CC-ACF9-DBF82D0B4115}"/>
                  </a:ext>
                </a:extLst>
              </p:cNvPr>
              <p:cNvSpPr/>
              <p:nvPr/>
            </p:nvSpPr>
            <p:spPr>
              <a:xfrm>
                <a:off x="5213885" y="2145318"/>
                <a:ext cx="837904" cy="837905"/>
              </a:xfrm>
              <a:prstGeom prst="ellipse">
                <a:avLst/>
              </a:prstGeom>
              <a:solidFill>
                <a:srgbClr val="2252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45720" rIns="36000" bIns="45720" numCol="1" spcCol="0" rtlCol="0" fromWordArt="0" anchor="ctr" anchorCtr="0" forceAA="0" compatLnSpc="1">
                <a:prstTxWarp prst="textNoShape">
                  <a:avLst/>
                </a:prstTxWarp>
                <a:noAutofit/>
              </a:bodyPr>
              <a:lstStyle/>
              <a:p>
                <a:pPr algn="ctr"/>
                <a:endParaRPr lang="fr-FR" sz="2000" b="1" dirty="0">
                  <a:solidFill>
                    <a:schemeClr val="bg1"/>
                  </a:solidFill>
                  <a:latin typeface="HK Nova" pitchFamily="50" charset="0"/>
                </a:endParaRPr>
              </a:p>
            </p:txBody>
          </p:sp>
        </p:grpSp>
        <p:pic>
          <p:nvPicPr>
            <p:cNvPr id="75" name="Graphique 74" descr="Croissance de l'activité contour">
              <a:extLst>
                <a:ext uri="{FF2B5EF4-FFF2-40B4-BE49-F238E27FC236}">
                  <a16:creationId xmlns:a16="http://schemas.microsoft.com/office/drawing/2014/main" id="{144308B9-39D5-4E35-8395-8F7454A536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10187" y="2276103"/>
              <a:ext cx="576072" cy="576072"/>
            </a:xfrm>
            <a:prstGeom prst="rect">
              <a:avLst/>
            </a:prstGeom>
          </p:spPr>
        </p:pic>
      </p:grpSp>
    </p:spTree>
    <p:extLst>
      <p:ext uri="{BB962C8B-B14F-4D97-AF65-F5344CB8AC3E}">
        <p14:creationId xmlns:p14="http://schemas.microsoft.com/office/powerpoint/2010/main" val="3274972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Un business model fondé sur des…"/>
          <p:cNvSpPr txBox="1">
            <a:spLocks noGrp="1"/>
          </p:cNvSpPr>
          <p:nvPr>
            <p:ph type="title"/>
          </p:nvPr>
        </p:nvSpPr>
        <p:spPr>
          <a:xfrm>
            <a:off x="1193182" y="88573"/>
            <a:ext cx="10515600" cy="1325563"/>
          </a:xfrm>
          <a:prstGeom prst="rect">
            <a:avLst/>
          </a:prstGeom>
        </p:spPr>
        <p:txBody>
          <a:bodyPr/>
          <a:lstStyle/>
          <a:p>
            <a:pPr>
              <a:defRPr sz="3200"/>
            </a:pPr>
            <a:r>
              <a:rPr lang="fr-FR" dirty="0"/>
              <a:t>Un développement fondé </a:t>
            </a:r>
            <a:br>
              <a:rPr lang="fr-FR" dirty="0"/>
            </a:br>
            <a:r>
              <a:rPr lang="fr-FR" dirty="0"/>
              <a:t>sur </a:t>
            </a:r>
            <a:r>
              <a:rPr dirty="0"/>
              <a:t>3 </a:t>
            </a:r>
            <a:r>
              <a:rPr lang="fr-FR" dirty="0"/>
              <a:t>expertises</a:t>
            </a:r>
            <a:r>
              <a:rPr dirty="0"/>
              <a:t> </a:t>
            </a:r>
            <a:r>
              <a:rPr lang="fr-FR" dirty="0"/>
              <a:t>synergiques </a:t>
            </a:r>
          </a:p>
        </p:txBody>
      </p:sp>
      <p:sp>
        <p:nvSpPr>
          <p:cNvPr id="335" name="Numéro de diapositive"/>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t>7</a:t>
            </a:fld>
            <a:endParaRPr/>
          </a:p>
        </p:txBody>
      </p:sp>
      <p:sp>
        <p:nvSpPr>
          <p:cNvPr id="337" name="Espace réservé du texte 4"/>
          <p:cNvSpPr txBox="1"/>
          <p:nvPr/>
        </p:nvSpPr>
        <p:spPr>
          <a:xfrm>
            <a:off x="1474322" y="1679759"/>
            <a:ext cx="2796764" cy="13696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defTabSz="457200">
              <a:spcBef>
                <a:spcPts val="100"/>
              </a:spcBef>
              <a:defRPr sz="1200">
                <a:solidFill>
                  <a:srgbClr val="535353"/>
                </a:solidFill>
                <a:latin typeface="Calibri Light"/>
                <a:ea typeface="Calibri Light"/>
                <a:cs typeface="Calibri Light"/>
                <a:sym typeface="Calibri Light"/>
              </a:defRPr>
            </a:pPr>
            <a:r>
              <a:rPr b="1" dirty="0">
                <a:latin typeface="Carlito"/>
                <a:ea typeface="Carlito"/>
                <a:cs typeface="Carlito"/>
                <a:sym typeface="Carlito"/>
              </a:rPr>
              <a:t>LABORATOIRES</a:t>
            </a:r>
            <a:r>
              <a:rPr dirty="0"/>
              <a:t> </a:t>
            </a:r>
            <a:r>
              <a:rPr lang="fr-FR" dirty="0"/>
              <a:t>- </a:t>
            </a:r>
            <a:r>
              <a:rPr lang="fr-FR" sz="1200" b="1" dirty="0">
                <a:solidFill>
                  <a:srgbClr val="535353"/>
                </a:solidFill>
                <a:latin typeface="Carlito"/>
              </a:rPr>
              <a:t>ACTIVITE DE SERVICE</a:t>
            </a:r>
          </a:p>
          <a:p>
            <a:pPr marL="171450" indent="-171450" defTabSz="457200">
              <a:spcBef>
                <a:spcPts val="100"/>
              </a:spcBef>
              <a:buSzPct val="100000"/>
              <a:buFont typeface="Arial"/>
              <a:buChar char="•"/>
              <a:defRPr sz="1000">
                <a:solidFill>
                  <a:srgbClr val="404040"/>
                </a:solidFill>
                <a:latin typeface="Calibri Light"/>
                <a:ea typeface="Calibri Light"/>
                <a:cs typeface="Calibri Light"/>
                <a:sym typeface="Calibri Light"/>
              </a:defRPr>
            </a:pPr>
            <a:r>
              <a:rPr dirty="0"/>
              <a:t>Analyses des contaminants </a:t>
            </a:r>
            <a:r>
              <a:rPr dirty="0" err="1"/>
              <a:t>chimiques</a:t>
            </a:r>
            <a:r>
              <a:rPr dirty="0"/>
              <a:t> de </a:t>
            </a:r>
            <a:r>
              <a:rPr dirty="0" err="1"/>
              <a:t>l’air</a:t>
            </a:r>
            <a:endParaRPr dirty="0"/>
          </a:p>
          <a:p>
            <a:pPr marL="171450" indent="-171450" defTabSz="457200">
              <a:spcBef>
                <a:spcPts val="100"/>
              </a:spcBef>
              <a:buSzPct val="100000"/>
              <a:buFont typeface="Arial"/>
              <a:buChar char="•"/>
              <a:defRPr sz="1000">
                <a:solidFill>
                  <a:srgbClr val="404040"/>
                </a:solidFill>
                <a:latin typeface="Calibri Light"/>
                <a:ea typeface="Calibri Light"/>
                <a:cs typeface="Calibri Light"/>
                <a:sym typeface="Calibri Light"/>
              </a:defRPr>
            </a:pPr>
            <a:r>
              <a:rPr dirty="0"/>
              <a:t>Analyses dans des matrices </a:t>
            </a:r>
            <a:r>
              <a:rPr dirty="0" err="1"/>
              <a:t>biologiques</a:t>
            </a:r>
            <a:endParaRPr dirty="0"/>
          </a:p>
          <a:p>
            <a:pPr marL="171450" indent="-171450" defTabSz="457200">
              <a:spcBef>
                <a:spcPts val="100"/>
              </a:spcBef>
              <a:buSzPct val="100000"/>
              <a:buFont typeface="Arial"/>
              <a:buChar char="•"/>
              <a:defRPr sz="1000">
                <a:solidFill>
                  <a:srgbClr val="404040"/>
                </a:solidFill>
                <a:latin typeface="Calibri Light"/>
                <a:ea typeface="Calibri Light"/>
                <a:cs typeface="Calibri Light"/>
                <a:sym typeface="Calibri Light"/>
              </a:defRPr>
            </a:pPr>
            <a:r>
              <a:rPr dirty="0" err="1"/>
              <a:t>Développement</a:t>
            </a:r>
            <a:r>
              <a:rPr dirty="0"/>
              <a:t> de </a:t>
            </a:r>
            <a:r>
              <a:rPr dirty="0" err="1"/>
              <a:t>nouvelles</a:t>
            </a:r>
            <a:r>
              <a:rPr dirty="0"/>
              <a:t> </a:t>
            </a:r>
            <a:r>
              <a:rPr dirty="0" err="1"/>
              <a:t>méthodes</a:t>
            </a:r>
            <a:r>
              <a:rPr dirty="0"/>
              <a:t> </a:t>
            </a:r>
            <a:r>
              <a:rPr dirty="0" err="1"/>
              <a:t>innovantes</a:t>
            </a:r>
            <a:endParaRPr sz="1200" i="1" cap="all" dirty="0">
              <a:solidFill>
                <a:srgbClr val="092343"/>
              </a:solidFill>
              <a:latin typeface="Gotham Narrow Medium"/>
              <a:ea typeface="Gotham Narrow Medium"/>
              <a:cs typeface="Gotham Narrow Medium"/>
              <a:sym typeface="Gotham Narrow Medium"/>
            </a:endParaRPr>
          </a:p>
          <a:p>
            <a:pPr marL="171450" indent="-171450" defTabSz="457200">
              <a:spcBef>
                <a:spcPts val="100"/>
              </a:spcBef>
              <a:buSzPct val="100000"/>
              <a:buFont typeface="Arial"/>
              <a:buChar char="•"/>
              <a:defRPr sz="1000">
                <a:solidFill>
                  <a:srgbClr val="404040"/>
                </a:solidFill>
                <a:latin typeface="Calibri Light"/>
                <a:ea typeface="Calibri Light"/>
                <a:cs typeface="Calibri Light"/>
                <a:sym typeface="Calibri Light"/>
              </a:defRPr>
            </a:pPr>
            <a:r>
              <a:rPr dirty="0" err="1"/>
              <a:t>Modèle</a:t>
            </a:r>
            <a:r>
              <a:rPr dirty="0"/>
              <a:t> de service</a:t>
            </a:r>
            <a:endParaRPr sz="1200" i="1" cap="all" dirty="0">
              <a:solidFill>
                <a:srgbClr val="092343"/>
              </a:solidFill>
              <a:latin typeface="Gotham Narrow Medium"/>
              <a:ea typeface="Gotham Narrow Medium"/>
              <a:cs typeface="Gotham Narrow Medium"/>
              <a:sym typeface="Gotham Narrow Medium"/>
            </a:endParaRPr>
          </a:p>
          <a:p>
            <a:pPr marL="171450" indent="-171450" defTabSz="457200">
              <a:spcBef>
                <a:spcPts val="100"/>
              </a:spcBef>
              <a:buSzPct val="100000"/>
              <a:buFont typeface="Arial"/>
              <a:buChar char="•"/>
              <a:defRPr sz="1000">
                <a:solidFill>
                  <a:srgbClr val="404040"/>
                </a:solidFill>
                <a:latin typeface="Calibri Light"/>
                <a:ea typeface="Calibri Light"/>
                <a:cs typeface="Calibri Light"/>
                <a:sym typeface="Calibri Light"/>
              </a:defRPr>
            </a:pPr>
            <a:r>
              <a:rPr dirty="0"/>
              <a:t>Location de stations de </a:t>
            </a:r>
            <a:r>
              <a:rPr dirty="0" err="1"/>
              <a:t>mesure</a:t>
            </a:r>
            <a:endParaRPr lang="fr-FR" dirty="0"/>
          </a:p>
          <a:p>
            <a:pPr algn="ctr" defTabSz="457200">
              <a:spcBef>
                <a:spcPts val="100"/>
              </a:spcBef>
              <a:defRPr sz="1200" u="sng">
                <a:solidFill>
                  <a:srgbClr val="404040"/>
                </a:solidFill>
                <a:latin typeface="Calibri Light"/>
                <a:ea typeface="Calibri Light"/>
                <a:cs typeface="Calibri Light"/>
                <a:sym typeface="Calibri Light"/>
              </a:defRPr>
            </a:pPr>
            <a:endParaRPr lang="fr-FR" dirty="0"/>
          </a:p>
        </p:txBody>
      </p:sp>
      <p:grpSp>
        <p:nvGrpSpPr>
          <p:cNvPr id="342" name="Groupe 11"/>
          <p:cNvGrpSpPr/>
          <p:nvPr/>
        </p:nvGrpSpPr>
        <p:grpSpPr>
          <a:xfrm>
            <a:off x="8466578" y="2671739"/>
            <a:ext cx="3389935" cy="2294458"/>
            <a:chOff x="-15697" y="-1"/>
            <a:chExt cx="3389933" cy="2294456"/>
          </a:xfrm>
        </p:grpSpPr>
        <p:pic>
          <p:nvPicPr>
            <p:cNvPr id="340" name="Image 89" descr="Image 89"/>
            <p:cNvPicPr>
              <a:picLocks noChangeAspect="1"/>
            </p:cNvPicPr>
            <p:nvPr/>
          </p:nvPicPr>
          <p:blipFill>
            <a:blip r:embed="rId2"/>
            <a:srcRect l="3502" r="8643"/>
            <a:stretch>
              <a:fillRect/>
            </a:stretch>
          </p:blipFill>
          <p:spPr>
            <a:xfrm>
              <a:off x="-15697" y="1066729"/>
              <a:ext cx="1396220" cy="1227726"/>
            </a:xfrm>
            <a:prstGeom prst="rect">
              <a:avLst/>
            </a:prstGeom>
            <a:ln w="12700" cap="flat">
              <a:noFill/>
              <a:miter lim="400000"/>
            </a:ln>
            <a:effectLst/>
          </p:spPr>
        </p:pic>
        <p:sp>
          <p:nvSpPr>
            <p:cNvPr id="341" name="Espace réservé du texte 4"/>
            <p:cNvSpPr txBox="1"/>
            <p:nvPr/>
          </p:nvSpPr>
          <p:spPr>
            <a:xfrm>
              <a:off x="-1" y="-1"/>
              <a:ext cx="3374237" cy="11900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defTabSz="457200">
                <a:spcBef>
                  <a:spcPts val="100"/>
                </a:spcBef>
                <a:defRPr sz="1200" b="1">
                  <a:solidFill>
                    <a:srgbClr val="05BED7"/>
                  </a:solidFill>
                  <a:latin typeface="Carlito"/>
                  <a:ea typeface="Carlito"/>
                  <a:cs typeface="Carlito"/>
                  <a:sym typeface="Carlito"/>
                </a:defRPr>
              </a:pPr>
              <a:r>
                <a:rPr dirty="0"/>
                <a:t>CAPTEURS OEM </a:t>
              </a:r>
              <a:r>
                <a:rPr lang="fr-FR" dirty="0"/>
                <a:t>- </a:t>
              </a:r>
              <a:r>
                <a:rPr lang="fr-FR" sz="1200" b="1" dirty="0">
                  <a:solidFill>
                    <a:srgbClr val="05BED7"/>
                  </a:solidFill>
                  <a:latin typeface="Carlito"/>
                </a:rPr>
                <a:t>CONCEPTION ET VENTE A DES INTEGRATEURS</a:t>
              </a:r>
            </a:p>
            <a:p>
              <a:pPr marL="171450" indent="-171450" defTabSz="457200">
                <a:spcBef>
                  <a:spcPts val="100"/>
                </a:spcBef>
                <a:buSzPct val="100000"/>
                <a:buFont typeface="Arial"/>
                <a:buChar char="•"/>
                <a:defRPr sz="1000">
                  <a:solidFill>
                    <a:srgbClr val="404040"/>
                  </a:solidFill>
                  <a:latin typeface="Calibri Light"/>
                  <a:ea typeface="Calibri Light"/>
                  <a:cs typeface="Calibri Light"/>
                  <a:sym typeface="Calibri Light"/>
                </a:defRPr>
              </a:pPr>
              <a:r>
                <a:rPr dirty="0" err="1">
                  <a:solidFill>
                    <a:srgbClr val="48A3B9"/>
                  </a:solidFill>
                </a:rPr>
                <a:t>Mesure</a:t>
              </a:r>
              <a:r>
                <a:rPr dirty="0">
                  <a:solidFill>
                    <a:srgbClr val="48A3B9"/>
                  </a:solidFill>
                </a:rPr>
                <a:t> et surveillance de la </a:t>
              </a:r>
              <a:r>
                <a:rPr dirty="0" err="1">
                  <a:solidFill>
                    <a:srgbClr val="48A3B9"/>
                  </a:solidFill>
                </a:rPr>
                <a:t>qualité</a:t>
              </a:r>
              <a:r>
                <a:rPr dirty="0">
                  <a:solidFill>
                    <a:srgbClr val="48A3B9"/>
                  </a:solidFill>
                </a:rPr>
                <a:t> de </a:t>
              </a:r>
              <a:r>
                <a:rPr dirty="0" err="1">
                  <a:solidFill>
                    <a:srgbClr val="48A3B9"/>
                  </a:solidFill>
                </a:rPr>
                <a:t>l’air</a:t>
              </a:r>
              <a:endParaRPr dirty="0">
                <a:solidFill>
                  <a:srgbClr val="48A3B9"/>
                </a:solidFill>
              </a:endParaRPr>
            </a:p>
            <a:p>
              <a:pPr marL="171450" indent="-171450" defTabSz="457200">
                <a:spcBef>
                  <a:spcPts val="100"/>
                </a:spcBef>
                <a:buSzPct val="100000"/>
                <a:buFont typeface="Arial"/>
                <a:buChar char="•"/>
                <a:defRPr sz="1000">
                  <a:solidFill>
                    <a:srgbClr val="404040"/>
                  </a:solidFill>
                  <a:latin typeface="Calibri Light"/>
                  <a:ea typeface="Calibri Light"/>
                  <a:cs typeface="Calibri Light"/>
                  <a:sym typeface="Calibri Light"/>
                </a:defRPr>
              </a:pPr>
              <a:r>
                <a:rPr dirty="0">
                  <a:solidFill>
                    <a:srgbClr val="48A3B9"/>
                  </a:solidFill>
                </a:rPr>
                <a:t>Recherche &amp; </a:t>
              </a:r>
              <a:r>
                <a:rPr dirty="0" err="1">
                  <a:solidFill>
                    <a:srgbClr val="48A3B9"/>
                  </a:solidFill>
                </a:rPr>
                <a:t>Développement</a:t>
              </a:r>
              <a:endParaRPr sz="1200" i="1" cap="all" dirty="0">
                <a:solidFill>
                  <a:srgbClr val="48A3B9"/>
                </a:solidFill>
                <a:latin typeface="Gotham Narrow Medium"/>
                <a:ea typeface="Gotham Narrow Medium"/>
                <a:cs typeface="Gotham Narrow Medium"/>
                <a:sym typeface="Gotham Narrow Medium"/>
              </a:endParaRPr>
            </a:p>
            <a:p>
              <a:pPr marL="171450" indent="-171450" defTabSz="457200">
                <a:spcBef>
                  <a:spcPts val="100"/>
                </a:spcBef>
                <a:buSzPct val="100000"/>
                <a:buFont typeface="Arial"/>
                <a:buChar char="•"/>
                <a:defRPr sz="1000">
                  <a:solidFill>
                    <a:srgbClr val="404040"/>
                  </a:solidFill>
                  <a:latin typeface="Calibri Light"/>
                  <a:ea typeface="Calibri Light"/>
                  <a:cs typeface="Calibri Light"/>
                  <a:sym typeface="Calibri Light"/>
                </a:defRPr>
              </a:pPr>
              <a:r>
                <a:rPr dirty="0" err="1">
                  <a:solidFill>
                    <a:srgbClr val="48A3B9"/>
                  </a:solidFill>
                </a:rPr>
                <a:t>Capteurs</a:t>
              </a:r>
              <a:r>
                <a:rPr dirty="0">
                  <a:solidFill>
                    <a:srgbClr val="48A3B9"/>
                  </a:solidFill>
                </a:rPr>
                <a:t> propriétaires </a:t>
              </a:r>
              <a:r>
                <a:rPr dirty="0" err="1">
                  <a:solidFill>
                    <a:srgbClr val="48A3B9"/>
                  </a:solidFill>
                </a:rPr>
                <a:t>dernière</a:t>
              </a:r>
              <a:r>
                <a:rPr dirty="0">
                  <a:solidFill>
                    <a:srgbClr val="48A3B9"/>
                  </a:solidFill>
                </a:rPr>
                <a:t> </a:t>
              </a:r>
              <a:r>
                <a:rPr dirty="0" err="1">
                  <a:solidFill>
                    <a:srgbClr val="48A3B9"/>
                  </a:solidFill>
                </a:rPr>
                <a:t>génération</a:t>
              </a:r>
              <a:r>
                <a:rPr dirty="0">
                  <a:solidFill>
                    <a:srgbClr val="48A3B9"/>
                  </a:solidFill>
                </a:rPr>
                <a:t> « made in France »</a:t>
              </a:r>
            </a:p>
            <a:p>
              <a:pPr defTabSz="457200">
                <a:spcBef>
                  <a:spcPts val="100"/>
                </a:spcBef>
                <a:defRPr sz="1000">
                  <a:solidFill>
                    <a:srgbClr val="404040"/>
                  </a:solidFill>
                  <a:latin typeface="Calibri Light"/>
                  <a:ea typeface="Calibri Light"/>
                  <a:cs typeface="Calibri Light"/>
                  <a:sym typeface="Calibri Light"/>
                </a:defRPr>
              </a:pPr>
              <a:endParaRPr dirty="0"/>
            </a:p>
          </p:txBody>
        </p:sp>
      </p:grpSp>
      <p:pic>
        <p:nvPicPr>
          <p:cNvPr id="344" name="8581F8C4-262F-44E4-A499-314E782A76FD.jpeg" descr="8581F8C4-262F-44E4-A499-314E782A76FD.jpeg"/>
          <p:cNvPicPr>
            <a:picLocks noChangeAspect="1"/>
          </p:cNvPicPr>
          <p:nvPr/>
        </p:nvPicPr>
        <p:blipFill>
          <a:blip r:embed="rId3"/>
          <a:stretch>
            <a:fillRect/>
          </a:stretch>
        </p:blipFill>
        <p:spPr>
          <a:xfrm>
            <a:off x="9932225" y="3703894"/>
            <a:ext cx="1518619" cy="1138965"/>
          </a:xfrm>
          <a:prstGeom prst="rect">
            <a:avLst/>
          </a:prstGeom>
          <a:ln w="12700">
            <a:miter lim="400000"/>
          </a:ln>
        </p:spPr>
      </p:pic>
      <p:sp>
        <p:nvSpPr>
          <p:cNvPr id="345" name="Groupe 13"/>
          <p:cNvSpPr txBox="1"/>
          <p:nvPr/>
        </p:nvSpPr>
        <p:spPr>
          <a:xfrm>
            <a:off x="1436330" y="4545983"/>
            <a:ext cx="3048452" cy="733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457200">
              <a:spcBef>
                <a:spcPts val="100"/>
              </a:spcBef>
              <a:defRPr sz="1200" b="1">
                <a:solidFill>
                  <a:schemeClr val="accent1">
                    <a:satOff val="-3547"/>
                    <a:lumOff val="-10352"/>
                  </a:schemeClr>
                </a:solidFill>
                <a:latin typeface="Carlito"/>
                <a:ea typeface="Carlito"/>
                <a:cs typeface="Carlito"/>
                <a:sym typeface="Carlito"/>
              </a:defRPr>
            </a:pPr>
            <a:r>
              <a:rPr dirty="0"/>
              <a:t>API + CLOUD + APPLICATION MOBILE</a:t>
            </a:r>
            <a:r>
              <a:rPr lang="fr-FR" dirty="0"/>
              <a:t> - </a:t>
            </a:r>
            <a:r>
              <a:rPr lang="fr-FR" sz="1200" b="1" dirty="0">
                <a:solidFill>
                  <a:schemeClr val="accent1">
                    <a:satOff val="-3547"/>
                    <a:lumOff val="-10352"/>
                  </a:schemeClr>
                </a:solidFill>
                <a:latin typeface="Carlito"/>
              </a:rPr>
              <a:t>VALORISATION DE LA DATA</a:t>
            </a:r>
          </a:p>
          <a:p>
            <a:pPr marL="171450" indent="-171450" defTabSz="457200">
              <a:spcBef>
                <a:spcPts val="100"/>
              </a:spcBef>
              <a:buSzPct val="100000"/>
              <a:buFont typeface="Arial"/>
              <a:buChar char="•"/>
              <a:defRPr sz="1000">
                <a:solidFill>
                  <a:srgbClr val="404040"/>
                </a:solidFill>
                <a:latin typeface="Calibri Light"/>
                <a:ea typeface="Calibri Light"/>
                <a:cs typeface="Calibri Light"/>
                <a:sym typeface="Calibri Light"/>
              </a:defRPr>
            </a:pPr>
            <a:r>
              <a:rPr lang="fr-FR" dirty="0">
                <a:solidFill>
                  <a:srgbClr val="002060"/>
                </a:solidFill>
              </a:rPr>
              <a:t>Data</a:t>
            </a:r>
            <a:r>
              <a:rPr dirty="0">
                <a:solidFill>
                  <a:srgbClr val="002060"/>
                </a:solidFill>
              </a:rPr>
              <a:t> </a:t>
            </a:r>
            <a:r>
              <a:rPr lang="fr-FR" dirty="0">
                <a:solidFill>
                  <a:srgbClr val="002060"/>
                </a:solidFill>
              </a:rPr>
              <a:t>collectées</a:t>
            </a:r>
            <a:r>
              <a:rPr dirty="0">
                <a:solidFill>
                  <a:srgbClr val="002060"/>
                </a:solidFill>
              </a:rPr>
              <a:t> via </a:t>
            </a:r>
            <a:r>
              <a:rPr lang="fr-FR" dirty="0">
                <a:solidFill>
                  <a:srgbClr val="002060"/>
                </a:solidFill>
              </a:rPr>
              <a:t>le</a:t>
            </a:r>
            <a:r>
              <a:rPr dirty="0">
                <a:solidFill>
                  <a:srgbClr val="002060"/>
                </a:solidFill>
              </a:rPr>
              <a:t> </a:t>
            </a:r>
            <a:r>
              <a:rPr dirty="0" err="1">
                <a:solidFill>
                  <a:srgbClr val="002060"/>
                </a:solidFill>
              </a:rPr>
              <a:t>capteur</a:t>
            </a:r>
            <a:r>
              <a:rPr lang="fr-FR" dirty="0">
                <a:solidFill>
                  <a:srgbClr val="002060"/>
                </a:solidFill>
              </a:rPr>
              <a:t> </a:t>
            </a:r>
            <a:r>
              <a:rPr dirty="0" err="1">
                <a:solidFill>
                  <a:srgbClr val="002060"/>
                </a:solidFill>
              </a:rPr>
              <a:t>citoyen</a:t>
            </a:r>
            <a:endParaRPr sz="1200" i="1" cap="all" dirty="0">
              <a:solidFill>
                <a:srgbClr val="002060"/>
              </a:solidFill>
              <a:latin typeface="Gotham Narrow Medium"/>
              <a:ea typeface="Gotham Narrow Medium"/>
              <a:cs typeface="Gotham Narrow Medium"/>
              <a:sym typeface="Gotham Narrow Medium"/>
            </a:endParaRPr>
          </a:p>
          <a:p>
            <a:pPr defTabSz="457200">
              <a:spcBef>
                <a:spcPts val="100"/>
              </a:spcBef>
              <a:defRPr sz="1000">
                <a:solidFill>
                  <a:srgbClr val="404040"/>
                </a:solidFill>
                <a:latin typeface="Calibri Light"/>
                <a:ea typeface="Calibri Light"/>
                <a:cs typeface="Calibri Light"/>
                <a:sym typeface="Calibri Light"/>
              </a:defRPr>
            </a:pPr>
            <a:endParaRPr sz="1200" i="1" cap="all" dirty="0">
              <a:solidFill>
                <a:srgbClr val="092343"/>
              </a:solidFill>
              <a:latin typeface="Gotham Narrow Medium"/>
              <a:ea typeface="Gotham Narrow Medium"/>
              <a:cs typeface="Gotham Narrow Medium"/>
              <a:sym typeface="Gotham Narrow Medium"/>
            </a:endParaRPr>
          </a:p>
        </p:txBody>
      </p:sp>
      <p:grpSp>
        <p:nvGrpSpPr>
          <p:cNvPr id="350" name="Groupe 32"/>
          <p:cNvGrpSpPr/>
          <p:nvPr/>
        </p:nvGrpSpPr>
        <p:grpSpPr>
          <a:xfrm>
            <a:off x="7175224" y="4377904"/>
            <a:ext cx="975437" cy="975437"/>
            <a:chOff x="0" y="0"/>
            <a:chExt cx="975436" cy="975436"/>
          </a:xfrm>
        </p:grpSpPr>
        <p:sp>
          <p:nvSpPr>
            <p:cNvPr id="346" name="Ellipse 24"/>
            <p:cNvSpPr/>
            <p:nvPr/>
          </p:nvSpPr>
          <p:spPr>
            <a:xfrm>
              <a:off x="0" y="0"/>
              <a:ext cx="975437" cy="975437"/>
            </a:xfrm>
            <a:prstGeom prst="ellipse">
              <a:avLst/>
            </a:prstGeom>
            <a:solidFill>
              <a:srgbClr val="48A3B9"/>
            </a:solidFill>
            <a:ln w="28575" cap="flat">
              <a:solidFill>
                <a:srgbClr val="FFFFFF"/>
              </a:solidFill>
              <a:prstDash val="solid"/>
              <a:miter lim="800000"/>
            </a:ln>
            <a:effectLst/>
          </p:spPr>
          <p:txBody>
            <a:bodyPr wrap="square" lIns="45718" tIns="45718" rIns="45718" bIns="45718" numCol="1" anchor="ctr">
              <a:noAutofit/>
            </a:bodyPr>
            <a:lstStyle/>
            <a:p>
              <a:pPr algn="ctr">
                <a:defRPr sz="800">
                  <a:solidFill>
                    <a:srgbClr val="FFFFFF"/>
                  </a:solidFill>
                  <a:latin typeface="HK Nova Bold"/>
                  <a:ea typeface="HK Nova Bold"/>
                  <a:cs typeface="HK Nova Bold"/>
                  <a:sym typeface="HK Nova Bold"/>
                </a:defRPr>
              </a:pPr>
              <a:endParaRPr/>
            </a:p>
          </p:txBody>
        </p:sp>
        <p:grpSp>
          <p:nvGrpSpPr>
            <p:cNvPr id="349" name="Ellipse 25"/>
            <p:cNvGrpSpPr/>
            <p:nvPr/>
          </p:nvGrpSpPr>
          <p:grpSpPr>
            <a:xfrm>
              <a:off x="68764" y="68762"/>
              <a:ext cx="837907" cy="837911"/>
              <a:chOff x="0" y="0"/>
              <a:chExt cx="837906" cy="837909"/>
            </a:xfrm>
          </p:grpSpPr>
          <p:sp>
            <p:nvSpPr>
              <p:cNvPr id="347" name="Cercle"/>
              <p:cNvSpPr/>
              <p:nvPr/>
            </p:nvSpPr>
            <p:spPr>
              <a:xfrm>
                <a:off x="0" y="-1"/>
                <a:ext cx="837907" cy="837911"/>
              </a:xfrm>
              <a:prstGeom prst="ellipse">
                <a:avLst/>
              </a:prstGeom>
              <a:solidFill>
                <a:srgbClr val="48A3B9"/>
              </a:solidFill>
              <a:ln w="28575" cap="flat">
                <a:solidFill>
                  <a:srgbClr val="FFFFFF"/>
                </a:solidFill>
                <a:prstDash val="solid"/>
                <a:miter lim="800000"/>
              </a:ln>
              <a:effectLst/>
            </p:spPr>
            <p:txBody>
              <a:bodyPr wrap="square" lIns="45718" tIns="45718" rIns="45718" bIns="45718" numCol="1" anchor="ctr">
                <a:noAutofit/>
              </a:bodyPr>
              <a:lstStyle/>
              <a:p>
                <a:pPr algn="ctr">
                  <a:defRPr>
                    <a:solidFill>
                      <a:srgbClr val="FFFFFF"/>
                    </a:solidFill>
                  </a:defRPr>
                </a:pPr>
                <a:endParaRPr/>
              </a:p>
            </p:txBody>
          </p:sp>
          <p:sp>
            <p:nvSpPr>
              <p:cNvPr id="348" name="CAPTEURS"/>
              <p:cNvSpPr txBox="1"/>
              <p:nvPr/>
            </p:nvSpPr>
            <p:spPr>
              <a:xfrm>
                <a:off x="80558" y="306752"/>
                <a:ext cx="676789" cy="224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6000" tIns="36000" rIns="36000" bIns="36000" numCol="1" anchor="ctr">
                <a:spAutoFit/>
              </a:bodyPr>
              <a:lstStyle>
                <a:lvl1pPr algn="ctr">
                  <a:defRPr sz="800">
                    <a:solidFill>
                      <a:srgbClr val="FFFFFF"/>
                    </a:solidFill>
                    <a:latin typeface="HK Nova Bold"/>
                    <a:ea typeface="HK Nova Bold"/>
                    <a:cs typeface="HK Nova Bold"/>
                    <a:sym typeface="HK Nova Bold"/>
                  </a:defRPr>
                </a:lvl1pPr>
              </a:lstStyle>
              <a:p>
                <a:r>
                  <a:t>CAPTEURS </a:t>
                </a:r>
              </a:p>
            </p:txBody>
          </p:sp>
        </p:grpSp>
      </p:grpSp>
      <p:grpSp>
        <p:nvGrpSpPr>
          <p:cNvPr id="355" name="Groupe 33"/>
          <p:cNvGrpSpPr/>
          <p:nvPr/>
        </p:nvGrpSpPr>
        <p:grpSpPr>
          <a:xfrm>
            <a:off x="4785419" y="4377904"/>
            <a:ext cx="975437" cy="975437"/>
            <a:chOff x="0" y="0"/>
            <a:chExt cx="975436" cy="975436"/>
          </a:xfrm>
        </p:grpSpPr>
        <p:sp>
          <p:nvSpPr>
            <p:cNvPr id="351" name="Ellipse 22"/>
            <p:cNvSpPr/>
            <p:nvPr/>
          </p:nvSpPr>
          <p:spPr>
            <a:xfrm>
              <a:off x="0" y="0"/>
              <a:ext cx="975437" cy="975437"/>
            </a:xfrm>
            <a:prstGeom prst="ellipse">
              <a:avLst/>
            </a:prstGeom>
            <a:solidFill>
              <a:srgbClr val="22528C"/>
            </a:solidFill>
            <a:ln w="28575" cap="flat">
              <a:solidFill>
                <a:srgbClr val="FFFFFF"/>
              </a:solidFill>
              <a:prstDash val="solid"/>
              <a:miter lim="800000"/>
            </a:ln>
            <a:effectLst/>
          </p:spPr>
          <p:txBody>
            <a:bodyPr wrap="square" lIns="45718" tIns="45718" rIns="45718" bIns="45718" numCol="1" anchor="ctr">
              <a:noAutofit/>
            </a:bodyPr>
            <a:lstStyle/>
            <a:p>
              <a:pPr algn="ctr">
                <a:defRPr sz="800">
                  <a:solidFill>
                    <a:srgbClr val="FFFFFF"/>
                  </a:solidFill>
                  <a:latin typeface="HK Nova Bold"/>
                  <a:ea typeface="HK Nova Bold"/>
                  <a:cs typeface="HK Nova Bold"/>
                  <a:sym typeface="HK Nova Bold"/>
                </a:defRPr>
              </a:pPr>
              <a:endParaRPr/>
            </a:p>
          </p:txBody>
        </p:sp>
        <p:grpSp>
          <p:nvGrpSpPr>
            <p:cNvPr id="354" name="Ellipse 23"/>
            <p:cNvGrpSpPr/>
            <p:nvPr/>
          </p:nvGrpSpPr>
          <p:grpSpPr>
            <a:xfrm>
              <a:off x="68764" y="68765"/>
              <a:ext cx="837907" cy="837909"/>
              <a:chOff x="0" y="0"/>
              <a:chExt cx="837906" cy="837908"/>
            </a:xfrm>
          </p:grpSpPr>
          <p:sp>
            <p:nvSpPr>
              <p:cNvPr id="352" name="Cercle"/>
              <p:cNvSpPr/>
              <p:nvPr/>
            </p:nvSpPr>
            <p:spPr>
              <a:xfrm>
                <a:off x="0" y="-1"/>
                <a:ext cx="837907" cy="837909"/>
              </a:xfrm>
              <a:prstGeom prst="ellipse">
                <a:avLst/>
              </a:prstGeom>
              <a:solidFill>
                <a:srgbClr val="22528C"/>
              </a:solidFill>
              <a:ln w="28575" cap="flat">
                <a:solidFill>
                  <a:srgbClr val="FFFFFF"/>
                </a:solidFill>
                <a:prstDash val="solid"/>
                <a:miter lim="800000"/>
              </a:ln>
              <a:effectLst/>
            </p:spPr>
            <p:txBody>
              <a:bodyPr wrap="square" lIns="45718" tIns="45718" rIns="45718" bIns="45718" numCol="1" anchor="ctr">
                <a:noAutofit/>
              </a:bodyPr>
              <a:lstStyle/>
              <a:p>
                <a:pPr algn="ctr">
                  <a:defRPr>
                    <a:solidFill>
                      <a:srgbClr val="FFFFFF"/>
                    </a:solidFill>
                  </a:defRPr>
                </a:pPr>
                <a:endParaRPr/>
              </a:p>
            </p:txBody>
          </p:sp>
          <p:sp>
            <p:nvSpPr>
              <p:cNvPr id="353" name="DIGITAL"/>
              <p:cNvSpPr txBox="1"/>
              <p:nvPr/>
            </p:nvSpPr>
            <p:spPr>
              <a:xfrm>
                <a:off x="164397" y="306752"/>
                <a:ext cx="509109" cy="224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6000" tIns="36000" rIns="36000" bIns="36000" numCol="1" anchor="ctr">
                <a:spAutoFit/>
              </a:bodyPr>
              <a:lstStyle>
                <a:lvl1pPr algn="ctr">
                  <a:defRPr sz="800">
                    <a:solidFill>
                      <a:srgbClr val="FFFFFF"/>
                    </a:solidFill>
                    <a:latin typeface="HK Nova Bold"/>
                    <a:ea typeface="HK Nova Bold"/>
                    <a:cs typeface="HK Nova Bold"/>
                    <a:sym typeface="HK Nova Bold"/>
                  </a:defRPr>
                </a:lvl1pPr>
              </a:lstStyle>
              <a:p>
                <a:r>
                  <a:t>DIGITAL</a:t>
                </a:r>
              </a:p>
            </p:txBody>
          </p:sp>
        </p:grpSp>
      </p:grpSp>
      <p:grpSp>
        <p:nvGrpSpPr>
          <p:cNvPr id="360" name="Groupe 31"/>
          <p:cNvGrpSpPr/>
          <p:nvPr/>
        </p:nvGrpSpPr>
        <p:grpSpPr>
          <a:xfrm>
            <a:off x="5963265" y="2006805"/>
            <a:ext cx="975437" cy="975437"/>
            <a:chOff x="0" y="0"/>
            <a:chExt cx="975436" cy="975436"/>
          </a:xfrm>
        </p:grpSpPr>
        <p:sp>
          <p:nvSpPr>
            <p:cNvPr id="356" name="Ellipse 20"/>
            <p:cNvSpPr/>
            <p:nvPr/>
          </p:nvSpPr>
          <p:spPr>
            <a:xfrm>
              <a:off x="0" y="-1"/>
              <a:ext cx="975437" cy="975437"/>
            </a:xfrm>
            <a:prstGeom prst="ellipse">
              <a:avLst/>
            </a:prstGeom>
            <a:solidFill>
              <a:srgbClr val="44546A"/>
            </a:solidFill>
            <a:ln w="28575" cap="flat">
              <a:solidFill>
                <a:srgbClr val="FFFFFF"/>
              </a:solidFill>
              <a:prstDash val="solid"/>
              <a:miter lim="800000"/>
            </a:ln>
            <a:effectLst/>
          </p:spPr>
          <p:txBody>
            <a:bodyPr wrap="square" lIns="45718" tIns="45718" rIns="45718" bIns="45718" numCol="1" anchor="ctr">
              <a:noAutofit/>
            </a:bodyPr>
            <a:lstStyle/>
            <a:p>
              <a:pPr algn="ctr">
                <a:defRPr sz="800">
                  <a:solidFill>
                    <a:srgbClr val="FFFFFF"/>
                  </a:solidFill>
                  <a:latin typeface="HK Nova Bold"/>
                  <a:ea typeface="HK Nova Bold"/>
                  <a:cs typeface="HK Nova Bold"/>
                  <a:sym typeface="HK Nova Bold"/>
                </a:defRPr>
              </a:pPr>
              <a:endParaRPr/>
            </a:p>
          </p:txBody>
        </p:sp>
        <p:grpSp>
          <p:nvGrpSpPr>
            <p:cNvPr id="359" name="Ellipse 21"/>
            <p:cNvGrpSpPr/>
            <p:nvPr/>
          </p:nvGrpSpPr>
          <p:grpSpPr>
            <a:xfrm>
              <a:off x="67318" y="68765"/>
              <a:ext cx="840797" cy="837907"/>
              <a:chOff x="0" y="0"/>
              <a:chExt cx="840796" cy="837906"/>
            </a:xfrm>
          </p:grpSpPr>
          <p:sp>
            <p:nvSpPr>
              <p:cNvPr id="357" name="Cercle"/>
              <p:cNvSpPr/>
              <p:nvPr/>
            </p:nvSpPr>
            <p:spPr>
              <a:xfrm>
                <a:off x="1445" y="0"/>
                <a:ext cx="837910" cy="837907"/>
              </a:xfrm>
              <a:prstGeom prst="ellipse">
                <a:avLst/>
              </a:prstGeom>
              <a:solidFill>
                <a:srgbClr val="353E43"/>
              </a:solidFill>
              <a:ln w="28575" cap="flat">
                <a:solidFill>
                  <a:srgbClr val="FFFFFF"/>
                </a:solidFill>
                <a:prstDash val="solid"/>
                <a:miter lim="800000"/>
              </a:ln>
              <a:effectLst/>
            </p:spPr>
            <p:txBody>
              <a:bodyPr wrap="square" lIns="45718" tIns="45718" rIns="45718" bIns="45718" numCol="1" anchor="ctr">
                <a:noAutofit/>
              </a:bodyPr>
              <a:lstStyle/>
              <a:p>
                <a:pPr algn="ctr">
                  <a:defRPr>
                    <a:solidFill>
                      <a:srgbClr val="FFFFFF"/>
                    </a:solidFill>
                  </a:defRPr>
                </a:pPr>
                <a:endParaRPr/>
              </a:p>
            </p:txBody>
          </p:sp>
          <p:sp>
            <p:nvSpPr>
              <p:cNvPr id="358" name="LABORATOIRE"/>
              <p:cNvSpPr txBox="1"/>
              <p:nvPr/>
            </p:nvSpPr>
            <p:spPr>
              <a:xfrm>
                <a:off x="0" y="306751"/>
                <a:ext cx="840797" cy="224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6000" tIns="36000" rIns="36000" bIns="36000" numCol="1" anchor="ctr">
                <a:spAutoFit/>
              </a:bodyPr>
              <a:lstStyle>
                <a:lvl1pPr algn="ctr">
                  <a:defRPr sz="800">
                    <a:solidFill>
                      <a:srgbClr val="FFFFFF"/>
                    </a:solidFill>
                    <a:latin typeface="HK Nova Bold"/>
                    <a:ea typeface="HK Nova Bold"/>
                    <a:cs typeface="HK Nova Bold"/>
                    <a:sym typeface="HK Nova Bold"/>
                  </a:defRPr>
                </a:lvl1pPr>
              </a:lstStyle>
              <a:p>
                <a:r>
                  <a:t>LABORATOIRE</a:t>
                </a:r>
              </a:p>
            </p:txBody>
          </p:sp>
        </p:grpSp>
      </p:grpSp>
      <p:sp>
        <p:nvSpPr>
          <p:cNvPr id="361" name="Arc 17"/>
          <p:cNvSpPr/>
          <p:nvPr/>
        </p:nvSpPr>
        <p:spPr>
          <a:xfrm>
            <a:off x="7052740" y="2578628"/>
            <a:ext cx="924115" cy="1765517"/>
          </a:xfrm>
          <a:custGeom>
            <a:avLst/>
            <a:gdLst/>
            <a:ahLst/>
            <a:cxnLst>
              <a:cxn ang="0">
                <a:pos x="wd2" y="hd2"/>
              </a:cxn>
              <a:cxn ang="5400000">
                <a:pos x="wd2" y="hd2"/>
              </a:cxn>
              <a:cxn ang="10800000">
                <a:pos x="wd2" y="hd2"/>
              </a:cxn>
              <a:cxn ang="16200000">
                <a:pos x="wd2" y="hd2"/>
              </a:cxn>
            </a:cxnLst>
            <a:rect l="0" t="0" r="r" b="b"/>
            <a:pathLst>
              <a:path w="18922" h="21600" extrusionOk="0">
                <a:moveTo>
                  <a:pt x="0" y="0"/>
                </a:moveTo>
                <a:cubicBezTo>
                  <a:pt x="13988" y="3632"/>
                  <a:pt x="21600" y="12736"/>
                  <a:pt x="18059" y="21600"/>
                </a:cubicBezTo>
              </a:path>
            </a:pathLst>
          </a:custGeom>
          <a:ln w="57150">
            <a:solidFill>
              <a:srgbClr val="44546A"/>
            </a:solidFill>
            <a:miter/>
            <a:headEnd type="triangle"/>
            <a:tailEnd type="triangle"/>
          </a:ln>
        </p:spPr>
        <p:txBody>
          <a:bodyPr lIns="45718" tIns="45718" rIns="45718" bIns="45718" anchor="ctr"/>
          <a:lstStyle/>
          <a:p>
            <a:pPr algn="ctr">
              <a:defRPr sz="1000">
                <a:solidFill>
                  <a:schemeClr val="accent3"/>
                </a:solidFill>
                <a:latin typeface="HK Nova Regular"/>
                <a:ea typeface="HK Nova Regular"/>
                <a:cs typeface="HK Nova Regular"/>
                <a:sym typeface="HK Nova Regular"/>
              </a:defRPr>
            </a:pPr>
            <a:endParaRPr/>
          </a:p>
        </p:txBody>
      </p:sp>
      <p:sp>
        <p:nvSpPr>
          <p:cNvPr id="362" name="Arc 18"/>
          <p:cNvSpPr/>
          <p:nvPr/>
        </p:nvSpPr>
        <p:spPr>
          <a:xfrm>
            <a:off x="5618979" y="5269152"/>
            <a:ext cx="1668446" cy="254530"/>
          </a:xfrm>
          <a:custGeom>
            <a:avLst/>
            <a:gdLst/>
            <a:ahLst/>
            <a:cxnLst>
              <a:cxn ang="0">
                <a:pos x="wd2" y="hd2"/>
              </a:cxn>
              <a:cxn ang="5400000">
                <a:pos x="wd2" y="hd2"/>
              </a:cxn>
              <a:cxn ang="10800000">
                <a:pos x="wd2" y="hd2"/>
              </a:cxn>
              <a:cxn ang="16200000">
                <a:pos x="wd2" y="hd2"/>
              </a:cxn>
            </a:cxnLst>
            <a:rect l="0" t="0" r="r" b="b"/>
            <a:pathLst>
              <a:path w="21600" h="16182" extrusionOk="0">
                <a:moveTo>
                  <a:pt x="21600" y="0"/>
                </a:moveTo>
                <a:cubicBezTo>
                  <a:pt x="15069" y="21192"/>
                  <a:pt x="6614" y="21600"/>
                  <a:pt x="0" y="1041"/>
                </a:cubicBezTo>
              </a:path>
            </a:pathLst>
          </a:custGeom>
          <a:ln w="57150">
            <a:solidFill>
              <a:srgbClr val="48A3B9"/>
            </a:solidFill>
            <a:miter/>
            <a:headEnd type="triangle"/>
            <a:tailEnd type="triangle"/>
          </a:ln>
        </p:spPr>
        <p:txBody>
          <a:bodyPr lIns="45718" tIns="45718" rIns="45718" bIns="45718" anchor="ctr"/>
          <a:lstStyle/>
          <a:p>
            <a:pPr algn="ctr">
              <a:defRPr sz="1000">
                <a:solidFill>
                  <a:schemeClr val="accent3"/>
                </a:solidFill>
                <a:latin typeface="HK Nova Regular"/>
                <a:ea typeface="HK Nova Regular"/>
                <a:cs typeface="HK Nova Regular"/>
                <a:sym typeface="HK Nova Regular"/>
              </a:defRPr>
            </a:pPr>
            <a:endParaRPr/>
          </a:p>
        </p:txBody>
      </p:sp>
      <p:sp>
        <p:nvSpPr>
          <p:cNvPr id="363" name="Arc 19"/>
          <p:cNvSpPr/>
          <p:nvPr/>
        </p:nvSpPr>
        <p:spPr>
          <a:xfrm>
            <a:off x="4920751" y="2575010"/>
            <a:ext cx="932579" cy="1840425"/>
          </a:xfrm>
          <a:custGeom>
            <a:avLst/>
            <a:gdLst/>
            <a:ahLst/>
            <a:cxnLst>
              <a:cxn ang="0">
                <a:pos x="wd2" y="hd2"/>
              </a:cxn>
              <a:cxn ang="5400000">
                <a:pos x="wd2" y="hd2"/>
              </a:cxn>
              <a:cxn ang="10800000">
                <a:pos x="wd2" y="hd2"/>
              </a:cxn>
              <a:cxn ang="16200000">
                <a:pos x="wd2" y="hd2"/>
              </a:cxn>
            </a:cxnLst>
            <a:rect l="0" t="0" r="r" b="b"/>
            <a:pathLst>
              <a:path w="18518" h="21600" extrusionOk="0">
                <a:moveTo>
                  <a:pt x="1212" y="21600"/>
                </a:moveTo>
                <a:cubicBezTo>
                  <a:pt x="-3082" y="12850"/>
                  <a:pt x="4344" y="3581"/>
                  <a:pt x="18518" y="0"/>
                </a:cubicBezTo>
              </a:path>
            </a:pathLst>
          </a:custGeom>
          <a:ln w="57150">
            <a:solidFill>
              <a:srgbClr val="22528C"/>
            </a:solidFill>
            <a:miter/>
            <a:headEnd type="triangle"/>
            <a:tailEnd type="triangle"/>
          </a:ln>
        </p:spPr>
        <p:txBody>
          <a:bodyPr lIns="45718" tIns="45718" rIns="45718" bIns="45718" anchor="ctr"/>
          <a:lstStyle/>
          <a:p>
            <a:pPr algn="ctr">
              <a:defRPr sz="1000">
                <a:solidFill>
                  <a:schemeClr val="accent3"/>
                </a:solidFill>
                <a:latin typeface="HK Nova Regular"/>
                <a:ea typeface="HK Nova Regular"/>
                <a:cs typeface="HK Nova Regular"/>
                <a:sym typeface="HK Nova Regular"/>
              </a:defRPr>
            </a:pPr>
            <a:endParaRPr/>
          </a:p>
        </p:txBody>
      </p:sp>
      <p:pic>
        <p:nvPicPr>
          <p:cNvPr id="365" name="Logotype_Tera_Environnement_couleur.png" descr="Logotype_Tera_Environnement_couleur.png"/>
          <p:cNvPicPr>
            <a:picLocks noChangeAspect="1"/>
          </p:cNvPicPr>
          <p:nvPr/>
        </p:nvPicPr>
        <p:blipFill>
          <a:blip r:embed="rId4"/>
          <a:stretch>
            <a:fillRect/>
          </a:stretch>
        </p:blipFill>
        <p:spPr>
          <a:xfrm>
            <a:off x="4189544" y="1492552"/>
            <a:ext cx="1122667" cy="514254"/>
          </a:xfrm>
          <a:prstGeom prst="rect">
            <a:avLst/>
          </a:prstGeom>
          <a:ln w="12700">
            <a:miter lim="400000"/>
          </a:ln>
        </p:spPr>
      </p:pic>
      <p:pic>
        <p:nvPicPr>
          <p:cNvPr id="366" name="Image" descr="Image"/>
          <p:cNvPicPr>
            <a:picLocks noChangeAspect="1"/>
          </p:cNvPicPr>
          <p:nvPr/>
        </p:nvPicPr>
        <p:blipFill>
          <a:blip r:embed="rId5"/>
          <a:stretch>
            <a:fillRect/>
          </a:stretch>
        </p:blipFill>
        <p:spPr>
          <a:xfrm>
            <a:off x="4176844" y="1994105"/>
            <a:ext cx="1044520" cy="411323"/>
          </a:xfrm>
          <a:prstGeom prst="rect">
            <a:avLst/>
          </a:prstGeom>
          <a:ln w="12700">
            <a:miter lim="400000"/>
          </a:ln>
        </p:spPr>
      </p:pic>
      <p:pic>
        <p:nvPicPr>
          <p:cNvPr id="367" name="Logotype_Tera_Controle_couleur.png" descr="Logotype_Tera_Controle_couleur.png"/>
          <p:cNvPicPr>
            <a:picLocks noChangeAspect="1"/>
          </p:cNvPicPr>
          <p:nvPr/>
        </p:nvPicPr>
        <p:blipFill>
          <a:blip r:embed="rId6"/>
          <a:stretch>
            <a:fillRect/>
          </a:stretch>
        </p:blipFill>
        <p:spPr>
          <a:xfrm>
            <a:off x="4239695" y="2518124"/>
            <a:ext cx="944218" cy="307234"/>
          </a:xfrm>
          <a:prstGeom prst="rect">
            <a:avLst/>
          </a:prstGeom>
          <a:ln w="12700">
            <a:miter lim="400000"/>
          </a:ln>
        </p:spPr>
      </p:pic>
      <p:pic>
        <p:nvPicPr>
          <p:cNvPr id="368" name="Logotype_Tera_Sensor_couleur.png" descr="Logotype_Tera_Sensor_couleur.png"/>
          <p:cNvPicPr>
            <a:picLocks noChangeAspect="1"/>
          </p:cNvPicPr>
          <p:nvPr/>
        </p:nvPicPr>
        <p:blipFill>
          <a:blip r:embed="rId7"/>
          <a:stretch>
            <a:fillRect/>
          </a:stretch>
        </p:blipFill>
        <p:spPr>
          <a:xfrm>
            <a:off x="10618051" y="1663135"/>
            <a:ext cx="1238462" cy="567296"/>
          </a:xfrm>
          <a:prstGeom prst="rect">
            <a:avLst/>
          </a:prstGeom>
          <a:ln w="12700">
            <a:miter lim="400000"/>
          </a:ln>
        </p:spPr>
      </p:pic>
      <p:pic>
        <p:nvPicPr>
          <p:cNvPr id="3" name="Image 2">
            <a:extLst>
              <a:ext uri="{FF2B5EF4-FFF2-40B4-BE49-F238E27FC236}">
                <a16:creationId xmlns:a16="http://schemas.microsoft.com/office/drawing/2014/main" id="{B4F68D2D-651A-4A5B-A1DD-D1EB4EC5FF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3319" y="2923980"/>
            <a:ext cx="1281338" cy="854225"/>
          </a:xfrm>
          <a:prstGeom prst="rect">
            <a:avLst/>
          </a:prstGeom>
        </p:spPr>
      </p:pic>
      <p:pic>
        <p:nvPicPr>
          <p:cNvPr id="9" name="Image 8">
            <a:extLst>
              <a:ext uri="{FF2B5EF4-FFF2-40B4-BE49-F238E27FC236}">
                <a16:creationId xmlns:a16="http://schemas.microsoft.com/office/drawing/2014/main" id="{5355ED33-B3D4-4008-9727-C2CAC9C210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3324" y="2923979"/>
            <a:ext cx="1281338" cy="854225"/>
          </a:xfrm>
          <a:prstGeom prst="rect">
            <a:avLst/>
          </a:prstGeom>
        </p:spPr>
      </p:pic>
      <p:pic>
        <p:nvPicPr>
          <p:cNvPr id="13" name="Image 12">
            <a:extLst>
              <a:ext uri="{FF2B5EF4-FFF2-40B4-BE49-F238E27FC236}">
                <a16:creationId xmlns:a16="http://schemas.microsoft.com/office/drawing/2014/main" id="{FB3B3C5F-3AA4-4D28-8A22-07E996935804}"/>
              </a:ext>
            </a:extLst>
          </p:cNvPr>
          <p:cNvPicPr>
            <a:picLocks noChangeAspect="1"/>
          </p:cNvPicPr>
          <p:nvPr/>
        </p:nvPicPr>
        <p:blipFill rotWithShape="1">
          <a:blip r:embed="rId10">
            <a:extLst>
              <a:ext uri="{28A0092B-C50C-407E-A947-70E740481C1C}">
                <a14:useLocalDpi xmlns:a14="http://schemas.microsoft.com/office/drawing/2010/main" val="0"/>
              </a:ext>
            </a:extLst>
          </a:blip>
          <a:srcRect l="1092" t="36390" r="-1092" b="15495"/>
          <a:stretch/>
        </p:blipFill>
        <p:spPr>
          <a:xfrm>
            <a:off x="1441775" y="5209110"/>
            <a:ext cx="1351549" cy="975439"/>
          </a:xfrm>
          <a:prstGeom prst="rect">
            <a:avLst/>
          </a:prstGeom>
        </p:spPr>
      </p:pic>
      <p:sp>
        <p:nvSpPr>
          <p:cNvPr id="36" name="Groupe 13">
            <a:extLst>
              <a:ext uri="{FF2B5EF4-FFF2-40B4-BE49-F238E27FC236}">
                <a16:creationId xmlns:a16="http://schemas.microsoft.com/office/drawing/2014/main" id="{46829EEA-B846-4AE1-B2D6-AC0DBFFC0747}"/>
              </a:ext>
            </a:extLst>
          </p:cNvPr>
          <p:cNvSpPr txBox="1"/>
          <p:nvPr/>
        </p:nvSpPr>
        <p:spPr>
          <a:xfrm>
            <a:off x="5330390" y="3480239"/>
            <a:ext cx="2184407"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defTabSz="457200">
              <a:spcBef>
                <a:spcPts val="100"/>
              </a:spcBef>
              <a:defRPr sz="1200" b="1">
                <a:solidFill>
                  <a:schemeClr val="accent1">
                    <a:satOff val="-3547"/>
                    <a:lumOff val="-10352"/>
                  </a:schemeClr>
                </a:solidFill>
                <a:latin typeface="Carlito"/>
                <a:ea typeface="Carlito"/>
                <a:cs typeface="Carlito"/>
                <a:sym typeface="Carlito"/>
              </a:defRPr>
            </a:pPr>
            <a:r>
              <a:rPr lang="fr-FR" sz="1400" i="1" cap="all" dirty="0">
                <a:solidFill>
                  <a:srgbClr val="FF9933"/>
                </a:solidFill>
                <a:latin typeface="Gotham Narrow Medium"/>
                <a:ea typeface="Gotham Narrow Medium"/>
                <a:cs typeface="Gotham Narrow Medium"/>
                <a:sym typeface="Gotham Narrow Medium"/>
              </a:rPr>
              <a:t>« Une offre 360°</a:t>
            </a:r>
            <a:br>
              <a:rPr lang="fr-FR" sz="1400" i="1" cap="all" dirty="0">
                <a:solidFill>
                  <a:srgbClr val="FF9933"/>
                </a:solidFill>
                <a:latin typeface="Gotham Narrow Medium"/>
                <a:ea typeface="Gotham Narrow Medium"/>
                <a:cs typeface="Gotham Narrow Medium"/>
                <a:sym typeface="Gotham Narrow Medium"/>
              </a:rPr>
            </a:br>
            <a:r>
              <a:rPr lang="fr-FR" sz="1400" i="1" cap="all" dirty="0">
                <a:solidFill>
                  <a:srgbClr val="FF9933"/>
                </a:solidFill>
                <a:latin typeface="Gotham Narrow Medium"/>
                <a:ea typeface="Gotham Narrow Medium"/>
                <a:cs typeface="Gotham Narrow Medium"/>
                <a:sym typeface="Gotham Narrow Medium"/>
              </a:rPr>
              <a:t> au service de l’analyse de la qualité de l’Air »</a:t>
            </a:r>
            <a:endParaRPr sz="1400" i="1" cap="all" dirty="0">
              <a:solidFill>
                <a:srgbClr val="FF9933"/>
              </a:solidFill>
              <a:latin typeface="Gotham Narrow Medium"/>
              <a:ea typeface="Gotham Narrow Medium"/>
              <a:cs typeface="Gotham Narrow Medium"/>
              <a:sym typeface="Gotham Narrow Medium"/>
            </a:endParaRPr>
          </a:p>
        </p:txBody>
      </p:sp>
      <p:sp>
        <p:nvSpPr>
          <p:cNvPr id="37" name="Espace réservé du pied de page 1">
            <a:extLst>
              <a:ext uri="{FF2B5EF4-FFF2-40B4-BE49-F238E27FC236}">
                <a16:creationId xmlns:a16="http://schemas.microsoft.com/office/drawing/2014/main" id="{286C5A67-691A-4F2C-B6D0-13B39A83D0C5}"/>
              </a:ext>
            </a:extLst>
          </p:cNvPr>
          <p:cNvSpPr txBox="1">
            <a:spLocks/>
          </p:cNvSpPr>
          <p:nvPr/>
        </p:nvSpPr>
        <p:spPr>
          <a:xfrm>
            <a:off x="1731891" y="6136986"/>
            <a:ext cx="3157681" cy="365125"/>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chemeClr val="tx1">
                    <a:tint val="75000"/>
                  </a:schemeClr>
                </a:solidFill>
                <a:latin typeface="HK Nova" panose="00000500000000000000" pitchFamily="2" charset="0"/>
              </a:rPr>
              <a:t>Novembre 2021</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r>
              <a:rPr lang="fr-FR" sz="4800" dirty="0">
                <a:solidFill>
                  <a:schemeClr val="bg1"/>
                </a:solidFill>
              </a:rPr>
              <a:t>2/ L’analyse laboratoire : </a:t>
            </a:r>
            <a:br>
              <a:rPr lang="fr-FR" sz="4800" dirty="0">
                <a:solidFill>
                  <a:schemeClr val="bg1"/>
                </a:solidFill>
              </a:rPr>
            </a:br>
            <a:r>
              <a:rPr lang="fr-FR" sz="4800" dirty="0">
                <a:solidFill>
                  <a:schemeClr val="bg1"/>
                </a:solidFill>
              </a:rPr>
              <a:t>l’expertise historique du Groupe</a:t>
            </a:r>
          </a:p>
        </p:txBody>
      </p:sp>
    </p:spTree>
    <p:extLst>
      <p:ext uri="{BB962C8B-B14F-4D97-AF65-F5344CB8AC3E}">
        <p14:creationId xmlns:p14="http://schemas.microsoft.com/office/powerpoint/2010/main" val="2502455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5238" y="181495"/>
            <a:ext cx="8148561" cy="1325563"/>
          </a:xfrm>
        </p:spPr>
        <p:txBody>
          <a:bodyPr/>
          <a:lstStyle/>
          <a:p>
            <a:r>
              <a:rPr lang="fr-FR" dirty="0"/>
              <a:t>Activité d’analyse laboratoire : succès de la stratégie de croissance organique et externe </a:t>
            </a:r>
          </a:p>
        </p:txBody>
      </p:sp>
      <p:sp>
        <p:nvSpPr>
          <p:cNvPr id="5" name="Espace réservé du pied de page 4"/>
          <p:cNvSpPr>
            <a:spLocks noGrp="1"/>
          </p:cNvSpPr>
          <p:nvPr>
            <p:ph type="ftr" sz="quarter" idx="11"/>
          </p:nvPr>
        </p:nvSpPr>
        <p:spPr>
          <a:xfrm>
            <a:off x="1731891" y="6102481"/>
            <a:ext cx="3157681" cy="365125"/>
          </a:xfrm>
        </p:spPr>
        <p:txBody>
          <a:bodyPr/>
          <a:lstStyle/>
          <a:p>
            <a:r>
              <a:rPr lang="fr-FR" sz="1000" dirty="0">
                <a:solidFill>
                  <a:schemeClr val="tx1">
                    <a:tint val="75000"/>
                  </a:schemeClr>
                </a:solidFill>
                <a:latin typeface="HK Nova" panose="00000500000000000000" pitchFamily="2" charset="0"/>
              </a:rPr>
              <a:t>Novembre 2021</a:t>
            </a:r>
          </a:p>
        </p:txBody>
      </p:sp>
      <p:sp>
        <p:nvSpPr>
          <p:cNvPr id="6" name="Espace réservé du numéro de diapositive 5"/>
          <p:cNvSpPr>
            <a:spLocks noGrp="1"/>
          </p:cNvSpPr>
          <p:nvPr>
            <p:ph type="sldNum" sz="quarter" idx="12"/>
          </p:nvPr>
        </p:nvSpPr>
        <p:spPr>
          <a:xfrm>
            <a:off x="838200" y="6102481"/>
            <a:ext cx="787400" cy="365125"/>
          </a:xfrm>
        </p:spPr>
        <p:txBody>
          <a:bodyPr/>
          <a:lstStyle/>
          <a:p>
            <a:fld id="{FFAD9D49-8999-4417-9E3D-D2CC3270CC50}" type="slidenum">
              <a:rPr lang="fr-FR" smtClean="0"/>
              <a:t>9</a:t>
            </a:fld>
            <a:endParaRPr lang="fr-FR"/>
          </a:p>
        </p:txBody>
      </p:sp>
      <p:grpSp>
        <p:nvGrpSpPr>
          <p:cNvPr id="48" name="Groupe 47">
            <a:extLst>
              <a:ext uri="{FF2B5EF4-FFF2-40B4-BE49-F238E27FC236}">
                <a16:creationId xmlns:a16="http://schemas.microsoft.com/office/drawing/2014/main" id="{3A7EFF92-08F5-4D07-9BDD-8A88C79CBADC}"/>
              </a:ext>
            </a:extLst>
          </p:cNvPr>
          <p:cNvGrpSpPr/>
          <p:nvPr/>
        </p:nvGrpSpPr>
        <p:grpSpPr>
          <a:xfrm>
            <a:off x="11445718" y="76640"/>
            <a:ext cx="589926" cy="589926"/>
            <a:chOff x="1547668" y="342875"/>
            <a:chExt cx="589926" cy="589926"/>
          </a:xfrm>
        </p:grpSpPr>
        <p:grpSp>
          <p:nvGrpSpPr>
            <p:cNvPr id="49" name="Groupe 48">
              <a:extLst>
                <a:ext uri="{FF2B5EF4-FFF2-40B4-BE49-F238E27FC236}">
                  <a16:creationId xmlns:a16="http://schemas.microsoft.com/office/drawing/2014/main" id="{EE4CEBAF-D2B2-4160-BAF9-2717ACAFD4DF}"/>
                </a:ext>
              </a:extLst>
            </p:cNvPr>
            <p:cNvGrpSpPr/>
            <p:nvPr/>
          </p:nvGrpSpPr>
          <p:grpSpPr>
            <a:xfrm>
              <a:off x="1547668" y="342875"/>
              <a:ext cx="589926" cy="589926"/>
              <a:chOff x="913767" y="3689351"/>
              <a:chExt cx="704744" cy="704744"/>
            </a:xfrm>
          </p:grpSpPr>
          <p:sp>
            <p:nvSpPr>
              <p:cNvPr id="51" name="Corde 50">
                <a:extLst>
                  <a:ext uri="{FF2B5EF4-FFF2-40B4-BE49-F238E27FC236}">
                    <a16:creationId xmlns:a16="http://schemas.microsoft.com/office/drawing/2014/main" id="{06C5904C-B9A2-4E02-BF52-26EA1558EF4A}"/>
                  </a:ext>
                </a:extLst>
              </p:cNvPr>
              <p:cNvSpPr/>
              <p:nvPr/>
            </p:nvSpPr>
            <p:spPr>
              <a:xfrm rot="19692444">
                <a:off x="913767" y="3689351"/>
                <a:ext cx="704744" cy="704744"/>
              </a:xfrm>
              <a:prstGeom prst="chord">
                <a:avLst>
                  <a:gd name="adj1" fmla="val 18762069"/>
                  <a:gd name="adj2" fmla="val 13662841"/>
                </a:avLst>
              </a:prstGeom>
              <a:solidFill>
                <a:schemeClr val="tx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36000" tIns="144000" rIns="36000" bIns="36000" rtlCol="0" anchor="ctr" anchorCtr="0"/>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800" b="1" dirty="0">
                    <a:solidFill>
                      <a:schemeClr val="bg1"/>
                    </a:solidFill>
                    <a:latin typeface="+mj-lt"/>
                    <a:cs typeface="Calibri" panose="020F0502020204030204" pitchFamily="34" charset="0"/>
                  </a:rPr>
                  <a:t>Laboratoire</a:t>
                </a:r>
              </a:p>
            </p:txBody>
          </p:sp>
          <p:sp>
            <p:nvSpPr>
              <p:cNvPr id="52" name="Corde 6">
                <a:extLst>
                  <a:ext uri="{FF2B5EF4-FFF2-40B4-BE49-F238E27FC236}">
                    <a16:creationId xmlns:a16="http://schemas.microsoft.com/office/drawing/2014/main" id="{53B2C959-3106-4CBA-B0CD-F7A61ED22D87}"/>
                  </a:ext>
                </a:extLst>
              </p:cNvPr>
              <p:cNvSpPr/>
              <p:nvPr/>
            </p:nvSpPr>
            <p:spPr>
              <a:xfrm rot="19692444">
                <a:off x="936070" y="3803251"/>
                <a:ext cx="476731" cy="172704"/>
              </a:xfrm>
              <a:custGeom>
                <a:avLst/>
                <a:gdLst>
                  <a:gd name="connsiteX0" fmla="*/ 476731 w 476754"/>
                  <a:gd name="connsiteY0" fmla="*/ 137628 h 271491"/>
                  <a:gd name="connsiteX1" fmla="*/ 237929 w 476754"/>
                  <a:gd name="connsiteY1" fmla="*/ 271492 h 271491"/>
                  <a:gd name="connsiteX2" fmla="*/ 0 w 476754"/>
                  <a:gd name="connsiteY2" fmla="*/ 136056 h 271491"/>
                  <a:gd name="connsiteX3" fmla="*/ 476731 w 476754"/>
                  <a:gd name="connsiteY3" fmla="*/ 137628 h 271491"/>
                  <a:gd name="connsiteX0" fmla="*/ 476731 w 476731"/>
                  <a:gd name="connsiteY0" fmla="*/ 1572 h 163202"/>
                  <a:gd name="connsiteX1" fmla="*/ 237526 w 476731"/>
                  <a:gd name="connsiteY1" fmla="*/ 163202 h 163202"/>
                  <a:gd name="connsiteX2" fmla="*/ 0 w 476731"/>
                  <a:gd name="connsiteY2" fmla="*/ 0 h 163202"/>
                  <a:gd name="connsiteX3" fmla="*/ 476731 w 476731"/>
                  <a:gd name="connsiteY3" fmla="*/ 1572 h 163202"/>
                  <a:gd name="connsiteX0" fmla="*/ 476731 w 476731"/>
                  <a:gd name="connsiteY0" fmla="*/ 1572 h 171784"/>
                  <a:gd name="connsiteX1" fmla="*/ 237811 w 476731"/>
                  <a:gd name="connsiteY1" fmla="*/ 171784 h 171784"/>
                  <a:gd name="connsiteX2" fmla="*/ 0 w 476731"/>
                  <a:gd name="connsiteY2" fmla="*/ 0 h 171784"/>
                  <a:gd name="connsiteX3" fmla="*/ 476731 w 476731"/>
                  <a:gd name="connsiteY3" fmla="*/ 1572 h 171784"/>
                  <a:gd name="connsiteX0" fmla="*/ 476731 w 476731"/>
                  <a:gd name="connsiteY0" fmla="*/ 1572 h 172704"/>
                  <a:gd name="connsiteX1" fmla="*/ 237811 w 476731"/>
                  <a:gd name="connsiteY1" fmla="*/ 171784 h 172704"/>
                  <a:gd name="connsiteX2" fmla="*/ 0 w 476731"/>
                  <a:gd name="connsiteY2" fmla="*/ 0 h 172704"/>
                  <a:gd name="connsiteX3" fmla="*/ 476731 w 476731"/>
                  <a:gd name="connsiteY3" fmla="*/ 1572 h 172704"/>
                </a:gdLst>
                <a:ahLst/>
                <a:cxnLst>
                  <a:cxn ang="0">
                    <a:pos x="connsiteX0" y="connsiteY0"/>
                  </a:cxn>
                  <a:cxn ang="0">
                    <a:pos x="connsiteX1" y="connsiteY1"/>
                  </a:cxn>
                  <a:cxn ang="0">
                    <a:pos x="connsiteX2" y="connsiteY2"/>
                  </a:cxn>
                  <a:cxn ang="0">
                    <a:pos x="connsiteX3" y="connsiteY3"/>
                  </a:cxn>
                </a:cxnLst>
                <a:rect l="l" t="t" r="r" b="b"/>
                <a:pathLst>
                  <a:path w="476731" h="172704">
                    <a:moveTo>
                      <a:pt x="476731" y="1572"/>
                    </a:moveTo>
                    <a:cubicBezTo>
                      <a:pt x="474921" y="75901"/>
                      <a:pt x="369402" y="183782"/>
                      <a:pt x="237811" y="171784"/>
                    </a:cubicBezTo>
                    <a:cubicBezTo>
                      <a:pt x="106547" y="171644"/>
                      <a:pt x="300" y="74750"/>
                      <a:pt x="0" y="0"/>
                    </a:cubicBezTo>
                    <a:lnTo>
                      <a:pt x="476731" y="1572"/>
                    </a:lnTo>
                    <a:close/>
                  </a:path>
                </a:pathLst>
              </a:custGeom>
              <a:solidFill>
                <a:schemeClr val="bg1"/>
              </a:solidFill>
              <a:ln>
                <a:noFill/>
              </a:ln>
              <a:effectLst>
                <a:outerShdw blurRad="50800" dist="38100" dir="5400000" algn="t" rotWithShape="0">
                  <a:prstClr val="black">
                    <a:alpha val="62000"/>
                  </a:prstClr>
                </a:outerShdw>
              </a:effectLst>
              <a:scene3d>
                <a:camera prst="orthographicFront"/>
                <a:lightRig rig="threePt" dir="t"/>
              </a:scene3d>
              <a:sp3d>
                <a:bevelB/>
              </a:sp3d>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b="1" dirty="0"/>
              </a:p>
            </p:txBody>
          </p:sp>
        </p:grpSp>
        <p:sp>
          <p:nvSpPr>
            <p:cNvPr id="50" name="Rectangle 24">
              <a:extLst>
                <a:ext uri="{FF2B5EF4-FFF2-40B4-BE49-F238E27FC236}">
                  <a16:creationId xmlns:a16="http://schemas.microsoft.com/office/drawing/2014/main" id="{3493D26D-EE5A-40BA-BF1F-36C53A43C85C}"/>
                </a:ext>
              </a:extLst>
            </p:cNvPr>
            <p:cNvSpPr>
              <a:spLocks noChangeArrowheads="1"/>
            </p:cNvSpPr>
            <p:nvPr/>
          </p:nvSpPr>
          <p:spPr bwMode="auto">
            <a:xfrm>
              <a:off x="1662923" y="392569"/>
              <a:ext cx="210488" cy="216000"/>
            </a:xfrm>
            <a:prstGeom prst="rect">
              <a:avLst/>
            </a:prstGeom>
            <a:noFill/>
            <a:ln w="12700">
              <a:noFill/>
              <a:miter lim="800000"/>
              <a:headEnd/>
              <a:tailEnd/>
            </a:ln>
          </p:spPr>
          <p:txBody>
            <a:bodyPr wrap="square" lIns="0" tIns="36000" rIns="0" bIns="36000" anchor="ctr"/>
            <a:lstStyle/>
            <a:p>
              <a:pPr algn="ctr">
                <a:lnSpc>
                  <a:spcPct val="110000"/>
                </a:lnSpc>
              </a:pPr>
              <a:endParaRPr lang="fr-FR" sz="1000" b="1" dirty="0">
                <a:solidFill>
                  <a:srgbClr val="00B0F0"/>
                </a:solidFill>
                <a:latin typeface="Calibri" pitchFamily="34" charset="0"/>
              </a:endParaRPr>
            </a:p>
          </p:txBody>
        </p:sp>
      </p:grpSp>
      <p:sp>
        <p:nvSpPr>
          <p:cNvPr id="73" name="Espace réservé du texte 7">
            <a:extLst>
              <a:ext uri="{FF2B5EF4-FFF2-40B4-BE49-F238E27FC236}">
                <a16:creationId xmlns:a16="http://schemas.microsoft.com/office/drawing/2014/main" id="{A976C96B-8179-430E-908C-00B4E9A9DDA9}"/>
              </a:ext>
            </a:extLst>
          </p:cNvPr>
          <p:cNvSpPr txBox="1">
            <a:spLocks/>
          </p:cNvSpPr>
          <p:nvPr/>
        </p:nvSpPr>
        <p:spPr>
          <a:xfrm>
            <a:off x="0" y="5667221"/>
            <a:ext cx="12192000" cy="504000"/>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E43"/>
                </a:solidFill>
                <a:latin typeface="HK Nov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E43"/>
                </a:solidFill>
                <a:latin typeface="HK Nov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E43"/>
                </a:solidFill>
                <a:latin typeface="HK Nov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E43"/>
                </a:solidFill>
                <a:latin typeface="HK Nov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FR" sz="2000" b="1" dirty="0">
                <a:solidFill>
                  <a:srgbClr val="48A3B9"/>
                </a:solidFill>
                <a:latin typeface="HK Nova" pitchFamily="50" charset="0"/>
              </a:rPr>
              <a:t>Demande accrue de la part des industriels </a:t>
            </a:r>
            <a:br>
              <a:rPr lang="fr-FR" sz="2000" b="1" dirty="0">
                <a:solidFill>
                  <a:srgbClr val="48A3B9"/>
                </a:solidFill>
                <a:latin typeface="HK Nova" pitchFamily="50" charset="0"/>
              </a:rPr>
            </a:br>
            <a:r>
              <a:rPr lang="fr-FR" sz="2000" b="1" dirty="0">
                <a:solidFill>
                  <a:srgbClr val="48A3B9"/>
                </a:solidFill>
                <a:latin typeface="HK Nova" pitchFamily="50" charset="0"/>
              </a:rPr>
              <a:t>des hautes technologies, de l’environnement et de la santé: tendance amenée à s’accélérer </a:t>
            </a:r>
            <a:br>
              <a:rPr lang="fr-FR" sz="2000" b="1" dirty="0">
                <a:solidFill>
                  <a:srgbClr val="48A3B9"/>
                </a:solidFill>
                <a:latin typeface="HK Nova" pitchFamily="50" charset="0"/>
              </a:rPr>
            </a:br>
            <a:endParaRPr lang="fr-FR" sz="2000" b="1" dirty="0">
              <a:solidFill>
                <a:srgbClr val="48A3B9"/>
              </a:solidFill>
              <a:latin typeface="HK Nova" pitchFamily="50" charset="0"/>
            </a:endParaRPr>
          </a:p>
        </p:txBody>
      </p:sp>
      <p:grpSp>
        <p:nvGrpSpPr>
          <p:cNvPr id="7" name="Groupe 6">
            <a:extLst>
              <a:ext uri="{FF2B5EF4-FFF2-40B4-BE49-F238E27FC236}">
                <a16:creationId xmlns:a16="http://schemas.microsoft.com/office/drawing/2014/main" id="{13F11B5C-AA96-41FA-AAB1-75D5C859B609}"/>
              </a:ext>
            </a:extLst>
          </p:cNvPr>
          <p:cNvGrpSpPr/>
          <p:nvPr/>
        </p:nvGrpSpPr>
        <p:grpSpPr>
          <a:xfrm>
            <a:off x="5572827" y="1627728"/>
            <a:ext cx="742182" cy="742183"/>
            <a:chOff x="9422429" y="2021880"/>
            <a:chExt cx="742182" cy="742183"/>
          </a:xfrm>
        </p:grpSpPr>
        <p:sp>
          <p:nvSpPr>
            <p:cNvPr id="30" name="Ellipse 29">
              <a:extLst>
                <a:ext uri="{FF2B5EF4-FFF2-40B4-BE49-F238E27FC236}">
                  <a16:creationId xmlns:a16="http://schemas.microsoft.com/office/drawing/2014/main" id="{6253D5CA-6CB8-4810-9AF3-2ADDE486E7C9}"/>
                </a:ext>
              </a:extLst>
            </p:cNvPr>
            <p:cNvSpPr/>
            <p:nvPr/>
          </p:nvSpPr>
          <p:spPr>
            <a:xfrm>
              <a:off x="9422429" y="2021880"/>
              <a:ext cx="742182" cy="742183"/>
            </a:xfrm>
            <a:prstGeom prst="ellipse">
              <a:avLst/>
            </a:prstGeom>
            <a:solidFill>
              <a:srgbClr val="2252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45720" rIns="36000" bIns="45720" numCol="1" spcCol="0" rtlCol="0" fromWordArt="0" anchor="ctr" anchorCtr="0" forceAA="0" compatLnSpc="1">
              <a:prstTxWarp prst="textNoShape">
                <a:avLst/>
              </a:prstTxWarp>
              <a:noAutofit/>
            </a:bodyPr>
            <a:lstStyle/>
            <a:p>
              <a:pPr algn="ctr"/>
              <a:endParaRPr lang="fr-FR" sz="2000" b="1" dirty="0">
                <a:latin typeface="HK Nova" pitchFamily="50" charset="0"/>
              </a:endParaRPr>
            </a:p>
          </p:txBody>
        </p:sp>
        <p:pic>
          <p:nvPicPr>
            <p:cNvPr id="4" name="Graphique 3" descr="Badge Tick1 contour">
              <a:extLst>
                <a:ext uri="{FF2B5EF4-FFF2-40B4-BE49-F238E27FC236}">
                  <a16:creationId xmlns:a16="http://schemas.microsoft.com/office/drawing/2014/main" id="{D66F2294-F658-4653-A8A9-792DA014F5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88721" y="2088171"/>
              <a:ext cx="609600" cy="609600"/>
            </a:xfrm>
            <a:prstGeom prst="rect">
              <a:avLst/>
            </a:prstGeom>
          </p:spPr>
        </p:pic>
      </p:grpSp>
      <p:sp>
        <p:nvSpPr>
          <p:cNvPr id="41" name="Espace réservé du texte 4">
            <a:extLst>
              <a:ext uri="{FF2B5EF4-FFF2-40B4-BE49-F238E27FC236}">
                <a16:creationId xmlns:a16="http://schemas.microsoft.com/office/drawing/2014/main" id="{FF1D3696-A268-4993-B9C2-00387B0B8426}"/>
              </a:ext>
            </a:extLst>
          </p:cNvPr>
          <p:cNvSpPr txBox="1">
            <a:spLocks/>
          </p:cNvSpPr>
          <p:nvPr/>
        </p:nvSpPr>
        <p:spPr>
          <a:xfrm>
            <a:off x="6960482" y="1550326"/>
            <a:ext cx="4799326" cy="924798"/>
          </a:xfrm>
          <a:prstGeom prst="bracketPair">
            <a:avLst>
              <a:gd name="adj" fmla="val 10969"/>
            </a:avLst>
          </a:prstGeom>
        </p:spPr>
        <p:txBody>
          <a:bodyPr wrap="square" lIns="36000" tIns="36000" rIns="36000" bIns="3600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50000"/>
              </a:lnSpc>
              <a:spcBef>
                <a:spcPts val="0"/>
              </a:spcBef>
            </a:pPr>
            <a:r>
              <a:rPr lang="fr-FR" sz="1400" b="1" i="0" cap="none" dirty="0">
                <a:solidFill>
                  <a:srgbClr val="22528C"/>
                </a:solidFill>
                <a:latin typeface="HK Nova" pitchFamily="50" charset="0"/>
              </a:rPr>
              <a:t>HAUSSE SIGNIFICATIVE DU VOLUME D’ÉCHANTILLONS REÇUS </a:t>
            </a:r>
            <a:br>
              <a:rPr lang="fr-FR" sz="1400" b="1" i="0" cap="none" dirty="0">
                <a:solidFill>
                  <a:srgbClr val="22528C"/>
                </a:solidFill>
                <a:latin typeface="HK Nova" pitchFamily="50" charset="0"/>
              </a:rPr>
            </a:br>
            <a:r>
              <a:rPr lang="fr-FR" sz="1400" b="1" i="0" cap="none" dirty="0">
                <a:solidFill>
                  <a:srgbClr val="22528C"/>
                </a:solidFill>
                <a:latin typeface="HK Nova" pitchFamily="50" charset="0"/>
              </a:rPr>
              <a:t>À </a:t>
            </a:r>
            <a:r>
              <a:rPr lang="fr-FR" sz="1400" b="1" i="0" cap="none" dirty="0">
                <a:solidFill>
                  <a:srgbClr val="48A3B9"/>
                </a:solidFill>
                <a:latin typeface="HK Nova" pitchFamily="50" charset="0"/>
              </a:rPr>
              <a:t>78 000 30 JUIN 2021</a:t>
            </a:r>
            <a:r>
              <a:rPr lang="fr-FR" sz="1400" b="1" i="0" cap="none" dirty="0">
                <a:solidFill>
                  <a:srgbClr val="22528C"/>
                </a:solidFill>
                <a:latin typeface="HK Nova" pitchFamily="50" charset="0"/>
              </a:rPr>
              <a:t>, CONTRE </a:t>
            </a:r>
            <a:r>
              <a:rPr lang="fr-FR" sz="1400" b="1" i="0" cap="none" dirty="0">
                <a:solidFill>
                  <a:srgbClr val="48A3B9"/>
                </a:solidFill>
                <a:latin typeface="HK Nova" pitchFamily="50" charset="0"/>
              </a:rPr>
              <a:t>19 000 </a:t>
            </a:r>
            <a:r>
              <a:rPr lang="fr-FR" sz="1400" b="1" i="0" cap="none" dirty="0">
                <a:solidFill>
                  <a:srgbClr val="22528C"/>
                </a:solidFill>
                <a:latin typeface="HK Nova" pitchFamily="50" charset="0"/>
              </a:rPr>
              <a:t>L’AN DERNIER</a:t>
            </a:r>
          </a:p>
        </p:txBody>
      </p:sp>
      <p:sp>
        <p:nvSpPr>
          <p:cNvPr id="57" name="ZoneTexte 56">
            <a:extLst>
              <a:ext uri="{FF2B5EF4-FFF2-40B4-BE49-F238E27FC236}">
                <a16:creationId xmlns:a16="http://schemas.microsoft.com/office/drawing/2014/main" id="{B818EF7D-E8FC-433C-A6E9-C703AE21D6BB}"/>
              </a:ext>
            </a:extLst>
          </p:cNvPr>
          <p:cNvSpPr txBox="1"/>
          <p:nvPr/>
        </p:nvSpPr>
        <p:spPr>
          <a:xfrm>
            <a:off x="5199671" y="2593996"/>
            <a:ext cx="1585295" cy="1385783"/>
          </a:xfrm>
          <a:prstGeom prst="rect">
            <a:avLst/>
          </a:prstGeom>
          <a:noFill/>
          <a:ln>
            <a:noFill/>
          </a:ln>
        </p:spPr>
        <p:txBody>
          <a:bodyPr wrap="square" lIns="36000" tIns="36000" rIns="36000" bIns="36000" rtlCol="0">
            <a:noAutofit/>
          </a:bodyPr>
          <a:lstStyle/>
          <a:p>
            <a:pPr algn="ctr"/>
            <a:r>
              <a:rPr lang="fr-FR" sz="1600" dirty="0">
                <a:solidFill>
                  <a:srgbClr val="22528C"/>
                </a:solidFill>
                <a:latin typeface="HK Nova" pitchFamily="50" charset="0"/>
              </a:rPr>
              <a:t>Synergies opérationnelles, commerciales et géographiques validant la stratégie de croissance externe</a:t>
            </a:r>
          </a:p>
        </p:txBody>
      </p:sp>
      <p:grpSp>
        <p:nvGrpSpPr>
          <p:cNvPr id="58" name="Groupe 57">
            <a:extLst>
              <a:ext uri="{FF2B5EF4-FFF2-40B4-BE49-F238E27FC236}">
                <a16:creationId xmlns:a16="http://schemas.microsoft.com/office/drawing/2014/main" id="{7E4FE97D-76E4-4D5F-A4C5-534CB6349685}"/>
              </a:ext>
            </a:extLst>
          </p:cNvPr>
          <p:cNvGrpSpPr/>
          <p:nvPr/>
        </p:nvGrpSpPr>
        <p:grpSpPr>
          <a:xfrm>
            <a:off x="6968523" y="3288462"/>
            <a:ext cx="395215" cy="768890"/>
            <a:chOff x="7014198" y="1982963"/>
            <a:chExt cx="336488" cy="989661"/>
          </a:xfrm>
        </p:grpSpPr>
        <p:sp>
          <p:nvSpPr>
            <p:cNvPr id="59" name="Triangle isocèle 58">
              <a:extLst>
                <a:ext uri="{FF2B5EF4-FFF2-40B4-BE49-F238E27FC236}">
                  <a16:creationId xmlns:a16="http://schemas.microsoft.com/office/drawing/2014/main" id="{C6302CE5-68B7-4BCA-A641-7A27D7FE3D9E}"/>
                </a:ext>
              </a:extLst>
            </p:cNvPr>
            <p:cNvSpPr/>
            <p:nvPr/>
          </p:nvSpPr>
          <p:spPr bwMode="auto">
            <a:xfrm rot="5400000">
              <a:off x="6760090" y="2382029"/>
              <a:ext cx="989661" cy="191530"/>
            </a:xfrm>
            <a:prstGeom prst="triangle">
              <a:avLst/>
            </a:prstGeom>
            <a:solidFill>
              <a:srgbClr val="353E43"/>
            </a:solidFill>
            <a:ln w="12700">
              <a:solidFill>
                <a:schemeClr val="bg1"/>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sp>
          <p:nvSpPr>
            <p:cNvPr id="60" name="Triangle isocèle 59">
              <a:extLst>
                <a:ext uri="{FF2B5EF4-FFF2-40B4-BE49-F238E27FC236}">
                  <a16:creationId xmlns:a16="http://schemas.microsoft.com/office/drawing/2014/main" id="{3FE21E4A-D636-4143-83B1-655316870BF1}"/>
                </a:ext>
              </a:extLst>
            </p:cNvPr>
            <p:cNvSpPr/>
            <p:nvPr/>
          </p:nvSpPr>
          <p:spPr bwMode="auto">
            <a:xfrm rot="5400000">
              <a:off x="6687611" y="2382029"/>
              <a:ext cx="989661" cy="191530"/>
            </a:xfrm>
            <a:prstGeom prst="triangle">
              <a:avLst/>
            </a:prstGeom>
            <a:solidFill>
              <a:srgbClr val="22528C"/>
            </a:solidFill>
            <a:ln w="12700">
              <a:solidFill>
                <a:schemeClr val="bg1"/>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sp>
          <p:nvSpPr>
            <p:cNvPr id="61" name="Triangle isocèle 60">
              <a:extLst>
                <a:ext uri="{FF2B5EF4-FFF2-40B4-BE49-F238E27FC236}">
                  <a16:creationId xmlns:a16="http://schemas.microsoft.com/office/drawing/2014/main" id="{5A298BD9-9680-4ECF-910B-08E9E49F472D}"/>
                </a:ext>
              </a:extLst>
            </p:cNvPr>
            <p:cNvSpPr/>
            <p:nvPr/>
          </p:nvSpPr>
          <p:spPr bwMode="auto">
            <a:xfrm rot="5400000">
              <a:off x="6615132" y="2382029"/>
              <a:ext cx="989661" cy="191530"/>
            </a:xfrm>
            <a:prstGeom prst="triangle">
              <a:avLst/>
            </a:prstGeom>
            <a:solidFill>
              <a:srgbClr val="48A3B9"/>
            </a:solidFill>
            <a:ln w="12700">
              <a:solidFill>
                <a:schemeClr val="bg1"/>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grpSp>
      <p:pic>
        <p:nvPicPr>
          <p:cNvPr id="2050" name="Picture 2">
            <a:extLst>
              <a:ext uri="{FF2B5EF4-FFF2-40B4-BE49-F238E27FC236}">
                <a16:creationId xmlns:a16="http://schemas.microsoft.com/office/drawing/2014/main" id="{9724D5CE-329C-4A0F-BA0C-20327D6C13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242" y="2495047"/>
            <a:ext cx="3240799" cy="255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8">
            <a:extLst>
              <a:ext uri="{FF2B5EF4-FFF2-40B4-BE49-F238E27FC236}">
                <a16:creationId xmlns:a16="http://schemas.microsoft.com/office/drawing/2014/main" id="{5AA1C698-0C68-4EFA-B2E8-EC1F4E59A8C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439781" y="3563683"/>
            <a:ext cx="1160253" cy="493670"/>
          </a:xfrm>
          <a:prstGeom prst="rect">
            <a:avLst/>
          </a:prstGeom>
        </p:spPr>
      </p:pic>
      <p:pic>
        <p:nvPicPr>
          <p:cNvPr id="32" name="Image 6">
            <a:extLst>
              <a:ext uri="{FF2B5EF4-FFF2-40B4-BE49-F238E27FC236}">
                <a16:creationId xmlns:a16="http://schemas.microsoft.com/office/drawing/2014/main" id="{41BE401D-EC65-4A6D-9116-0B99A2ED473C}"/>
              </a:ext>
            </a:extLst>
          </p:cNvPr>
          <p:cNvPicPr>
            <a:picLocks noChangeAspect="1"/>
          </p:cNvPicPr>
          <p:nvPr/>
        </p:nvPicPr>
        <p:blipFill>
          <a:blip r:embed="rId6"/>
          <a:stretch>
            <a:fillRect/>
          </a:stretch>
        </p:blipFill>
        <p:spPr>
          <a:xfrm>
            <a:off x="2820854" y="3593495"/>
            <a:ext cx="1065621" cy="463858"/>
          </a:xfrm>
          <a:prstGeom prst="rect">
            <a:avLst/>
          </a:prstGeom>
        </p:spPr>
      </p:pic>
      <p:grpSp>
        <p:nvGrpSpPr>
          <p:cNvPr id="25" name="Groupe 24">
            <a:extLst>
              <a:ext uri="{FF2B5EF4-FFF2-40B4-BE49-F238E27FC236}">
                <a16:creationId xmlns:a16="http://schemas.microsoft.com/office/drawing/2014/main" id="{FC9961F2-0EE1-4327-B845-C53D34C33486}"/>
              </a:ext>
            </a:extLst>
          </p:cNvPr>
          <p:cNvGrpSpPr/>
          <p:nvPr/>
        </p:nvGrpSpPr>
        <p:grpSpPr>
          <a:xfrm>
            <a:off x="2210805" y="2641209"/>
            <a:ext cx="813498" cy="838157"/>
            <a:chOff x="3795894" y="2521619"/>
            <a:chExt cx="1332000" cy="1332000"/>
          </a:xfrm>
        </p:grpSpPr>
        <p:pic>
          <p:nvPicPr>
            <p:cNvPr id="26" name="Image 25">
              <a:extLst>
                <a:ext uri="{FF2B5EF4-FFF2-40B4-BE49-F238E27FC236}">
                  <a16:creationId xmlns:a16="http://schemas.microsoft.com/office/drawing/2014/main" id="{2618789E-9A3B-4C87-BA0E-5ED3C65C2731}"/>
                </a:ext>
              </a:extLst>
            </p:cNvPr>
            <p:cNvPicPr>
              <a:picLocks noChangeAspect="1"/>
            </p:cNvPicPr>
            <p:nvPr/>
          </p:nvPicPr>
          <p:blipFill rotWithShape="1">
            <a:blip r:embed="rId7">
              <a:clrChange>
                <a:clrFrom>
                  <a:srgbClr val="FDFDFD"/>
                </a:clrFrom>
                <a:clrTo>
                  <a:srgbClr val="FDFDFD">
                    <a:alpha val="0"/>
                  </a:srgbClr>
                </a:clrTo>
              </a:clrChange>
            </a:blip>
            <a:srcRect t="16150" b="22167"/>
            <a:stretch/>
          </p:blipFill>
          <p:spPr>
            <a:xfrm>
              <a:off x="3949019" y="2897687"/>
              <a:ext cx="1025751" cy="632707"/>
            </a:xfrm>
            <a:prstGeom prst="rect">
              <a:avLst/>
            </a:prstGeom>
          </p:spPr>
        </p:pic>
        <p:sp>
          <p:nvSpPr>
            <p:cNvPr id="28" name="Arc 27">
              <a:extLst>
                <a:ext uri="{FF2B5EF4-FFF2-40B4-BE49-F238E27FC236}">
                  <a16:creationId xmlns:a16="http://schemas.microsoft.com/office/drawing/2014/main" id="{3C933A67-A1B5-4FBD-A212-E7FBB9B876A6}"/>
                </a:ext>
              </a:extLst>
            </p:cNvPr>
            <p:cNvSpPr/>
            <p:nvPr/>
          </p:nvSpPr>
          <p:spPr>
            <a:xfrm>
              <a:off x="3795894" y="2521619"/>
              <a:ext cx="1332000" cy="1332000"/>
            </a:xfrm>
            <a:prstGeom prst="arc">
              <a:avLst>
                <a:gd name="adj1" fmla="val 3747371"/>
                <a:gd name="adj2" fmla="val 3738087"/>
              </a:avLst>
            </a:prstGeom>
            <a:ln w="19050">
              <a:solidFill>
                <a:srgbClr val="22528C"/>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solidFill>
                  <a:schemeClr val="accent3"/>
                </a:solidFill>
                <a:latin typeface="HK Nova" pitchFamily="50" charset="0"/>
              </a:endParaRPr>
            </a:p>
          </p:txBody>
        </p:sp>
      </p:grpSp>
      <p:grpSp>
        <p:nvGrpSpPr>
          <p:cNvPr id="65" name="Groupe 64">
            <a:extLst>
              <a:ext uri="{FF2B5EF4-FFF2-40B4-BE49-F238E27FC236}">
                <a16:creationId xmlns:a16="http://schemas.microsoft.com/office/drawing/2014/main" id="{31BCF3B2-1434-4E99-8E77-3F30F3A9280D}"/>
              </a:ext>
            </a:extLst>
          </p:cNvPr>
          <p:cNvGrpSpPr/>
          <p:nvPr/>
        </p:nvGrpSpPr>
        <p:grpSpPr>
          <a:xfrm>
            <a:off x="4668791" y="3272286"/>
            <a:ext cx="395215" cy="768890"/>
            <a:chOff x="7014198" y="1982963"/>
            <a:chExt cx="336488" cy="989661"/>
          </a:xfrm>
        </p:grpSpPr>
        <p:sp>
          <p:nvSpPr>
            <p:cNvPr id="66" name="Triangle isocèle 65">
              <a:extLst>
                <a:ext uri="{FF2B5EF4-FFF2-40B4-BE49-F238E27FC236}">
                  <a16:creationId xmlns:a16="http://schemas.microsoft.com/office/drawing/2014/main" id="{2C86CDDF-CA94-41B7-96B4-CCEC411F1AE8}"/>
                </a:ext>
              </a:extLst>
            </p:cNvPr>
            <p:cNvSpPr/>
            <p:nvPr/>
          </p:nvSpPr>
          <p:spPr bwMode="auto">
            <a:xfrm rot="5400000">
              <a:off x="6760090" y="2382029"/>
              <a:ext cx="989661" cy="191530"/>
            </a:xfrm>
            <a:prstGeom prst="triangle">
              <a:avLst/>
            </a:prstGeom>
            <a:solidFill>
              <a:srgbClr val="353E43"/>
            </a:solidFill>
            <a:ln w="12700">
              <a:solidFill>
                <a:schemeClr val="bg1"/>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sp>
          <p:nvSpPr>
            <p:cNvPr id="67" name="Triangle isocèle 66">
              <a:extLst>
                <a:ext uri="{FF2B5EF4-FFF2-40B4-BE49-F238E27FC236}">
                  <a16:creationId xmlns:a16="http://schemas.microsoft.com/office/drawing/2014/main" id="{A0FF9952-EA21-4D1E-902F-CD3C015AFCBA}"/>
                </a:ext>
              </a:extLst>
            </p:cNvPr>
            <p:cNvSpPr/>
            <p:nvPr/>
          </p:nvSpPr>
          <p:spPr bwMode="auto">
            <a:xfrm rot="5400000">
              <a:off x="6687611" y="2382029"/>
              <a:ext cx="989661" cy="191530"/>
            </a:xfrm>
            <a:prstGeom prst="triangle">
              <a:avLst/>
            </a:prstGeom>
            <a:solidFill>
              <a:srgbClr val="22528C"/>
            </a:solidFill>
            <a:ln w="12700">
              <a:solidFill>
                <a:schemeClr val="bg1"/>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sp>
          <p:nvSpPr>
            <p:cNvPr id="68" name="Triangle isocèle 67">
              <a:extLst>
                <a:ext uri="{FF2B5EF4-FFF2-40B4-BE49-F238E27FC236}">
                  <a16:creationId xmlns:a16="http://schemas.microsoft.com/office/drawing/2014/main" id="{0AB98D75-03D8-47F6-8D8E-4A8257BB7F57}"/>
                </a:ext>
              </a:extLst>
            </p:cNvPr>
            <p:cNvSpPr/>
            <p:nvPr/>
          </p:nvSpPr>
          <p:spPr bwMode="auto">
            <a:xfrm rot="5400000">
              <a:off x="6615132" y="2382029"/>
              <a:ext cx="989661" cy="191530"/>
            </a:xfrm>
            <a:prstGeom prst="triangle">
              <a:avLst/>
            </a:prstGeom>
            <a:solidFill>
              <a:srgbClr val="48A3B9"/>
            </a:solidFill>
            <a:ln w="12700">
              <a:solidFill>
                <a:schemeClr val="bg1"/>
              </a:solidFill>
              <a:miter lim="800000"/>
              <a:headEnd/>
              <a:tailEnd/>
            </a:ln>
          </p:spPr>
          <p:txBody>
            <a:bodyPr wrap="square" lIns="35991" tIns="35991" rIns="35991" bIns="35991" anchor="ctr"/>
            <a:lstStyle>
              <a:defPPr>
                <a:defRPr lang="fr-FR"/>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9" algn="l" defTabSz="457147" rtl="0" eaLnBrk="1" latinLnBrk="0" hangingPunct="1">
                <a:defRPr sz="1800" kern="1200">
                  <a:solidFill>
                    <a:schemeClr val="tx1"/>
                  </a:solidFill>
                  <a:latin typeface="+mn-lt"/>
                  <a:ea typeface="+mn-ea"/>
                  <a:cs typeface="+mn-cs"/>
                </a:defRPr>
              </a:lvl6pPr>
              <a:lvl7pPr marL="2742887"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2" algn="l" defTabSz="457147" rtl="0" eaLnBrk="1" latinLnBrk="0" hangingPunct="1">
                <a:defRPr sz="1800" kern="1200">
                  <a:solidFill>
                    <a:schemeClr val="tx1"/>
                  </a:solidFill>
                  <a:latin typeface="+mn-lt"/>
                  <a:ea typeface="+mn-ea"/>
                  <a:cs typeface="+mn-cs"/>
                </a:defRPr>
              </a:lvl9pPr>
            </a:lstStyle>
            <a:p>
              <a:pPr algn="ctr" defTabSz="457010">
                <a:lnSpc>
                  <a:spcPct val="110000"/>
                </a:lnSpc>
              </a:pPr>
              <a:endParaRPr lang="fr-FR" sz="1200" dirty="0">
                <a:solidFill>
                  <a:prstClr val="white"/>
                </a:solidFill>
                <a:latin typeface="HK Nova" pitchFamily="50" charset="0"/>
              </a:endParaRPr>
            </a:p>
          </p:txBody>
        </p:sp>
      </p:grpSp>
      <p:sp>
        <p:nvSpPr>
          <p:cNvPr id="70" name="Espace réservé du texte 4">
            <a:extLst>
              <a:ext uri="{FF2B5EF4-FFF2-40B4-BE49-F238E27FC236}">
                <a16:creationId xmlns:a16="http://schemas.microsoft.com/office/drawing/2014/main" id="{6717C73C-AED5-4BC1-9216-521734F3AF54}"/>
              </a:ext>
            </a:extLst>
          </p:cNvPr>
          <p:cNvSpPr txBox="1">
            <a:spLocks/>
          </p:cNvSpPr>
          <p:nvPr/>
        </p:nvSpPr>
        <p:spPr>
          <a:xfrm>
            <a:off x="432192" y="1480623"/>
            <a:ext cx="4799326" cy="924798"/>
          </a:xfrm>
          <a:prstGeom prst="bracketPair">
            <a:avLst>
              <a:gd name="adj" fmla="val 10969"/>
            </a:avLst>
          </a:prstGeom>
        </p:spPr>
        <p:txBody>
          <a:bodyPr wrap="square" lIns="36000" tIns="36000" rIns="36000" bIns="36000" rtlCol="0" anchor="ctr">
            <a:noAutofit/>
          </a:bodyPr>
          <a:lstStyle>
            <a:lvl1pPr marL="0" indent="0" algn="l" defTabSz="457200" rtl="0" eaLnBrk="1" latinLnBrk="0" hangingPunct="1">
              <a:lnSpc>
                <a:spcPct val="110000"/>
              </a:lnSpc>
              <a:spcBef>
                <a:spcPct val="20000"/>
              </a:spcBef>
              <a:buFont typeface="Arial"/>
              <a:buNone/>
              <a:defRPr lang="fr-FR" sz="1200" i="1" kern="1200" cap="all" baseline="0" dirty="0">
                <a:solidFill>
                  <a:srgbClr val="092343"/>
                </a:solidFill>
                <a:latin typeface="Gotham Narrow Medium"/>
                <a:ea typeface="+mn-ea"/>
                <a:cs typeface="Gotham Narrow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50000"/>
              </a:lnSpc>
              <a:spcBef>
                <a:spcPts val="0"/>
              </a:spcBef>
            </a:pPr>
            <a:r>
              <a:rPr lang="fr-FR" sz="1600" b="1" i="0" cap="none" dirty="0">
                <a:solidFill>
                  <a:srgbClr val="22528C"/>
                </a:solidFill>
                <a:latin typeface="HK Nova" pitchFamily="50" charset="0"/>
              </a:rPr>
              <a:t>CHIFFRE D’AFFAIRES 2020 : </a:t>
            </a:r>
            <a:r>
              <a:rPr lang="fr-FR" sz="1600" b="1" i="0" cap="none" dirty="0">
                <a:solidFill>
                  <a:srgbClr val="48A3B9"/>
                </a:solidFill>
                <a:latin typeface="HK Nova" pitchFamily="50" charset="0"/>
              </a:rPr>
              <a:t>6 M€</a:t>
            </a:r>
            <a:endParaRPr lang="fr-FR" sz="1600" b="1" i="0" cap="none" dirty="0">
              <a:solidFill>
                <a:srgbClr val="22528C"/>
              </a:solidFill>
              <a:latin typeface="HK Nova" pitchFamily="50" charset="0"/>
            </a:endParaRPr>
          </a:p>
        </p:txBody>
      </p:sp>
    </p:spTree>
    <p:extLst>
      <p:ext uri="{BB962C8B-B14F-4D97-AF65-F5344CB8AC3E}">
        <p14:creationId xmlns:p14="http://schemas.microsoft.com/office/powerpoint/2010/main" val="2622119648"/>
      </p:ext>
    </p:extLst>
  </p:cSld>
  <p:clrMapOvr>
    <a:masterClrMapping/>
  </p:clrMapOvr>
</p:sld>
</file>

<file path=ppt/theme/theme1.xml><?xml version="1.0" encoding="utf-8"?>
<a:theme xmlns:a="http://schemas.openxmlformats.org/drawingml/2006/main" name="01_COVER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e-ppt-GROUPE-TERA.potx" id="{F0477C6D-09FB-4A9F-9169-9D74892421D0}" vid="{F72A7C6A-CF98-4A3E-8923-EFFEF892BA2C}"/>
    </a:ext>
  </a:extLst>
</a:theme>
</file>

<file path=ppt/theme/theme2.xml><?xml version="1.0" encoding="utf-8"?>
<a:theme xmlns:a="http://schemas.openxmlformats.org/drawingml/2006/main" name="02_SECTIO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e-ppt-GROUPE-TERA.potx" id="{F0477C6D-09FB-4A9F-9169-9D74892421D0}" vid="{D6407E9D-43EC-4286-884C-52894005518E}"/>
    </a:ext>
  </a:extLst>
</a:theme>
</file>

<file path=ppt/theme/theme3.xml><?xml version="1.0" encoding="utf-8"?>
<a:theme xmlns:a="http://schemas.openxmlformats.org/drawingml/2006/main" name="03_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e-ppt-GROUPE-TERA.potx" id="{F0477C6D-09FB-4A9F-9169-9D74892421D0}" vid="{D6407E9D-43EC-4286-884C-52894005518E}"/>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modele-ppt-GROUPE-TERA</Template>
  <TotalTime>3357</TotalTime>
  <Words>2098</Words>
  <Application>Microsoft Office PowerPoint</Application>
  <PresentationFormat>Grand écran</PresentationFormat>
  <Paragraphs>311</Paragraphs>
  <Slides>19</Slides>
  <Notes>2</Notes>
  <HiddenSlides>0</HiddenSlides>
  <MMClips>0</MMClips>
  <ScaleCrop>false</ScaleCrop>
  <HeadingPairs>
    <vt:vector size="6" baseType="variant">
      <vt:variant>
        <vt:lpstr>Polices utilisées</vt:lpstr>
      </vt:variant>
      <vt:variant>
        <vt:i4>8</vt:i4>
      </vt:variant>
      <vt:variant>
        <vt:lpstr>Thème</vt:lpstr>
      </vt:variant>
      <vt:variant>
        <vt:i4>3</vt:i4>
      </vt:variant>
      <vt:variant>
        <vt:lpstr>Titres des diapositives</vt:lpstr>
      </vt:variant>
      <vt:variant>
        <vt:i4>19</vt:i4>
      </vt:variant>
    </vt:vector>
  </HeadingPairs>
  <TitlesOfParts>
    <vt:vector size="30" baseType="lpstr">
      <vt:lpstr>Arial</vt:lpstr>
      <vt:lpstr>Calibri</vt:lpstr>
      <vt:lpstr>Calibri Light</vt:lpstr>
      <vt:lpstr>Carlito</vt:lpstr>
      <vt:lpstr>Gotham Narrow Medium</vt:lpstr>
      <vt:lpstr>HK Nova</vt:lpstr>
      <vt:lpstr>HK Nova Bold</vt:lpstr>
      <vt:lpstr>HK Nova Regular</vt:lpstr>
      <vt:lpstr>01_COVER PAGE</vt:lpstr>
      <vt:lpstr>02_SECTION SLIDES</vt:lpstr>
      <vt:lpstr>03_CONTENT SLIDES</vt:lpstr>
      <vt:lpstr>Présentation PowerPoint</vt:lpstr>
      <vt:lpstr>Air Quality makes sense</vt:lpstr>
      <vt:lpstr>Avertissement</vt:lpstr>
      <vt:lpstr>1/ Groupe TERA,  le spécialiste  de la Qualité de l’Air</vt:lpstr>
      <vt:lpstr>Un management expérimenté et visionnaire, détenant plus de 50% du capital de la société</vt:lpstr>
      <vt:lpstr>Les enjeux cruciaux  du secteur de la Qualité de l’Air</vt:lpstr>
      <vt:lpstr>Un développement fondé  sur 3 expertises synergiques </vt:lpstr>
      <vt:lpstr>2/ L’analyse laboratoire :  l’expertise historique du Groupe</vt:lpstr>
      <vt:lpstr>Activité d’analyse laboratoire : succès de la stratégie de croissance organique et externe </vt:lpstr>
      <vt:lpstr>3/ Capteurs : une offre de produits en phase de commercialisation</vt:lpstr>
      <vt:lpstr>Une offre de capteurs OEM performants répondant aux enjeux de la mesure de la qualité de l’air</vt:lpstr>
      <vt:lpstr>Aboutissement des premiers cycles  de vente initiés depuis l’IPO</vt:lpstr>
      <vt:lpstr>5/ Données  financières</vt:lpstr>
      <vt:lpstr>Chiffre d’affaires semestriel  en très forte croissance de 86%</vt:lpstr>
      <vt:lpstr>Structure financière solide</vt:lpstr>
      <vt:lpstr>Présentation PowerPoint</vt:lpstr>
      <vt:lpstr>Groupe TERA, le champion français de la qualité de l’air</vt:lpstr>
      <vt:lpstr>Groupe TERA en bourse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Fabienne</dc:creator>
  <cp:lastModifiedBy>Louis</cp:lastModifiedBy>
  <cp:revision>622</cp:revision>
  <dcterms:created xsi:type="dcterms:W3CDTF">2020-04-28T09:52:22Z</dcterms:created>
  <dcterms:modified xsi:type="dcterms:W3CDTF">2021-11-22T16:47:04Z</dcterms:modified>
</cp:coreProperties>
</file>