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2" r:id="rId4"/>
    <p:sldId id="258" r:id="rId5"/>
    <p:sldId id="266" r:id="rId6"/>
    <p:sldId id="274" r:id="rId7"/>
    <p:sldId id="267" r:id="rId8"/>
    <p:sldId id="275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UNEK Catherine" initials="PC" lastIdx="1" clrIdx="0">
    <p:extLst>
      <p:ext uri="{19B8F6BF-5375-455C-9EA6-DF929625EA0E}">
        <p15:presenceInfo xmlns:p15="http://schemas.microsoft.com/office/powerpoint/2012/main" userId="S-1-5-21-1874926860-155016467-925700815-69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6473" autoAdjust="0"/>
  </p:normalViewPr>
  <p:slideViewPr>
    <p:cSldViewPr snapToGrid="0">
      <p:cViewPr>
        <p:scale>
          <a:sx n="80" d="100"/>
          <a:sy n="80" d="100"/>
        </p:scale>
        <p:origin x="153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9B01E9F-1283-4CFB-9EE5-7424369A48FA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fr-FR" dirty="0" smtClean="0"/>
              <a:t>14/10/2021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F22C9AF-E56B-415A-BBBE-765CE6217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44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193BC19-E063-4ADE-AA5A-31069649595A}" type="datetimeFigureOut">
              <a:rPr lang="fr-FR" smtClean="0"/>
              <a:t>30/05/2022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D0B2EAF-CDB6-49B5-BF7A-8730A77F0F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9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tabLst>
                <a:tab pos="539750" algn="l"/>
              </a:tabLst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2" y="125141"/>
            <a:ext cx="1769839" cy="803820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200278" y="974998"/>
            <a:ext cx="8848641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résentation du Plan de relance | economie.gouv.f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44040"/>
            <a:ext cx="890932" cy="51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F7BD-D81C-47E9-8216-37F4122D7FF0}" type="datetime1">
              <a:rPr lang="fr-FR" smtClean="0"/>
              <a:t>30/05/2022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5F5-FDB4-4D1D-BB79-3F881BBC78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55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CF63-8158-4EFF-B29E-1A2FA9E94A5E}" type="datetime1">
              <a:rPr lang="fr-FR" smtClean="0"/>
              <a:t>30/05/2022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5F5-FDB4-4D1D-BB79-3F881BBC7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15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57D5-547F-4AB0-BD22-AC1EC5207108}" type="datetime1">
              <a:rPr lang="fr-FR" smtClean="0"/>
              <a:t>30/05/2022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5F5-FDB4-4D1D-BB79-3F881BBC7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03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EDE9-3A97-4FC9-9BD6-39E4C3585D28}" type="datetime1">
              <a:rPr lang="fr-FR" smtClean="0"/>
              <a:t>30/05/2022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5F5-FDB4-4D1D-BB79-3F881BBC7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6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DA32-B761-4D88-A25D-9EC62652204B}" type="datetime1">
              <a:rPr lang="fr-FR" smtClean="0"/>
              <a:t>30/05/2022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5F5-FDB4-4D1D-BB79-3F881BBC7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31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A93E-B60D-48BB-AD5E-A4CD42EDDCBA}" type="datetime1">
              <a:rPr lang="fr-FR" smtClean="0"/>
              <a:t>30/05/2022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5F5-FDB4-4D1D-BB79-3F881BBC7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59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5C5A-09F0-4CB0-BCAE-07B266E280F1}" type="datetime1">
              <a:rPr lang="fr-FR" smtClean="0"/>
              <a:t>30/05/2022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5F5-FDB4-4D1D-BB79-3F881BBC7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99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9CEB-5B41-4EC8-B687-437EFB7656C6}" type="datetime1">
              <a:rPr lang="fr-FR" smtClean="0"/>
              <a:t>30/05/2022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5F5-FDB4-4D1D-BB79-3F881BBC7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97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918-D94B-4474-ACE1-B259EEECF07F}" type="datetime1">
              <a:rPr lang="fr-FR" smtClean="0"/>
              <a:t>30/05/2022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5F5-FDB4-4D1D-BB79-3F881BBC7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04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35D6-036B-4162-AB7A-21F8D1C9B0BB}" type="datetime1">
              <a:rPr lang="fr-FR" smtClean="0"/>
              <a:t>30/05/2022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5F5-FDB4-4D1D-BB79-3F881BBC7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C907-84DA-4D65-937D-B51D1EFEA20A}" type="datetime1">
              <a:rPr lang="fr-FR" smtClean="0"/>
              <a:t>30/05/2022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5F5-FDB4-4D1D-BB79-3F881BBC7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36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7F7BD-D81C-47E9-8216-37F4122D7FF0}" type="datetime1">
              <a:rPr lang="fr-FR" smtClean="0"/>
              <a:t>30/05/2022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955F5-FDB4-4D1D-BB79-3F881BBC7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12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e-emploi.tv/widget/rubicuir-2" TargetMode="External"/><Relationship Id="rId2" Type="http://schemas.openxmlformats.org/officeDocument/2006/relationships/hyperlink" Target="mailto:servicerh@rubi-cuir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95" y="1732326"/>
            <a:ext cx="5816364" cy="41651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1142" y="1088771"/>
            <a:ext cx="4861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Présentation de la société RUBI CUIR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23389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a raison d'être de mon entreprise (3 lignes maxi)…"/>
          <p:cNvSpPr txBox="1">
            <a:spLocks noGrp="1"/>
          </p:cNvSpPr>
          <p:nvPr>
            <p:ph type="subTitle" idx="1"/>
          </p:nvPr>
        </p:nvSpPr>
        <p:spPr>
          <a:xfrm>
            <a:off x="303236" y="1331730"/>
            <a:ext cx="8387757" cy="5085848"/>
          </a:xfrm>
          <a:prstGeom prst="rect">
            <a:avLst/>
          </a:prstGeom>
        </p:spPr>
        <p:txBody>
          <a:bodyPr vert="horz" lIns="36625" tIns="36625" rIns="36625" bIns="36625" rtlCol="0">
            <a:noAutofit/>
          </a:bodyPr>
          <a:lstStyle/>
          <a:p>
            <a:pPr marL="226582" indent="-226582" algn="l" defTabSz="732208">
              <a:spcBef>
                <a:spcPts val="211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2100" dirty="0" smtClean="0">
                <a:solidFill>
                  <a:schemeClr val="accent4">
                    <a:lumMod val="75000"/>
                  </a:schemeClr>
                </a:solidFill>
              </a:rPr>
              <a:t>Formation interne</a:t>
            </a:r>
            <a:endParaRPr lang="fr-FR" sz="2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Présence d’un pôle formation interne </a:t>
            </a: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100" b="1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268288"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Formation aux différents savoir-faire                                 grâce à nos formateurs qualifiés </a:t>
            </a:r>
            <a:endParaRPr lang="fr-FR" sz="2100" b="1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0451" y="2147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12856" r="3537" b="9846"/>
          <a:stretch/>
        </p:blipFill>
        <p:spPr>
          <a:xfrm>
            <a:off x="4864140" y="3881266"/>
            <a:ext cx="3651210" cy="22981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17" y="1447807"/>
            <a:ext cx="2931139" cy="21952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7076" r="10129" b="3344"/>
          <a:stretch/>
        </p:blipFill>
        <p:spPr>
          <a:xfrm>
            <a:off x="570451" y="3510812"/>
            <a:ext cx="3758481" cy="29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8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a raison d'être de mon entreprise (3 lignes maxi)…"/>
          <p:cNvSpPr txBox="1">
            <a:spLocks noGrp="1"/>
          </p:cNvSpPr>
          <p:nvPr>
            <p:ph type="subTitle" idx="1"/>
          </p:nvPr>
        </p:nvSpPr>
        <p:spPr>
          <a:xfrm>
            <a:off x="303236" y="1331730"/>
            <a:ext cx="8387757" cy="5085848"/>
          </a:xfrm>
          <a:prstGeom prst="rect">
            <a:avLst/>
          </a:prstGeom>
        </p:spPr>
        <p:txBody>
          <a:bodyPr vert="horz" lIns="36625" tIns="36625" rIns="36625" bIns="36625" rtlCol="0">
            <a:noAutofit/>
          </a:bodyPr>
          <a:lstStyle/>
          <a:p>
            <a:pPr marL="226582" indent="-226582" algn="l" defTabSz="732208">
              <a:spcBef>
                <a:spcPts val="211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2100" dirty="0" smtClean="0">
                <a:solidFill>
                  <a:schemeClr val="accent4">
                    <a:lumMod val="75000"/>
                  </a:schemeClr>
                </a:solidFill>
              </a:rPr>
              <a:t>Formation des apprentis et stagiaires</a:t>
            </a:r>
            <a:endParaRPr lang="fr-FR" sz="2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Transmission du savoir grâce à                             l’apprentissage et l’alternance</a:t>
            </a: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100" b="1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268288"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Accueil des jeunes souhaitant travailler                                          les métiers du cuir </a:t>
            </a:r>
            <a:endParaRPr lang="fr-FR" sz="2100" b="1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0451" y="2147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9484" r="7717" b="8884"/>
          <a:stretch/>
        </p:blipFill>
        <p:spPr>
          <a:xfrm>
            <a:off x="619845" y="3874654"/>
            <a:ext cx="3877269" cy="25472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t="11647" r="9302" b="4978"/>
          <a:stretch/>
        </p:blipFill>
        <p:spPr>
          <a:xfrm>
            <a:off x="6190736" y="1152187"/>
            <a:ext cx="2500257" cy="373150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t="7512" r="26911" b="8834"/>
          <a:stretch/>
        </p:blipFill>
        <p:spPr>
          <a:xfrm>
            <a:off x="4623362" y="5063232"/>
            <a:ext cx="3669175" cy="10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0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a raison d'être de mon entreprise (3 lignes maxi)…"/>
          <p:cNvSpPr txBox="1">
            <a:spLocks noGrp="1"/>
          </p:cNvSpPr>
          <p:nvPr>
            <p:ph type="subTitle" idx="1"/>
          </p:nvPr>
        </p:nvSpPr>
        <p:spPr>
          <a:xfrm>
            <a:off x="303236" y="1331730"/>
            <a:ext cx="8387757" cy="5085848"/>
          </a:xfrm>
          <a:prstGeom prst="rect">
            <a:avLst/>
          </a:prstGeom>
        </p:spPr>
        <p:txBody>
          <a:bodyPr vert="horz" lIns="36625" tIns="36625" rIns="36625" bIns="36625" rtlCol="0">
            <a:noAutofit/>
          </a:bodyPr>
          <a:lstStyle/>
          <a:p>
            <a:pPr marL="226582" indent="-226582" algn="l" defTabSz="732208">
              <a:spcBef>
                <a:spcPts val="211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2100" dirty="0" smtClean="0">
                <a:solidFill>
                  <a:schemeClr val="accent4">
                    <a:lumMod val="75000"/>
                  </a:schemeClr>
                </a:solidFill>
              </a:rPr>
              <a:t>Projection et évolution des effectifs</a:t>
            </a:r>
            <a:endParaRPr lang="fr-FR" sz="2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1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0451" y="2147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26578" t="29415" r="13421" b="12105"/>
          <a:stretch/>
        </p:blipFill>
        <p:spPr>
          <a:xfrm>
            <a:off x="300529" y="1792706"/>
            <a:ext cx="8324090" cy="45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4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a raison d'être de mon entreprise (3 lignes maxi)…"/>
          <p:cNvSpPr txBox="1">
            <a:spLocks noGrp="1"/>
          </p:cNvSpPr>
          <p:nvPr>
            <p:ph type="subTitle" idx="1"/>
          </p:nvPr>
        </p:nvSpPr>
        <p:spPr>
          <a:xfrm>
            <a:off x="303236" y="1331730"/>
            <a:ext cx="8552006" cy="5085848"/>
          </a:xfrm>
          <a:prstGeom prst="rect">
            <a:avLst/>
          </a:prstGeom>
        </p:spPr>
        <p:txBody>
          <a:bodyPr vert="horz" lIns="36625" tIns="36625" rIns="36625" bIns="36625" rtlCol="0">
            <a:noAutofit/>
          </a:bodyPr>
          <a:lstStyle/>
          <a:p>
            <a:pPr marL="226582" indent="-226582" algn="l" defTabSz="732208">
              <a:spcBef>
                <a:spcPts val="211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2100" dirty="0" err="1" smtClean="0">
                <a:solidFill>
                  <a:schemeClr val="accent4">
                    <a:lumMod val="75000"/>
                  </a:schemeClr>
                </a:solidFill>
              </a:rPr>
              <a:t>Rubi</a:t>
            </a:r>
            <a:r>
              <a:rPr lang="fr-FR" sz="2100" dirty="0" smtClean="0">
                <a:solidFill>
                  <a:schemeClr val="accent4">
                    <a:lumMod val="75000"/>
                  </a:schemeClr>
                </a:solidFill>
              </a:rPr>
              <a:t> Cuir recrute des opérateurs  </a:t>
            </a:r>
            <a:endParaRPr lang="fr-FR" sz="2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268288" algn="r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100" b="1" dirty="0" smtClean="0">
              <a:solidFill>
                <a:schemeClr val="accent4">
                  <a:lumMod val="75000"/>
                </a:schemeClr>
              </a:solidFill>
              <a:latin typeface="Tahoma"/>
              <a:ea typeface="Tahoma"/>
              <a:cs typeface="Tahoma"/>
            </a:endParaRPr>
          </a:p>
          <a:p>
            <a:pPr marL="268288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000" dirty="0" smtClean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RUBI CUIR, le véritable luxe d’une aventure humaine.</a:t>
            </a:r>
          </a:p>
          <a:p>
            <a:pPr marL="268288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000" dirty="0">
              <a:solidFill>
                <a:schemeClr val="tx2"/>
              </a:solidFill>
              <a:latin typeface="Tahoma"/>
              <a:ea typeface="Tahoma"/>
              <a:cs typeface="Tahoma"/>
            </a:endParaRPr>
          </a:p>
          <a:p>
            <a:pPr marL="268288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000" dirty="0" smtClean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Devenez Maroquinier ! 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268288"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100" i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Envoyer votre candidature à :</a:t>
            </a:r>
          </a:p>
          <a:p>
            <a:pPr marL="268288"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                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  <a:hlinkClick r:id="rId2"/>
              </a:rPr>
              <a:t>servicerh@rubi-cuir.com</a:t>
            </a:r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268288"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Retrouvez-nous sur LinkedIn</a:t>
            </a:r>
          </a:p>
          <a:p>
            <a:pPr marL="268288"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Vidéo pôle emploi :</a:t>
            </a:r>
          </a:p>
          <a:p>
            <a:pPr marL="268288"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                 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  <a:hlinkClick r:id="rId3"/>
              </a:rPr>
              <a:t>www.pole-emploi.tv/widget/rubicuir-2</a:t>
            </a:r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268288"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268288"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268288"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Alors n’attendez plus…</a:t>
            </a:r>
            <a:r>
              <a:rPr lang="fr-FR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                               </a:t>
            </a: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REJOIGNEZ-NOUS !</a:t>
            </a:r>
            <a:endParaRPr lang="fr-FR" sz="2100" b="1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0451" y="2147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1" r="20253" b="14957"/>
          <a:stretch/>
        </p:blipFill>
        <p:spPr>
          <a:xfrm>
            <a:off x="5257800" y="3043991"/>
            <a:ext cx="3597442" cy="17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4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s chiffres clés caractéristiques ( 5/6 maximum)"/>
          <p:cNvSpPr txBox="1">
            <a:spLocks noGrp="1"/>
          </p:cNvSpPr>
          <p:nvPr>
            <p:ph type="subTitle" idx="1"/>
          </p:nvPr>
        </p:nvSpPr>
        <p:spPr>
          <a:xfrm>
            <a:off x="182694" y="1029343"/>
            <a:ext cx="8961306" cy="5327008"/>
          </a:xfrm>
          <a:prstGeom prst="rect">
            <a:avLst/>
          </a:prstGeom>
        </p:spPr>
        <p:txBody>
          <a:bodyPr vert="horz" lIns="52089" tIns="52089" rIns="52089" bIns="52089" rtlCol="0">
            <a:normAutofit fontScale="62500" lnSpcReduction="20000"/>
          </a:bodyPr>
          <a:lstStyle/>
          <a:p>
            <a:pPr marL="322262" indent="-322262" algn="l" defTabSz="1041400">
              <a:spcBef>
                <a:spcPts val="300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322262" indent="-322262" algn="l" defTabSz="1041400">
              <a:spcBef>
                <a:spcPts val="300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L’histoire de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Rubi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: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322262" indent="-322262" algn="l" defTabSz="1041400">
              <a:spcBef>
                <a:spcPts val="300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dirty="0" smtClean="0"/>
          </a:p>
          <a:p>
            <a:pPr marL="457200" indent="-457200" algn="l" defTabSz="104140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 smtClean="0">
                <a:solidFill>
                  <a:schemeClr val="tx1"/>
                </a:solidFill>
              </a:rPr>
              <a:t>1991 : Reprise de </a:t>
            </a:r>
            <a:r>
              <a:rPr lang="fr-FR" dirty="0" err="1" smtClean="0">
                <a:solidFill>
                  <a:schemeClr val="tx1"/>
                </a:solidFill>
              </a:rPr>
              <a:t>Rubi</a:t>
            </a:r>
            <a:r>
              <a:rPr lang="fr-FR" dirty="0" smtClean="0">
                <a:solidFill>
                  <a:schemeClr val="tx1"/>
                </a:solidFill>
              </a:rPr>
              <a:t> France par Jabouley</a:t>
            </a:r>
          </a:p>
          <a:p>
            <a:pPr algn="l" defTabSz="1041400">
              <a:spcBef>
                <a:spcPts val="300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	Activité : Fabrication </a:t>
            </a:r>
            <a:r>
              <a:rPr lang="fr-FR" dirty="0" smtClean="0">
                <a:solidFill>
                  <a:schemeClr val="tx1"/>
                </a:solidFill>
              </a:rPr>
              <a:t>pour </a:t>
            </a:r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dirty="0" smtClean="0">
                <a:solidFill>
                  <a:schemeClr val="tx1"/>
                </a:solidFill>
              </a:rPr>
              <a:t>chaussant</a:t>
            </a:r>
            <a:endParaRPr lang="fr-FR" dirty="0" smtClean="0">
              <a:solidFill>
                <a:schemeClr val="tx1"/>
              </a:solidFill>
            </a:endParaRPr>
          </a:p>
          <a:p>
            <a:pPr algn="l" defTabSz="1041400">
              <a:spcBef>
                <a:spcPts val="300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1500" dirty="0"/>
          </a:p>
          <a:p>
            <a:pPr marL="457200" indent="-457200" algn="l" defTabSz="104140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 smtClean="0">
                <a:solidFill>
                  <a:schemeClr val="tx1"/>
                </a:solidFill>
              </a:rPr>
              <a:t>1994 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dirty="0" err="1" smtClean="0">
                <a:solidFill>
                  <a:schemeClr val="tx1"/>
                </a:solidFill>
              </a:rPr>
              <a:t>Rubi</a:t>
            </a:r>
            <a:r>
              <a:rPr lang="fr-FR" dirty="0" smtClean="0">
                <a:solidFill>
                  <a:schemeClr val="tx1"/>
                </a:solidFill>
              </a:rPr>
              <a:t> France rachète </a:t>
            </a:r>
            <a:r>
              <a:rPr lang="fr-FR" dirty="0" err="1" smtClean="0">
                <a:solidFill>
                  <a:schemeClr val="tx1"/>
                </a:solidFill>
              </a:rPr>
              <a:t>Freydberg</a:t>
            </a:r>
            <a:r>
              <a:rPr lang="fr-FR" dirty="0" smtClean="0">
                <a:solidFill>
                  <a:schemeClr val="tx1"/>
                </a:solidFill>
              </a:rPr>
              <a:t>. </a:t>
            </a: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			Création de </a:t>
            </a:r>
            <a:r>
              <a:rPr lang="fr-FR" dirty="0" err="1" smtClean="0">
                <a:solidFill>
                  <a:schemeClr val="tx1"/>
                </a:solidFill>
              </a:rPr>
              <a:t>Rubi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Freydberg</a:t>
            </a:r>
            <a:r>
              <a:rPr lang="fr-FR" dirty="0" smtClean="0">
                <a:solidFill>
                  <a:schemeClr val="tx1"/>
                </a:solidFill>
              </a:rPr>
              <a:t> Biais</a:t>
            </a:r>
            <a:endParaRPr lang="fr-FR" dirty="0" smtClean="0">
              <a:solidFill>
                <a:schemeClr val="tx1"/>
              </a:solidFill>
            </a:endParaRPr>
          </a:p>
          <a:p>
            <a:pPr algn="l" defTabSz="1041400">
              <a:spcBef>
                <a:spcPts val="300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1600" dirty="0" smtClean="0"/>
              <a:t> </a:t>
            </a:r>
            <a:endParaRPr lang="fr-FR" sz="1600" dirty="0"/>
          </a:p>
          <a:p>
            <a:pPr marL="457200" indent="-457200" algn="l" defTabSz="1041400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 smtClean="0">
                <a:solidFill>
                  <a:schemeClr val="tx1"/>
                </a:solidFill>
              </a:rPr>
              <a:t>2012 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dirty="0" err="1" smtClean="0">
                <a:solidFill>
                  <a:schemeClr val="tx1"/>
                </a:solidFill>
              </a:rPr>
              <a:t>Rubi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Freydberg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Biais devient </a:t>
            </a:r>
            <a:r>
              <a:rPr lang="fr-FR" dirty="0" smtClean="0">
                <a:solidFill>
                  <a:schemeClr val="tx1"/>
                </a:solidFill>
              </a:rPr>
              <a:t>RUBI CUIR (20 p)</a:t>
            </a:r>
            <a:endParaRPr lang="fr-FR" dirty="0">
              <a:solidFill>
                <a:schemeClr val="tx1"/>
              </a:solidFill>
            </a:endParaRPr>
          </a:p>
          <a:p>
            <a:pPr algn="l" defTabSz="1041400">
              <a:spcBef>
                <a:spcPts val="300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>
                <a:solidFill>
                  <a:schemeClr val="tx1"/>
                </a:solidFill>
              </a:rPr>
              <a:t>		C</a:t>
            </a:r>
            <a:r>
              <a:rPr lang="fr-FR" dirty="0" smtClean="0">
                <a:solidFill>
                  <a:schemeClr val="tx1"/>
                </a:solidFill>
              </a:rPr>
              <a:t>onstruction d’un nouveau bâtiment (965 m²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pPr algn="l" defTabSz="1041400">
              <a:spcBef>
                <a:spcPts val="300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dirty="0" smtClean="0">
              <a:solidFill>
                <a:schemeClr val="tx1"/>
              </a:solidFill>
            </a:endParaRPr>
          </a:p>
          <a:p>
            <a:pPr algn="l" defTabSz="1041400">
              <a:spcBef>
                <a:spcPts val="300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1600" dirty="0"/>
          </a:p>
          <a:p>
            <a:pPr marL="457200" indent="-457200" algn="l" defTabSz="1041400">
              <a:lnSpc>
                <a:spcPct val="12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3400" b="1" dirty="0">
                <a:solidFill>
                  <a:schemeClr val="accent4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Janvier 2017 : 59 </a:t>
            </a:r>
            <a:r>
              <a:rPr lang="fr-FR" sz="3400" b="1" dirty="0" smtClean="0">
                <a:solidFill>
                  <a:schemeClr val="accent4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personnes -&gt; 1 bâtiment</a:t>
            </a:r>
          </a:p>
          <a:p>
            <a:pPr marL="457200" indent="-457200" algn="l" defTabSz="1041400">
              <a:lnSpc>
                <a:spcPct val="12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1600" b="1" dirty="0">
              <a:solidFill>
                <a:schemeClr val="accent4">
                  <a:lumMod val="75000"/>
                </a:schemeClr>
              </a:solidFill>
              <a:latin typeface="Tahoma"/>
              <a:ea typeface="Tahoma"/>
              <a:cs typeface="Tahoma"/>
            </a:endParaRPr>
          </a:p>
          <a:p>
            <a:pPr marL="457200" indent="-457200" algn="l" defTabSz="1041400">
              <a:lnSpc>
                <a:spcPct val="12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3400" b="1" dirty="0">
                <a:solidFill>
                  <a:schemeClr val="accent4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Janvier 2019 : 100 </a:t>
            </a:r>
            <a:r>
              <a:rPr lang="fr-FR" sz="3400" b="1" dirty="0" smtClean="0">
                <a:solidFill>
                  <a:schemeClr val="accent4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personnes -&gt; 1 bâtiment</a:t>
            </a:r>
          </a:p>
          <a:p>
            <a:pPr marL="457200" indent="-457200" algn="l" defTabSz="1041400">
              <a:lnSpc>
                <a:spcPct val="12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1600" b="1" dirty="0">
              <a:solidFill>
                <a:schemeClr val="accent4">
                  <a:lumMod val="75000"/>
                </a:schemeClr>
              </a:solidFill>
              <a:latin typeface="Tahoma"/>
              <a:ea typeface="Tahoma"/>
              <a:cs typeface="Tahoma"/>
            </a:endParaRPr>
          </a:p>
          <a:p>
            <a:pPr marL="457200" indent="-457200" algn="l" defTabSz="1041400">
              <a:lnSpc>
                <a:spcPct val="12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3400" b="1" dirty="0">
                <a:solidFill>
                  <a:schemeClr val="accent4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Janvier 2020 : 140 personnes </a:t>
            </a:r>
            <a:r>
              <a:rPr lang="fr-FR" sz="3400" b="1" dirty="0" smtClean="0">
                <a:solidFill>
                  <a:schemeClr val="accent4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-&gt; 2 bâtiments</a:t>
            </a:r>
          </a:p>
          <a:p>
            <a:pPr marL="457200" indent="-457200" algn="l" defTabSz="1041400">
              <a:lnSpc>
                <a:spcPct val="12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1600" b="1" dirty="0" smtClean="0">
              <a:solidFill>
                <a:schemeClr val="accent4">
                  <a:lumMod val="75000"/>
                </a:schemeClr>
              </a:solidFill>
              <a:latin typeface="Tahoma"/>
              <a:ea typeface="Tahoma"/>
              <a:cs typeface="Tahoma"/>
            </a:endParaRPr>
          </a:p>
          <a:p>
            <a:pPr marL="457200" indent="-457200" algn="l" defTabSz="1041400">
              <a:lnSpc>
                <a:spcPct val="12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Janvier 2022 : 200 personnes -&gt; 2 bâtiments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322262" indent="-322262" algn="l" defTabSz="1041400">
              <a:spcBef>
                <a:spcPts val="300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438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ison Marché actuel / futur…"/>
          <p:cNvSpPr txBox="1">
            <a:spLocks noGrp="1"/>
          </p:cNvSpPr>
          <p:nvPr>
            <p:ph type="subTitle" idx="1"/>
          </p:nvPr>
        </p:nvSpPr>
        <p:spPr>
          <a:xfrm>
            <a:off x="226503" y="1359343"/>
            <a:ext cx="8674216" cy="4997008"/>
          </a:xfrm>
          <a:prstGeom prst="rect">
            <a:avLst/>
          </a:prstGeom>
        </p:spPr>
        <p:txBody>
          <a:bodyPr vert="horz" lIns="36625" tIns="36625" rIns="36625" bIns="36625" rtlCol="0">
            <a:normAutofit/>
          </a:bodyPr>
          <a:lstStyle/>
          <a:p>
            <a:pPr marL="226582" indent="-226582" algn="l" defTabSz="732208">
              <a:spcBef>
                <a:spcPts val="211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accent4">
                    <a:lumMod val="75000"/>
                  </a:schemeClr>
                </a:solidFill>
              </a:rPr>
              <a:t>Notre </a:t>
            </a:r>
            <a:r>
              <a:rPr sz="2100" dirty="0" smtClean="0">
                <a:solidFill>
                  <a:schemeClr val="accent4">
                    <a:lumMod val="75000"/>
                  </a:schemeClr>
                </a:solidFill>
              </a:rPr>
              <a:t>Marché </a:t>
            </a:r>
            <a:r>
              <a:rPr sz="2100" dirty="0" err="1">
                <a:solidFill>
                  <a:schemeClr val="accent4">
                    <a:lumMod val="75000"/>
                  </a:schemeClr>
                </a:solidFill>
              </a:rPr>
              <a:t>actuel</a:t>
            </a:r>
            <a:r>
              <a:rPr sz="2100" dirty="0">
                <a:solidFill>
                  <a:schemeClr val="accent4">
                    <a:lumMod val="75000"/>
                  </a:schemeClr>
                </a:solidFill>
              </a:rPr>
              <a:t> / </a:t>
            </a:r>
            <a:r>
              <a:rPr sz="2100" dirty="0" err="1">
                <a:solidFill>
                  <a:schemeClr val="accent4">
                    <a:lumMod val="75000"/>
                  </a:schemeClr>
                </a:solidFill>
              </a:rPr>
              <a:t>futur</a:t>
            </a:r>
            <a:endParaRPr sz="2100" dirty="0">
              <a:solidFill>
                <a:schemeClr val="accent4">
                  <a:lumMod val="75000"/>
                </a:schemeClr>
              </a:solidFill>
            </a:endParaRPr>
          </a:p>
          <a:p>
            <a:pPr marL="571480" indent="-321457" algn="l" defTabSz="732208">
              <a:spcBef>
                <a:spcPts val="281"/>
              </a:spcBef>
              <a:buSzPct val="100000"/>
              <a:buFont typeface="Arial" panose="020B0604020202020204" pitchFamily="34" charset="0"/>
              <a:buChar char="•"/>
              <a:tabLst>
                <a:tab pos="6813109" algn="dec"/>
              </a:tabLst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tx1"/>
                </a:solidFill>
              </a:rPr>
              <a:t>Maroquinerie de Luxe Française	83 %</a:t>
            </a:r>
            <a:endParaRPr sz="2100" dirty="0">
              <a:solidFill>
                <a:schemeClr val="tx1"/>
              </a:solidFill>
            </a:endParaRPr>
          </a:p>
          <a:p>
            <a:pPr marL="571480" indent="-321457" algn="l" defTabSz="732208">
              <a:spcBef>
                <a:spcPts val="281"/>
              </a:spcBef>
              <a:buSzPct val="100000"/>
              <a:buFont typeface="Arial" panose="020B0604020202020204" pitchFamily="34" charset="0"/>
              <a:buChar char="•"/>
              <a:tabLst>
                <a:tab pos="6813109" algn="dec"/>
              </a:tabLst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tx1"/>
                </a:solidFill>
              </a:rPr>
              <a:t>Prêt à Porter - Chaussure	14 %</a:t>
            </a:r>
            <a:endParaRPr sz="2100" dirty="0">
              <a:solidFill>
                <a:schemeClr val="tx1"/>
              </a:solidFill>
            </a:endParaRPr>
          </a:p>
          <a:p>
            <a:pPr marL="571480" indent="-321457" algn="l" defTabSz="732208">
              <a:spcBef>
                <a:spcPts val="281"/>
              </a:spcBef>
              <a:buSzPct val="100000"/>
              <a:buFont typeface="Arial" panose="020B0604020202020204" pitchFamily="34" charset="0"/>
              <a:buChar char="•"/>
              <a:tabLst>
                <a:tab pos="6813109" algn="dec"/>
              </a:tabLst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tx1"/>
                </a:solidFill>
              </a:rPr>
              <a:t>Packaging – Décoration	3 %</a:t>
            </a:r>
            <a:endParaRPr sz="2100" dirty="0">
              <a:solidFill>
                <a:schemeClr val="tx1"/>
              </a:solidFill>
            </a:endParaRPr>
          </a:p>
          <a:p>
            <a:pPr marL="226582" indent="-226582" algn="l" defTabSz="732208">
              <a:spcBef>
                <a:spcPts val="281"/>
              </a:spcBef>
              <a:buFont typeface="Webdings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100" dirty="0"/>
          </a:p>
          <a:p>
            <a:pPr marL="226582" indent="-226582" algn="l" defTabSz="732208">
              <a:spcBef>
                <a:spcPts val="211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accent4">
                    <a:lumMod val="75000"/>
                  </a:schemeClr>
                </a:solidFill>
              </a:rPr>
              <a:t>Nos</a:t>
            </a:r>
            <a:r>
              <a:rPr sz="21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sz="2100" dirty="0" err="1">
                <a:solidFill>
                  <a:schemeClr val="accent4">
                    <a:lumMod val="75000"/>
                  </a:schemeClr>
                </a:solidFill>
              </a:rPr>
              <a:t>produits</a:t>
            </a:r>
            <a:r>
              <a:rPr sz="21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571480" indent="-321457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tx1"/>
                </a:solidFill>
              </a:rPr>
              <a:t>Composants en Cuir au Kilomètre</a:t>
            </a:r>
            <a:endParaRPr sz="2100" dirty="0">
              <a:solidFill>
                <a:schemeClr val="tx1"/>
              </a:solidFill>
            </a:endParaRPr>
          </a:p>
          <a:p>
            <a:pPr marL="571480" indent="-321457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tx1"/>
                </a:solidFill>
              </a:rPr>
              <a:t>Composants en Cuir Unitaire</a:t>
            </a:r>
            <a:endParaRPr sz="2100" dirty="0">
              <a:solidFill>
                <a:schemeClr val="tx1"/>
              </a:solidFill>
            </a:endParaRPr>
          </a:p>
          <a:p>
            <a:pPr marL="571480" indent="-321457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tx1"/>
                </a:solidFill>
              </a:rPr>
              <a:t>Sous-ensembles en Cuir et Textiles de Sac à Main</a:t>
            </a:r>
            <a:endParaRPr sz="2100" dirty="0">
              <a:solidFill>
                <a:schemeClr val="tx1"/>
              </a:solidFill>
            </a:endParaRPr>
          </a:p>
          <a:p>
            <a:pPr algn="l" defTabSz="732208">
              <a:spcBef>
                <a:spcPts val="211"/>
              </a:spcBef>
              <a:buFont typeface="Webdings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2100" dirty="0"/>
          </a:p>
          <a:p>
            <a:pPr marL="226582" indent="-226582" algn="l" defTabSz="732208">
              <a:spcBef>
                <a:spcPts val="211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accent4">
                    <a:lumMod val="75000"/>
                  </a:schemeClr>
                </a:solidFill>
              </a:rPr>
              <a:t>Nos</a:t>
            </a:r>
            <a:r>
              <a:rPr sz="21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sz="2100" dirty="0" err="1" smtClean="0">
                <a:solidFill>
                  <a:schemeClr val="accent4">
                    <a:lumMod val="75000"/>
                  </a:schemeClr>
                </a:solidFill>
              </a:rPr>
              <a:t>avantages</a:t>
            </a:r>
            <a:r>
              <a:rPr sz="21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sz="2100" dirty="0" err="1" smtClean="0">
                <a:solidFill>
                  <a:schemeClr val="accent4">
                    <a:lumMod val="75000"/>
                  </a:schemeClr>
                </a:solidFill>
              </a:rPr>
              <a:t>concurrentiels</a:t>
            </a:r>
            <a:endParaRPr lang="fr-FR" sz="2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71480" indent="-321457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tx1"/>
                </a:solidFill>
              </a:rPr>
              <a:t>Maitrise des « produits au kilomètre »</a:t>
            </a:r>
          </a:p>
          <a:p>
            <a:pPr marL="571480" indent="-321457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tx1"/>
                </a:solidFill>
              </a:rPr>
              <a:t>Alliance des compétences Textiles et Maroquinerie</a:t>
            </a:r>
          </a:p>
          <a:p>
            <a:pPr marL="571480" indent="-321457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tx1"/>
                </a:solidFill>
              </a:rPr>
              <a:t>Présence Commerciale</a:t>
            </a:r>
          </a:p>
          <a:p>
            <a:pPr marL="571480" indent="-321457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tx1"/>
                </a:solidFill>
              </a:rPr>
              <a:t>Qualité de fabrication</a:t>
            </a:r>
            <a:endParaRPr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9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s chiffres clés caractéristiques ( 5/6 maximum)"/>
          <p:cNvSpPr txBox="1">
            <a:spLocks noGrp="1"/>
          </p:cNvSpPr>
          <p:nvPr>
            <p:ph type="subTitle" idx="1"/>
          </p:nvPr>
        </p:nvSpPr>
        <p:spPr>
          <a:xfrm>
            <a:off x="628416" y="1118524"/>
            <a:ext cx="7886934" cy="5237827"/>
          </a:xfrm>
          <a:prstGeom prst="rect">
            <a:avLst/>
          </a:prstGeom>
        </p:spPr>
        <p:txBody>
          <a:bodyPr lIns="52089" tIns="52089" rIns="52089" bIns="52089">
            <a:normAutofit fontScale="70000" lnSpcReduction="20000"/>
          </a:bodyPr>
          <a:lstStyle/>
          <a:p>
            <a:pPr marL="322262" indent="-322262" algn="l" defTabSz="1041400">
              <a:lnSpc>
                <a:spcPct val="90000"/>
              </a:lnSpc>
              <a:spcBef>
                <a:spcPts val="300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322262" indent="-322262" algn="l" defTabSz="1041400">
              <a:lnSpc>
                <a:spcPct val="90000"/>
              </a:lnSpc>
              <a:spcBef>
                <a:spcPts val="300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Nos valeurs 		« 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L’Esprit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RUBI »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322262" indent="-322262" algn="l" defTabSz="1041400">
              <a:lnSpc>
                <a:spcPct val="90000"/>
              </a:lnSpc>
              <a:spcBef>
                <a:spcPts val="300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dirty="0" smtClean="0"/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dirty="0" smtClean="0">
              <a:solidFill>
                <a:schemeClr val="tx1"/>
              </a:solidFill>
            </a:endParaRPr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 smtClean="0">
                <a:solidFill>
                  <a:schemeClr val="tx1"/>
                </a:solidFill>
              </a:rPr>
              <a:t> Le </a:t>
            </a:r>
            <a:r>
              <a:rPr lang="fr-FR" dirty="0" smtClean="0">
                <a:solidFill>
                  <a:schemeClr val="tx1"/>
                </a:solidFill>
              </a:rPr>
              <a:t>travail </a:t>
            </a:r>
            <a:r>
              <a:rPr lang="fr-FR" dirty="0">
                <a:solidFill>
                  <a:schemeClr val="tx1"/>
                </a:solidFill>
              </a:rPr>
              <a:t>en </a:t>
            </a:r>
            <a:r>
              <a:rPr lang="fr-FR" dirty="0" smtClean="0">
                <a:solidFill>
                  <a:schemeClr val="tx1"/>
                </a:solidFill>
              </a:rPr>
              <a:t>équipe</a:t>
            </a:r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dirty="0">
              <a:solidFill>
                <a:schemeClr val="tx1"/>
              </a:solidFill>
            </a:endParaRPr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La persévérance </a:t>
            </a:r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dirty="0" smtClean="0">
              <a:solidFill>
                <a:schemeClr val="tx1"/>
              </a:solidFill>
            </a:endParaRPr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 smtClean="0">
                <a:solidFill>
                  <a:schemeClr val="tx1"/>
                </a:solidFill>
              </a:rPr>
              <a:t> La confidentialité</a:t>
            </a:r>
            <a:endParaRPr lang="fr-FR" dirty="0" smtClean="0">
              <a:solidFill>
                <a:schemeClr val="tx1"/>
              </a:solidFill>
            </a:endParaRPr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dirty="0">
              <a:solidFill>
                <a:schemeClr val="tx1"/>
              </a:solidFill>
            </a:endParaRPr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La passion </a:t>
            </a:r>
            <a:r>
              <a:rPr lang="fr-FR" dirty="0" smtClean="0">
                <a:solidFill>
                  <a:schemeClr val="tx1"/>
                </a:solidFill>
              </a:rPr>
              <a:t>du </a:t>
            </a:r>
            <a:r>
              <a:rPr lang="fr-FR" dirty="0">
                <a:solidFill>
                  <a:schemeClr val="tx1"/>
                </a:solidFill>
              </a:rPr>
              <a:t>travail bien </a:t>
            </a:r>
            <a:r>
              <a:rPr lang="fr-FR" dirty="0" smtClean="0">
                <a:solidFill>
                  <a:schemeClr val="tx1"/>
                </a:solidFill>
              </a:rPr>
              <a:t>fait </a:t>
            </a:r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dirty="0">
              <a:solidFill>
                <a:schemeClr val="tx1"/>
              </a:solidFill>
            </a:endParaRPr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L’Excellence</a:t>
            </a:r>
            <a:endParaRPr lang="fr-FR" dirty="0" smtClean="0">
              <a:solidFill>
                <a:schemeClr val="tx1"/>
              </a:solidFill>
            </a:endParaRPr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dirty="0"/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La performance</a:t>
            </a:r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dirty="0" smtClean="0"/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dirty="0" smtClean="0">
                <a:solidFill>
                  <a:schemeClr val="tx1"/>
                </a:solidFill>
              </a:rPr>
              <a:t> L’esprit maison </a:t>
            </a:r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dirty="0" smtClean="0">
              <a:solidFill>
                <a:schemeClr val="tx1"/>
              </a:solidFill>
            </a:endParaRPr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dirty="0" smtClean="0"/>
          </a:p>
          <a:p>
            <a:pPr marL="534988" algn="l" defTabSz="1041400">
              <a:lnSpc>
                <a:spcPct val="90000"/>
              </a:lnSpc>
              <a:spcBef>
                <a:spcPts val="300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dirty="0"/>
          </a:p>
          <a:p>
            <a:pPr marL="457200" indent="-457200" algn="l" defTabSz="1041400">
              <a:lnSpc>
                <a:spcPct val="90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dirty="0">
              <a:solidFill>
                <a:schemeClr val="tx1"/>
              </a:solidFill>
            </a:endParaRPr>
          </a:p>
          <a:p>
            <a:pPr algn="l" defTabSz="1041400">
              <a:lnSpc>
                <a:spcPct val="90000"/>
              </a:lnSpc>
              <a:spcBef>
                <a:spcPts val="300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322262" indent="-322262" algn="l" defTabSz="1041400">
              <a:lnSpc>
                <a:spcPct val="90000"/>
              </a:lnSpc>
              <a:spcBef>
                <a:spcPts val="300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322262" indent="-322262" algn="l" defTabSz="1041400">
              <a:lnSpc>
                <a:spcPct val="90000"/>
              </a:lnSpc>
              <a:spcBef>
                <a:spcPts val="300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619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99" y="3811451"/>
            <a:ext cx="4093828" cy="2733262"/>
          </a:xfrm>
          <a:prstGeom prst="rect">
            <a:avLst/>
          </a:prstGeom>
        </p:spPr>
      </p:pic>
      <p:sp>
        <p:nvSpPr>
          <p:cNvPr id="5" name="La raison d'être de mon entreprise (3 lignes maxi)…"/>
          <p:cNvSpPr txBox="1">
            <a:spLocks noGrp="1"/>
          </p:cNvSpPr>
          <p:nvPr>
            <p:ph type="subTitle" idx="1"/>
          </p:nvPr>
        </p:nvSpPr>
        <p:spPr>
          <a:xfrm>
            <a:off x="303236" y="1331730"/>
            <a:ext cx="8387757" cy="5085848"/>
          </a:xfrm>
          <a:prstGeom prst="rect">
            <a:avLst/>
          </a:prstGeom>
        </p:spPr>
        <p:txBody>
          <a:bodyPr vert="horz" lIns="36625" tIns="36625" rIns="36625" bIns="36625" rtlCol="0">
            <a:noAutofit/>
          </a:bodyPr>
          <a:lstStyle/>
          <a:p>
            <a:pPr marL="226582" indent="-226582" algn="l" defTabSz="732208">
              <a:spcBef>
                <a:spcPts val="211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accent4">
                    <a:lumMod val="75000"/>
                  </a:schemeClr>
                </a:solidFill>
              </a:rPr>
              <a:t> Nos Savoir-Faire</a:t>
            </a:r>
          </a:p>
          <a:p>
            <a:pPr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Coupe du </a:t>
            </a: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Cuir</a:t>
            </a:r>
            <a:endParaRPr lang="fr-FR" sz="2100" b="1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Refente</a:t>
            </a:r>
            <a:endParaRPr lang="fr-FR" sz="2100" b="1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Parage</a:t>
            </a: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Surcoupe</a:t>
            </a: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Encollage/</a:t>
            </a:r>
            <a:r>
              <a:rPr lang="fr-FR" sz="2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Guttage</a:t>
            </a:r>
            <a:endParaRPr lang="fr-FR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Découpe numérique</a:t>
            </a:r>
            <a:endParaRPr lang="fr-FR" sz="2100" b="1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100" b="1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0451" y="2147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6" y="4055775"/>
            <a:ext cx="3725484" cy="24873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07" y="1104170"/>
            <a:ext cx="2847075" cy="40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7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0451" y="2147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86" y="1066721"/>
            <a:ext cx="3801980" cy="569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6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34" y="4215052"/>
            <a:ext cx="3298898" cy="2202526"/>
          </a:xfrm>
          <a:prstGeom prst="rect">
            <a:avLst/>
          </a:prstGeom>
        </p:spPr>
      </p:pic>
      <p:sp>
        <p:nvSpPr>
          <p:cNvPr id="5" name="La raison d'être de mon entreprise (3 lignes maxi)…"/>
          <p:cNvSpPr txBox="1">
            <a:spLocks noGrp="1"/>
          </p:cNvSpPr>
          <p:nvPr>
            <p:ph type="subTitle" idx="1"/>
          </p:nvPr>
        </p:nvSpPr>
        <p:spPr>
          <a:xfrm>
            <a:off x="303236" y="1331730"/>
            <a:ext cx="8387757" cy="5085848"/>
          </a:xfrm>
          <a:prstGeom prst="rect">
            <a:avLst/>
          </a:prstGeom>
        </p:spPr>
        <p:txBody>
          <a:bodyPr vert="horz" lIns="36625" tIns="36625" rIns="36625" bIns="36625" rtlCol="0">
            <a:noAutofit/>
          </a:bodyPr>
          <a:lstStyle/>
          <a:p>
            <a:pPr marL="226582" indent="-226582" algn="l" defTabSz="732208">
              <a:spcBef>
                <a:spcPts val="211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accent4">
                    <a:lumMod val="75000"/>
                  </a:schemeClr>
                </a:solidFill>
              </a:rPr>
              <a:t> Nos Savoir-Faire</a:t>
            </a:r>
          </a:p>
          <a:p>
            <a:pPr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Piqûre </a:t>
            </a:r>
            <a:r>
              <a:rPr lang="fr-FR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machine</a:t>
            </a: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Matelassage</a:t>
            </a: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Marquage/Filetage à chaud</a:t>
            </a: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Point </a:t>
            </a: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Main</a:t>
            </a: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Travail de </a:t>
            </a: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table</a:t>
            </a: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Emporte pièce</a:t>
            </a:r>
            <a:endParaRPr lang="fr-FR" sz="2100" b="1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0451" y="2147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11611" r="4250" b="1522"/>
          <a:stretch/>
        </p:blipFill>
        <p:spPr>
          <a:xfrm>
            <a:off x="6667017" y="2152890"/>
            <a:ext cx="2002421" cy="30788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2" y="4276131"/>
            <a:ext cx="3389152" cy="22627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0" t="20698" r="16916" b="24294"/>
          <a:stretch/>
        </p:blipFill>
        <p:spPr>
          <a:xfrm>
            <a:off x="4836048" y="1332022"/>
            <a:ext cx="2650602" cy="18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0451" y="2147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10" y="1314408"/>
            <a:ext cx="7492152" cy="50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5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48" y="4185721"/>
            <a:ext cx="3251045" cy="217057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22556" r="9740"/>
          <a:stretch/>
        </p:blipFill>
        <p:spPr>
          <a:xfrm>
            <a:off x="6807399" y="1688617"/>
            <a:ext cx="1963383" cy="2701913"/>
          </a:xfrm>
          <a:prstGeom prst="rect">
            <a:avLst/>
          </a:prstGeom>
        </p:spPr>
      </p:pic>
      <p:sp>
        <p:nvSpPr>
          <p:cNvPr id="5" name="La raison d'être de mon entreprise (3 lignes maxi)…"/>
          <p:cNvSpPr txBox="1">
            <a:spLocks noGrp="1"/>
          </p:cNvSpPr>
          <p:nvPr>
            <p:ph type="subTitle" idx="1"/>
          </p:nvPr>
        </p:nvSpPr>
        <p:spPr>
          <a:xfrm>
            <a:off x="303236" y="1331730"/>
            <a:ext cx="8387757" cy="5085848"/>
          </a:xfrm>
          <a:prstGeom prst="rect">
            <a:avLst/>
          </a:prstGeom>
        </p:spPr>
        <p:txBody>
          <a:bodyPr vert="horz" lIns="36625" tIns="36625" rIns="36625" bIns="36625" rtlCol="0">
            <a:noAutofit/>
          </a:bodyPr>
          <a:lstStyle/>
          <a:p>
            <a:pPr marL="226582" indent="-226582" algn="l" defTabSz="732208">
              <a:spcBef>
                <a:spcPts val="211"/>
              </a:spcBef>
              <a:buSzPct val="100000"/>
              <a:buChar char="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dirty="0" smtClean="0">
                <a:solidFill>
                  <a:schemeClr val="accent4">
                    <a:lumMod val="75000"/>
                  </a:schemeClr>
                </a:solidFill>
              </a:rPr>
              <a:t> Nos Savoir-Faire</a:t>
            </a:r>
          </a:p>
          <a:p>
            <a:pPr algn="l" defTabSz="732208">
              <a:spcBef>
                <a:spcPts val="211"/>
              </a:spcBef>
              <a:buSzPct val="100000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fr-FR" sz="21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Teinture </a:t>
            </a:r>
            <a:r>
              <a:rPr lang="fr-FR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de tranche</a:t>
            </a: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Joncs et </a:t>
            </a: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liens </a:t>
            </a:r>
            <a:r>
              <a:rPr lang="fr-FR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au </a:t>
            </a: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kilomètre</a:t>
            </a:r>
            <a:endParaRPr lang="fr-FR" sz="2100" b="1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Projets </a:t>
            </a: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sur-mesure</a:t>
            </a:r>
          </a:p>
          <a:p>
            <a:pPr marL="611188" indent="-342900" algn="l" defTabSz="732208">
              <a:spcBef>
                <a:spcPts val="211"/>
              </a:spcBef>
              <a:buSzPct val="100000"/>
              <a:buFont typeface="Arial" panose="020B0604020202020204" pitchFamily="34" charset="0"/>
              <a:buChar char="•"/>
              <a:defRPr sz="34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fr-FR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/>
                <a:ea typeface="Tahoma"/>
                <a:cs typeface="Tahoma"/>
              </a:rPr>
              <a:t>Bureau d’étude</a:t>
            </a:r>
            <a:endParaRPr lang="fr-FR" sz="2100" b="1" dirty="0">
              <a:solidFill>
                <a:schemeClr val="tx1">
                  <a:lumMod val="95000"/>
                  <a:lumOff val="5000"/>
                </a:schemeClr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0451" y="21475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5" b="4067"/>
          <a:stretch/>
        </p:blipFill>
        <p:spPr>
          <a:xfrm>
            <a:off x="5825261" y="4651478"/>
            <a:ext cx="2690089" cy="16088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t="31223" r="31546"/>
          <a:stretch/>
        </p:blipFill>
        <p:spPr>
          <a:xfrm>
            <a:off x="529448" y="3332766"/>
            <a:ext cx="1493749" cy="30588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t="18228" r="5510" b="8355"/>
          <a:stretch/>
        </p:blipFill>
        <p:spPr>
          <a:xfrm>
            <a:off x="4729232" y="1315471"/>
            <a:ext cx="1821316" cy="261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1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BI_Template.potx" id="{52B449AC-5F0A-4E0E-87DD-52ECD7170C8C}" vid="{7AFD249E-4ADF-46CE-8921-DAFD75A215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6E200D558B24F9B74EE1A1E5E7CCD" ma:contentTypeVersion="17" ma:contentTypeDescription="Crée un document." ma:contentTypeScope="" ma:versionID="e5c49c3fb16a7162b0c87d152d203afc">
  <xsd:schema xmlns:xsd="http://www.w3.org/2001/XMLSchema" xmlns:xs="http://www.w3.org/2001/XMLSchema" xmlns:p="http://schemas.microsoft.com/office/2006/metadata/properties" xmlns:ns2="de8e9536-6557-4999-b21d-41ab386c414d" xmlns:ns3="713b9be1-1454-43bb-bef7-e82f3202b8fb" targetNamespace="http://schemas.microsoft.com/office/2006/metadata/properties" ma:root="true" ma:fieldsID="b246a0ffea02a8392330163b23ba04db" ns2:_="" ns3:_="">
    <xsd:import namespace="de8e9536-6557-4999-b21d-41ab386c414d"/>
    <xsd:import namespace="713b9be1-1454-43bb-bef7-e82f3202b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e9536-6557-4999-b21d-41ab386c41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abb5216-6bb2-4d82-8ae5-ba2b569811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b9be1-1454-43bb-bef7-e82f3202b8f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f3316f-b869-455d-b3f3-b78c6ae90120}" ma:internalName="TaxCatchAll" ma:showField="CatchAllData" ma:web="713b9be1-1454-43bb-bef7-e82f3202b8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7D00D4-6468-4F97-90DA-51A9EDF0571A}"/>
</file>

<file path=customXml/itemProps2.xml><?xml version="1.0" encoding="utf-8"?>
<ds:datastoreItem xmlns:ds="http://schemas.openxmlformats.org/officeDocument/2006/customXml" ds:itemID="{829E2CD4-71F0-49B5-BB6A-34CCB56407A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159</Words>
  <Application>Microsoft Office PowerPoint</Application>
  <PresentationFormat>Affichage à l'écran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Webdings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LAVAL Raphaël</dc:creator>
  <cp:lastModifiedBy>Commercial</cp:lastModifiedBy>
  <cp:revision>59</cp:revision>
  <cp:lastPrinted>2021-10-14T16:38:04Z</cp:lastPrinted>
  <dcterms:created xsi:type="dcterms:W3CDTF">2021-04-26T17:16:56Z</dcterms:created>
  <dcterms:modified xsi:type="dcterms:W3CDTF">2022-05-30T09:13:42Z</dcterms:modified>
</cp:coreProperties>
</file>