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0"/>
  </p:notesMasterIdLst>
  <p:handoutMasterIdLst>
    <p:handoutMasterId r:id="rId21"/>
  </p:handoutMasterIdLst>
  <p:sldIdLst>
    <p:sldId id="265" r:id="rId5"/>
    <p:sldId id="268" r:id="rId6"/>
    <p:sldId id="269" r:id="rId7"/>
    <p:sldId id="270" r:id="rId8"/>
    <p:sldId id="272" r:id="rId9"/>
    <p:sldId id="273" r:id="rId10"/>
    <p:sldId id="286" r:id="rId11"/>
    <p:sldId id="275" r:id="rId12"/>
    <p:sldId id="287" r:id="rId13"/>
    <p:sldId id="276" r:id="rId14"/>
    <p:sldId id="277" r:id="rId15"/>
    <p:sldId id="278" r:id="rId16"/>
    <p:sldId id="279" r:id="rId17"/>
    <p:sldId id="282" r:id="rId18"/>
    <p:sldId id="285" r:id="rId19"/>
  </p:sldIdLst>
  <p:sldSz cx="6858000" cy="9906000" type="A4"/>
  <p:notesSz cx="6805613" cy="9944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0000"/>
    <a:srgbClr val="27E7A1"/>
    <a:srgbClr val="28BCA9"/>
    <a:srgbClr val="A0E76D"/>
    <a:srgbClr val="29BCA8"/>
    <a:srgbClr val="6CD388"/>
    <a:srgbClr val="41AFD6"/>
    <a:srgbClr val="030A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88"/>
  </p:normalViewPr>
  <p:slideViewPr>
    <p:cSldViewPr snapToGrid="0" snapToObjects="1">
      <p:cViewPr>
        <p:scale>
          <a:sx n="81" d="100"/>
          <a:sy n="81" d="100"/>
        </p:scale>
        <p:origin x="2568" y="1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013D5815-9A15-4809-9FA8-028395A77A2C}" type="datetimeFigureOut">
              <a:rPr lang="fr-FR" smtClean="0"/>
              <a:t>19/06/2022</a:t>
            </a:fld>
            <a:endParaRPr lang="fr-FR"/>
          </a:p>
        </p:txBody>
      </p:sp>
      <p:sp>
        <p:nvSpPr>
          <p:cNvPr id="4" name="Espace réservé du pied de page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E60C8C10-7C9E-440A-A124-1C950136A86D}" type="slidenum">
              <a:rPr lang="fr-FR" smtClean="0"/>
              <a:t>‹N°›</a:t>
            </a:fld>
            <a:endParaRPr lang="fr-FR"/>
          </a:p>
        </p:txBody>
      </p:sp>
    </p:spTree>
    <p:extLst>
      <p:ext uri="{BB962C8B-B14F-4D97-AF65-F5344CB8AC3E}">
        <p14:creationId xmlns:p14="http://schemas.microsoft.com/office/powerpoint/2010/main" val="1269694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A92D4DEC-65D3-4A8A-B756-C1744A259C95}" type="datetimeFigureOut">
              <a:rPr lang="fr-FR" smtClean="0"/>
              <a:t>19/06/2022</a:t>
            </a:fld>
            <a:endParaRPr lang="fr-FR"/>
          </a:p>
        </p:txBody>
      </p:sp>
      <p:sp>
        <p:nvSpPr>
          <p:cNvPr id="4" name="Espace réservé de l'image des diapositives 3"/>
          <p:cNvSpPr>
            <a:spLocks noGrp="1" noRot="1" noChangeAspect="1"/>
          </p:cNvSpPr>
          <p:nvPr>
            <p:ph type="sldImg" idx="2"/>
          </p:nvPr>
        </p:nvSpPr>
        <p:spPr>
          <a:xfrm>
            <a:off x="2241550" y="1243013"/>
            <a:ext cx="2322513"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8F0E64C4-0CA2-4A11-AA82-D9D54A2744C1}" type="slidenum">
              <a:rPr lang="fr-FR" smtClean="0"/>
              <a:t>‹N°›</a:t>
            </a:fld>
            <a:endParaRPr lang="fr-FR"/>
          </a:p>
        </p:txBody>
      </p:sp>
    </p:spTree>
    <p:extLst>
      <p:ext uri="{BB962C8B-B14F-4D97-AF65-F5344CB8AC3E}">
        <p14:creationId xmlns:p14="http://schemas.microsoft.com/office/powerpoint/2010/main" val="316821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37FEBD7-0347-414B-9BC5-41C9A4CAA3BB}" type="datetimeFigureOut">
              <a:rPr lang="fr-FR" smtClean="0"/>
              <a:t>19/06/2022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43E1643-7EA7-0240-8198-8A15D71697B0}" type="slidenum">
              <a:rPr lang="fr-FR" smtClean="0"/>
              <a:t>‹N°›</a:t>
            </a:fld>
            <a:endParaRPr lang="fr-FR"/>
          </a:p>
        </p:txBody>
      </p:sp>
    </p:spTree>
    <p:extLst>
      <p:ext uri="{BB962C8B-B14F-4D97-AF65-F5344CB8AC3E}">
        <p14:creationId xmlns:p14="http://schemas.microsoft.com/office/powerpoint/2010/main" val="4289566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37FEBD7-0347-414B-9BC5-41C9A4CAA3BB}" type="datetimeFigureOut">
              <a:rPr lang="fr-FR" smtClean="0"/>
              <a:t>19/06/2022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43E1643-7EA7-0240-8198-8A15D71697B0}" type="slidenum">
              <a:rPr lang="fr-FR" smtClean="0"/>
              <a:t>‹N°›</a:t>
            </a:fld>
            <a:endParaRPr lang="fr-FR"/>
          </a:p>
        </p:txBody>
      </p:sp>
    </p:spTree>
    <p:extLst>
      <p:ext uri="{BB962C8B-B14F-4D97-AF65-F5344CB8AC3E}">
        <p14:creationId xmlns:p14="http://schemas.microsoft.com/office/powerpoint/2010/main" val="1231885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37FEBD7-0347-414B-9BC5-41C9A4CAA3BB}" type="datetimeFigureOut">
              <a:rPr lang="fr-FR" smtClean="0"/>
              <a:t>19/06/2022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43E1643-7EA7-0240-8198-8A15D71697B0}" type="slidenum">
              <a:rPr lang="fr-FR" smtClean="0"/>
              <a:t>‹N°›</a:t>
            </a:fld>
            <a:endParaRPr lang="fr-FR"/>
          </a:p>
        </p:txBody>
      </p:sp>
    </p:spTree>
    <p:extLst>
      <p:ext uri="{BB962C8B-B14F-4D97-AF65-F5344CB8AC3E}">
        <p14:creationId xmlns:p14="http://schemas.microsoft.com/office/powerpoint/2010/main" val="51839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F6BB89-8C19-4ABA-A51D-514383835A04}"/>
              </a:ext>
            </a:extLst>
          </p:cNvPr>
          <p:cNvSpPr/>
          <p:nvPr userDrawn="1"/>
        </p:nvSpPr>
        <p:spPr>
          <a:xfrm>
            <a:off x="1231556" y="9276347"/>
            <a:ext cx="5130756" cy="1771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C2CAFFB9-04D2-1431-561A-84B4ABCF817D}"/>
              </a:ext>
            </a:extLst>
          </p:cNvPr>
          <p:cNvPicPr>
            <a:picLocks noChangeAspect="1"/>
          </p:cNvPicPr>
          <p:nvPr userDrawn="1"/>
        </p:nvPicPr>
        <p:blipFill rotWithShape="1">
          <a:blip r:embed="rId2"/>
          <a:srcRect t="2924" b="-14392"/>
          <a:stretch/>
        </p:blipFill>
        <p:spPr>
          <a:xfrm>
            <a:off x="480186" y="8892644"/>
            <a:ext cx="597499" cy="665997"/>
          </a:xfrm>
          <a:prstGeom prst="rect">
            <a:avLst/>
          </a:prstGeom>
        </p:spPr>
      </p:pic>
      <p:pic>
        <p:nvPicPr>
          <p:cNvPr id="6" name="Image 5">
            <a:extLst>
              <a:ext uri="{FF2B5EF4-FFF2-40B4-BE49-F238E27FC236}">
                <a16:creationId xmlns:a16="http://schemas.microsoft.com/office/drawing/2014/main" id="{397FA664-83D8-D1A1-77C2-E81A0CA93262}"/>
              </a:ext>
            </a:extLst>
          </p:cNvPr>
          <p:cNvPicPr>
            <a:picLocks noChangeAspect="1"/>
          </p:cNvPicPr>
          <p:nvPr userDrawn="1"/>
        </p:nvPicPr>
        <p:blipFill>
          <a:blip r:embed="rId3"/>
          <a:srcRect/>
          <a:stretch/>
        </p:blipFill>
        <p:spPr>
          <a:xfrm>
            <a:off x="5219311" y="227728"/>
            <a:ext cx="1143001" cy="1143001"/>
          </a:xfrm>
          <a:prstGeom prst="rect">
            <a:avLst/>
          </a:prstGeom>
        </p:spPr>
      </p:pic>
    </p:spTree>
    <p:extLst>
      <p:ext uri="{BB962C8B-B14F-4D97-AF65-F5344CB8AC3E}">
        <p14:creationId xmlns:p14="http://schemas.microsoft.com/office/powerpoint/2010/main" val="384215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F6BB89-8C19-4ABA-A51D-514383835A04}"/>
              </a:ext>
            </a:extLst>
          </p:cNvPr>
          <p:cNvSpPr/>
          <p:nvPr userDrawn="1"/>
        </p:nvSpPr>
        <p:spPr>
          <a:xfrm>
            <a:off x="1231556" y="9276347"/>
            <a:ext cx="5130756" cy="1771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userDrawn="1"/>
        </p:nvPicPr>
        <p:blipFill rotWithShape="1">
          <a:blip r:embed="rId2"/>
          <a:srcRect t="2924" b="-14392"/>
          <a:stretch/>
        </p:blipFill>
        <p:spPr>
          <a:xfrm>
            <a:off x="480186" y="8892644"/>
            <a:ext cx="597499" cy="665997"/>
          </a:xfrm>
          <a:prstGeom prst="rect">
            <a:avLst/>
          </a:prstGeom>
        </p:spPr>
      </p:pic>
      <p:pic>
        <p:nvPicPr>
          <p:cNvPr id="10" name="Image 9">
            <a:extLst>
              <a:ext uri="{FF2B5EF4-FFF2-40B4-BE49-F238E27FC236}">
                <a16:creationId xmlns:a16="http://schemas.microsoft.com/office/drawing/2014/main" id="{609583FC-4543-4DED-9D8E-D26BD3F74CBA}"/>
              </a:ext>
            </a:extLst>
          </p:cNvPr>
          <p:cNvPicPr>
            <a:picLocks noChangeAspect="1"/>
          </p:cNvPicPr>
          <p:nvPr userDrawn="1"/>
        </p:nvPicPr>
        <p:blipFill>
          <a:blip r:embed="rId3"/>
          <a:srcRect/>
          <a:stretch/>
        </p:blipFill>
        <p:spPr>
          <a:xfrm>
            <a:off x="506185" y="187535"/>
            <a:ext cx="1143001" cy="1143001"/>
          </a:xfrm>
          <a:prstGeom prst="rect">
            <a:avLst/>
          </a:prstGeom>
        </p:spPr>
      </p:pic>
    </p:spTree>
    <p:extLst>
      <p:ext uri="{BB962C8B-B14F-4D97-AF65-F5344CB8AC3E}">
        <p14:creationId xmlns:p14="http://schemas.microsoft.com/office/powerpoint/2010/main" val="3278581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37FEBD7-0347-414B-9BC5-41C9A4CAA3BB}" type="datetimeFigureOut">
              <a:rPr lang="fr-FR" smtClean="0"/>
              <a:t>19/06/2022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43E1643-7EA7-0240-8198-8A15D71697B0}" type="slidenum">
              <a:rPr lang="fr-FR" smtClean="0"/>
              <a:t>‹N°›</a:t>
            </a:fld>
            <a:endParaRPr lang="fr-FR"/>
          </a:p>
        </p:txBody>
      </p:sp>
    </p:spTree>
    <p:extLst>
      <p:ext uri="{BB962C8B-B14F-4D97-AF65-F5344CB8AC3E}">
        <p14:creationId xmlns:p14="http://schemas.microsoft.com/office/powerpoint/2010/main" val="271187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37FEBD7-0347-414B-9BC5-41C9A4CAA3BB}" type="datetimeFigureOut">
              <a:rPr lang="fr-FR" smtClean="0"/>
              <a:t>19/06/2022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43E1643-7EA7-0240-8198-8A15D71697B0}" type="slidenum">
              <a:rPr lang="fr-FR" smtClean="0"/>
              <a:t>‹N°›</a:t>
            </a:fld>
            <a:endParaRPr lang="fr-FR"/>
          </a:p>
        </p:txBody>
      </p:sp>
    </p:spTree>
    <p:extLst>
      <p:ext uri="{BB962C8B-B14F-4D97-AF65-F5344CB8AC3E}">
        <p14:creationId xmlns:p14="http://schemas.microsoft.com/office/powerpoint/2010/main" val="2853170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37FEBD7-0347-414B-9BC5-41C9A4CAA3BB}" type="datetimeFigureOut">
              <a:rPr lang="fr-FR" smtClean="0"/>
              <a:t>19/06/2022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43E1643-7EA7-0240-8198-8A15D71697B0}" type="slidenum">
              <a:rPr lang="fr-FR" smtClean="0"/>
              <a:t>‹N°›</a:t>
            </a:fld>
            <a:endParaRPr lang="fr-FR"/>
          </a:p>
        </p:txBody>
      </p:sp>
    </p:spTree>
    <p:extLst>
      <p:ext uri="{BB962C8B-B14F-4D97-AF65-F5344CB8AC3E}">
        <p14:creationId xmlns:p14="http://schemas.microsoft.com/office/powerpoint/2010/main" val="313338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7FEBD7-0347-414B-9BC5-41C9A4CAA3BB}" type="datetimeFigureOut">
              <a:rPr lang="fr-FR" smtClean="0"/>
              <a:t>19/06/2022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43E1643-7EA7-0240-8198-8A15D71697B0}" type="slidenum">
              <a:rPr lang="fr-FR" smtClean="0"/>
              <a:t>‹N°›</a:t>
            </a:fld>
            <a:endParaRPr lang="fr-FR"/>
          </a:p>
        </p:txBody>
      </p:sp>
    </p:spTree>
    <p:extLst>
      <p:ext uri="{BB962C8B-B14F-4D97-AF65-F5344CB8AC3E}">
        <p14:creationId xmlns:p14="http://schemas.microsoft.com/office/powerpoint/2010/main" val="473978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37FEBD7-0347-414B-9BC5-41C9A4CAA3BB}" type="datetimeFigureOut">
              <a:rPr lang="fr-FR" smtClean="0"/>
              <a:t>19/06/2022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43E1643-7EA7-0240-8198-8A15D71697B0}" type="slidenum">
              <a:rPr lang="fr-FR" smtClean="0"/>
              <a:t>‹N°›</a:t>
            </a:fld>
            <a:endParaRPr lang="fr-FR"/>
          </a:p>
        </p:txBody>
      </p:sp>
    </p:spTree>
    <p:extLst>
      <p:ext uri="{BB962C8B-B14F-4D97-AF65-F5344CB8AC3E}">
        <p14:creationId xmlns:p14="http://schemas.microsoft.com/office/powerpoint/2010/main" val="4100282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37FEBD7-0347-414B-9BC5-41C9A4CAA3BB}" type="datetimeFigureOut">
              <a:rPr lang="fr-FR" smtClean="0"/>
              <a:t>19/06/2022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43E1643-7EA7-0240-8198-8A15D71697B0}" type="slidenum">
              <a:rPr lang="fr-FR" smtClean="0"/>
              <a:t>‹N°›</a:t>
            </a:fld>
            <a:endParaRPr lang="fr-FR"/>
          </a:p>
        </p:txBody>
      </p:sp>
    </p:spTree>
    <p:extLst>
      <p:ext uri="{BB962C8B-B14F-4D97-AF65-F5344CB8AC3E}">
        <p14:creationId xmlns:p14="http://schemas.microsoft.com/office/powerpoint/2010/main" val="4125120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37FEBD7-0347-414B-9BC5-41C9A4CAA3BB}" type="datetimeFigureOut">
              <a:rPr lang="fr-FR" smtClean="0"/>
              <a:t>19/06/2022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43E1643-7EA7-0240-8198-8A15D71697B0}" type="slidenum">
              <a:rPr lang="fr-FR" smtClean="0"/>
              <a:t>‹N°›</a:t>
            </a:fld>
            <a:endParaRPr lang="fr-FR"/>
          </a:p>
        </p:txBody>
      </p:sp>
    </p:spTree>
    <p:extLst>
      <p:ext uri="{BB962C8B-B14F-4D97-AF65-F5344CB8AC3E}">
        <p14:creationId xmlns:p14="http://schemas.microsoft.com/office/powerpoint/2010/main" val="993724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edecazes@netmedia.group"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Document_Microsoft_Word.docx"/><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1A1E80-76A3-4F4F-A76B-4D9DA671FC83}"/>
              </a:ext>
            </a:extLst>
          </p:cNvPr>
          <p:cNvSpPr>
            <a:spLocks noGrp="1"/>
          </p:cNvSpPr>
          <p:nvPr>
            <p:ph type="ctrTitle"/>
          </p:nvPr>
        </p:nvSpPr>
        <p:spPr>
          <a:xfrm>
            <a:off x="968918" y="518357"/>
            <a:ext cx="2131094" cy="417812"/>
          </a:xfrm>
        </p:spPr>
        <p:txBody>
          <a:bodyPr anchor="ctr">
            <a:normAutofit/>
          </a:bodyPr>
          <a:lstStyle/>
          <a:p>
            <a:pPr algn="l"/>
            <a:r>
              <a:rPr lang="fr-FR" sz="1800" dirty="0">
                <a:latin typeface="Roboto Light" panose="02000000000000000000" pitchFamily="2" charset="0"/>
                <a:ea typeface="Roboto Light" panose="02000000000000000000" pitchFamily="2" charset="0"/>
              </a:rPr>
              <a:t>10</a:t>
            </a:r>
            <a:r>
              <a:rPr lang="fr-FR" sz="1800" baseline="30000" dirty="0">
                <a:latin typeface="Roboto Light" panose="02000000000000000000" pitchFamily="2" charset="0"/>
                <a:ea typeface="Roboto Light" panose="02000000000000000000" pitchFamily="2" charset="0"/>
              </a:rPr>
              <a:t>e</a:t>
            </a:r>
            <a:r>
              <a:rPr lang="fr-FR" sz="1800" dirty="0">
                <a:latin typeface="Roboto Light" panose="02000000000000000000" pitchFamily="2" charset="0"/>
                <a:ea typeface="Roboto Light" panose="02000000000000000000" pitchFamily="2" charset="0"/>
              </a:rPr>
              <a:t> édition</a:t>
            </a:r>
          </a:p>
        </p:txBody>
      </p:sp>
      <p:sp>
        <p:nvSpPr>
          <p:cNvPr id="6" name="Rectangle 5">
            <a:extLst>
              <a:ext uri="{FF2B5EF4-FFF2-40B4-BE49-F238E27FC236}">
                <a16:creationId xmlns:a16="http://schemas.microsoft.com/office/drawing/2014/main" id="{0EC8A29B-3EDE-46C5-8FC4-59E322990894}"/>
              </a:ext>
            </a:extLst>
          </p:cNvPr>
          <p:cNvSpPr/>
          <p:nvPr/>
        </p:nvSpPr>
        <p:spPr>
          <a:xfrm>
            <a:off x="1053137" y="883622"/>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a:solidFill>
                  <a:sysClr val="windowText" lastClr="000000"/>
                </a:solidFill>
              </a:ln>
              <a:solidFill>
                <a:srgbClr val="41AFD6"/>
              </a:solidFill>
            </a:endParaRPr>
          </a:p>
        </p:txBody>
      </p:sp>
      <p:sp>
        <p:nvSpPr>
          <p:cNvPr id="10" name="Rectangle 9">
            <a:extLst>
              <a:ext uri="{FF2B5EF4-FFF2-40B4-BE49-F238E27FC236}">
                <a16:creationId xmlns:a16="http://schemas.microsoft.com/office/drawing/2014/main" id="{2FD3EB01-5DDF-4C04-A753-00DE9D30155E}"/>
              </a:ext>
            </a:extLst>
          </p:cNvPr>
          <p:cNvSpPr/>
          <p:nvPr/>
        </p:nvSpPr>
        <p:spPr>
          <a:xfrm>
            <a:off x="894940" y="4472145"/>
            <a:ext cx="4990468" cy="3183845"/>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30A0D"/>
              </a:solidFill>
            </a:endParaRPr>
          </a:p>
        </p:txBody>
      </p:sp>
      <p:sp>
        <p:nvSpPr>
          <p:cNvPr id="7" name="Titre 1">
            <a:extLst>
              <a:ext uri="{FF2B5EF4-FFF2-40B4-BE49-F238E27FC236}">
                <a16:creationId xmlns:a16="http://schemas.microsoft.com/office/drawing/2014/main" id="{A5862525-0DB6-4224-A603-4E711A343174}"/>
              </a:ext>
            </a:extLst>
          </p:cNvPr>
          <p:cNvSpPr txBox="1">
            <a:spLocks/>
          </p:cNvSpPr>
          <p:nvPr/>
        </p:nvSpPr>
        <p:spPr>
          <a:xfrm>
            <a:off x="1130968" y="4680128"/>
            <a:ext cx="4596063" cy="1148651"/>
          </a:xfrm>
          <a:prstGeom prst="rect">
            <a:avLst/>
          </a:prstGeom>
        </p:spPr>
        <p:txBody>
          <a:bodyPr vert="horz" lIns="91440" tIns="45720" rIns="91440" bIns="45720" rtlCol="0" anchor="ctr">
            <a:normAutofit fontScale="92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fr-FR" sz="4000" dirty="0">
                <a:solidFill>
                  <a:schemeClr val="bg1"/>
                </a:solidFill>
                <a:latin typeface="Roboto Black" panose="02000000000000000000" pitchFamily="2" charset="0"/>
                <a:ea typeface="Roboto Black" panose="02000000000000000000" pitchFamily="2" charset="0"/>
              </a:rPr>
              <a:t>DOSSIER DE CANDIDATURE </a:t>
            </a:r>
            <a:r>
              <a:rPr lang="fr-FR" sz="3200" dirty="0">
                <a:solidFill>
                  <a:schemeClr val="bg1"/>
                </a:solidFill>
                <a:latin typeface="Roboto Black" panose="02000000000000000000" pitchFamily="2" charset="0"/>
                <a:ea typeface="Roboto Black" panose="02000000000000000000" pitchFamily="2" charset="0"/>
              </a:rPr>
              <a:t>2022</a:t>
            </a:r>
          </a:p>
        </p:txBody>
      </p:sp>
      <p:sp>
        <p:nvSpPr>
          <p:cNvPr id="8" name="ZoneTexte 7">
            <a:extLst>
              <a:ext uri="{FF2B5EF4-FFF2-40B4-BE49-F238E27FC236}">
                <a16:creationId xmlns:a16="http://schemas.microsoft.com/office/drawing/2014/main" id="{77856F4A-6A96-4500-B76D-7B10DFBB9386}"/>
              </a:ext>
            </a:extLst>
          </p:cNvPr>
          <p:cNvSpPr txBox="1"/>
          <p:nvPr/>
        </p:nvSpPr>
        <p:spPr>
          <a:xfrm>
            <a:off x="1130967" y="5882161"/>
            <a:ext cx="4596063" cy="1384995"/>
          </a:xfrm>
          <a:prstGeom prst="rect">
            <a:avLst/>
          </a:prstGeom>
          <a:noFill/>
        </p:spPr>
        <p:txBody>
          <a:bodyPr wrap="square">
            <a:spAutoFit/>
          </a:bodyPr>
          <a:lstStyle/>
          <a:p>
            <a:r>
              <a:rPr lang="fr-FR" sz="1400" dirty="0">
                <a:latin typeface="Roboto Light" panose="02000000000000000000" pitchFamily="2" charset="0"/>
                <a:ea typeface="Roboto Light" panose="02000000000000000000" pitchFamily="2" charset="0"/>
              </a:rPr>
              <a:t>Concours organisé par le média </a:t>
            </a:r>
            <a:r>
              <a:rPr lang="fr-FR" sz="1400" i="1" dirty="0">
                <a:latin typeface="Roboto Light" panose="02000000000000000000" pitchFamily="2" charset="0"/>
                <a:ea typeface="Roboto Light" panose="02000000000000000000" pitchFamily="2" charset="0"/>
              </a:rPr>
              <a:t>DAF </a:t>
            </a:r>
            <a:r>
              <a:rPr lang="fr-FR" sz="1400" i="1" dirty="0" err="1">
                <a:latin typeface="Roboto Light" panose="02000000000000000000" pitchFamily="2" charset="0"/>
                <a:ea typeface="Roboto Light" panose="02000000000000000000" pitchFamily="2" charset="0"/>
              </a:rPr>
              <a:t>Mag</a:t>
            </a:r>
            <a:r>
              <a:rPr lang="fr-FR" sz="1400" dirty="0">
                <a:latin typeface="Roboto Light" panose="02000000000000000000" pitchFamily="2" charset="0"/>
                <a:ea typeface="Roboto Light" panose="02000000000000000000" pitchFamily="2" charset="0"/>
              </a:rPr>
              <a:t>, les </a:t>
            </a:r>
            <a:r>
              <a:rPr lang="fr-FR" sz="1400" b="1" dirty="0">
                <a:latin typeface="Roboto Black" panose="02000000000000000000" pitchFamily="2" charset="0"/>
                <a:ea typeface="Roboto Black" panose="02000000000000000000" pitchFamily="2" charset="0"/>
              </a:rPr>
              <a:t>Trophées DAF </a:t>
            </a:r>
            <a:r>
              <a:rPr lang="fr-FR" sz="1400" dirty="0">
                <a:latin typeface="Roboto Light" panose="02000000000000000000" pitchFamily="2" charset="0"/>
                <a:ea typeface="Roboto Light" panose="02000000000000000000" pitchFamily="2" charset="0"/>
              </a:rPr>
              <a:t>ont pour objectif est de mettre en lumière les acteurs et les prestataires qui ont mené les meilleures stratégies, campagnes et développé les solutions les plus innovantes pour transformer la fonction administrative et financière.</a:t>
            </a:r>
          </a:p>
        </p:txBody>
      </p:sp>
      <p:sp>
        <p:nvSpPr>
          <p:cNvPr id="15" name="ZoneTexte 14">
            <a:extLst>
              <a:ext uri="{FF2B5EF4-FFF2-40B4-BE49-F238E27FC236}">
                <a16:creationId xmlns:a16="http://schemas.microsoft.com/office/drawing/2014/main" id="{9AE480F2-2D81-486F-92E4-1BB9AADE308B}"/>
              </a:ext>
            </a:extLst>
          </p:cNvPr>
          <p:cNvSpPr txBox="1"/>
          <p:nvPr/>
        </p:nvSpPr>
        <p:spPr>
          <a:xfrm>
            <a:off x="1130968" y="7885596"/>
            <a:ext cx="4596063" cy="1384995"/>
          </a:xfrm>
          <a:prstGeom prst="rect">
            <a:avLst/>
          </a:prstGeom>
          <a:noFill/>
        </p:spPr>
        <p:txBody>
          <a:bodyPr wrap="square">
            <a:spAutoFit/>
          </a:bodyPr>
          <a:lstStyle/>
          <a:p>
            <a:pPr fontAlgn="base"/>
            <a:r>
              <a:rPr lang="fr-FR" sz="1400" b="1" dirty="0">
                <a:latin typeface="Roboto Light" panose="02000000000000000000" pitchFamily="2" charset="0"/>
                <a:ea typeface="Roboto Light" panose="02000000000000000000" pitchFamily="2" charset="0"/>
                <a:cs typeface="Courier New" panose="02070309020205020404" pitchFamily="49" charset="0"/>
              </a:rPr>
              <a:t>Date limite de dépôt des dossiers</a:t>
            </a: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30 septembre 2022</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b="1" dirty="0">
                <a:latin typeface="Roboto Light" panose="02000000000000000000" pitchFamily="2" charset="0"/>
                <a:ea typeface="Roboto Light" panose="02000000000000000000" pitchFamily="2" charset="0"/>
              </a:rPr>
              <a:t>Cérémonie de remise des prix</a:t>
            </a:r>
          </a:p>
          <a:p>
            <a:pPr fontAlgn="base"/>
            <a:r>
              <a:rPr lang="fr-FR" sz="1400" dirty="0">
                <a:latin typeface="Roboto Light" panose="02000000000000000000" pitchFamily="2" charset="0"/>
                <a:ea typeface="Roboto Light" panose="02000000000000000000" pitchFamily="2" charset="0"/>
              </a:rPr>
              <a:t>15 novembre 2022</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p:txBody>
      </p:sp>
      <p:pic>
        <p:nvPicPr>
          <p:cNvPr id="11" name="Image 10">
            <a:extLst>
              <a:ext uri="{FF2B5EF4-FFF2-40B4-BE49-F238E27FC236}">
                <a16:creationId xmlns:a16="http://schemas.microsoft.com/office/drawing/2014/main" id="{609583FC-4543-4DED-9D8E-D26BD3F74CBA}"/>
              </a:ext>
            </a:extLst>
          </p:cNvPr>
          <p:cNvPicPr>
            <a:picLocks noChangeAspect="1"/>
          </p:cNvPicPr>
          <p:nvPr/>
        </p:nvPicPr>
        <p:blipFill>
          <a:blip r:embed="rId2"/>
          <a:srcRect/>
          <a:stretch/>
        </p:blipFill>
        <p:spPr>
          <a:xfrm>
            <a:off x="1899138" y="1412422"/>
            <a:ext cx="3059723" cy="3059723"/>
          </a:xfrm>
          <a:prstGeom prst="rect">
            <a:avLst/>
          </a:prstGeom>
        </p:spPr>
      </p:pic>
    </p:spTree>
    <p:extLst>
      <p:ext uri="{BB962C8B-B14F-4D97-AF65-F5344CB8AC3E}">
        <p14:creationId xmlns:p14="http://schemas.microsoft.com/office/powerpoint/2010/main" val="599369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A80B779-0ECD-4298-B716-205A8EE2E5A5}"/>
              </a:ext>
            </a:extLst>
          </p:cNvPr>
          <p:cNvSpPr/>
          <p:nvPr/>
        </p:nvSpPr>
        <p:spPr>
          <a:xfrm>
            <a:off x="376178" y="627146"/>
            <a:ext cx="4331946" cy="430887"/>
          </a:xfrm>
          <a:prstGeom prst="rect">
            <a:avLst/>
          </a:prstGeom>
        </p:spPr>
        <p:txBody>
          <a:bodyPr wrap="square">
            <a:spAutoFit/>
          </a:bodyPr>
          <a:lstStyle/>
          <a:p>
            <a:pPr fontAlgn="base">
              <a:spcAft>
                <a:spcPts val="0"/>
              </a:spcAft>
            </a:pPr>
            <a:r>
              <a:rPr lang="fr-FR" sz="2200" b="1" dirty="0">
                <a:latin typeface="Roboto Black" panose="02000000000000000000" pitchFamily="2" charset="0"/>
                <a:ea typeface="Roboto Black" panose="02000000000000000000" pitchFamily="2" charset="0"/>
                <a:cs typeface="Courier New" panose="02070309020205020404" pitchFamily="49" charset="0"/>
              </a:rPr>
              <a:t>VOTRE PROJET </a:t>
            </a:r>
          </a:p>
        </p:txBody>
      </p:sp>
      <p:sp>
        <p:nvSpPr>
          <p:cNvPr id="13" name="Rectangle 12">
            <a:extLst>
              <a:ext uri="{FF2B5EF4-FFF2-40B4-BE49-F238E27FC236}">
                <a16:creationId xmlns:a16="http://schemas.microsoft.com/office/drawing/2014/main" id="{C35F8B49-4905-43EA-9725-AE27689FBAAE}"/>
              </a:ext>
            </a:extLst>
          </p:cNvPr>
          <p:cNvSpPr/>
          <p:nvPr/>
        </p:nvSpPr>
        <p:spPr>
          <a:xfrm>
            <a:off x="489338" y="2363018"/>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7B53AA7E-D835-4FD1-BB84-1E977FDEF346}"/>
              </a:ext>
            </a:extLst>
          </p:cNvPr>
          <p:cNvSpPr/>
          <p:nvPr/>
        </p:nvSpPr>
        <p:spPr>
          <a:xfrm>
            <a:off x="376178" y="1316831"/>
            <a:ext cx="3673980" cy="954107"/>
          </a:xfrm>
          <a:prstGeom prst="rect">
            <a:avLst/>
          </a:prstGeom>
        </p:spPr>
        <p:txBody>
          <a:bodyPr wrap="square">
            <a:spAutoFit/>
          </a:bodyPr>
          <a:lstStyle/>
          <a:p>
            <a:pPr fontAlgn="base">
              <a:spcAft>
                <a:spcPts val="0"/>
              </a:spcAft>
            </a:pPr>
            <a:r>
              <a:rPr lang="fr-FR" sz="1400" b="1" dirty="0">
                <a:latin typeface="Roboto Black" panose="02000000000000000000" pitchFamily="2" charset="0"/>
                <a:ea typeface="Roboto Black" panose="02000000000000000000" pitchFamily="2" charset="0"/>
                <a:cs typeface="Courier New" panose="02070309020205020404" pitchFamily="49" charset="0"/>
              </a:rPr>
              <a:t>CONTEXTE DU PROJET </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3000 caractères max</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a:t>
            </a:r>
            <a:endParaRPr lang="fr-FR" sz="1400" b="1" dirty="0">
              <a:latin typeface="Roboto Black" panose="02000000000000000000" pitchFamily="2" charset="0"/>
              <a:ea typeface="Roboto Black" panose="02000000000000000000" pitchFamily="2" charset="0"/>
              <a:cs typeface="Courier New" panose="02070309020205020404" pitchFamily="49" charset="0"/>
            </a:endParaRP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Problématique, objectifs et cible</a:t>
            </a:r>
          </a:p>
        </p:txBody>
      </p:sp>
      <p:graphicFrame>
        <p:nvGraphicFramePr>
          <p:cNvPr id="17" name="Tableau 16">
            <a:extLst>
              <a:ext uri="{FF2B5EF4-FFF2-40B4-BE49-F238E27FC236}">
                <a16:creationId xmlns:a16="http://schemas.microsoft.com/office/drawing/2014/main" id="{BD1BDE20-6A36-499D-AAB2-B836C4BA2DC0}"/>
              </a:ext>
            </a:extLst>
          </p:cNvPr>
          <p:cNvGraphicFramePr>
            <a:graphicFrameLocks noGrp="1"/>
          </p:cNvGraphicFramePr>
          <p:nvPr>
            <p:extLst>
              <p:ext uri="{D42A27DB-BD31-4B8C-83A1-F6EECF244321}">
                <p14:modId xmlns:p14="http://schemas.microsoft.com/office/powerpoint/2010/main" val="2793191337"/>
              </p:ext>
            </p:extLst>
          </p:nvPr>
        </p:nvGraphicFramePr>
        <p:xfrm>
          <a:off x="502790" y="2660073"/>
          <a:ext cx="5664648" cy="6198489"/>
        </p:xfrm>
        <a:graphic>
          <a:graphicData uri="http://schemas.openxmlformats.org/drawingml/2006/table">
            <a:tbl>
              <a:tblPr firstCol="1" bandRow="1">
                <a:tableStyleId>{616DA210-FB5B-4158-B5E0-FEB733F419BA}</a:tableStyleId>
              </a:tblPr>
              <a:tblGrid>
                <a:gridCol w="5664648">
                  <a:extLst>
                    <a:ext uri="{9D8B030D-6E8A-4147-A177-3AD203B41FA5}">
                      <a16:colId xmlns:a16="http://schemas.microsoft.com/office/drawing/2014/main" val="2913344389"/>
                    </a:ext>
                  </a:extLst>
                </a:gridCol>
              </a:tblGrid>
              <a:tr h="6198489">
                <a:tc>
                  <a:txBody>
                    <a:bodyPr/>
                    <a:lstStyle/>
                    <a:p>
                      <a:pPr algn="just" fontAlgn="base">
                        <a:spcAft>
                          <a:spcPts val="0"/>
                        </a:spcAft>
                      </a:pPr>
                      <a:endParaRPr lang="fr-FR" sz="1100" b="0" i="0" dirty="0">
                        <a:solidFill>
                          <a:srgbClr val="000000"/>
                        </a:solidFill>
                        <a:effectLst/>
                        <a:latin typeface="+mn-lt"/>
                        <a:ea typeface="Roboto Light" panose="02000000000000000000" pitchFamily="2" charset="0"/>
                      </a:endParaRPr>
                    </a:p>
                  </a:txBody>
                  <a:tcPr marL="68580" marR="68580" marT="0" marB="0" anchor="ctr">
                    <a:solidFill>
                      <a:schemeClr val="bg1">
                        <a:alpha val="20000"/>
                      </a:schemeClr>
                    </a:solidFill>
                  </a:tcPr>
                </a:tc>
                <a:extLst>
                  <a:ext uri="{0D108BD9-81ED-4DB2-BD59-A6C34878D82A}">
                    <a16:rowId xmlns:a16="http://schemas.microsoft.com/office/drawing/2014/main" val="3032236395"/>
                  </a:ext>
                </a:extLst>
              </a:tr>
            </a:tbl>
          </a:graphicData>
        </a:graphic>
      </p:graphicFrame>
    </p:spTree>
    <p:extLst>
      <p:ext uri="{BB962C8B-B14F-4D97-AF65-F5344CB8AC3E}">
        <p14:creationId xmlns:p14="http://schemas.microsoft.com/office/powerpoint/2010/main" val="2945749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A80B779-0ECD-4298-B716-205A8EE2E5A5}"/>
              </a:ext>
            </a:extLst>
          </p:cNvPr>
          <p:cNvSpPr/>
          <p:nvPr/>
        </p:nvSpPr>
        <p:spPr>
          <a:xfrm>
            <a:off x="376178" y="627146"/>
            <a:ext cx="4331946" cy="430887"/>
          </a:xfrm>
          <a:prstGeom prst="rect">
            <a:avLst/>
          </a:prstGeom>
        </p:spPr>
        <p:txBody>
          <a:bodyPr wrap="square">
            <a:spAutoFit/>
          </a:bodyPr>
          <a:lstStyle/>
          <a:p>
            <a:pPr fontAlgn="base">
              <a:spcAft>
                <a:spcPts val="0"/>
              </a:spcAft>
            </a:pPr>
            <a:r>
              <a:rPr lang="fr-FR" sz="2200" b="1" dirty="0">
                <a:latin typeface="Roboto Black" panose="02000000000000000000" pitchFamily="2" charset="0"/>
                <a:ea typeface="Roboto Black" panose="02000000000000000000" pitchFamily="2" charset="0"/>
                <a:cs typeface="Courier New" panose="02070309020205020404" pitchFamily="49" charset="0"/>
              </a:rPr>
              <a:t>VOTRE PROJET </a:t>
            </a:r>
          </a:p>
        </p:txBody>
      </p:sp>
      <p:sp>
        <p:nvSpPr>
          <p:cNvPr id="13" name="Rectangle 12">
            <a:extLst>
              <a:ext uri="{FF2B5EF4-FFF2-40B4-BE49-F238E27FC236}">
                <a16:creationId xmlns:a16="http://schemas.microsoft.com/office/drawing/2014/main" id="{C35F8B49-4905-43EA-9725-AE27689FBAAE}"/>
              </a:ext>
            </a:extLst>
          </p:cNvPr>
          <p:cNvSpPr/>
          <p:nvPr/>
        </p:nvSpPr>
        <p:spPr>
          <a:xfrm>
            <a:off x="502789" y="2620892"/>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7B53AA7E-D835-4FD1-BB84-1E977FDEF346}"/>
              </a:ext>
            </a:extLst>
          </p:cNvPr>
          <p:cNvSpPr/>
          <p:nvPr/>
        </p:nvSpPr>
        <p:spPr>
          <a:xfrm>
            <a:off x="376178" y="1238111"/>
            <a:ext cx="5791260" cy="1338828"/>
          </a:xfrm>
          <a:prstGeom prst="rect">
            <a:avLst/>
          </a:prstGeom>
        </p:spPr>
        <p:txBody>
          <a:bodyPr wrap="square">
            <a:spAutoFit/>
          </a:bodyPr>
          <a:lstStyle/>
          <a:p>
            <a:pPr marL="0" marR="0" lvl="0" indent="0" defTabSz="4572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effectLst/>
                <a:uLnTx/>
                <a:uFillTx/>
                <a:latin typeface="Roboto Black" panose="02000000000000000000" pitchFamily="2" charset="0"/>
                <a:ea typeface="Roboto Black" panose="02000000000000000000" pitchFamily="2" charset="0"/>
                <a:cs typeface="Courier New" panose="02070309020205020404" pitchFamily="49" charset="0"/>
              </a:rPr>
              <a:t>STRATÉGIE DÉVELOPPÉE </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3000 caractères max</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a:t>
            </a:r>
            <a:endParaRPr kumimoji="0" lang="fr-FR" sz="1400" b="1" i="0" u="none" strike="noStrike" kern="1200" cap="none" spc="0" normalizeH="0" baseline="0" noProof="0" dirty="0">
              <a:ln>
                <a:noFill/>
              </a:ln>
              <a:effectLst/>
              <a:uLnTx/>
              <a:uFillTx/>
              <a:latin typeface="Roboto Black" panose="02000000000000000000" pitchFamily="2" charset="0"/>
              <a:ea typeface="Roboto Black" panose="02000000000000000000" pitchFamily="2" charset="0"/>
              <a:cs typeface="Courier New" panose="02070309020205020404" pitchFamily="49" charset="0"/>
            </a:endParaRPr>
          </a:p>
          <a:p>
            <a:pPr marL="0" marR="0" lvl="0" indent="0" defTabSz="457200" rtl="0" eaLnBrk="1" fontAlgn="base" latinLnBrk="0" hangingPunct="1">
              <a:lnSpc>
                <a:spcPct val="100000"/>
              </a:lnSpc>
              <a:spcBef>
                <a:spcPts val="0"/>
              </a:spcBef>
              <a:spcAft>
                <a:spcPts val="0"/>
              </a:spcAft>
              <a:buClrTx/>
              <a:buSzTx/>
              <a:buFontTx/>
              <a:buNone/>
              <a:tabLst/>
              <a:defRPr/>
            </a:pPr>
            <a:r>
              <a:rPr kumimoji="0" lang="fr-FR" sz="1400" i="0" u="none" strike="noStrike" kern="1200" cap="none" spc="0" normalizeH="0" baseline="0" noProof="0" dirty="0">
                <a:ln>
                  <a:noFill/>
                </a:ln>
                <a:effectLst/>
                <a:uLnTx/>
                <a:uFillTx/>
                <a:latin typeface="Roboto Light" panose="02000000000000000000" pitchFamily="2" charset="0"/>
                <a:ea typeface="Roboto Light" panose="02000000000000000000" pitchFamily="2" charset="0"/>
                <a:cs typeface="Courier New" panose="02070309020205020404" pitchFamily="49" charset="0"/>
              </a:rPr>
              <a:t>Description détaillée des choix réalisés, cohérence du projet, ressources humaines et budget dédié.</a:t>
            </a:r>
          </a:p>
          <a:p>
            <a:pPr marL="0" marR="0" lvl="0" indent="0" defTabSz="457200" rtl="0" eaLnBrk="1" fontAlgn="base" latinLnBrk="0" hangingPunct="1">
              <a:lnSpc>
                <a:spcPct val="100000"/>
              </a:lnSpc>
              <a:spcBef>
                <a:spcPts val="0"/>
              </a:spcBef>
              <a:spcAft>
                <a:spcPts val="0"/>
              </a:spcAft>
              <a:buClrTx/>
              <a:buSzTx/>
              <a:buFontTx/>
              <a:buNone/>
              <a:tabLst/>
              <a:defRPr/>
            </a:pPr>
            <a:r>
              <a:rPr kumimoji="0" lang="fr-FR" sz="1100" i="0" u="none" strike="noStrike" kern="1200" cap="none" spc="0" normalizeH="0" baseline="0" noProof="0" dirty="0">
                <a:ln>
                  <a:noFill/>
                </a:ln>
                <a:effectLst/>
                <a:uLnTx/>
                <a:uFillTx/>
                <a:latin typeface="Roboto Light" panose="02000000000000000000" pitchFamily="2" charset="0"/>
                <a:ea typeface="Roboto Light" panose="02000000000000000000" pitchFamily="2" charset="0"/>
                <a:cs typeface="Courier New" panose="02070309020205020404" pitchFamily="49" charset="0"/>
              </a:rPr>
              <a:t>(Le budget est une information importante pour les membres du jury)</a:t>
            </a:r>
          </a:p>
        </p:txBody>
      </p:sp>
      <p:graphicFrame>
        <p:nvGraphicFramePr>
          <p:cNvPr id="16" name="Tableau 15">
            <a:extLst>
              <a:ext uri="{FF2B5EF4-FFF2-40B4-BE49-F238E27FC236}">
                <a16:creationId xmlns:a16="http://schemas.microsoft.com/office/drawing/2014/main" id="{BD1BDE20-6A36-499D-AAB2-B836C4BA2DC0}"/>
              </a:ext>
            </a:extLst>
          </p:cNvPr>
          <p:cNvGraphicFramePr>
            <a:graphicFrameLocks noGrp="1"/>
          </p:cNvGraphicFramePr>
          <p:nvPr>
            <p:extLst>
              <p:ext uri="{D42A27DB-BD31-4B8C-83A1-F6EECF244321}">
                <p14:modId xmlns:p14="http://schemas.microsoft.com/office/powerpoint/2010/main" val="1780476184"/>
              </p:ext>
            </p:extLst>
          </p:nvPr>
        </p:nvGraphicFramePr>
        <p:xfrm>
          <a:off x="502790" y="2885704"/>
          <a:ext cx="5664648" cy="6020154"/>
        </p:xfrm>
        <a:graphic>
          <a:graphicData uri="http://schemas.openxmlformats.org/drawingml/2006/table">
            <a:tbl>
              <a:tblPr firstCol="1" bandRow="1">
                <a:tableStyleId>{616DA210-FB5B-4158-B5E0-FEB733F419BA}</a:tableStyleId>
              </a:tblPr>
              <a:tblGrid>
                <a:gridCol w="5664648">
                  <a:extLst>
                    <a:ext uri="{9D8B030D-6E8A-4147-A177-3AD203B41FA5}">
                      <a16:colId xmlns:a16="http://schemas.microsoft.com/office/drawing/2014/main" val="2913344389"/>
                    </a:ext>
                  </a:extLst>
                </a:gridCol>
              </a:tblGrid>
              <a:tr h="6020154">
                <a:tc>
                  <a:txBody>
                    <a:bodyPr/>
                    <a:lstStyle/>
                    <a:p>
                      <a:pPr algn="just" fontAlgn="base">
                        <a:spcAft>
                          <a:spcPts val="0"/>
                        </a:spcAft>
                      </a:pPr>
                      <a:endParaRPr lang="fr-FR" sz="1100" b="0" i="0" dirty="0">
                        <a:solidFill>
                          <a:srgbClr val="000000"/>
                        </a:solidFill>
                        <a:effectLst/>
                        <a:latin typeface="+mn-lt"/>
                        <a:ea typeface="Roboto Light" panose="02000000000000000000" pitchFamily="2" charset="0"/>
                      </a:endParaRPr>
                    </a:p>
                  </a:txBody>
                  <a:tcPr marL="68580" marR="68580" marT="0" marB="0" anchor="ctr">
                    <a:solidFill>
                      <a:schemeClr val="bg1">
                        <a:alpha val="20000"/>
                      </a:schemeClr>
                    </a:solidFill>
                  </a:tcPr>
                </a:tc>
                <a:extLst>
                  <a:ext uri="{0D108BD9-81ED-4DB2-BD59-A6C34878D82A}">
                    <a16:rowId xmlns:a16="http://schemas.microsoft.com/office/drawing/2014/main" val="3032236395"/>
                  </a:ext>
                </a:extLst>
              </a:tr>
            </a:tbl>
          </a:graphicData>
        </a:graphic>
      </p:graphicFrame>
    </p:spTree>
    <p:extLst>
      <p:ext uri="{BB962C8B-B14F-4D97-AF65-F5344CB8AC3E}">
        <p14:creationId xmlns:p14="http://schemas.microsoft.com/office/powerpoint/2010/main" val="695634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A80B779-0ECD-4298-B716-205A8EE2E5A5}"/>
              </a:ext>
            </a:extLst>
          </p:cNvPr>
          <p:cNvSpPr/>
          <p:nvPr/>
        </p:nvSpPr>
        <p:spPr>
          <a:xfrm>
            <a:off x="376178" y="627146"/>
            <a:ext cx="4331946" cy="430887"/>
          </a:xfrm>
          <a:prstGeom prst="rect">
            <a:avLst/>
          </a:prstGeom>
        </p:spPr>
        <p:txBody>
          <a:bodyPr wrap="square">
            <a:spAutoFit/>
          </a:bodyPr>
          <a:lstStyle/>
          <a:p>
            <a:pPr fontAlgn="base">
              <a:spcAft>
                <a:spcPts val="0"/>
              </a:spcAft>
            </a:pPr>
            <a:r>
              <a:rPr lang="fr-FR" sz="2200" b="1" dirty="0">
                <a:latin typeface="Roboto Black" panose="02000000000000000000" pitchFamily="2" charset="0"/>
                <a:ea typeface="Roboto Black" panose="02000000000000000000" pitchFamily="2" charset="0"/>
                <a:cs typeface="Courier New" panose="02070309020205020404" pitchFamily="49" charset="0"/>
              </a:rPr>
              <a:t>VOTRE PROJET </a:t>
            </a:r>
          </a:p>
        </p:txBody>
      </p:sp>
      <p:sp>
        <p:nvSpPr>
          <p:cNvPr id="13" name="Rectangle 12">
            <a:extLst>
              <a:ext uri="{FF2B5EF4-FFF2-40B4-BE49-F238E27FC236}">
                <a16:creationId xmlns:a16="http://schemas.microsoft.com/office/drawing/2014/main" id="{C35F8B49-4905-43EA-9725-AE27689FBAAE}"/>
              </a:ext>
            </a:extLst>
          </p:cNvPr>
          <p:cNvSpPr/>
          <p:nvPr/>
        </p:nvSpPr>
        <p:spPr>
          <a:xfrm>
            <a:off x="472828" y="2538908"/>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7B53AA7E-D835-4FD1-BB84-1E977FDEF346}"/>
              </a:ext>
            </a:extLst>
          </p:cNvPr>
          <p:cNvSpPr/>
          <p:nvPr/>
        </p:nvSpPr>
        <p:spPr>
          <a:xfrm>
            <a:off x="376178" y="1307975"/>
            <a:ext cx="4585840" cy="1169551"/>
          </a:xfrm>
          <a:prstGeom prst="rect">
            <a:avLst/>
          </a:prstGeom>
        </p:spPr>
        <p:txBody>
          <a:bodyPr wrap="square">
            <a:spAutoFit/>
          </a:bodyPr>
          <a:lstStyle/>
          <a:p>
            <a:pPr marL="0" marR="0" lvl="0" indent="0" defTabSz="457200" rtl="0" eaLnBrk="1" fontAlgn="base" latinLnBrk="0" hangingPunct="1">
              <a:lnSpc>
                <a:spcPct val="100000"/>
              </a:lnSpc>
              <a:spcBef>
                <a:spcPts val="0"/>
              </a:spcBef>
              <a:spcAft>
                <a:spcPts val="0"/>
              </a:spcAft>
              <a:buClrTx/>
              <a:buSzTx/>
              <a:buFontTx/>
              <a:buNone/>
              <a:tabLst/>
              <a:defRPr/>
            </a:pPr>
            <a:r>
              <a:rPr kumimoji="0" lang="fr-FR" sz="1400" b="1" i="0" u="none" strike="noStrike" kern="1200" cap="none" spc="0" normalizeH="0" baseline="0" noProof="0" dirty="0">
                <a:ln>
                  <a:noFill/>
                </a:ln>
                <a:effectLst/>
                <a:uLnTx/>
                <a:uFillTx/>
                <a:latin typeface="Roboto Black" panose="02000000000000000000" pitchFamily="2" charset="0"/>
                <a:ea typeface="Roboto Black" panose="02000000000000000000" pitchFamily="2" charset="0"/>
                <a:cs typeface="Courier New" panose="02070309020205020404" pitchFamily="49" charset="0"/>
              </a:rPr>
              <a:t>CARACTÈRE INNOVANT </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3000 caractères max</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a:t>
            </a:r>
            <a:endParaRPr kumimoji="0" lang="fr-FR" sz="1400" b="1" i="0" u="none" strike="noStrike" kern="1200" cap="none" spc="0" normalizeH="0" baseline="0" noProof="0" dirty="0">
              <a:ln>
                <a:noFill/>
              </a:ln>
              <a:effectLst/>
              <a:uLnTx/>
              <a:uFillTx/>
              <a:latin typeface="Roboto Black" panose="02000000000000000000" pitchFamily="2" charset="0"/>
              <a:ea typeface="Roboto Black" panose="02000000000000000000" pitchFamily="2" charset="0"/>
              <a:cs typeface="Courier New" panose="02070309020205020404" pitchFamily="49" charset="0"/>
            </a:endParaRPr>
          </a:p>
          <a:p>
            <a:pPr marL="0" marR="0" lvl="0" indent="0" defTabSz="457200" rtl="0" eaLnBrk="1" fontAlgn="base" latinLnBrk="0" hangingPunct="1">
              <a:lnSpc>
                <a:spcPct val="100000"/>
              </a:lnSpc>
              <a:spcBef>
                <a:spcPts val="0"/>
              </a:spcBef>
              <a:spcAft>
                <a:spcPts val="0"/>
              </a:spcAft>
              <a:buClrTx/>
              <a:buSzTx/>
              <a:buFontTx/>
              <a:buNone/>
              <a:tabLst/>
              <a:defRPr/>
            </a:pPr>
            <a:r>
              <a:rPr kumimoji="0" lang="fr-FR" sz="1400" i="0" u="none" strike="noStrike" kern="1200" cap="none" spc="0" normalizeH="0" baseline="0" noProof="0" dirty="0">
                <a:ln>
                  <a:noFill/>
                </a:ln>
                <a:effectLst/>
                <a:uLnTx/>
                <a:uFillTx/>
                <a:latin typeface="Roboto Light" panose="02000000000000000000" pitchFamily="2" charset="0"/>
                <a:ea typeface="Roboto Light" panose="02000000000000000000" pitchFamily="2" charset="0"/>
                <a:cs typeface="Courier New" panose="02070309020205020404" pitchFamily="49" charset="0"/>
              </a:rPr>
              <a:t>Mise en avant du caractère innovant du projet</a:t>
            </a:r>
          </a:p>
          <a:p>
            <a:pPr marL="0" marR="0" lvl="0" indent="0" defTabSz="457200" rtl="0" eaLnBrk="1" fontAlgn="base" latinLnBrk="0" hangingPunct="1">
              <a:lnSpc>
                <a:spcPct val="100000"/>
              </a:lnSpc>
              <a:spcBef>
                <a:spcPts val="0"/>
              </a:spcBef>
              <a:spcAft>
                <a:spcPts val="0"/>
              </a:spcAft>
              <a:buClrTx/>
              <a:buSzTx/>
              <a:buFontTx/>
              <a:buNone/>
              <a:tabLst/>
              <a:defRPr/>
            </a:pPr>
            <a:r>
              <a:rPr kumimoji="0" lang="fr-FR" sz="1400" i="0" u="none" strike="noStrike" kern="1200" cap="none" spc="0" normalizeH="0" baseline="0" noProof="0" dirty="0">
                <a:ln>
                  <a:noFill/>
                </a:ln>
                <a:effectLst/>
                <a:uLnTx/>
                <a:uFillTx/>
                <a:latin typeface="Roboto Light" panose="02000000000000000000" pitchFamily="2" charset="0"/>
                <a:ea typeface="Roboto Light" panose="02000000000000000000" pitchFamily="2" charset="0"/>
                <a:cs typeface="Courier New" panose="02070309020205020404" pitchFamily="49" charset="0"/>
              </a:rPr>
              <a:t>(Concept, méthode, outils, résultats…)</a:t>
            </a:r>
          </a:p>
        </p:txBody>
      </p:sp>
      <p:graphicFrame>
        <p:nvGraphicFramePr>
          <p:cNvPr id="15" name="Tableau 14">
            <a:extLst>
              <a:ext uri="{FF2B5EF4-FFF2-40B4-BE49-F238E27FC236}">
                <a16:creationId xmlns:a16="http://schemas.microsoft.com/office/drawing/2014/main" id="{BD1BDE20-6A36-499D-AAB2-B836C4BA2DC0}"/>
              </a:ext>
            </a:extLst>
          </p:cNvPr>
          <p:cNvGraphicFramePr>
            <a:graphicFrameLocks noGrp="1"/>
          </p:cNvGraphicFramePr>
          <p:nvPr>
            <p:extLst>
              <p:ext uri="{D42A27DB-BD31-4B8C-83A1-F6EECF244321}">
                <p14:modId xmlns:p14="http://schemas.microsoft.com/office/powerpoint/2010/main" val="399871310"/>
              </p:ext>
            </p:extLst>
          </p:nvPr>
        </p:nvGraphicFramePr>
        <p:xfrm>
          <a:off x="502790" y="2921330"/>
          <a:ext cx="5664648" cy="6049249"/>
        </p:xfrm>
        <a:graphic>
          <a:graphicData uri="http://schemas.openxmlformats.org/drawingml/2006/table">
            <a:tbl>
              <a:tblPr firstCol="1" bandRow="1">
                <a:tableStyleId>{616DA210-FB5B-4158-B5E0-FEB733F419BA}</a:tableStyleId>
              </a:tblPr>
              <a:tblGrid>
                <a:gridCol w="5664648">
                  <a:extLst>
                    <a:ext uri="{9D8B030D-6E8A-4147-A177-3AD203B41FA5}">
                      <a16:colId xmlns:a16="http://schemas.microsoft.com/office/drawing/2014/main" val="2913344389"/>
                    </a:ext>
                  </a:extLst>
                </a:gridCol>
              </a:tblGrid>
              <a:tr h="6049249">
                <a:tc>
                  <a:txBody>
                    <a:bodyPr/>
                    <a:lstStyle/>
                    <a:p>
                      <a:pPr algn="just" fontAlgn="base">
                        <a:spcAft>
                          <a:spcPts val="0"/>
                        </a:spcAft>
                      </a:pPr>
                      <a:endParaRPr lang="fr-FR" sz="1100" b="0" i="0" dirty="0">
                        <a:solidFill>
                          <a:srgbClr val="000000"/>
                        </a:solidFill>
                        <a:effectLst/>
                        <a:latin typeface="+mn-lt"/>
                        <a:ea typeface="Roboto Light" panose="02000000000000000000" pitchFamily="2" charset="0"/>
                      </a:endParaRPr>
                    </a:p>
                  </a:txBody>
                  <a:tcPr marL="68580" marR="68580" marT="0" marB="0" anchor="ctr">
                    <a:solidFill>
                      <a:schemeClr val="bg1">
                        <a:alpha val="20000"/>
                      </a:schemeClr>
                    </a:solidFill>
                  </a:tcPr>
                </a:tc>
                <a:extLst>
                  <a:ext uri="{0D108BD9-81ED-4DB2-BD59-A6C34878D82A}">
                    <a16:rowId xmlns:a16="http://schemas.microsoft.com/office/drawing/2014/main" val="3032236395"/>
                  </a:ext>
                </a:extLst>
              </a:tr>
            </a:tbl>
          </a:graphicData>
        </a:graphic>
      </p:graphicFrame>
    </p:spTree>
    <p:extLst>
      <p:ext uri="{BB962C8B-B14F-4D97-AF65-F5344CB8AC3E}">
        <p14:creationId xmlns:p14="http://schemas.microsoft.com/office/powerpoint/2010/main" val="1079084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A80B779-0ECD-4298-B716-205A8EE2E5A5}"/>
              </a:ext>
            </a:extLst>
          </p:cNvPr>
          <p:cNvSpPr/>
          <p:nvPr/>
        </p:nvSpPr>
        <p:spPr>
          <a:xfrm>
            <a:off x="376178" y="627146"/>
            <a:ext cx="4331946" cy="430887"/>
          </a:xfrm>
          <a:prstGeom prst="rect">
            <a:avLst/>
          </a:prstGeom>
        </p:spPr>
        <p:txBody>
          <a:bodyPr wrap="square">
            <a:spAutoFit/>
          </a:bodyPr>
          <a:lstStyle/>
          <a:p>
            <a:pPr fontAlgn="base">
              <a:spcAft>
                <a:spcPts val="0"/>
              </a:spcAft>
            </a:pPr>
            <a:r>
              <a:rPr lang="fr-FR" sz="2200" b="1" dirty="0">
                <a:latin typeface="Roboto Black" panose="02000000000000000000" pitchFamily="2" charset="0"/>
                <a:ea typeface="Roboto Black" panose="02000000000000000000" pitchFamily="2" charset="0"/>
                <a:cs typeface="Courier New" panose="02070309020205020404" pitchFamily="49" charset="0"/>
              </a:rPr>
              <a:t>VOTRE PROJET </a:t>
            </a:r>
          </a:p>
        </p:txBody>
      </p:sp>
      <p:sp>
        <p:nvSpPr>
          <p:cNvPr id="13" name="Rectangle 12">
            <a:extLst>
              <a:ext uri="{FF2B5EF4-FFF2-40B4-BE49-F238E27FC236}">
                <a16:creationId xmlns:a16="http://schemas.microsoft.com/office/drawing/2014/main" id="{C35F8B49-4905-43EA-9725-AE27689FBAAE}"/>
              </a:ext>
            </a:extLst>
          </p:cNvPr>
          <p:cNvSpPr/>
          <p:nvPr/>
        </p:nvSpPr>
        <p:spPr>
          <a:xfrm>
            <a:off x="502789" y="2568187"/>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7B53AA7E-D835-4FD1-BB84-1E977FDEF346}"/>
              </a:ext>
            </a:extLst>
          </p:cNvPr>
          <p:cNvSpPr/>
          <p:nvPr/>
        </p:nvSpPr>
        <p:spPr>
          <a:xfrm>
            <a:off x="376178" y="1300642"/>
            <a:ext cx="4585840" cy="1169551"/>
          </a:xfrm>
          <a:prstGeom prst="rect">
            <a:avLst/>
          </a:prstGeom>
        </p:spPr>
        <p:txBody>
          <a:bodyPr wrap="square">
            <a:spAutoFit/>
          </a:bodyPr>
          <a:lstStyle/>
          <a:p>
            <a:pPr fontAlgn="base">
              <a:spcAft>
                <a:spcPts val="0"/>
              </a:spcAft>
            </a:pPr>
            <a:r>
              <a:rPr kumimoji="0" lang="fr-FR" sz="1400" b="1" i="0" u="none" strike="noStrike" kern="1200" cap="none" spc="0" normalizeH="0" baseline="0" noProof="0" dirty="0">
                <a:ln>
                  <a:noFill/>
                </a:ln>
                <a:effectLst/>
                <a:uLnTx/>
                <a:uFillTx/>
                <a:latin typeface="Roboto Black" panose="02000000000000000000" pitchFamily="2" charset="0"/>
                <a:ea typeface="Roboto Black" panose="02000000000000000000" pitchFamily="2" charset="0"/>
                <a:cs typeface="Courier New" panose="02070309020205020404" pitchFamily="49" charset="0"/>
              </a:rPr>
              <a:t>RÉSULTATS </a:t>
            </a:r>
            <a:br>
              <a:rPr kumimoji="0" lang="fr-FR" sz="1400" b="1" i="0" u="none" strike="noStrike" kern="1200" cap="none" spc="0" normalizeH="0" baseline="0" noProof="0" dirty="0">
                <a:ln>
                  <a:noFill/>
                </a:ln>
                <a:effectLst/>
                <a:uLnTx/>
                <a:uFillTx/>
                <a:latin typeface="Roboto Black" panose="02000000000000000000" pitchFamily="2" charset="0"/>
                <a:ea typeface="Roboto Black" panose="02000000000000000000" pitchFamily="2" charset="0"/>
                <a:cs typeface="Courier New" panose="02070309020205020404" pitchFamily="49" charset="0"/>
              </a:rPr>
            </a:br>
            <a:r>
              <a:rPr lang="fr-FR" sz="1400" dirty="0">
                <a:latin typeface="Roboto Light" panose="02000000000000000000" pitchFamily="2" charset="0"/>
                <a:ea typeface="Roboto Light" panose="02000000000000000000" pitchFamily="2" charset="0"/>
                <a:cs typeface="Courier New" panose="02070309020205020404" pitchFamily="49" charset="0"/>
              </a:rPr>
              <a:t>3000 caractères max</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a:t>
            </a:r>
            <a:endParaRPr kumimoji="0" lang="fr-FR" sz="1400" b="1" i="0" u="none" strike="noStrike" kern="1200" cap="none" spc="0" normalizeH="0" baseline="0" noProof="0" dirty="0">
              <a:ln>
                <a:noFill/>
              </a:ln>
              <a:effectLst/>
              <a:uLnTx/>
              <a:uFillTx/>
              <a:latin typeface="Roboto Black" panose="02000000000000000000" pitchFamily="2" charset="0"/>
              <a:ea typeface="Roboto Black" panose="02000000000000000000" pitchFamily="2" charset="0"/>
              <a:cs typeface="Courier New" panose="02070309020205020404" pitchFamily="49" charset="0"/>
            </a:endParaRPr>
          </a:p>
          <a:p>
            <a:pPr marL="0" marR="0" lvl="0" indent="0" defTabSz="457200" rtl="0" eaLnBrk="1" fontAlgn="base" latinLnBrk="0" hangingPunct="1">
              <a:lnSpc>
                <a:spcPct val="100000"/>
              </a:lnSpc>
              <a:spcBef>
                <a:spcPts val="0"/>
              </a:spcBef>
              <a:spcAft>
                <a:spcPts val="0"/>
              </a:spcAft>
              <a:buClrTx/>
              <a:buSzTx/>
              <a:buFontTx/>
              <a:buNone/>
              <a:tabLst/>
              <a:defRPr/>
            </a:pPr>
            <a:r>
              <a:rPr kumimoji="0" lang="fr-FR" sz="1400" i="0" u="none" strike="noStrike" kern="1200" cap="none" spc="0" normalizeH="0" baseline="0" noProof="0" dirty="0">
                <a:ln>
                  <a:noFill/>
                </a:ln>
                <a:effectLst/>
                <a:uLnTx/>
                <a:uFillTx/>
                <a:latin typeface="Roboto Light" panose="02000000000000000000" pitchFamily="2" charset="0"/>
                <a:ea typeface="Roboto Light" panose="02000000000000000000" pitchFamily="2" charset="0"/>
                <a:cs typeface="Courier New" panose="02070309020205020404" pitchFamily="49" charset="0"/>
              </a:rPr>
              <a:t>Résultats observés</a:t>
            </a:r>
          </a:p>
          <a:p>
            <a:pPr marL="0" marR="0" lvl="0" indent="0" defTabSz="457200" rtl="0" eaLnBrk="1" fontAlgn="base" latinLnBrk="0" hangingPunct="1">
              <a:lnSpc>
                <a:spcPct val="100000"/>
              </a:lnSpc>
              <a:spcBef>
                <a:spcPts val="0"/>
              </a:spcBef>
              <a:spcAft>
                <a:spcPts val="0"/>
              </a:spcAft>
              <a:buClrTx/>
              <a:buSzTx/>
              <a:buFontTx/>
              <a:buNone/>
              <a:tabLst/>
              <a:defRPr/>
            </a:pPr>
            <a:r>
              <a:rPr kumimoji="0" lang="fr-FR" sz="1400" i="0" u="none" strike="noStrike" kern="1200" cap="none" spc="0" normalizeH="0" baseline="0" noProof="0" dirty="0">
                <a:ln>
                  <a:noFill/>
                </a:ln>
                <a:effectLst/>
                <a:uLnTx/>
                <a:uFillTx/>
                <a:latin typeface="Roboto Light" panose="02000000000000000000" pitchFamily="2" charset="0"/>
                <a:ea typeface="Roboto Light" panose="02000000000000000000" pitchFamily="2" charset="0"/>
                <a:cs typeface="Courier New" panose="02070309020205020404" pitchFamily="49" charset="0"/>
              </a:rPr>
              <a:t>(Quantitatifs et qualitatifs)</a:t>
            </a:r>
          </a:p>
        </p:txBody>
      </p:sp>
      <p:graphicFrame>
        <p:nvGraphicFramePr>
          <p:cNvPr id="17" name="Tableau 16">
            <a:extLst>
              <a:ext uri="{FF2B5EF4-FFF2-40B4-BE49-F238E27FC236}">
                <a16:creationId xmlns:a16="http://schemas.microsoft.com/office/drawing/2014/main" id="{BD1BDE20-6A36-499D-AAB2-B836C4BA2DC0}"/>
              </a:ext>
            </a:extLst>
          </p:cNvPr>
          <p:cNvGraphicFramePr>
            <a:graphicFrameLocks noGrp="1"/>
          </p:cNvGraphicFramePr>
          <p:nvPr>
            <p:extLst>
              <p:ext uri="{D42A27DB-BD31-4B8C-83A1-F6EECF244321}">
                <p14:modId xmlns:p14="http://schemas.microsoft.com/office/powerpoint/2010/main" val="108042289"/>
              </p:ext>
            </p:extLst>
          </p:nvPr>
        </p:nvGraphicFramePr>
        <p:xfrm>
          <a:off x="502790" y="2945081"/>
          <a:ext cx="5664648" cy="5929247"/>
        </p:xfrm>
        <a:graphic>
          <a:graphicData uri="http://schemas.openxmlformats.org/drawingml/2006/table">
            <a:tbl>
              <a:tblPr firstCol="1" bandRow="1">
                <a:tableStyleId>{616DA210-FB5B-4158-B5E0-FEB733F419BA}</a:tableStyleId>
              </a:tblPr>
              <a:tblGrid>
                <a:gridCol w="5664648">
                  <a:extLst>
                    <a:ext uri="{9D8B030D-6E8A-4147-A177-3AD203B41FA5}">
                      <a16:colId xmlns:a16="http://schemas.microsoft.com/office/drawing/2014/main" val="2913344389"/>
                    </a:ext>
                  </a:extLst>
                </a:gridCol>
              </a:tblGrid>
              <a:tr h="5929247">
                <a:tc>
                  <a:txBody>
                    <a:bodyPr/>
                    <a:lstStyle/>
                    <a:p>
                      <a:pPr algn="just" fontAlgn="base">
                        <a:spcAft>
                          <a:spcPts val="0"/>
                        </a:spcAft>
                      </a:pPr>
                      <a:endParaRPr lang="fr-FR" sz="1100" b="0" i="0" dirty="0">
                        <a:solidFill>
                          <a:srgbClr val="000000"/>
                        </a:solidFill>
                        <a:effectLst/>
                        <a:latin typeface="+mn-lt"/>
                        <a:ea typeface="Roboto Light" panose="02000000000000000000" pitchFamily="2" charset="0"/>
                      </a:endParaRPr>
                    </a:p>
                  </a:txBody>
                  <a:tcPr marL="68580" marR="68580" marT="0" marB="0" anchor="ctr">
                    <a:solidFill>
                      <a:schemeClr val="bg1">
                        <a:alpha val="20000"/>
                      </a:schemeClr>
                    </a:solidFill>
                  </a:tcPr>
                </a:tc>
                <a:extLst>
                  <a:ext uri="{0D108BD9-81ED-4DB2-BD59-A6C34878D82A}">
                    <a16:rowId xmlns:a16="http://schemas.microsoft.com/office/drawing/2014/main" val="3032236395"/>
                  </a:ext>
                </a:extLst>
              </a:tr>
            </a:tbl>
          </a:graphicData>
        </a:graphic>
      </p:graphicFrame>
    </p:spTree>
    <p:extLst>
      <p:ext uri="{BB962C8B-B14F-4D97-AF65-F5344CB8AC3E}">
        <p14:creationId xmlns:p14="http://schemas.microsoft.com/office/powerpoint/2010/main" val="3025950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C615DBB-5DA1-4CFC-8A94-D5EE59892810}"/>
              </a:ext>
            </a:extLst>
          </p:cNvPr>
          <p:cNvSpPr/>
          <p:nvPr/>
        </p:nvSpPr>
        <p:spPr>
          <a:xfrm>
            <a:off x="542897" y="3199494"/>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3EC48"/>
              </a:solidFill>
            </a:endParaRPr>
          </a:p>
        </p:txBody>
      </p:sp>
      <p:sp>
        <p:nvSpPr>
          <p:cNvPr id="4" name="Rectangle 3">
            <a:extLst>
              <a:ext uri="{FF2B5EF4-FFF2-40B4-BE49-F238E27FC236}">
                <a16:creationId xmlns:a16="http://schemas.microsoft.com/office/drawing/2014/main" id="{9BCD0E7F-654B-4762-8CE1-075D11C84B9B}"/>
              </a:ext>
            </a:extLst>
          </p:cNvPr>
          <p:cNvSpPr/>
          <p:nvPr/>
        </p:nvSpPr>
        <p:spPr>
          <a:xfrm>
            <a:off x="457868" y="1592732"/>
            <a:ext cx="5918200" cy="584775"/>
          </a:xfrm>
          <a:prstGeom prst="rect">
            <a:avLst/>
          </a:prstGeom>
        </p:spPr>
        <p:txBody>
          <a:bodyPr wrap="square">
            <a:spAutoFit/>
          </a:bodyPr>
          <a:lstStyle/>
          <a:p>
            <a:pPr fontAlgn="base">
              <a:spcAft>
                <a:spcPts val="0"/>
              </a:spcAft>
            </a:pPr>
            <a: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t>ÉLÉMENTS SUPPLÉMENTAIRES ATTENDUS</a:t>
            </a:r>
          </a:p>
        </p:txBody>
      </p:sp>
      <p:sp>
        <p:nvSpPr>
          <p:cNvPr id="14" name="Rectangle 13">
            <a:extLst>
              <a:ext uri="{FF2B5EF4-FFF2-40B4-BE49-F238E27FC236}">
                <a16:creationId xmlns:a16="http://schemas.microsoft.com/office/drawing/2014/main" id="{6CD7C386-3918-4658-B48C-17B4ED2C15C0}"/>
              </a:ext>
            </a:extLst>
          </p:cNvPr>
          <p:cNvSpPr/>
          <p:nvPr/>
        </p:nvSpPr>
        <p:spPr>
          <a:xfrm>
            <a:off x="457200" y="3579705"/>
            <a:ext cx="5727700" cy="2893100"/>
          </a:xfrm>
          <a:prstGeom prst="rect">
            <a:avLst/>
          </a:prstGeom>
        </p:spPr>
        <p:txBody>
          <a:bodyPr wrap="square">
            <a:spAutoFit/>
          </a:bodyPr>
          <a:lstStyle/>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Le logo de chaque entreprise au format .</a:t>
            </a:r>
            <a:r>
              <a:rPr lang="fr-FR" sz="1400" dirty="0" err="1">
                <a:latin typeface="Roboto Light" panose="02000000000000000000" pitchFamily="2" charset="0"/>
                <a:ea typeface="Roboto Light" panose="02000000000000000000" pitchFamily="2" charset="0"/>
                <a:cs typeface="Courier New" panose="02070309020205020404" pitchFamily="49" charset="0"/>
              </a:rPr>
              <a:t>png</a:t>
            </a:r>
            <a:r>
              <a:rPr lang="fr-FR" sz="1400" dirty="0">
                <a:latin typeface="Roboto Light" panose="02000000000000000000" pitchFamily="2" charset="0"/>
                <a:ea typeface="Roboto Light" panose="02000000000000000000" pitchFamily="2" charset="0"/>
                <a:cs typeface="Courier New" panose="02070309020205020404" pitchFamily="49" charset="0"/>
              </a:rPr>
              <a:t> sans fond et au format vectoriel .ai en couleur et monochrome blanc.</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Le logo servira à la communication de l’événement</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Contact (nom, prénom, email, téléphone, adresse postale) du destinataire de l’abonnement d’un an à DAF </a:t>
            </a:r>
            <a:r>
              <a:rPr lang="fr-FR" sz="1400" dirty="0" err="1">
                <a:latin typeface="Roboto Light" panose="02000000000000000000" pitchFamily="2" charset="0"/>
                <a:ea typeface="Roboto Light" panose="02000000000000000000" pitchFamily="2" charset="0"/>
                <a:cs typeface="Courier New" panose="02070309020205020404" pitchFamily="49" charset="0"/>
              </a:rPr>
              <a:t>Mag</a:t>
            </a:r>
            <a:r>
              <a:rPr lang="fr-FR" sz="1400" i="1" dirty="0">
                <a:latin typeface="Roboto Light" panose="02000000000000000000" pitchFamily="2" charset="0"/>
                <a:ea typeface="Roboto Light" panose="02000000000000000000" pitchFamily="2" charset="0"/>
                <a:cs typeface="Courier New" panose="02070309020205020404" pitchFamily="49" charset="0"/>
              </a:rPr>
              <a:t>.</a:t>
            </a:r>
          </a:p>
          <a:p>
            <a:pPr fontAlgn="base"/>
            <a:endParaRPr lang="fr-FR" sz="1400" i="1"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i="1" dirty="0">
                <a:latin typeface="Roboto Light" panose="02000000000000000000" pitchFamily="2" charset="0"/>
                <a:ea typeface="Roboto Light" panose="02000000000000000000" pitchFamily="2" charset="0"/>
                <a:cs typeface="Courier New" panose="02070309020205020404" pitchFamily="49" charset="0"/>
              </a:rPr>
              <a:t>Si vous êtes retenu en finale vous bénéficierez d’une séance de coaching d’1 heure avec notre partenaire </a:t>
            </a:r>
            <a:r>
              <a:rPr lang="fr-FR" sz="1400" i="1" dirty="0" err="1">
                <a:latin typeface="Roboto Light" panose="02000000000000000000" pitchFamily="2" charset="0"/>
                <a:ea typeface="Roboto Light" panose="02000000000000000000" pitchFamily="2" charset="0"/>
                <a:cs typeface="Courier New" panose="02070309020205020404" pitchFamily="49" charset="0"/>
              </a:rPr>
              <a:t>Zepresenters</a:t>
            </a:r>
            <a:r>
              <a:rPr lang="fr-FR" sz="1400" i="1" dirty="0">
                <a:latin typeface="Roboto Light" panose="02000000000000000000" pitchFamily="2" charset="0"/>
                <a:ea typeface="Roboto Light" panose="02000000000000000000" pitchFamily="2" charset="0"/>
                <a:cs typeface="Courier New" panose="02070309020205020404" pitchFamily="49" charset="0"/>
              </a:rPr>
              <a:t> pour vous aider à préparer votre oral devant le jury. Les séances auront lieu en visioconférence le 13 et 14 octobre. </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p:txBody>
      </p:sp>
      <p:sp>
        <p:nvSpPr>
          <p:cNvPr id="16" name="Rectangle 15">
            <a:extLst>
              <a:ext uri="{FF2B5EF4-FFF2-40B4-BE49-F238E27FC236}">
                <a16:creationId xmlns:a16="http://schemas.microsoft.com/office/drawing/2014/main" id="{D911F18A-F53A-4FC2-B2A4-0D8491673880}"/>
              </a:ext>
            </a:extLst>
          </p:cNvPr>
          <p:cNvSpPr/>
          <p:nvPr/>
        </p:nvSpPr>
        <p:spPr>
          <a:xfrm>
            <a:off x="2628900" y="452276"/>
            <a:ext cx="3556000" cy="369332"/>
          </a:xfrm>
          <a:prstGeom prst="rect">
            <a:avLst/>
          </a:prstGeom>
        </p:spPr>
        <p:txBody>
          <a:bodyPr wrap="square">
            <a:spAutoFit/>
          </a:bodyPr>
          <a:lstStyle/>
          <a:p>
            <a:pPr algn="r" fontAlgn="base">
              <a:spcAft>
                <a:spcPts val="0"/>
              </a:spcAft>
            </a:pPr>
            <a:r>
              <a:rPr lang="fr-FR" b="1" dirty="0">
                <a:latin typeface="Roboto Thin Italic"/>
                <a:ea typeface="Roboto Black" panose="02000000000000000000" pitchFamily="2" charset="0"/>
                <a:cs typeface="Roboto Thin Italic"/>
              </a:rPr>
              <a:t>DOSSIER DE CANDIDATURE 2022</a:t>
            </a:r>
            <a:endParaRPr lang="fr-FR" dirty="0">
              <a:latin typeface="Roboto Thin Italic"/>
              <a:ea typeface="Roboto Light" panose="02000000000000000000" pitchFamily="2" charset="0"/>
              <a:cs typeface="Roboto Thin Italic"/>
            </a:endParaRPr>
          </a:p>
        </p:txBody>
      </p:sp>
      <p:sp>
        <p:nvSpPr>
          <p:cNvPr id="13" name="Rectangle 12">
            <a:extLst>
              <a:ext uri="{FF2B5EF4-FFF2-40B4-BE49-F238E27FC236}">
                <a16:creationId xmlns:a16="http://schemas.microsoft.com/office/drawing/2014/main" id="{2C615DBB-5DA1-4CFC-8A94-D5EE59892810}"/>
              </a:ext>
            </a:extLst>
          </p:cNvPr>
          <p:cNvSpPr/>
          <p:nvPr/>
        </p:nvSpPr>
        <p:spPr>
          <a:xfrm>
            <a:off x="542897" y="7240696"/>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3EC48"/>
              </a:solidFill>
            </a:endParaRPr>
          </a:p>
        </p:txBody>
      </p:sp>
      <p:sp>
        <p:nvSpPr>
          <p:cNvPr id="22" name="Rectangle 21">
            <a:extLst>
              <a:ext uri="{FF2B5EF4-FFF2-40B4-BE49-F238E27FC236}">
                <a16:creationId xmlns:a16="http://schemas.microsoft.com/office/drawing/2014/main" id="{9BCD0E7F-654B-4762-8CE1-075D11C84B9B}"/>
              </a:ext>
            </a:extLst>
          </p:cNvPr>
          <p:cNvSpPr/>
          <p:nvPr/>
        </p:nvSpPr>
        <p:spPr>
          <a:xfrm>
            <a:off x="457868" y="6631957"/>
            <a:ext cx="5918200" cy="584775"/>
          </a:xfrm>
          <a:prstGeom prst="rect">
            <a:avLst/>
          </a:prstGeom>
        </p:spPr>
        <p:txBody>
          <a:bodyPr wrap="square">
            <a:spAutoFit/>
          </a:bodyPr>
          <a:lstStyle/>
          <a:p>
            <a:pPr fontAlgn="base">
              <a:spcAft>
                <a:spcPts val="0"/>
              </a:spcAft>
            </a:pPr>
            <a: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t>VOTRE CONTACT</a:t>
            </a:r>
          </a:p>
        </p:txBody>
      </p:sp>
      <p:sp>
        <p:nvSpPr>
          <p:cNvPr id="23" name="Rectangle 22">
            <a:extLst>
              <a:ext uri="{FF2B5EF4-FFF2-40B4-BE49-F238E27FC236}">
                <a16:creationId xmlns:a16="http://schemas.microsoft.com/office/drawing/2014/main" id="{6CD7C386-3918-4658-B48C-17B4ED2C15C0}"/>
              </a:ext>
            </a:extLst>
          </p:cNvPr>
          <p:cNvSpPr/>
          <p:nvPr/>
        </p:nvSpPr>
        <p:spPr>
          <a:xfrm>
            <a:off x="457200" y="7620907"/>
            <a:ext cx="5388671" cy="954107"/>
          </a:xfrm>
          <a:prstGeom prst="rect">
            <a:avLst/>
          </a:prstGeom>
        </p:spPr>
        <p:txBody>
          <a:bodyPr wrap="square">
            <a:spAutoFit/>
          </a:bodyPr>
          <a:lstStyle/>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Edouard de Cazes</a:t>
            </a: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Directeur des trophées</a:t>
            </a:r>
          </a:p>
          <a:p>
            <a:pPr fontAlgn="base"/>
            <a:r>
              <a:rPr lang="fr-FR" sz="1400" dirty="0" err="1">
                <a:latin typeface="Roboto Light" panose="02000000000000000000" pitchFamily="2" charset="0"/>
                <a:ea typeface="Roboto Light" panose="02000000000000000000" pitchFamily="2" charset="0"/>
                <a:cs typeface="Courier New" panose="02070309020205020404" pitchFamily="49" charset="0"/>
                <a:hlinkClick r:id="rId2"/>
              </a:rPr>
              <a:t>edecazes@netmedia.group</a:t>
            </a:r>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01 82 00 97 40</a:t>
            </a:r>
          </a:p>
        </p:txBody>
      </p:sp>
    </p:spTree>
    <p:extLst>
      <p:ext uri="{BB962C8B-B14F-4D97-AF65-F5344CB8AC3E}">
        <p14:creationId xmlns:p14="http://schemas.microsoft.com/office/powerpoint/2010/main" val="570624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t 4">
            <a:extLst>
              <a:ext uri="{FF2B5EF4-FFF2-40B4-BE49-F238E27FC236}">
                <a16:creationId xmlns:a16="http://schemas.microsoft.com/office/drawing/2014/main" id="{146011F4-ED35-EA40-E301-BB484E48B668}"/>
              </a:ext>
            </a:extLst>
          </p:cNvPr>
          <p:cNvGraphicFramePr>
            <a:graphicFrameLocks noChangeAspect="1"/>
          </p:cNvGraphicFramePr>
          <p:nvPr>
            <p:extLst>
              <p:ext uri="{D42A27DB-BD31-4B8C-83A1-F6EECF244321}">
                <p14:modId xmlns:p14="http://schemas.microsoft.com/office/powerpoint/2010/main" val="2618150004"/>
              </p:ext>
            </p:extLst>
          </p:nvPr>
        </p:nvGraphicFramePr>
        <p:xfrm>
          <a:off x="31750" y="95250"/>
          <a:ext cx="6794500" cy="9715500"/>
        </p:xfrm>
        <a:graphic>
          <a:graphicData uri="http://schemas.openxmlformats.org/presentationml/2006/ole">
            <mc:AlternateContent xmlns:mc="http://schemas.openxmlformats.org/markup-compatibility/2006">
              <mc:Choice xmlns:v="urn:schemas-microsoft-com:vml" Requires="v">
                <p:oleObj name="Document" r:id="rId2" imgW="6794500" imgH="9715500" progId="Word.Document.12">
                  <p:embed/>
                </p:oleObj>
              </mc:Choice>
              <mc:Fallback>
                <p:oleObj name="Document" r:id="rId2" imgW="6794500" imgH="9715500" progId="Word.Document.12">
                  <p:embed/>
                  <p:pic>
                    <p:nvPicPr>
                      <p:cNvPr id="0" name=""/>
                      <p:cNvPicPr/>
                      <p:nvPr/>
                    </p:nvPicPr>
                    <p:blipFill>
                      <a:blip r:embed="rId3"/>
                      <a:stretch>
                        <a:fillRect/>
                      </a:stretch>
                    </p:blipFill>
                    <p:spPr>
                      <a:xfrm>
                        <a:off x="31750" y="95250"/>
                        <a:ext cx="6794500" cy="9715500"/>
                      </a:xfrm>
                      <a:prstGeom prst="rect">
                        <a:avLst/>
                      </a:prstGeom>
                    </p:spPr>
                  </p:pic>
                </p:oleObj>
              </mc:Fallback>
            </mc:AlternateContent>
          </a:graphicData>
        </a:graphic>
      </p:graphicFrame>
    </p:spTree>
    <p:extLst>
      <p:ext uri="{BB962C8B-B14F-4D97-AF65-F5344CB8AC3E}">
        <p14:creationId xmlns:p14="http://schemas.microsoft.com/office/powerpoint/2010/main" val="3806784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C615DBB-5DA1-4CFC-8A94-D5EE59892810}"/>
              </a:ext>
            </a:extLst>
          </p:cNvPr>
          <p:cNvSpPr/>
          <p:nvPr/>
        </p:nvSpPr>
        <p:spPr>
          <a:xfrm>
            <a:off x="583798" y="2382577"/>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a:extLst>
              <a:ext uri="{FF2B5EF4-FFF2-40B4-BE49-F238E27FC236}">
                <a16:creationId xmlns:a16="http://schemas.microsoft.com/office/drawing/2014/main" id="{9BCD0E7F-654B-4762-8CE1-075D11C84B9B}"/>
              </a:ext>
            </a:extLst>
          </p:cNvPr>
          <p:cNvSpPr/>
          <p:nvPr/>
        </p:nvSpPr>
        <p:spPr>
          <a:xfrm>
            <a:off x="482600" y="1756834"/>
            <a:ext cx="5918200" cy="584775"/>
          </a:xfrm>
          <a:prstGeom prst="rect">
            <a:avLst/>
          </a:prstGeom>
        </p:spPr>
        <p:txBody>
          <a:bodyPr wrap="square">
            <a:spAutoFit/>
          </a:bodyPr>
          <a:lstStyle/>
          <a:p>
            <a:pPr fontAlgn="base">
              <a:spcAft>
                <a:spcPts val="0"/>
              </a:spcAft>
            </a:pPr>
            <a: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t>LES CATÉGORIES</a:t>
            </a:r>
          </a:p>
        </p:txBody>
      </p:sp>
      <p:sp>
        <p:nvSpPr>
          <p:cNvPr id="6" name="Rectangle 5">
            <a:extLst>
              <a:ext uri="{FF2B5EF4-FFF2-40B4-BE49-F238E27FC236}">
                <a16:creationId xmlns:a16="http://schemas.microsoft.com/office/drawing/2014/main" id="{D5D3D6D5-0B98-411B-A2D0-2588D16904D9}"/>
              </a:ext>
            </a:extLst>
          </p:cNvPr>
          <p:cNvSpPr/>
          <p:nvPr/>
        </p:nvSpPr>
        <p:spPr>
          <a:xfrm>
            <a:off x="526648" y="2835877"/>
            <a:ext cx="5658252" cy="4245458"/>
          </a:xfrm>
          <a:prstGeom prst="rect">
            <a:avLst/>
          </a:prstGeom>
        </p:spPr>
        <p:txBody>
          <a:bodyPr wrap="square" tIns="0" bIns="0" numCol="1">
            <a:spAutoFit/>
          </a:bodyPr>
          <a:lstStyle/>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Communication financière</a:t>
            </a:r>
          </a:p>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Comptabilité</a:t>
            </a:r>
          </a:p>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Développement international</a:t>
            </a:r>
          </a:p>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Digitalisation</a:t>
            </a:r>
          </a:p>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Financement</a:t>
            </a:r>
          </a:p>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Opération de croissance</a:t>
            </a:r>
          </a:p>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RH</a:t>
            </a:r>
          </a:p>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Stratégie RSE/ESG</a:t>
            </a:r>
          </a:p>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Transformation</a:t>
            </a:r>
          </a:p>
          <a:p>
            <a:pPr marL="342900" lvl="0" indent="-342900" fontAlgn="base">
              <a:lnSpc>
                <a:spcPct val="200000"/>
              </a:lnSpc>
              <a:buFont typeface="+mj-lt"/>
              <a:buAutoNum type="arabicPeriod"/>
            </a:pPr>
            <a:r>
              <a:rPr lang="fr-FR" sz="1400" dirty="0">
                <a:latin typeface="Roboto Black" panose="02000000000000000000" pitchFamily="2" charset="0"/>
                <a:ea typeface="Roboto Black" panose="02000000000000000000" pitchFamily="2" charset="0"/>
                <a:cs typeface="Courier New" panose="02070309020205020404" pitchFamily="49" charset="0"/>
              </a:rPr>
              <a:t>Trésorerie</a:t>
            </a:r>
          </a:p>
        </p:txBody>
      </p:sp>
      <p:sp>
        <p:nvSpPr>
          <p:cNvPr id="14" name="Rectangle 13">
            <a:extLst>
              <a:ext uri="{FF2B5EF4-FFF2-40B4-BE49-F238E27FC236}">
                <a16:creationId xmlns:a16="http://schemas.microsoft.com/office/drawing/2014/main" id="{D911F18A-F53A-4FC2-B2A4-0D8491673880}"/>
              </a:ext>
            </a:extLst>
          </p:cNvPr>
          <p:cNvSpPr/>
          <p:nvPr/>
        </p:nvSpPr>
        <p:spPr>
          <a:xfrm>
            <a:off x="2628900" y="452276"/>
            <a:ext cx="3556000" cy="369332"/>
          </a:xfrm>
          <a:prstGeom prst="rect">
            <a:avLst/>
          </a:prstGeom>
        </p:spPr>
        <p:txBody>
          <a:bodyPr wrap="square">
            <a:spAutoFit/>
          </a:bodyPr>
          <a:lstStyle/>
          <a:p>
            <a:pPr algn="r" fontAlgn="base">
              <a:spcAft>
                <a:spcPts val="0"/>
              </a:spcAft>
            </a:pPr>
            <a:r>
              <a:rPr lang="fr-FR" b="1" dirty="0">
                <a:latin typeface="Roboto Thin Italic"/>
                <a:ea typeface="Roboto Black" panose="02000000000000000000" pitchFamily="2" charset="0"/>
                <a:cs typeface="Roboto Thin Italic"/>
              </a:rPr>
              <a:t>DOSSIER DE CANDIDATURE 2022</a:t>
            </a:r>
            <a:endParaRPr lang="fr-FR" dirty="0">
              <a:latin typeface="Roboto Thin Italic"/>
              <a:ea typeface="Roboto Light" panose="02000000000000000000" pitchFamily="2" charset="0"/>
              <a:cs typeface="Roboto Thin Italic"/>
            </a:endParaRPr>
          </a:p>
        </p:txBody>
      </p:sp>
      <p:sp>
        <p:nvSpPr>
          <p:cNvPr id="15" name="Rectangle 14">
            <a:extLst>
              <a:ext uri="{FF2B5EF4-FFF2-40B4-BE49-F238E27FC236}">
                <a16:creationId xmlns:a16="http://schemas.microsoft.com/office/drawing/2014/main" id="{D8C6C28B-BAC3-4D27-A3E8-5B6C02472701}"/>
              </a:ext>
            </a:extLst>
          </p:cNvPr>
          <p:cNvSpPr/>
          <p:nvPr/>
        </p:nvSpPr>
        <p:spPr>
          <a:xfrm>
            <a:off x="526648" y="7879667"/>
            <a:ext cx="5918200" cy="461665"/>
          </a:xfrm>
          <a:prstGeom prst="rect">
            <a:avLst/>
          </a:prstGeom>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fontAlgn="base"/>
            <a:r>
              <a:rPr lang="fr-FR" sz="1200" dirty="0">
                <a:latin typeface="Roboto Light" panose="02000000000000000000" pitchFamily="2" charset="0"/>
                <a:ea typeface="Roboto Light" panose="02000000000000000000" pitchFamily="2" charset="0"/>
                <a:cs typeface="Courier New" panose="02070309020205020404" pitchFamily="49" charset="0"/>
              </a:rPr>
              <a:t>Un descriptif des catégories est disponible sur le site internet de l’événement :</a:t>
            </a:r>
            <a:br>
              <a:rPr lang="fr-FR" sz="1200" dirty="0">
                <a:latin typeface="Roboto Light" panose="02000000000000000000" pitchFamily="2" charset="0"/>
                <a:ea typeface="Roboto Light" panose="02000000000000000000" pitchFamily="2" charset="0"/>
                <a:cs typeface="Courier New" panose="02070309020205020404" pitchFamily="49" charset="0"/>
              </a:rPr>
            </a:br>
            <a:r>
              <a:rPr lang="fr-FR" sz="1200" dirty="0" err="1">
                <a:latin typeface="Roboto Light" panose="02000000000000000000" pitchFamily="2" charset="0"/>
                <a:ea typeface="Roboto Light" panose="02000000000000000000" pitchFamily="2" charset="0"/>
                <a:cs typeface="Courier New" panose="02070309020205020404" pitchFamily="49" charset="0"/>
              </a:rPr>
              <a:t>www.trophees-daf.fr</a:t>
            </a:r>
            <a:endParaRPr kumimoji="0" lang="fr-FR" sz="1200" b="0" i="0" u="none" strike="noStrike" kern="1200" cap="none" spc="0" normalizeH="0" baseline="0" noProof="0" dirty="0">
              <a:ln>
                <a:noFill/>
              </a:ln>
              <a:effectLst/>
              <a:uLnTx/>
              <a:uFillTx/>
              <a:latin typeface="Roboto Light" panose="02000000000000000000" pitchFamily="2" charset="0"/>
              <a:ea typeface="Roboto Light" panose="02000000000000000000" pitchFamily="2" charset="0"/>
            </a:endParaRPr>
          </a:p>
        </p:txBody>
      </p:sp>
    </p:spTree>
    <p:extLst>
      <p:ext uri="{BB962C8B-B14F-4D97-AF65-F5344CB8AC3E}">
        <p14:creationId xmlns:p14="http://schemas.microsoft.com/office/powerpoint/2010/main" val="232895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C615DBB-5DA1-4CFC-8A94-D5EE59892810}"/>
              </a:ext>
            </a:extLst>
          </p:cNvPr>
          <p:cNvSpPr/>
          <p:nvPr/>
        </p:nvSpPr>
        <p:spPr>
          <a:xfrm>
            <a:off x="542897" y="2498242"/>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a:extLst>
              <a:ext uri="{FF2B5EF4-FFF2-40B4-BE49-F238E27FC236}">
                <a16:creationId xmlns:a16="http://schemas.microsoft.com/office/drawing/2014/main" id="{9BCD0E7F-654B-4762-8CE1-075D11C84B9B}"/>
              </a:ext>
            </a:extLst>
          </p:cNvPr>
          <p:cNvSpPr/>
          <p:nvPr/>
        </p:nvSpPr>
        <p:spPr>
          <a:xfrm>
            <a:off x="469900" y="1909381"/>
            <a:ext cx="5918200" cy="584775"/>
          </a:xfrm>
          <a:prstGeom prst="rect">
            <a:avLst/>
          </a:prstGeom>
        </p:spPr>
        <p:txBody>
          <a:bodyPr wrap="square">
            <a:spAutoFit/>
          </a:bodyPr>
          <a:lstStyle/>
          <a:p>
            <a:pPr fontAlgn="base">
              <a:spcAft>
                <a:spcPts val="0"/>
              </a:spcAft>
            </a:pPr>
            <a: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t>JURY ET PRÉ-JURY</a:t>
            </a:r>
          </a:p>
        </p:txBody>
      </p:sp>
      <p:sp>
        <p:nvSpPr>
          <p:cNvPr id="14" name="Rectangle 13">
            <a:extLst>
              <a:ext uri="{FF2B5EF4-FFF2-40B4-BE49-F238E27FC236}">
                <a16:creationId xmlns:a16="http://schemas.microsoft.com/office/drawing/2014/main" id="{6CD7C386-3918-4658-B48C-17B4ED2C15C0}"/>
              </a:ext>
            </a:extLst>
          </p:cNvPr>
          <p:cNvSpPr/>
          <p:nvPr/>
        </p:nvSpPr>
        <p:spPr>
          <a:xfrm>
            <a:off x="457200" y="2902517"/>
            <a:ext cx="5906836" cy="1600438"/>
          </a:xfrm>
          <a:prstGeom prst="rect">
            <a:avLst/>
          </a:prstGeom>
        </p:spPr>
        <p:txBody>
          <a:bodyPr wrap="square">
            <a:spAutoFit/>
          </a:bodyPr>
          <a:lstStyle/>
          <a:p>
            <a:pPr algn="just"/>
            <a:r>
              <a:rPr lang="fr-FR" sz="1400" dirty="0">
                <a:latin typeface="Roboto Light" panose="02000000000000000000" pitchFamily="2" charset="0"/>
                <a:ea typeface="Roboto Light" panose="02000000000000000000" pitchFamily="2" charset="0"/>
                <a:cs typeface="DokChampa" panose="020B0604020202020204" pitchFamily="34" charset="-34"/>
              </a:rPr>
              <a:t>Le pré-jury est composé des membres de la rédaction de la marque media </a:t>
            </a:r>
            <a:r>
              <a:rPr lang="fr-FR" sz="1400" i="1" dirty="0">
                <a:latin typeface="Roboto Light" panose="02000000000000000000" pitchFamily="2" charset="0"/>
                <a:ea typeface="Roboto Light" panose="02000000000000000000" pitchFamily="2" charset="0"/>
                <a:cs typeface="DokChampa" panose="020B0604020202020204" pitchFamily="34" charset="-34"/>
              </a:rPr>
              <a:t>DAF </a:t>
            </a:r>
            <a:r>
              <a:rPr lang="fr-FR" sz="1400" i="1" dirty="0" err="1">
                <a:latin typeface="Roboto Light" panose="02000000000000000000" pitchFamily="2" charset="0"/>
                <a:ea typeface="Roboto Light" panose="02000000000000000000" pitchFamily="2" charset="0"/>
                <a:cs typeface="DokChampa" panose="020B0604020202020204" pitchFamily="34" charset="-34"/>
              </a:rPr>
              <a:t>Mag</a:t>
            </a:r>
            <a:r>
              <a:rPr lang="fr-FR" sz="1400" dirty="0">
                <a:latin typeface="Roboto Light" panose="02000000000000000000" pitchFamily="2" charset="0"/>
                <a:ea typeface="Roboto Light" panose="02000000000000000000" pitchFamily="2" charset="0"/>
                <a:cs typeface="DokChampa" panose="020B0604020202020204" pitchFamily="34" charset="-34"/>
              </a:rPr>
              <a:t>. Il se réunit pour sélectionner les 3 dossiers finalistes par catégorie.</a:t>
            </a:r>
          </a:p>
          <a:p>
            <a:pPr algn="just"/>
            <a:endParaRPr lang="fr-FR" sz="1400" u="sng" dirty="0">
              <a:latin typeface="Roboto Light" panose="02000000000000000000" pitchFamily="2" charset="0"/>
              <a:ea typeface="Roboto Light" panose="02000000000000000000" pitchFamily="2" charset="0"/>
              <a:cs typeface="DokChampa" panose="020B0604020202020204" pitchFamily="34" charset="-34"/>
            </a:endParaRPr>
          </a:p>
          <a:p>
            <a:pPr algn="just"/>
            <a:r>
              <a:rPr lang="fr-FR" sz="1400" dirty="0">
                <a:latin typeface="Roboto Light" panose="02000000000000000000" pitchFamily="2" charset="0"/>
                <a:ea typeface="Roboto Light" panose="02000000000000000000" pitchFamily="2" charset="0"/>
                <a:cs typeface="DokChampa" panose="020B0604020202020204" pitchFamily="34" charset="-34"/>
              </a:rPr>
              <a:t>Le jury est constitué de professionnels du secteur. Il établit le palmarès : Or / Argent / Bronze suite à un grand oral de 5 min des trois finalistes retenus par catégorie.</a:t>
            </a:r>
          </a:p>
        </p:txBody>
      </p:sp>
      <p:sp>
        <p:nvSpPr>
          <p:cNvPr id="17" name="Rectangle 16">
            <a:extLst>
              <a:ext uri="{FF2B5EF4-FFF2-40B4-BE49-F238E27FC236}">
                <a16:creationId xmlns:a16="http://schemas.microsoft.com/office/drawing/2014/main" id="{FFDA796E-E033-4A27-B2E1-19F6FEA99C23}"/>
              </a:ext>
            </a:extLst>
          </p:cNvPr>
          <p:cNvSpPr/>
          <p:nvPr/>
        </p:nvSpPr>
        <p:spPr>
          <a:xfrm>
            <a:off x="542897" y="5534288"/>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D2C4C5A6-0E5A-42AF-A748-6B1C40E9DE44}"/>
              </a:ext>
            </a:extLst>
          </p:cNvPr>
          <p:cNvSpPr/>
          <p:nvPr/>
        </p:nvSpPr>
        <p:spPr>
          <a:xfrm>
            <a:off x="445836" y="4926334"/>
            <a:ext cx="5918200" cy="584775"/>
          </a:xfrm>
          <a:prstGeom prst="rect">
            <a:avLst/>
          </a:prstGeom>
        </p:spPr>
        <p:txBody>
          <a:bodyPr wrap="square">
            <a:spAutoFit/>
          </a:bodyPr>
          <a:lstStyle/>
          <a:p>
            <a:pPr fontAlgn="base">
              <a:spcAft>
                <a:spcPts val="0"/>
              </a:spcAft>
            </a:pPr>
            <a: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t>CRITÈRES DE NOTATION</a:t>
            </a:r>
          </a:p>
        </p:txBody>
      </p:sp>
      <p:sp>
        <p:nvSpPr>
          <p:cNvPr id="19" name="Rectangle 18">
            <a:extLst>
              <a:ext uri="{FF2B5EF4-FFF2-40B4-BE49-F238E27FC236}">
                <a16:creationId xmlns:a16="http://schemas.microsoft.com/office/drawing/2014/main" id="{174E3368-3465-47B9-A564-FF99619135D6}"/>
              </a:ext>
            </a:extLst>
          </p:cNvPr>
          <p:cNvSpPr/>
          <p:nvPr/>
        </p:nvSpPr>
        <p:spPr>
          <a:xfrm>
            <a:off x="482600" y="5987655"/>
            <a:ext cx="5881436" cy="2031325"/>
          </a:xfrm>
          <a:prstGeom prst="rect">
            <a:avLst/>
          </a:prstGeom>
        </p:spPr>
        <p:txBody>
          <a:bodyPr wrap="square">
            <a:spAutoFit/>
          </a:bodyPr>
          <a:lstStyle/>
          <a:p>
            <a:pPr algn="just"/>
            <a:r>
              <a:rPr lang="fr-FR" sz="1400" dirty="0">
                <a:latin typeface="Roboto Light" panose="02000000000000000000" pitchFamily="2" charset="0"/>
                <a:ea typeface="Roboto Light" panose="02000000000000000000" pitchFamily="2" charset="0"/>
                <a:cs typeface="DokChampa" panose="020B0604020202020204" pitchFamily="34" charset="-34"/>
              </a:rPr>
              <a:t>Les critères de notations sont :</a:t>
            </a:r>
          </a:p>
          <a:p>
            <a:pPr marL="342900" indent="-342900" algn="just">
              <a:buFont typeface="Arial" panose="020B0604020202020204" pitchFamily="34" charset="0"/>
              <a:buChar char="•"/>
            </a:pPr>
            <a:r>
              <a:rPr lang="fr-FR" sz="1400" dirty="0">
                <a:latin typeface="Roboto Light" panose="02000000000000000000" pitchFamily="2" charset="0"/>
                <a:ea typeface="Roboto Light" panose="02000000000000000000" pitchFamily="2" charset="0"/>
                <a:cs typeface="DokChampa" panose="020B0604020202020204" pitchFamily="34" charset="-34"/>
              </a:rPr>
              <a:t>Votre initiative doit être déjà </a:t>
            </a:r>
            <a:r>
              <a:rPr lang="fr-FR" sz="1400" b="1" dirty="0">
                <a:latin typeface="Roboto Light" panose="02000000000000000000" pitchFamily="2" charset="0"/>
                <a:ea typeface="Roboto Light" panose="02000000000000000000" pitchFamily="2" charset="0"/>
                <a:cs typeface="DokChampa" panose="020B0604020202020204" pitchFamily="34" charset="-34"/>
              </a:rPr>
              <a:t>réalisée</a:t>
            </a:r>
          </a:p>
          <a:p>
            <a:pPr marL="342900" indent="-342900" algn="just">
              <a:buFont typeface="Arial" panose="020B0604020202020204" pitchFamily="34" charset="0"/>
              <a:buChar char="•"/>
            </a:pPr>
            <a:r>
              <a:rPr lang="fr-FR" sz="1400" dirty="0">
                <a:latin typeface="Roboto Light" panose="02000000000000000000" pitchFamily="2" charset="0"/>
                <a:ea typeface="Roboto Light" panose="02000000000000000000" pitchFamily="2" charset="0"/>
                <a:cs typeface="DokChampa" panose="020B0604020202020204" pitchFamily="34" charset="-34"/>
              </a:rPr>
              <a:t>Expliquez en quoi elle cohérente par rapport à une problématique rencontrée et quel est son impact</a:t>
            </a:r>
          </a:p>
          <a:p>
            <a:pPr marL="342900" indent="-342900" algn="just">
              <a:buFont typeface="Arial" panose="020B0604020202020204" pitchFamily="34" charset="0"/>
              <a:buChar char="•"/>
            </a:pPr>
            <a:r>
              <a:rPr lang="fr-FR" sz="1400" dirty="0">
                <a:latin typeface="Roboto Light" panose="02000000000000000000" pitchFamily="2" charset="0"/>
                <a:ea typeface="Roboto Light" panose="02000000000000000000" pitchFamily="2" charset="0"/>
                <a:cs typeface="DokChampa" panose="020B0604020202020204" pitchFamily="34" charset="-34"/>
              </a:rPr>
              <a:t>Détaillez les résultats de votre projet</a:t>
            </a:r>
          </a:p>
          <a:p>
            <a:pPr marL="342900" indent="-342900" algn="just">
              <a:buFont typeface="Arial" panose="020B0604020202020204" pitchFamily="34" charset="0"/>
              <a:buChar char="•"/>
            </a:pPr>
            <a:r>
              <a:rPr lang="fr-FR" sz="1400" dirty="0">
                <a:latin typeface="Roboto Light" panose="02000000000000000000" pitchFamily="2" charset="0"/>
                <a:ea typeface="Roboto Light" panose="02000000000000000000" pitchFamily="2" charset="0"/>
                <a:cs typeface="DokChampa" panose="020B0604020202020204" pitchFamily="34" charset="-34"/>
              </a:rPr>
              <a:t>Votre action doit être innovante, créative et inspirante</a:t>
            </a:r>
          </a:p>
          <a:p>
            <a:pPr marL="342900" indent="-342900" algn="just">
              <a:buFont typeface="Arial" panose="020B0604020202020204" pitchFamily="34" charset="0"/>
              <a:buChar char="•"/>
            </a:pPr>
            <a:r>
              <a:rPr lang="fr-FR" sz="1400" dirty="0">
                <a:latin typeface="Roboto Light" panose="02000000000000000000" pitchFamily="2" charset="0"/>
                <a:ea typeface="Roboto Light" panose="02000000000000000000" pitchFamily="2" charset="0"/>
                <a:cs typeface="DokChampa" panose="020B0604020202020204" pitchFamily="34" charset="-34"/>
              </a:rPr>
              <a:t>Vous devez préciser le modèle économique employé</a:t>
            </a:r>
          </a:p>
          <a:p>
            <a:pPr marL="342900" indent="-342900" algn="just">
              <a:buFont typeface="Arial" panose="020B0604020202020204" pitchFamily="34" charset="0"/>
              <a:buChar char="•"/>
            </a:pPr>
            <a:r>
              <a:rPr lang="fr-FR" sz="1400" dirty="0">
                <a:latin typeface="Roboto Light" panose="02000000000000000000" pitchFamily="2" charset="0"/>
                <a:ea typeface="Roboto Light" panose="02000000000000000000" pitchFamily="2" charset="0"/>
                <a:cs typeface="DokChampa" panose="020B0604020202020204" pitchFamily="34" charset="-34"/>
              </a:rPr>
              <a:t>Vous devez détailler le périmètre de votre projet</a:t>
            </a:r>
          </a:p>
          <a:p>
            <a:pPr marL="342900" indent="-342900" algn="just">
              <a:buFont typeface="Arial" panose="020B0604020202020204" pitchFamily="34" charset="0"/>
              <a:buChar char="•"/>
            </a:pPr>
            <a:r>
              <a:rPr lang="fr-FR" sz="1400" dirty="0">
                <a:latin typeface="Roboto Light" panose="02000000000000000000" pitchFamily="2" charset="0"/>
                <a:ea typeface="Roboto Light" panose="02000000000000000000" pitchFamily="2" charset="0"/>
                <a:cs typeface="DokChampa" panose="020B0604020202020204" pitchFamily="34" charset="-34"/>
              </a:rPr>
              <a:t>Réplicabilité et scalabilité à grande échelle</a:t>
            </a:r>
          </a:p>
        </p:txBody>
      </p:sp>
      <p:sp>
        <p:nvSpPr>
          <p:cNvPr id="15" name="Rectangle 14">
            <a:extLst>
              <a:ext uri="{FF2B5EF4-FFF2-40B4-BE49-F238E27FC236}">
                <a16:creationId xmlns:a16="http://schemas.microsoft.com/office/drawing/2014/main" id="{D911F18A-F53A-4FC2-B2A4-0D8491673880}"/>
              </a:ext>
            </a:extLst>
          </p:cNvPr>
          <p:cNvSpPr/>
          <p:nvPr/>
        </p:nvSpPr>
        <p:spPr>
          <a:xfrm>
            <a:off x="2628900" y="452276"/>
            <a:ext cx="3556000" cy="369332"/>
          </a:xfrm>
          <a:prstGeom prst="rect">
            <a:avLst/>
          </a:prstGeom>
        </p:spPr>
        <p:txBody>
          <a:bodyPr wrap="square">
            <a:spAutoFit/>
          </a:bodyPr>
          <a:lstStyle/>
          <a:p>
            <a:pPr algn="r" fontAlgn="base">
              <a:spcAft>
                <a:spcPts val="0"/>
              </a:spcAft>
            </a:pPr>
            <a:r>
              <a:rPr lang="fr-FR" b="1" dirty="0">
                <a:latin typeface="Roboto Thin Italic"/>
                <a:ea typeface="Roboto Black" panose="02000000000000000000" pitchFamily="2" charset="0"/>
                <a:cs typeface="Roboto Thin Italic"/>
              </a:rPr>
              <a:t>DOSSIER DE CANDIDATURE 2022</a:t>
            </a:r>
            <a:endParaRPr lang="fr-FR" dirty="0">
              <a:latin typeface="Roboto Thin Italic"/>
              <a:ea typeface="Roboto Light" panose="02000000000000000000" pitchFamily="2" charset="0"/>
              <a:cs typeface="Roboto Thin Italic"/>
            </a:endParaRPr>
          </a:p>
        </p:txBody>
      </p:sp>
    </p:spTree>
    <p:extLst>
      <p:ext uri="{BB962C8B-B14F-4D97-AF65-F5344CB8AC3E}">
        <p14:creationId xmlns:p14="http://schemas.microsoft.com/office/powerpoint/2010/main" val="351483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911F18A-F53A-4FC2-B2A4-0D8491673880}"/>
              </a:ext>
            </a:extLst>
          </p:cNvPr>
          <p:cNvSpPr/>
          <p:nvPr/>
        </p:nvSpPr>
        <p:spPr>
          <a:xfrm>
            <a:off x="2628900" y="452276"/>
            <a:ext cx="3556000" cy="369332"/>
          </a:xfrm>
          <a:prstGeom prst="rect">
            <a:avLst/>
          </a:prstGeom>
        </p:spPr>
        <p:txBody>
          <a:bodyPr wrap="square">
            <a:spAutoFit/>
          </a:bodyPr>
          <a:lstStyle/>
          <a:p>
            <a:pPr algn="r" fontAlgn="base">
              <a:spcAft>
                <a:spcPts val="0"/>
              </a:spcAft>
            </a:pPr>
            <a:r>
              <a:rPr lang="fr-FR" b="1" dirty="0">
                <a:latin typeface="Roboto Thin Italic"/>
                <a:ea typeface="Roboto Black" panose="02000000000000000000" pitchFamily="2" charset="0"/>
                <a:cs typeface="Roboto Thin Italic"/>
              </a:rPr>
              <a:t>DOSSIER DE CANDIDATURE 2022</a:t>
            </a:r>
            <a:endParaRPr lang="fr-FR" dirty="0">
              <a:latin typeface="Roboto Thin Italic"/>
              <a:ea typeface="Roboto Light" panose="02000000000000000000" pitchFamily="2" charset="0"/>
              <a:cs typeface="Roboto Thin Italic"/>
            </a:endParaRPr>
          </a:p>
        </p:txBody>
      </p:sp>
      <p:sp>
        <p:nvSpPr>
          <p:cNvPr id="11" name="Rectangle 10">
            <a:extLst>
              <a:ext uri="{FF2B5EF4-FFF2-40B4-BE49-F238E27FC236}">
                <a16:creationId xmlns:a16="http://schemas.microsoft.com/office/drawing/2014/main" id="{21E915C7-1B21-D29B-2DA9-1769C54808F7}"/>
              </a:ext>
            </a:extLst>
          </p:cNvPr>
          <p:cNvSpPr/>
          <p:nvPr/>
        </p:nvSpPr>
        <p:spPr>
          <a:xfrm>
            <a:off x="527997" y="2439230"/>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D328DD52-D65A-758A-15EE-B2C33FF2229B}"/>
              </a:ext>
            </a:extLst>
          </p:cNvPr>
          <p:cNvSpPr/>
          <p:nvPr/>
        </p:nvSpPr>
        <p:spPr>
          <a:xfrm>
            <a:off x="457868" y="1292458"/>
            <a:ext cx="5918200" cy="1077218"/>
          </a:xfrm>
          <a:prstGeom prst="rect">
            <a:avLst/>
          </a:prstGeom>
        </p:spPr>
        <p:txBody>
          <a:bodyPr wrap="square">
            <a:spAutoFit/>
          </a:bodyPr>
          <a:lstStyle/>
          <a:p>
            <a:pPr fontAlgn="base">
              <a:spcAft>
                <a:spcPts val="0"/>
              </a:spcAft>
            </a:pPr>
            <a: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t>INSCRIPTION GRATUITE</a:t>
            </a:r>
            <a:b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br>
            <a:r>
              <a:rPr lang="fr-FR" sz="3200" b="1" spc="-150" dirty="0">
                <a:latin typeface="Roboto Condensed Light" panose="02000000000000000000" pitchFamily="2" charset="0"/>
                <a:ea typeface="Roboto Condensed Light" panose="02000000000000000000" pitchFamily="2" charset="0"/>
                <a:cs typeface="Courier New" panose="02070309020205020404" pitchFamily="49" charset="0"/>
              </a:rPr>
              <a:t>DOSSIERS FINALISTES PAYANTS</a:t>
            </a:r>
          </a:p>
        </p:txBody>
      </p:sp>
      <p:sp>
        <p:nvSpPr>
          <p:cNvPr id="13" name="Rectangle 12">
            <a:extLst>
              <a:ext uri="{FF2B5EF4-FFF2-40B4-BE49-F238E27FC236}">
                <a16:creationId xmlns:a16="http://schemas.microsoft.com/office/drawing/2014/main" id="{FACF8AFA-AA5A-5782-81D7-48FB7926247B}"/>
              </a:ext>
            </a:extLst>
          </p:cNvPr>
          <p:cNvSpPr/>
          <p:nvPr/>
        </p:nvSpPr>
        <p:spPr>
          <a:xfrm>
            <a:off x="457198" y="2862118"/>
            <a:ext cx="5388671" cy="5693866"/>
          </a:xfrm>
          <a:prstGeom prst="rect">
            <a:avLst/>
          </a:prstGeom>
        </p:spPr>
        <p:txBody>
          <a:bodyPr wrap="square">
            <a:spAutoFit/>
          </a:bodyPr>
          <a:lstStyle/>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Le dépôt des dossiers est gratuit. </a:t>
            </a: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Seuls les projets retenus en finale seront payants. </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Les frais sont liés au fonctionnement global du concours et incluent également 4 places (par dossier finaliste) pour assister au dîner de gala, organisé le soir de la cérémonie d’annonce des résultats. Ces 4 places sont mises à la disposition de la société concernée qui en dispose comme elle le souhaite. Les frais par dossier finaliste sont fixes et de 2 500 € HT. </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L’entité qui soumet un ou des dossier(s) s’engage à verser ce montant par dossier retenu en finale.</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La somme due par les entreprises concernées devra être réglée à réception de facture. Une facture sera envoyée aux entreprises concernées, dès que la liste des finalistes sera dévoilée. </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Une entreprise ne peut déposer que 2 candidatures au maximum.</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Afin de valider votre participation aux Trophées DAF 2022, vous devez nous retourner le bon de participation signé*, avant le 30 septembre 2022. </a:t>
            </a:r>
          </a:p>
          <a:p>
            <a:pPr fontAlgn="base"/>
            <a:endParaRPr lang="fr-FR" sz="14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400" dirty="0">
                <a:latin typeface="Roboto Light" panose="02000000000000000000" pitchFamily="2" charset="0"/>
                <a:ea typeface="Roboto Light" panose="02000000000000000000" pitchFamily="2" charset="0"/>
                <a:cs typeface="Courier New" panose="02070309020205020404" pitchFamily="49" charset="0"/>
              </a:rPr>
              <a:t>Toute candidature reçue sans ce document dûment complété ne sera pas étudiée par le pré-jury et par le jury</a:t>
            </a:r>
          </a:p>
        </p:txBody>
      </p:sp>
      <p:sp>
        <p:nvSpPr>
          <p:cNvPr id="18" name="Rectangle 17">
            <a:extLst>
              <a:ext uri="{FF2B5EF4-FFF2-40B4-BE49-F238E27FC236}">
                <a16:creationId xmlns:a16="http://schemas.microsoft.com/office/drawing/2014/main" id="{0FFD0069-E8AD-4C1B-3B10-E39BA9C149F5}"/>
              </a:ext>
            </a:extLst>
          </p:cNvPr>
          <p:cNvSpPr/>
          <p:nvPr/>
        </p:nvSpPr>
        <p:spPr>
          <a:xfrm>
            <a:off x="457199" y="8398098"/>
            <a:ext cx="5388671" cy="430887"/>
          </a:xfrm>
          <a:prstGeom prst="rect">
            <a:avLst/>
          </a:prstGeom>
        </p:spPr>
        <p:txBody>
          <a:bodyPr wrap="square">
            <a:spAutoFit/>
          </a:bodyPr>
          <a:lstStyle/>
          <a:p>
            <a:pPr fontAlgn="base"/>
            <a:endParaRPr lang="fr-FR" sz="1100" dirty="0">
              <a:latin typeface="Roboto Light" panose="02000000000000000000" pitchFamily="2" charset="0"/>
              <a:ea typeface="Roboto Light" panose="02000000000000000000" pitchFamily="2" charset="0"/>
              <a:cs typeface="Courier New" panose="02070309020205020404" pitchFamily="49" charset="0"/>
            </a:endParaRPr>
          </a:p>
          <a:p>
            <a:pPr fontAlgn="base"/>
            <a:r>
              <a:rPr lang="fr-FR" sz="1100" dirty="0">
                <a:latin typeface="Roboto Light" panose="02000000000000000000" pitchFamily="2" charset="0"/>
                <a:ea typeface="Roboto Light" panose="02000000000000000000" pitchFamily="2" charset="0"/>
                <a:cs typeface="Courier New" panose="02070309020205020404" pitchFamily="49" charset="0"/>
              </a:rPr>
              <a:t>*Le bon de participation est disponible en dernière page. </a:t>
            </a:r>
          </a:p>
        </p:txBody>
      </p:sp>
    </p:spTree>
    <p:extLst>
      <p:ext uri="{BB962C8B-B14F-4D97-AF65-F5344CB8AC3E}">
        <p14:creationId xmlns:p14="http://schemas.microsoft.com/office/powerpoint/2010/main" val="2649351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2FF6364-6C29-487B-824E-D4A43B971400}"/>
              </a:ext>
            </a:extLst>
          </p:cNvPr>
          <p:cNvSpPr/>
          <p:nvPr/>
        </p:nvSpPr>
        <p:spPr>
          <a:xfrm>
            <a:off x="579661" y="2593699"/>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a:extLst>
              <a:ext uri="{FF2B5EF4-FFF2-40B4-BE49-F238E27FC236}">
                <a16:creationId xmlns:a16="http://schemas.microsoft.com/office/drawing/2014/main" id="{909D8E46-268A-4645-806D-296735BEB788}"/>
              </a:ext>
            </a:extLst>
          </p:cNvPr>
          <p:cNvSpPr/>
          <p:nvPr/>
        </p:nvSpPr>
        <p:spPr>
          <a:xfrm>
            <a:off x="482600" y="1985745"/>
            <a:ext cx="5918200" cy="584775"/>
          </a:xfrm>
          <a:prstGeom prst="rect">
            <a:avLst/>
          </a:prstGeom>
        </p:spPr>
        <p:txBody>
          <a:bodyPr wrap="square">
            <a:spAutoFit/>
          </a:bodyPr>
          <a:lstStyle/>
          <a:p>
            <a:pPr fontAlgn="base">
              <a:spcAft>
                <a:spcPts val="0"/>
              </a:spcAft>
            </a:pPr>
            <a: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t>DATES À RETENIR</a:t>
            </a:r>
          </a:p>
        </p:txBody>
      </p:sp>
      <p:sp>
        <p:nvSpPr>
          <p:cNvPr id="6" name="Flèche : bas 5">
            <a:extLst>
              <a:ext uri="{FF2B5EF4-FFF2-40B4-BE49-F238E27FC236}">
                <a16:creationId xmlns:a16="http://schemas.microsoft.com/office/drawing/2014/main" id="{C65D8036-0DF2-4145-B20A-F10E1A44D3D2}"/>
              </a:ext>
            </a:extLst>
          </p:cNvPr>
          <p:cNvSpPr/>
          <p:nvPr/>
        </p:nvSpPr>
        <p:spPr>
          <a:xfrm>
            <a:off x="3137346" y="3510214"/>
            <a:ext cx="541421" cy="4800600"/>
          </a:xfrm>
          <a:prstGeom prst="downArrow">
            <a:avLst/>
          </a:prstGeom>
          <a:solidFill>
            <a:srgbClr val="E50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cxnSp>
        <p:nvCxnSpPr>
          <p:cNvPr id="26" name="Connecteur droit 25">
            <a:extLst>
              <a:ext uri="{FF2B5EF4-FFF2-40B4-BE49-F238E27FC236}">
                <a16:creationId xmlns:a16="http://schemas.microsoft.com/office/drawing/2014/main" id="{9BE9C89C-6F97-4F2C-89F4-7EBC131C87EB}"/>
              </a:ext>
            </a:extLst>
          </p:cNvPr>
          <p:cNvCxnSpPr>
            <a:cxnSpLocks/>
          </p:cNvCxnSpPr>
          <p:nvPr/>
        </p:nvCxnSpPr>
        <p:spPr>
          <a:xfrm flipH="1">
            <a:off x="3554942" y="3880636"/>
            <a:ext cx="56899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2B769BD3-E363-4C84-ACFA-68C3B27ED5C0}"/>
              </a:ext>
            </a:extLst>
          </p:cNvPr>
          <p:cNvSpPr txBox="1"/>
          <p:nvPr/>
        </p:nvSpPr>
        <p:spPr>
          <a:xfrm>
            <a:off x="4187072" y="3719261"/>
            <a:ext cx="2743200" cy="307777"/>
          </a:xfrm>
          <a:prstGeom prst="rect">
            <a:avLst/>
          </a:prstGeom>
          <a:noFill/>
        </p:spPr>
        <p:txBody>
          <a:bodyPr wrap="square">
            <a:spAutoFit/>
          </a:bodyPr>
          <a:lstStyle/>
          <a:p>
            <a:r>
              <a:rPr lang="fr-FR" sz="1400" dirty="0">
                <a:latin typeface="Roboto Light" panose="02000000000000000000" pitchFamily="2" charset="0"/>
                <a:ea typeface="Roboto Light" panose="02000000000000000000" pitchFamily="2" charset="0"/>
                <a:cs typeface="Courier New" panose="02070309020205020404" pitchFamily="49" charset="0"/>
              </a:rPr>
              <a:t>Vendredi 20 septembre</a:t>
            </a:r>
            <a:endParaRPr lang="fr-FR" sz="1400" dirty="0"/>
          </a:p>
        </p:txBody>
      </p:sp>
      <p:sp>
        <p:nvSpPr>
          <p:cNvPr id="35" name="ZoneTexte 34">
            <a:extLst>
              <a:ext uri="{FF2B5EF4-FFF2-40B4-BE49-F238E27FC236}">
                <a16:creationId xmlns:a16="http://schemas.microsoft.com/office/drawing/2014/main" id="{FD68DB9C-61B9-4D2A-BD93-8D5F3C248FF6}"/>
              </a:ext>
            </a:extLst>
          </p:cNvPr>
          <p:cNvSpPr txBox="1"/>
          <p:nvPr/>
        </p:nvSpPr>
        <p:spPr>
          <a:xfrm>
            <a:off x="4217852" y="6016002"/>
            <a:ext cx="2084470" cy="307777"/>
          </a:xfrm>
          <a:prstGeom prst="rect">
            <a:avLst/>
          </a:prstGeom>
          <a:noFill/>
        </p:spPr>
        <p:txBody>
          <a:bodyPr wrap="square">
            <a:spAutoFit/>
          </a:bodyPr>
          <a:lstStyle/>
          <a:p>
            <a:r>
              <a:rPr lang="fr-FR" sz="1400" dirty="0">
                <a:latin typeface="Roboto Light" panose="02000000000000000000" pitchFamily="2" charset="0"/>
                <a:ea typeface="Roboto Light" panose="02000000000000000000" pitchFamily="2" charset="0"/>
                <a:cs typeface="Courier New" panose="02070309020205020404" pitchFamily="49" charset="0"/>
              </a:rPr>
              <a:t>Mardi 18 octobre</a:t>
            </a:r>
            <a:endParaRPr lang="fr-FR" sz="1400" dirty="0"/>
          </a:p>
        </p:txBody>
      </p:sp>
      <p:sp>
        <p:nvSpPr>
          <p:cNvPr id="37" name="ZoneTexte 36">
            <a:extLst>
              <a:ext uri="{FF2B5EF4-FFF2-40B4-BE49-F238E27FC236}">
                <a16:creationId xmlns:a16="http://schemas.microsoft.com/office/drawing/2014/main" id="{3FDF107F-EF05-427C-AE74-DC1EF251956B}"/>
              </a:ext>
            </a:extLst>
          </p:cNvPr>
          <p:cNvSpPr txBox="1"/>
          <p:nvPr/>
        </p:nvSpPr>
        <p:spPr>
          <a:xfrm>
            <a:off x="2309318" y="8353038"/>
            <a:ext cx="2175371" cy="307777"/>
          </a:xfrm>
          <a:prstGeom prst="rect">
            <a:avLst/>
          </a:prstGeom>
          <a:noFill/>
        </p:spPr>
        <p:txBody>
          <a:bodyPr wrap="square">
            <a:spAutoFit/>
          </a:bodyPr>
          <a:lstStyle/>
          <a:p>
            <a:pPr algn="ctr"/>
            <a:r>
              <a:rPr lang="fr-FR" sz="1400" dirty="0">
                <a:latin typeface="Roboto Light" panose="02000000000000000000" pitchFamily="2" charset="0"/>
                <a:ea typeface="Roboto Light" panose="02000000000000000000" pitchFamily="2" charset="0"/>
                <a:cs typeface="Courier New" panose="02070309020205020404" pitchFamily="49" charset="0"/>
              </a:rPr>
              <a:t>Mardi 15 novembre</a:t>
            </a:r>
            <a:endParaRPr lang="fr-FR" sz="1400" dirty="0"/>
          </a:p>
        </p:txBody>
      </p:sp>
      <p:sp>
        <p:nvSpPr>
          <p:cNvPr id="38" name="ZoneTexte 37">
            <a:extLst>
              <a:ext uri="{FF2B5EF4-FFF2-40B4-BE49-F238E27FC236}">
                <a16:creationId xmlns:a16="http://schemas.microsoft.com/office/drawing/2014/main" id="{C26090AA-47C7-4102-9681-F8A55EB61DE8}"/>
              </a:ext>
            </a:extLst>
          </p:cNvPr>
          <p:cNvSpPr txBox="1"/>
          <p:nvPr/>
        </p:nvSpPr>
        <p:spPr>
          <a:xfrm>
            <a:off x="1945487" y="8601838"/>
            <a:ext cx="2913146" cy="461665"/>
          </a:xfrm>
          <a:prstGeom prst="rect">
            <a:avLst/>
          </a:prstGeom>
          <a:noFill/>
        </p:spPr>
        <p:txBody>
          <a:bodyPr wrap="square">
            <a:spAutoFit/>
          </a:bodyPr>
          <a:lstStyle/>
          <a:p>
            <a:pPr algn="ctr"/>
            <a:r>
              <a:rPr lang="fr-FR" sz="1200" b="1" dirty="0">
                <a:latin typeface="Roboto Light" panose="02000000000000000000" pitchFamily="2" charset="0"/>
                <a:ea typeface="Roboto Light" panose="02000000000000000000" pitchFamily="2" charset="0"/>
                <a:cs typeface="Courier New" panose="02070309020205020404" pitchFamily="49" charset="0"/>
              </a:rPr>
              <a:t>CÉRÉMONIE DE REMISE DES PRIX</a:t>
            </a:r>
            <a:br>
              <a:rPr lang="fr-FR" sz="1200" b="1" dirty="0">
                <a:latin typeface="Roboto Light" panose="02000000000000000000" pitchFamily="2" charset="0"/>
                <a:ea typeface="Roboto Light" panose="02000000000000000000" pitchFamily="2" charset="0"/>
                <a:cs typeface="Courier New" panose="02070309020205020404" pitchFamily="49" charset="0"/>
              </a:rPr>
            </a:br>
            <a:r>
              <a:rPr lang="fr-FR" sz="1200" b="1" dirty="0">
                <a:latin typeface="Roboto Light" panose="02000000000000000000" pitchFamily="2" charset="0"/>
                <a:ea typeface="Roboto Light" panose="02000000000000000000" pitchFamily="2" charset="0"/>
                <a:cs typeface="Courier New" panose="02070309020205020404" pitchFamily="49" charset="0"/>
              </a:rPr>
              <a:t>ET DÎNER DE GALA</a:t>
            </a:r>
            <a:endParaRPr lang="fr-FR" sz="1200" b="1" dirty="0"/>
          </a:p>
        </p:txBody>
      </p:sp>
      <p:sp>
        <p:nvSpPr>
          <p:cNvPr id="39" name="ZoneTexte 38">
            <a:extLst>
              <a:ext uri="{FF2B5EF4-FFF2-40B4-BE49-F238E27FC236}">
                <a16:creationId xmlns:a16="http://schemas.microsoft.com/office/drawing/2014/main" id="{14CCA5A4-E53D-4492-9166-9CAB1EFB5EF6}"/>
              </a:ext>
            </a:extLst>
          </p:cNvPr>
          <p:cNvSpPr txBox="1"/>
          <p:nvPr/>
        </p:nvSpPr>
        <p:spPr>
          <a:xfrm>
            <a:off x="2893510" y="3164237"/>
            <a:ext cx="1012157" cy="307777"/>
          </a:xfrm>
          <a:prstGeom prst="rect">
            <a:avLst/>
          </a:prstGeom>
          <a:noFill/>
        </p:spPr>
        <p:txBody>
          <a:bodyPr wrap="square">
            <a:spAutoFit/>
          </a:bodyPr>
          <a:lstStyle/>
          <a:p>
            <a:pPr algn="ctr"/>
            <a:r>
              <a:rPr lang="fr-FR" sz="1400" b="1" dirty="0">
                <a:latin typeface="Roboto Light" panose="02000000000000000000" pitchFamily="2" charset="0"/>
                <a:ea typeface="Roboto Light" panose="02000000000000000000" pitchFamily="2" charset="0"/>
                <a:cs typeface="Courier New" panose="02070309020205020404" pitchFamily="49" charset="0"/>
              </a:rPr>
              <a:t>2022</a:t>
            </a:r>
            <a:endParaRPr lang="fr-FR" sz="1400" b="1" dirty="0"/>
          </a:p>
        </p:txBody>
      </p:sp>
      <p:sp>
        <p:nvSpPr>
          <p:cNvPr id="44" name="ZoneTexte 43">
            <a:extLst>
              <a:ext uri="{FF2B5EF4-FFF2-40B4-BE49-F238E27FC236}">
                <a16:creationId xmlns:a16="http://schemas.microsoft.com/office/drawing/2014/main" id="{DDA53E2C-F82E-48C5-A74D-2C7938660BCE}"/>
              </a:ext>
            </a:extLst>
          </p:cNvPr>
          <p:cNvSpPr txBox="1"/>
          <p:nvPr/>
        </p:nvSpPr>
        <p:spPr>
          <a:xfrm>
            <a:off x="4187427" y="6278596"/>
            <a:ext cx="2060160" cy="646331"/>
          </a:xfrm>
          <a:prstGeom prst="rect">
            <a:avLst/>
          </a:prstGeom>
          <a:noFill/>
        </p:spPr>
        <p:txBody>
          <a:bodyPr wrap="square">
            <a:spAutoFit/>
          </a:bodyPr>
          <a:lstStyle/>
          <a:p>
            <a:r>
              <a:rPr lang="fr-FR" sz="1200" b="1" dirty="0">
                <a:latin typeface="Roboto Light" panose="02000000000000000000" pitchFamily="2" charset="0"/>
                <a:ea typeface="Roboto Light" panose="02000000000000000000" pitchFamily="2" charset="0"/>
                <a:cs typeface="Courier New" panose="02070309020205020404" pitchFamily="49" charset="0"/>
              </a:rPr>
              <a:t>GRAND ORAL DES FINALISTES DEVANT LE JURY EN MATINÉE</a:t>
            </a:r>
            <a:endParaRPr lang="fr-FR" sz="1200" b="1" dirty="0"/>
          </a:p>
        </p:txBody>
      </p:sp>
      <p:sp>
        <p:nvSpPr>
          <p:cNvPr id="45" name="ZoneTexte 44">
            <a:extLst>
              <a:ext uri="{FF2B5EF4-FFF2-40B4-BE49-F238E27FC236}">
                <a16:creationId xmlns:a16="http://schemas.microsoft.com/office/drawing/2014/main" id="{E362B97D-EDC7-4E6A-B39D-010E11F3569E}"/>
              </a:ext>
            </a:extLst>
          </p:cNvPr>
          <p:cNvSpPr txBox="1"/>
          <p:nvPr/>
        </p:nvSpPr>
        <p:spPr>
          <a:xfrm>
            <a:off x="573007" y="5174611"/>
            <a:ext cx="2084470" cy="307777"/>
          </a:xfrm>
          <a:prstGeom prst="rect">
            <a:avLst/>
          </a:prstGeom>
          <a:noFill/>
        </p:spPr>
        <p:txBody>
          <a:bodyPr wrap="square">
            <a:spAutoFit/>
          </a:bodyPr>
          <a:lstStyle/>
          <a:p>
            <a:pPr algn="r"/>
            <a:r>
              <a:rPr lang="fr-FR" sz="1400" dirty="0">
                <a:latin typeface="Roboto Light" panose="02000000000000000000" pitchFamily="2" charset="0"/>
                <a:ea typeface="Roboto Light" panose="02000000000000000000" pitchFamily="2" charset="0"/>
                <a:cs typeface="Courier New" panose="02070309020205020404" pitchFamily="49" charset="0"/>
              </a:rPr>
              <a:t>Mercredi 12 octobre</a:t>
            </a:r>
            <a:endParaRPr lang="fr-FR" sz="1400" dirty="0"/>
          </a:p>
        </p:txBody>
      </p:sp>
      <p:cxnSp>
        <p:nvCxnSpPr>
          <p:cNvPr id="46" name="Connecteur droit 45">
            <a:extLst>
              <a:ext uri="{FF2B5EF4-FFF2-40B4-BE49-F238E27FC236}">
                <a16:creationId xmlns:a16="http://schemas.microsoft.com/office/drawing/2014/main" id="{B9C2D8E4-1361-43F6-9FC7-7D11566F2F78}"/>
              </a:ext>
            </a:extLst>
          </p:cNvPr>
          <p:cNvCxnSpPr/>
          <p:nvPr/>
        </p:nvCxnSpPr>
        <p:spPr>
          <a:xfrm flipH="1">
            <a:off x="2708220" y="5490913"/>
            <a:ext cx="5654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ZoneTexte 48">
            <a:extLst>
              <a:ext uri="{FF2B5EF4-FFF2-40B4-BE49-F238E27FC236}">
                <a16:creationId xmlns:a16="http://schemas.microsoft.com/office/drawing/2014/main" id="{F2808380-F60E-4D59-A8E3-F4416F358A73}"/>
              </a:ext>
            </a:extLst>
          </p:cNvPr>
          <p:cNvSpPr txBox="1"/>
          <p:nvPr/>
        </p:nvSpPr>
        <p:spPr>
          <a:xfrm>
            <a:off x="4187072" y="3953339"/>
            <a:ext cx="2020113" cy="830997"/>
          </a:xfrm>
          <a:prstGeom prst="rect">
            <a:avLst/>
          </a:prstGeom>
          <a:noFill/>
        </p:spPr>
        <p:txBody>
          <a:bodyPr wrap="square">
            <a:spAutoFit/>
          </a:bodyPr>
          <a:lstStyle/>
          <a:p>
            <a:r>
              <a:rPr lang="fr-FR" sz="1200" b="1" dirty="0">
                <a:latin typeface="Roboto Light" panose="02000000000000000000" pitchFamily="2" charset="0"/>
                <a:ea typeface="Roboto Light" panose="02000000000000000000" pitchFamily="2" charset="0"/>
                <a:cs typeface="Courier New" panose="02070309020205020404" pitchFamily="49" charset="0"/>
              </a:rPr>
              <a:t>CLÔTURE DES CANDIDATURES</a:t>
            </a:r>
            <a:endParaRPr lang="fr-FR" sz="1200" b="1" dirty="0"/>
          </a:p>
          <a:p>
            <a:r>
              <a:rPr lang="fr-FR" sz="1200" b="1" dirty="0">
                <a:latin typeface="Roboto Light" panose="02000000000000000000" pitchFamily="2" charset="0"/>
                <a:ea typeface="Roboto Light" panose="02000000000000000000" pitchFamily="2" charset="0"/>
                <a:cs typeface="Courier New" panose="02070309020205020404" pitchFamily="49" charset="0"/>
              </a:rPr>
              <a:t>ET DEPOTS </a:t>
            </a:r>
            <a:br>
              <a:rPr lang="fr-FR" sz="1200" b="1" dirty="0">
                <a:latin typeface="Roboto Light" panose="02000000000000000000" pitchFamily="2" charset="0"/>
                <a:ea typeface="Roboto Light" panose="02000000000000000000" pitchFamily="2" charset="0"/>
                <a:cs typeface="Courier New" panose="02070309020205020404" pitchFamily="49" charset="0"/>
              </a:rPr>
            </a:br>
            <a:r>
              <a:rPr lang="fr-FR" sz="1200" b="1" dirty="0">
                <a:latin typeface="Roboto Light" panose="02000000000000000000" pitchFamily="2" charset="0"/>
                <a:ea typeface="Roboto Light" panose="02000000000000000000" pitchFamily="2" charset="0"/>
                <a:cs typeface="Courier New" panose="02070309020205020404" pitchFamily="49" charset="0"/>
              </a:rPr>
              <a:t>DE DOSSIERS</a:t>
            </a:r>
            <a:endParaRPr lang="fr-FR" sz="1200" b="1" dirty="0"/>
          </a:p>
        </p:txBody>
      </p:sp>
      <p:sp>
        <p:nvSpPr>
          <p:cNvPr id="50" name="ZoneTexte 49">
            <a:extLst>
              <a:ext uri="{FF2B5EF4-FFF2-40B4-BE49-F238E27FC236}">
                <a16:creationId xmlns:a16="http://schemas.microsoft.com/office/drawing/2014/main" id="{2D6868DD-9BC6-446B-B77A-F35DFEFDE9B9}"/>
              </a:ext>
            </a:extLst>
          </p:cNvPr>
          <p:cNvSpPr txBox="1"/>
          <p:nvPr/>
        </p:nvSpPr>
        <p:spPr>
          <a:xfrm>
            <a:off x="228601" y="5449204"/>
            <a:ext cx="2423016" cy="307777"/>
          </a:xfrm>
          <a:prstGeom prst="rect">
            <a:avLst/>
          </a:prstGeom>
          <a:noFill/>
        </p:spPr>
        <p:txBody>
          <a:bodyPr wrap="square">
            <a:spAutoFit/>
          </a:bodyPr>
          <a:lstStyle/>
          <a:p>
            <a:pPr algn="r"/>
            <a:r>
              <a:rPr lang="fr-FR" sz="1200" b="1" dirty="0">
                <a:latin typeface="Roboto Light" panose="02000000000000000000" pitchFamily="2" charset="0"/>
                <a:ea typeface="Roboto Light" panose="02000000000000000000" pitchFamily="2" charset="0"/>
                <a:cs typeface="Courier New" panose="02070309020205020404" pitchFamily="49" charset="0"/>
              </a:rPr>
              <a:t>ANNONCE DES FINALISTES</a:t>
            </a:r>
            <a:br>
              <a:rPr lang="fr-FR" sz="1200" b="1" dirty="0">
                <a:latin typeface="Roboto Light" panose="02000000000000000000" pitchFamily="2" charset="0"/>
                <a:ea typeface="Roboto Light" panose="02000000000000000000" pitchFamily="2" charset="0"/>
                <a:cs typeface="Courier New" panose="02070309020205020404" pitchFamily="49" charset="0"/>
              </a:rPr>
            </a:br>
            <a:endParaRPr lang="fr-FR" sz="200" b="1" dirty="0">
              <a:latin typeface="Roboto Light" panose="02000000000000000000" pitchFamily="2" charset="0"/>
              <a:ea typeface="Roboto Light" panose="02000000000000000000" pitchFamily="2" charset="0"/>
              <a:cs typeface="Courier New" panose="02070309020205020404" pitchFamily="49" charset="0"/>
            </a:endParaRPr>
          </a:p>
        </p:txBody>
      </p:sp>
      <p:sp>
        <p:nvSpPr>
          <p:cNvPr id="30" name="Rectangle 29">
            <a:extLst>
              <a:ext uri="{FF2B5EF4-FFF2-40B4-BE49-F238E27FC236}">
                <a16:creationId xmlns:a16="http://schemas.microsoft.com/office/drawing/2014/main" id="{D911F18A-F53A-4FC2-B2A4-0D8491673880}"/>
              </a:ext>
            </a:extLst>
          </p:cNvPr>
          <p:cNvSpPr/>
          <p:nvPr/>
        </p:nvSpPr>
        <p:spPr>
          <a:xfrm>
            <a:off x="2628900" y="452276"/>
            <a:ext cx="3556000" cy="369332"/>
          </a:xfrm>
          <a:prstGeom prst="rect">
            <a:avLst/>
          </a:prstGeom>
        </p:spPr>
        <p:txBody>
          <a:bodyPr wrap="square">
            <a:spAutoFit/>
          </a:bodyPr>
          <a:lstStyle/>
          <a:p>
            <a:pPr algn="r" fontAlgn="base">
              <a:spcAft>
                <a:spcPts val="0"/>
              </a:spcAft>
            </a:pPr>
            <a:r>
              <a:rPr lang="fr-FR" b="1" dirty="0">
                <a:latin typeface="Roboto Thin Italic"/>
                <a:ea typeface="Roboto Black" panose="02000000000000000000" pitchFamily="2" charset="0"/>
                <a:cs typeface="Roboto Thin Italic"/>
              </a:rPr>
              <a:t>DOSSIER DE CANDIDATURE 2022</a:t>
            </a:r>
            <a:endParaRPr lang="fr-FR" dirty="0">
              <a:latin typeface="Roboto Thin Italic"/>
              <a:ea typeface="Roboto Light" panose="02000000000000000000" pitchFamily="2" charset="0"/>
              <a:cs typeface="Roboto Thin Italic"/>
            </a:endParaRPr>
          </a:p>
        </p:txBody>
      </p:sp>
      <p:cxnSp>
        <p:nvCxnSpPr>
          <p:cNvPr id="33" name="Connecteur droit 32">
            <a:extLst>
              <a:ext uri="{FF2B5EF4-FFF2-40B4-BE49-F238E27FC236}">
                <a16:creationId xmlns:a16="http://schemas.microsoft.com/office/drawing/2014/main" id="{5D29F8BA-127A-48E9-9B92-C4A4C696D807}"/>
              </a:ext>
            </a:extLst>
          </p:cNvPr>
          <p:cNvCxnSpPr/>
          <p:nvPr/>
        </p:nvCxnSpPr>
        <p:spPr>
          <a:xfrm flipH="1">
            <a:off x="3558451" y="6235840"/>
            <a:ext cx="5654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017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C615DBB-5DA1-4CFC-8A94-D5EE59892810}"/>
              </a:ext>
            </a:extLst>
          </p:cNvPr>
          <p:cNvSpPr/>
          <p:nvPr/>
        </p:nvSpPr>
        <p:spPr>
          <a:xfrm>
            <a:off x="542897" y="1917508"/>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a:extLst>
              <a:ext uri="{FF2B5EF4-FFF2-40B4-BE49-F238E27FC236}">
                <a16:creationId xmlns:a16="http://schemas.microsoft.com/office/drawing/2014/main" id="{9BCD0E7F-654B-4762-8CE1-075D11C84B9B}"/>
              </a:ext>
            </a:extLst>
          </p:cNvPr>
          <p:cNvSpPr/>
          <p:nvPr/>
        </p:nvSpPr>
        <p:spPr>
          <a:xfrm>
            <a:off x="469900" y="1308769"/>
            <a:ext cx="5918200" cy="584775"/>
          </a:xfrm>
          <a:prstGeom prst="rect">
            <a:avLst/>
          </a:prstGeom>
        </p:spPr>
        <p:txBody>
          <a:bodyPr wrap="square">
            <a:spAutoFit/>
          </a:bodyPr>
          <a:lstStyle/>
          <a:p>
            <a:pPr fontAlgn="base">
              <a:spcAft>
                <a:spcPts val="0"/>
              </a:spcAft>
            </a:pPr>
            <a: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t>DÉPÔT DU DOSSIER</a:t>
            </a:r>
          </a:p>
        </p:txBody>
      </p:sp>
      <p:sp>
        <p:nvSpPr>
          <p:cNvPr id="14" name="Rectangle 13">
            <a:extLst>
              <a:ext uri="{FF2B5EF4-FFF2-40B4-BE49-F238E27FC236}">
                <a16:creationId xmlns:a16="http://schemas.microsoft.com/office/drawing/2014/main" id="{6CD7C386-3918-4658-B48C-17B4ED2C15C0}"/>
              </a:ext>
            </a:extLst>
          </p:cNvPr>
          <p:cNvSpPr/>
          <p:nvPr/>
        </p:nvSpPr>
        <p:spPr>
          <a:xfrm>
            <a:off x="457201" y="2321783"/>
            <a:ext cx="5537200" cy="2246769"/>
          </a:xfrm>
          <a:prstGeom prst="rect">
            <a:avLst/>
          </a:prstGeom>
        </p:spPr>
        <p:txBody>
          <a:bodyPr wrap="square">
            <a:spAutoFit/>
          </a:bodyPr>
          <a:lstStyle/>
          <a:p>
            <a:pPr algn="just"/>
            <a:r>
              <a:rPr lang="fr-FR" sz="1400" dirty="0">
                <a:latin typeface="Roboto Light" panose="02000000000000000000" pitchFamily="2" charset="0"/>
                <a:ea typeface="Roboto Light" panose="02000000000000000000" pitchFamily="2" charset="0"/>
                <a:cs typeface="DokChampa" panose="020B0604020202020204" pitchFamily="34" charset="-34"/>
              </a:rPr>
              <a:t>Vous avez jusqu’au </a:t>
            </a:r>
            <a:r>
              <a:rPr lang="fr-FR" sz="1400" b="1" dirty="0">
                <a:latin typeface="Roboto Light" panose="02000000000000000000" pitchFamily="2" charset="0"/>
                <a:ea typeface="Roboto Light" panose="02000000000000000000" pitchFamily="2" charset="0"/>
                <a:cs typeface="DokChampa" panose="020B0604020202020204" pitchFamily="34" charset="-34"/>
              </a:rPr>
              <a:t>30 septembre </a:t>
            </a:r>
            <a:r>
              <a:rPr lang="fr-FR" sz="1400" dirty="0">
                <a:latin typeface="Roboto Light" panose="02000000000000000000" pitchFamily="2" charset="0"/>
                <a:ea typeface="Roboto Light" panose="02000000000000000000" pitchFamily="2" charset="0"/>
                <a:cs typeface="DokChampa" panose="020B0604020202020204" pitchFamily="34" charset="-34"/>
              </a:rPr>
              <a:t>pour nous renvoyer votre </a:t>
            </a:r>
            <a:r>
              <a:rPr lang="fr-FR" sz="1400" u="sng" dirty="0">
                <a:latin typeface="Roboto Light" panose="02000000000000000000" pitchFamily="2" charset="0"/>
                <a:ea typeface="Roboto Light" panose="02000000000000000000" pitchFamily="2" charset="0"/>
                <a:cs typeface="DokChampa" panose="020B0604020202020204" pitchFamily="34" charset="-34"/>
              </a:rPr>
              <a:t>bon de participation signé</a:t>
            </a:r>
            <a:r>
              <a:rPr lang="fr-FR" sz="1400" dirty="0">
                <a:latin typeface="Roboto Light" panose="02000000000000000000" pitchFamily="2" charset="0"/>
                <a:ea typeface="Roboto Light" panose="02000000000000000000" pitchFamily="2" charset="0"/>
                <a:cs typeface="DokChampa" panose="020B0604020202020204" pitchFamily="34" charset="-34"/>
              </a:rPr>
              <a:t> et pour nous transmettre votre dossier complété au format PowerPoint </a:t>
            </a:r>
            <a:r>
              <a:rPr lang="fr-FR" sz="1400" u="sng" dirty="0">
                <a:latin typeface="Roboto Light" panose="02000000000000000000" pitchFamily="2" charset="0"/>
                <a:ea typeface="Roboto Light" panose="02000000000000000000" pitchFamily="2" charset="0"/>
                <a:cs typeface="DokChampa" panose="020B0604020202020204" pitchFamily="34" charset="-34"/>
              </a:rPr>
              <a:t>ouvert</a:t>
            </a:r>
            <a:r>
              <a:rPr lang="fr-FR" sz="1400" dirty="0">
                <a:latin typeface="Roboto Light" panose="02000000000000000000" pitchFamily="2" charset="0"/>
                <a:ea typeface="Roboto Light" panose="02000000000000000000" pitchFamily="2" charset="0"/>
                <a:cs typeface="DokChampa" panose="020B0604020202020204" pitchFamily="34" charset="-34"/>
              </a:rPr>
              <a:t> (avec l’ensemble des annexes et éléments demandés).</a:t>
            </a:r>
          </a:p>
          <a:p>
            <a:pPr algn="just"/>
            <a:endParaRPr lang="fr-FR" sz="1400" dirty="0">
              <a:latin typeface="Roboto Light" panose="02000000000000000000" pitchFamily="2" charset="0"/>
              <a:ea typeface="Roboto Light" panose="02000000000000000000" pitchFamily="2" charset="0"/>
              <a:cs typeface="DokChampa" panose="020B0604020202020204" pitchFamily="34" charset="-34"/>
            </a:endParaRPr>
          </a:p>
          <a:p>
            <a:pPr algn="just"/>
            <a:r>
              <a:rPr lang="fr-FR" sz="1400" dirty="0">
                <a:latin typeface="Roboto Light" panose="02000000000000000000" pitchFamily="2" charset="0"/>
                <a:ea typeface="Roboto Light" panose="02000000000000000000" pitchFamily="2" charset="0"/>
                <a:cs typeface="DokChampa" panose="020B0604020202020204" pitchFamily="34" charset="-34"/>
              </a:rPr>
              <a:t>Il est fortement recommandé d’inclure des pièces annexes à votre dossier du type vidéo, images ou photos pour illustrer votre projet. Vous pouvez ajouter les pièces annexes lors de l'envoi de votre dossier, celles-ci doivent être envoyer en PJ ou via un lien de téléchargement (ex. WeTransfer).</a:t>
            </a:r>
          </a:p>
        </p:txBody>
      </p:sp>
      <p:sp>
        <p:nvSpPr>
          <p:cNvPr id="21" name="Rectangle 20">
            <a:extLst>
              <a:ext uri="{FF2B5EF4-FFF2-40B4-BE49-F238E27FC236}">
                <a16:creationId xmlns:a16="http://schemas.microsoft.com/office/drawing/2014/main" id="{74BCAA01-B0DB-4710-996A-89094DFD3BEE}"/>
              </a:ext>
            </a:extLst>
          </p:cNvPr>
          <p:cNvSpPr/>
          <p:nvPr/>
        </p:nvSpPr>
        <p:spPr>
          <a:xfrm>
            <a:off x="542897" y="6248732"/>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a:extLst>
              <a:ext uri="{FF2B5EF4-FFF2-40B4-BE49-F238E27FC236}">
                <a16:creationId xmlns:a16="http://schemas.microsoft.com/office/drawing/2014/main" id="{1436BE63-6325-41F8-BBD5-0D0206864B4B}"/>
              </a:ext>
            </a:extLst>
          </p:cNvPr>
          <p:cNvSpPr/>
          <p:nvPr/>
        </p:nvSpPr>
        <p:spPr>
          <a:xfrm>
            <a:off x="469900" y="5639993"/>
            <a:ext cx="5918200" cy="584775"/>
          </a:xfrm>
          <a:prstGeom prst="rect">
            <a:avLst/>
          </a:prstGeom>
        </p:spPr>
        <p:txBody>
          <a:bodyPr wrap="square">
            <a:spAutoFit/>
          </a:bodyPr>
          <a:lstStyle/>
          <a:p>
            <a:pPr fontAlgn="base">
              <a:spcAft>
                <a:spcPts val="0"/>
              </a:spcAft>
            </a:pPr>
            <a:r>
              <a:rPr lang="fr-FR" sz="3200" b="1" dirty="0">
                <a:latin typeface="Roboto Condensed Light" panose="02000000000000000000" pitchFamily="2" charset="0"/>
                <a:ea typeface="Roboto Condensed Light" panose="02000000000000000000" pitchFamily="2" charset="0"/>
                <a:cs typeface="Courier New" panose="02070309020205020404" pitchFamily="49" charset="0"/>
              </a:rPr>
              <a:t>RÉDACTION DU DOSSIER</a:t>
            </a:r>
          </a:p>
        </p:txBody>
      </p:sp>
      <p:sp>
        <p:nvSpPr>
          <p:cNvPr id="23" name="Rectangle 22">
            <a:extLst>
              <a:ext uri="{FF2B5EF4-FFF2-40B4-BE49-F238E27FC236}">
                <a16:creationId xmlns:a16="http://schemas.microsoft.com/office/drawing/2014/main" id="{4C0474AB-AC63-4FED-8D82-28BB2FBD5C22}"/>
              </a:ext>
            </a:extLst>
          </p:cNvPr>
          <p:cNvSpPr/>
          <p:nvPr/>
        </p:nvSpPr>
        <p:spPr>
          <a:xfrm>
            <a:off x="457200" y="6549205"/>
            <a:ext cx="5710237" cy="2462213"/>
          </a:xfrm>
          <a:prstGeom prst="rect">
            <a:avLst/>
          </a:prstGeom>
        </p:spPr>
        <p:txBody>
          <a:bodyPr wrap="square">
            <a:spAutoFit/>
          </a:bodyPr>
          <a:lstStyle/>
          <a:p>
            <a:pPr algn="just"/>
            <a:r>
              <a:rPr lang="fr-FR" sz="1400" dirty="0">
                <a:latin typeface="Roboto Light" panose="02000000000000000000" pitchFamily="2" charset="0"/>
                <a:ea typeface="Roboto Light" panose="02000000000000000000" pitchFamily="2" charset="0"/>
                <a:cs typeface="DokChampa" panose="020B0604020202020204" pitchFamily="34" charset="-34"/>
              </a:rPr>
              <a:t>Afin de pouvoir participer aux Trophées DAF 2022, nous vous invitons à remplir les informations qui se trouvent dans les pages suivantes.</a:t>
            </a:r>
          </a:p>
          <a:p>
            <a:pPr algn="just"/>
            <a:endParaRPr lang="fr-FR" sz="1400" dirty="0">
              <a:latin typeface="Roboto Light" panose="02000000000000000000" pitchFamily="2" charset="0"/>
              <a:ea typeface="Roboto Light" panose="02000000000000000000" pitchFamily="2" charset="0"/>
              <a:cs typeface="DokChampa" panose="020B0604020202020204" pitchFamily="34" charset="-34"/>
            </a:endParaRPr>
          </a:p>
          <a:p>
            <a:pPr algn="just"/>
            <a:r>
              <a:rPr lang="fr-FR" sz="1400" dirty="0">
                <a:latin typeface="Roboto Light" panose="02000000000000000000" pitchFamily="2" charset="0"/>
                <a:ea typeface="Roboto Light" panose="02000000000000000000" pitchFamily="2" charset="0"/>
                <a:cs typeface="DokChampa" panose="020B0604020202020204" pitchFamily="34" charset="-34"/>
              </a:rPr>
              <a:t>Chacun des points principaux du projet doit être développé dans un maximum de </a:t>
            </a:r>
            <a:r>
              <a:rPr lang="fr-FR" sz="1400" b="1" dirty="0">
                <a:latin typeface="Roboto Light" panose="02000000000000000000" pitchFamily="2" charset="0"/>
                <a:ea typeface="Roboto Light" panose="02000000000000000000" pitchFamily="2" charset="0"/>
                <a:cs typeface="DokChampa" panose="020B0604020202020204" pitchFamily="34" charset="-34"/>
              </a:rPr>
              <a:t>3 000 caractères </a:t>
            </a:r>
            <a:r>
              <a:rPr lang="fr-FR" sz="1400" dirty="0">
                <a:latin typeface="Roboto Light" panose="02000000000000000000" pitchFamily="2" charset="0"/>
                <a:ea typeface="Roboto Light" panose="02000000000000000000" pitchFamily="2" charset="0"/>
                <a:cs typeface="DokChampa" panose="020B0604020202020204" pitchFamily="34" charset="-34"/>
              </a:rPr>
              <a:t>(espaces compris), en typo </a:t>
            </a:r>
            <a:r>
              <a:rPr lang="fr-FR" sz="1400" b="1" dirty="0">
                <a:latin typeface="Roboto Light" panose="02000000000000000000" pitchFamily="2" charset="0"/>
                <a:ea typeface="Roboto Light" panose="02000000000000000000" pitchFamily="2" charset="0"/>
                <a:cs typeface="DokChampa" panose="020B0604020202020204" pitchFamily="34" charset="-34"/>
              </a:rPr>
              <a:t>Calibri taille 11</a:t>
            </a:r>
            <a:r>
              <a:rPr lang="fr-FR" sz="1400" dirty="0">
                <a:latin typeface="Roboto Light" panose="02000000000000000000" pitchFamily="2" charset="0"/>
                <a:ea typeface="Roboto Light" panose="02000000000000000000" pitchFamily="2" charset="0"/>
                <a:cs typeface="DokChampa" panose="020B0604020202020204" pitchFamily="34" charset="-34"/>
              </a:rPr>
              <a:t>. Merci de ne </a:t>
            </a:r>
            <a:r>
              <a:rPr lang="fr-FR" sz="1400" b="1" dirty="0">
                <a:latin typeface="Roboto Light" panose="02000000000000000000" pitchFamily="2" charset="0"/>
                <a:ea typeface="Roboto Light" panose="02000000000000000000" pitchFamily="2" charset="0"/>
                <a:cs typeface="DokChampa" panose="020B0604020202020204" pitchFamily="34" charset="-34"/>
              </a:rPr>
              <a:t>pas inclure d’image</a:t>
            </a:r>
            <a:r>
              <a:rPr lang="fr-FR" sz="1400" dirty="0">
                <a:latin typeface="Roboto Light" panose="02000000000000000000" pitchFamily="2" charset="0"/>
                <a:ea typeface="Roboto Light" panose="02000000000000000000" pitchFamily="2" charset="0"/>
                <a:cs typeface="DokChampa" panose="020B0604020202020204" pitchFamily="34" charset="-34"/>
              </a:rPr>
              <a:t> dans ce dossier. Nous n’acceptons que le texte. Veillez donc à être synthétique.</a:t>
            </a:r>
          </a:p>
          <a:p>
            <a:pPr algn="just"/>
            <a:br>
              <a:rPr lang="fr-FR" sz="1400" dirty="0">
                <a:latin typeface="Roboto Light" panose="02000000000000000000" pitchFamily="2" charset="0"/>
                <a:ea typeface="Roboto Light" panose="02000000000000000000" pitchFamily="2" charset="0"/>
                <a:cs typeface="DokChampa" panose="020B0604020202020204" pitchFamily="34" charset="-34"/>
              </a:rPr>
            </a:br>
            <a:r>
              <a:rPr lang="fr-FR" sz="1400" dirty="0">
                <a:latin typeface="Roboto Light" panose="02000000000000000000" pitchFamily="2" charset="0"/>
                <a:ea typeface="Roboto Light" panose="02000000000000000000" pitchFamily="2" charset="0"/>
                <a:cs typeface="DokChampa" panose="020B0604020202020204" pitchFamily="34" charset="-34"/>
              </a:rPr>
              <a:t>Ces informations pourront être complétées à travers les annexes que vous présenterez (si vous n’avez pas suffisamment de place).</a:t>
            </a:r>
          </a:p>
          <a:p>
            <a:pPr algn="just"/>
            <a:endParaRPr lang="fr-FR" sz="1400" dirty="0">
              <a:latin typeface="Roboto Light" panose="02000000000000000000" pitchFamily="2" charset="0"/>
              <a:ea typeface="Roboto Light" panose="02000000000000000000" pitchFamily="2" charset="0"/>
              <a:cs typeface="DokChampa" panose="020B0604020202020204" pitchFamily="34" charset="-34"/>
            </a:endParaRPr>
          </a:p>
        </p:txBody>
      </p:sp>
      <p:sp>
        <p:nvSpPr>
          <p:cNvPr id="15" name="Rectangle 14">
            <a:extLst>
              <a:ext uri="{FF2B5EF4-FFF2-40B4-BE49-F238E27FC236}">
                <a16:creationId xmlns:a16="http://schemas.microsoft.com/office/drawing/2014/main" id="{0F6FE86C-EB3B-F34A-B54C-360200B8421C}"/>
              </a:ext>
            </a:extLst>
          </p:cNvPr>
          <p:cNvSpPr/>
          <p:nvPr/>
        </p:nvSpPr>
        <p:spPr>
          <a:xfrm>
            <a:off x="2628900" y="452276"/>
            <a:ext cx="3556000" cy="369332"/>
          </a:xfrm>
          <a:prstGeom prst="rect">
            <a:avLst/>
          </a:prstGeom>
        </p:spPr>
        <p:txBody>
          <a:bodyPr wrap="square">
            <a:spAutoFit/>
          </a:bodyPr>
          <a:lstStyle/>
          <a:p>
            <a:pPr algn="r" fontAlgn="base">
              <a:spcAft>
                <a:spcPts val="0"/>
              </a:spcAft>
            </a:pPr>
            <a:r>
              <a:rPr lang="fr-FR" b="1" dirty="0">
                <a:latin typeface="Roboto Thin Italic"/>
                <a:ea typeface="Roboto Black" panose="02000000000000000000" pitchFamily="2" charset="0"/>
                <a:cs typeface="Roboto Thin Italic"/>
              </a:rPr>
              <a:t>DOSSIER DE CANDIDATURE 2022</a:t>
            </a:r>
            <a:endParaRPr lang="fr-FR" dirty="0">
              <a:latin typeface="Roboto Thin Italic"/>
              <a:ea typeface="Roboto Light" panose="02000000000000000000" pitchFamily="2" charset="0"/>
              <a:cs typeface="Roboto Thin Italic"/>
            </a:endParaRPr>
          </a:p>
        </p:txBody>
      </p:sp>
    </p:spTree>
    <p:extLst>
      <p:ext uri="{BB962C8B-B14F-4D97-AF65-F5344CB8AC3E}">
        <p14:creationId xmlns:p14="http://schemas.microsoft.com/office/powerpoint/2010/main" val="3246850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C615DBB-5DA1-4CFC-8A94-D5EE59892810}"/>
              </a:ext>
            </a:extLst>
          </p:cNvPr>
          <p:cNvSpPr/>
          <p:nvPr/>
        </p:nvSpPr>
        <p:spPr>
          <a:xfrm>
            <a:off x="609408" y="5230143"/>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a:extLst>
              <a:ext uri="{FF2B5EF4-FFF2-40B4-BE49-F238E27FC236}">
                <a16:creationId xmlns:a16="http://schemas.microsoft.com/office/drawing/2014/main" id="{9BCD0E7F-654B-4762-8CE1-075D11C84B9B}"/>
              </a:ext>
            </a:extLst>
          </p:cNvPr>
          <p:cNvSpPr/>
          <p:nvPr/>
        </p:nvSpPr>
        <p:spPr>
          <a:xfrm>
            <a:off x="536411" y="4874009"/>
            <a:ext cx="5610197" cy="1046440"/>
          </a:xfrm>
          <a:prstGeom prst="rect">
            <a:avLst/>
          </a:prstGeom>
        </p:spPr>
        <p:txBody>
          <a:bodyPr wrap="square">
            <a:spAutoFit/>
          </a:bodyPr>
          <a:lstStyle/>
          <a:p>
            <a:pPr marL="0" marR="0" lvl="0" indent="0" defTabSz="457200" rtl="0" eaLnBrk="1" fontAlgn="base" latinLnBrk="0" hangingPunct="1">
              <a:lnSpc>
                <a:spcPct val="100000"/>
              </a:lnSpc>
              <a:spcBef>
                <a:spcPts val="0"/>
              </a:spcBef>
              <a:spcAft>
                <a:spcPts val="0"/>
              </a:spcAft>
              <a:buClrTx/>
              <a:buSzTx/>
              <a:buFontTx/>
              <a:buNone/>
              <a:tabLst/>
              <a:defRPr/>
            </a:pPr>
            <a:r>
              <a:rPr lang="fr-FR" sz="1400" b="1" dirty="0">
                <a:latin typeface="Roboto Black" panose="02000000000000000000" pitchFamily="2" charset="0"/>
                <a:ea typeface="Roboto Black" panose="02000000000000000000" pitchFamily="2" charset="0"/>
                <a:cs typeface="Courier New" panose="02070309020205020404" pitchFamily="49" charset="0"/>
              </a:rPr>
              <a:t>COORDONNÉES DE L’ENTREPRISE PARTICIPANTE</a:t>
            </a:r>
            <a:br>
              <a:rPr lang="fr-FR" sz="1400" b="1" dirty="0">
                <a:latin typeface="Roboto Black" panose="02000000000000000000" pitchFamily="2" charset="0"/>
                <a:ea typeface="Roboto Black" panose="02000000000000000000" pitchFamily="2" charset="0"/>
                <a:cs typeface="Courier New" panose="02070309020205020404" pitchFamily="49" charset="0"/>
              </a:rPr>
            </a:br>
            <a:br>
              <a:rPr lang="fr-FR" sz="1400" b="1" dirty="0">
                <a:latin typeface="Roboto Black" panose="02000000000000000000" pitchFamily="2" charset="0"/>
                <a:ea typeface="Roboto Black" panose="02000000000000000000" pitchFamily="2" charset="0"/>
                <a:cs typeface="Courier New" panose="02070309020205020404" pitchFamily="49" charset="0"/>
              </a:rPr>
            </a:br>
            <a:r>
              <a:rPr kumimoji="0" lang="fr-FR" sz="1000" b="0" i="0" u="none" strike="noStrike" kern="1200" cap="none" spc="0" normalizeH="0" baseline="0" noProof="0" dirty="0">
                <a:ln>
                  <a:noFill/>
                </a:ln>
                <a:solidFill>
                  <a:prstClr val="black"/>
                </a:solidFill>
                <a:effectLst/>
                <a:uLnTx/>
                <a:uFillTx/>
                <a:latin typeface="Roboto Light" panose="02000000000000000000" pitchFamily="2" charset="0"/>
                <a:ea typeface="Roboto Light" panose="02000000000000000000" pitchFamily="2" charset="0"/>
                <a:cs typeface="+mn-cs"/>
              </a:rPr>
              <a:t>*A renseigner pour chaque société participante/représentée (en cas de candidature en binôme, trio…) </a:t>
            </a:r>
            <a:r>
              <a:rPr kumimoji="0" lang="fr-FR" sz="1000" b="0" i="0" u="sng" strike="noStrike" kern="1200" cap="none" spc="0" normalizeH="0" baseline="0" noProof="0" dirty="0">
                <a:ln>
                  <a:noFill/>
                </a:ln>
                <a:solidFill>
                  <a:prstClr val="black"/>
                </a:solidFill>
                <a:effectLst/>
                <a:uLnTx/>
                <a:uFillTx/>
                <a:latin typeface="Roboto Light" panose="02000000000000000000" pitchFamily="2" charset="0"/>
                <a:ea typeface="Roboto Light" panose="02000000000000000000" pitchFamily="2" charset="0"/>
                <a:cs typeface="+mn-cs"/>
              </a:rPr>
              <a:t>Seules les sociétés mentionnées ici seront annoncées sur les éléments de communication</a:t>
            </a:r>
          </a:p>
          <a:p>
            <a:pPr fontAlgn="base">
              <a:spcAft>
                <a:spcPts val="0"/>
              </a:spcAft>
            </a:pPr>
            <a:r>
              <a:rPr lang="fr-FR" sz="1400" b="1" dirty="0">
                <a:latin typeface="Roboto Black" panose="02000000000000000000" pitchFamily="2" charset="0"/>
                <a:ea typeface="Roboto Black" panose="02000000000000000000" pitchFamily="2" charset="0"/>
                <a:cs typeface="Courier New" panose="02070309020205020404" pitchFamily="49" charset="0"/>
              </a:rPr>
              <a:t> </a:t>
            </a:r>
          </a:p>
        </p:txBody>
      </p:sp>
      <p:sp>
        <p:nvSpPr>
          <p:cNvPr id="14" name="Rectangle 13">
            <a:extLst>
              <a:ext uri="{FF2B5EF4-FFF2-40B4-BE49-F238E27FC236}">
                <a16:creationId xmlns:a16="http://schemas.microsoft.com/office/drawing/2014/main" id="{6CD7C386-3918-4658-B48C-17B4ED2C15C0}"/>
              </a:ext>
            </a:extLst>
          </p:cNvPr>
          <p:cNvSpPr/>
          <p:nvPr/>
        </p:nvSpPr>
        <p:spPr>
          <a:xfrm>
            <a:off x="469900" y="5730741"/>
            <a:ext cx="5537200" cy="1672253"/>
          </a:xfrm>
          <a:prstGeom prst="rect">
            <a:avLst/>
          </a:prstGeom>
        </p:spPr>
        <p:txBody>
          <a:bodyPr wrap="square">
            <a:spAutoFit/>
          </a:bodyPr>
          <a:lstStyle/>
          <a:p>
            <a:pPr>
              <a:lnSpc>
                <a:spcPct val="150000"/>
              </a:lnSpc>
            </a:pPr>
            <a:r>
              <a:rPr lang="fr-FR" sz="1400" dirty="0">
                <a:latin typeface="Roboto Light" panose="02000000000000000000" pitchFamily="2" charset="0"/>
                <a:ea typeface="Roboto Light" panose="02000000000000000000" pitchFamily="2" charset="0"/>
                <a:cs typeface="DokChampa" panose="020B0604020202020204" pitchFamily="34" charset="-34"/>
              </a:rPr>
              <a:t>Nom de l’agence / entreprise :</a:t>
            </a:r>
          </a:p>
          <a:p>
            <a:pPr>
              <a:lnSpc>
                <a:spcPct val="150000"/>
              </a:lnSpc>
            </a:pPr>
            <a:r>
              <a:rPr lang="fr-FR" sz="1400" dirty="0">
                <a:latin typeface="Roboto Light" panose="02000000000000000000" pitchFamily="2" charset="0"/>
                <a:ea typeface="Roboto Light" panose="02000000000000000000" pitchFamily="2" charset="0"/>
                <a:cs typeface="DokChampa" panose="020B0604020202020204" pitchFamily="34" charset="-34"/>
              </a:rPr>
              <a:t>Nom du porteur du projet :</a:t>
            </a:r>
          </a:p>
          <a:p>
            <a:pPr>
              <a:lnSpc>
                <a:spcPct val="150000"/>
              </a:lnSpc>
            </a:pPr>
            <a:r>
              <a:rPr lang="fr-FR" sz="1400" dirty="0">
                <a:latin typeface="Roboto Light" panose="02000000000000000000" pitchFamily="2" charset="0"/>
                <a:ea typeface="Roboto Light" panose="02000000000000000000" pitchFamily="2" charset="0"/>
                <a:cs typeface="DokChampa" panose="020B0604020202020204" pitchFamily="34" charset="-34"/>
              </a:rPr>
              <a:t>Fonction :</a:t>
            </a:r>
          </a:p>
          <a:p>
            <a:pPr>
              <a:lnSpc>
                <a:spcPct val="150000"/>
              </a:lnSpc>
            </a:pPr>
            <a:r>
              <a:rPr lang="fr-FR" sz="1400" dirty="0">
                <a:latin typeface="Roboto Light" panose="02000000000000000000" pitchFamily="2" charset="0"/>
                <a:ea typeface="Roboto Light" panose="02000000000000000000" pitchFamily="2" charset="0"/>
                <a:cs typeface="DokChampa" panose="020B0604020202020204" pitchFamily="34" charset="-34"/>
              </a:rPr>
              <a:t>Téléphone : </a:t>
            </a:r>
          </a:p>
          <a:p>
            <a:pPr>
              <a:lnSpc>
                <a:spcPct val="150000"/>
              </a:lnSpc>
            </a:pPr>
            <a:r>
              <a:rPr lang="fr-FR" sz="1400" dirty="0">
                <a:latin typeface="Roboto Light" panose="02000000000000000000" pitchFamily="2" charset="0"/>
                <a:ea typeface="Roboto Light" panose="02000000000000000000" pitchFamily="2" charset="0"/>
                <a:cs typeface="DokChampa" panose="020B0604020202020204" pitchFamily="34" charset="-34"/>
              </a:rPr>
              <a:t>Email :</a:t>
            </a:r>
          </a:p>
        </p:txBody>
      </p:sp>
      <p:sp>
        <p:nvSpPr>
          <p:cNvPr id="21" name="Rectangle 20">
            <a:extLst>
              <a:ext uri="{FF2B5EF4-FFF2-40B4-BE49-F238E27FC236}">
                <a16:creationId xmlns:a16="http://schemas.microsoft.com/office/drawing/2014/main" id="{D3EA078C-249B-1343-A82A-8EA94D06B649}"/>
              </a:ext>
            </a:extLst>
          </p:cNvPr>
          <p:cNvSpPr/>
          <p:nvPr/>
        </p:nvSpPr>
        <p:spPr>
          <a:xfrm>
            <a:off x="2628900" y="452276"/>
            <a:ext cx="3556000" cy="369332"/>
          </a:xfrm>
          <a:prstGeom prst="rect">
            <a:avLst/>
          </a:prstGeom>
        </p:spPr>
        <p:txBody>
          <a:bodyPr wrap="square">
            <a:spAutoFit/>
          </a:bodyPr>
          <a:lstStyle/>
          <a:p>
            <a:pPr algn="r" fontAlgn="base">
              <a:spcAft>
                <a:spcPts val="0"/>
              </a:spcAft>
            </a:pPr>
            <a:r>
              <a:rPr lang="fr-FR" b="1" dirty="0">
                <a:latin typeface="Roboto Thin Italic"/>
                <a:ea typeface="Roboto Black" panose="02000000000000000000" pitchFamily="2" charset="0"/>
                <a:cs typeface="Roboto Thin Italic"/>
              </a:rPr>
              <a:t>DOSSIER DE CANDIDATURE 2022</a:t>
            </a:r>
            <a:endParaRPr lang="fr-FR" dirty="0">
              <a:latin typeface="Roboto Thin Italic"/>
              <a:ea typeface="Roboto Light" panose="02000000000000000000" pitchFamily="2" charset="0"/>
              <a:cs typeface="Roboto Thin Italic"/>
            </a:endParaRPr>
          </a:p>
        </p:txBody>
      </p:sp>
      <p:sp>
        <p:nvSpPr>
          <p:cNvPr id="13" name="Rectangle 12">
            <a:extLst>
              <a:ext uri="{FF2B5EF4-FFF2-40B4-BE49-F238E27FC236}">
                <a16:creationId xmlns:a16="http://schemas.microsoft.com/office/drawing/2014/main" id="{D831F190-E7A4-EEFD-DA95-1F304E5B19B2}"/>
              </a:ext>
            </a:extLst>
          </p:cNvPr>
          <p:cNvSpPr/>
          <p:nvPr/>
        </p:nvSpPr>
        <p:spPr>
          <a:xfrm>
            <a:off x="542897" y="1806444"/>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0827C404-E9A8-0B32-AD05-FF6E48594CD9}"/>
              </a:ext>
            </a:extLst>
          </p:cNvPr>
          <p:cNvSpPr/>
          <p:nvPr/>
        </p:nvSpPr>
        <p:spPr>
          <a:xfrm>
            <a:off x="469900" y="1450310"/>
            <a:ext cx="5610197" cy="307777"/>
          </a:xfrm>
          <a:prstGeom prst="rect">
            <a:avLst/>
          </a:prstGeom>
        </p:spPr>
        <p:txBody>
          <a:bodyPr wrap="square">
            <a:spAutoFit/>
          </a:bodyPr>
          <a:lstStyle/>
          <a:p>
            <a:pPr fontAlgn="base">
              <a:spcAft>
                <a:spcPts val="0"/>
              </a:spcAft>
            </a:pPr>
            <a:r>
              <a:rPr lang="fr-FR" sz="1400" b="1" dirty="0">
                <a:latin typeface="Roboto Black" panose="02000000000000000000" pitchFamily="2" charset="0"/>
                <a:ea typeface="Roboto Black" panose="02000000000000000000" pitchFamily="2" charset="0"/>
                <a:cs typeface="Courier New" panose="02070309020205020404" pitchFamily="49" charset="0"/>
              </a:rPr>
              <a:t>LE PROJET</a:t>
            </a:r>
          </a:p>
        </p:txBody>
      </p:sp>
      <p:sp>
        <p:nvSpPr>
          <p:cNvPr id="23" name="Rectangle 22">
            <a:extLst>
              <a:ext uri="{FF2B5EF4-FFF2-40B4-BE49-F238E27FC236}">
                <a16:creationId xmlns:a16="http://schemas.microsoft.com/office/drawing/2014/main" id="{74E5BD06-2C79-F557-C7A7-B81C7CCEA2D2}"/>
              </a:ext>
            </a:extLst>
          </p:cNvPr>
          <p:cNvSpPr/>
          <p:nvPr/>
        </p:nvSpPr>
        <p:spPr>
          <a:xfrm>
            <a:off x="469900" y="1954462"/>
            <a:ext cx="5537200" cy="723275"/>
          </a:xfrm>
          <a:prstGeom prst="rect">
            <a:avLst/>
          </a:prstGeom>
        </p:spPr>
        <p:txBody>
          <a:bodyPr wrap="square">
            <a:spAutoFit/>
          </a:bodyPr>
          <a:lstStyle/>
          <a:p>
            <a:pPr>
              <a:lnSpc>
                <a:spcPct val="150000"/>
              </a:lnSpc>
            </a:pPr>
            <a:r>
              <a:rPr lang="fr-FR" sz="1400" dirty="0">
                <a:latin typeface="Roboto Light" panose="02000000000000000000" pitchFamily="2" charset="0"/>
                <a:ea typeface="Roboto Light" panose="02000000000000000000" pitchFamily="2" charset="0"/>
                <a:cs typeface="DokChampa" panose="020B0604020202020204" pitchFamily="34" charset="-34"/>
              </a:rPr>
              <a:t>Nom de votre projet* :</a:t>
            </a:r>
          </a:p>
          <a:p>
            <a:pPr marL="0" marR="0" lvl="0" indent="0" defTabSz="457200" rtl="0" eaLnBrk="1" fontAlgn="base"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Roboto Light" panose="02000000000000000000" pitchFamily="2" charset="0"/>
                <a:ea typeface="Roboto Light" panose="02000000000000000000" pitchFamily="2" charset="0"/>
                <a:cs typeface="+mn-cs"/>
              </a:rPr>
              <a:t>*C’est le nom que portera votre projet devant le jury et lors de la cérémonie de remise des prix</a:t>
            </a:r>
            <a:br>
              <a:rPr kumimoji="0" lang="fr-FR" sz="1000" b="0" i="0" u="none" strike="noStrike" kern="1200" cap="none" spc="0" normalizeH="0" baseline="0" noProof="0" dirty="0">
                <a:ln>
                  <a:noFill/>
                </a:ln>
                <a:solidFill>
                  <a:prstClr val="black"/>
                </a:solidFill>
                <a:effectLst/>
                <a:uLnTx/>
                <a:uFillTx/>
                <a:latin typeface="Roboto Light" panose="02000000000000000000" pitchFamily="2" charset="0"/>
                <a:ea typeface="Roboto Light" panose="02000000000000000000" pitchFamily="2" charset="0"/>
                <a:cs typeface="+mn-cs"/>
              </a:rPr>
            </a:br>
            <a:r>
              <a:rPr kumimoji="0" lang="fr-FR" sz="1000" b="0" i="0" u="none" strike="noStrike" kern="1200" cap="none" spc="0" normalizeH="0" baseline="0" noProof="0" dirty="0">
                <a:ln>
                  <a:noFill/>
                </a:ln>
                <a:solidFill>
                  <a:prstClr val="black"/>
                </a:solidFill>
                <a:effectLst/>
                <a:uLnTx/>
                <a:uFillTx/>
                <a:latin typeface="Roboto Light" panose="02000000000000000000" pitchFamily="2" charset="0"/>
                <a:ea typeface="Roboto Light" panose="02000000000000000000" pitchFamily="2" charset="0"/>
                <a:cs typeface="+mn-cs"/>
              </a:rPr>
              <a:t>100 caractères maximum</a:t>
            </a:r>
          </a:p>
        </p:txBody>
      </p:sp>
      <p:graphicFrame>
        <p:nvGraphicFramePr>
          <p:cNvPr id="24" name="Tableau 23">
            <a:extLst>
              <a:ext uri="{FF2B5EF4-FFF2-40B4-BE49-F238E27FC236}">
                <a16:creationId xmlns:a16="http://schemas.microsoft.com/office/drawing/2014/main" id="{9F7C15C6-D210-C176-B1FD-9E3DA350F6D8}"/>
              </a:ext>
            </a:extLst>
          </p:cNvPr>
          <p:cNvGraphicFramePr>
            <a:graphicFrameLocks noGrp="1"/>
          </p:cNvGraphicFramePr>
          <p:nvPr>
            <p:extLst>
              <p:ext uri="{D42A27DB-BD31-4B8C-83A1-F6EECF244321}">
                <p14:modId xmlns:p14="http://schemas.microsoft.com/office/powerpoint/2010/main" val="1676236032"/>
              </p:ext>
            </p:extLst>
          </p:nvPr>
        </p:nvGraphicFramePr>
        <p:xfrm>
          <a:off x="554167" y="2715571"/>
          <a:ext cx="5749665" cy="468959"/>
        </p:xfrm>
        <a:graphic>
          <a:graphicData uri="http://schemas.openxmlformats.org/drawingml/2006/table">
            <a:tbl>
              <a:tblPr firstCol="1" bandRow="1">
                <a:tableStyleId>{616DA210-FB5B-4158-B5E0-FEB733F419BA}</a:tableStyleId>
              </a:tblPr>
              <a:tblGrid>
                <a:gridCol w="5749665">
                  <a:extLst>
                    <a:ext uri="{9D8B030D-6E8A-4147-A177-3AD203B41FA5}">
                      <a16:colId xmlns:a16="http://schemas.microsoft.com/office/drawing/2014/main" val="2913344389"/>
                    </a:ext>
                  </a:extLst>
                </a:gridCol>
              </a:tblGrid>
              <a:tr h="468959">
                <a:tc>
                  <a:txBody>
                    <a:bodyPr/>
                    <a:lstStyle/>
                    <a:p>
                      <a:pPr algn="just" fontAlgn="base">
                        <a:spcAft>
                          <a:spcPts val="0"/>
                        </a:spcAft>
                      </a:pPr>
                      <a:endParaRPr lang="fr-FR" sz="1100" b="0" i="0" dirty="0">
                        <a:solidFill>
                          <a:srgbClr val="000000"/>
                        </a:solidFill>
                        <a:effectLst/>
                        <a:latin typeface="+mn-lt"/>
                        <a:ea typeface="Roboto Light" panose="02000000000000000000" pitchFamily="2" charset="0"/>
                      </a:endParaRPr>
                    </a:p>
                  </a:txBody>
                  <a:tcPr marL="68580" marR="68580" marT="0" marB="0" anchor="ctr">
                    <a:solidFill>
                      <a:schemeClr val="bg1">
                        <a:alpha val="20000"/>
                      </a:schemeClr>
                    </a:solidFill>
                  </a:tcPr>
                </a:tc>
                <a:extLst>
                  <a:ext uri="{0D108BD9-81ED-4DB2-BD59-A6C34878D82A}">
                    <a16:rowId xmlns:a16="http://schemas.microsoft.com/office/drawing/2014/main" val="3032236395"/>
                  </a:ext>
                </a:extLst>
              </a:tr>
            </a:tbl>
          </a:graphicData>
        </a:graphic>
      </p:graphicFrame>
      <p:sp>
        <p:nvSpPr>
          <p:cNvPr id="26" name="Rectangle 25">
            <a:extLst>
              <a:ext uri="{FF2B5EF4-FFF2-40B4-BE49-F238E27FC236}">
                <a16:creationId xmlns:a16="http://schemas.microsoft.com/office/drawing/2014/main" id="{268209EE-E1FA-9F76-8EC3-DA8A6C80C0FB}"/>
              </a:ext>
            </a:extLst>
          </p:cNvPr>
          <p:cNvSpPr/>
          <p:nvPr/>
        </p:nvSpPr>
        <p:spPr>
          <a:xfrm>
            <a:off x="469900" y="3354619"/>
            <a:ext cx="5537200" cy="620683"/>
          </a:xfrm>
          <a:prstGeom prst="rect">
            <a:avLst/>
          </a:prstGeom>
        </p:spPr>
        <p:txBody>
          <a:bodyPr wrap="square">
            <a:spAutoFit/>
          </a:bodyPr>
          <a:lstStyle/>
          <a:p>
            <a:pPr>
              <a:lnSpc>
                <a:spcPct val="150000"/>
              </a:lnSpc>
            </a:pPr>
            <a:r>
              <a:rPr lang="fr-FR" sz="1400" dirty="0">
                <a:latin typeface="Roboto Light" panose="02000000000000000000" pitchFamily="2" charset="0"/>
                <a:ea typeface="Roboto Light" panose="02000000000000000000" pitchFamily="2" charset="0"/>
                <a:cs typeface="DokChampa" panose="020B0604020202020204" pitchFamily="34" charset="-34"/>
              </a:rPr>
              <a:t>Catégorie choisie :</a:t>
            </a:r>
            <a:br>
              <a:rPr lang="fr-FR" sz="1400" dirty="0">
                <a:latin typeface="Roboto Light" panose="02000000000000000000" pitchFamily="2" charset="0"/>
                <a:ea typeface="Roboto Light" panose="02000000000000000000" pitchFamily="2" charset="0"/>
                <a:cs typeface="DokChampa" panose="020B0604020202020204" pitchFamily="34" charset="-34"/>
              </a:rPr>
            </a:br>
            <a:r>
              <a:rPr lang="fr-FR" sz="1000" dirty="0">
                <a:latin typeface="Roboto Light" panose="02000000000000000000" pitchFamily="2" charset="0"/>
                <a:ea typeface="Roboto Light" panose="02000000000000000000" pitchFamily="2" charset="0"/>
                <a:cs typeface="DokChampa" panose="020B0604020202020204" pitchFamily="34" charset="-34"/>
              </a:rPr>
              <a:t>Merci de compléter un dossier par catégorie</a:t>
            </a:r>
            <a:endParaRPr lang="fr-FR" sz="1400" dirty="0">
              <a:latin typeface="Roboto Light" panose="02000000000000000000" pitchFamily="2" charset="0"/>
              <a:ea typeface="Roboto Light" panose="02000000000000000000" pitchFamily="2" charset="0"/>
              <a:cs typeface="DokChampa" panose="020B0604020202020204" pitchFamily="34" charset="-34"/>
            </a:endParaRPr>
          </a:p>
        </p:txBody>
      </p:sp>
      <p:graphicFrame>
        <p:nvGraphicFramePr>
          <p:cNvPr id="27" name="Tableau 26">
            <a:extLst>
              <a:ext uri="{FF2B5EF4-FFF2-40B4-BE49-F238E27FC236}">
                <a16:creationId xmlns:a16="http://schemas.microsoft.com/office/drawing/2014/main" id="{D3F3A536-DBA6-AE53-3028-A89C34240455}"/>
              </a:ext>
            </a:extLst>
          </p:cNvPr>
          <p:cNvGraphicFramePr>
            <a:graphicFrameLocks noGrp="1"/>
          </p:cNvGraphicFramePr>
          <p:nvPr>
            <p:extLst>
              <p:ext uri="{D42A27DB-BD31-4B8C-83A1-F6EECF244321}">
                <p14:modId xmlns:p14="http://schemas.microsoft.com/office/powerpoint/2010/main" val="3481756253"/>
              </p:ext>
            </p:extLst>
          </p:nvPr>
        </p:nvGraphicFramePr>
        <p:xfrm>
          <a:off x="554167" y="4117944"/>
          <a:ext cx="5749665" cy="468959"/>
        </p:xfrm>
        <a:graphic>
          <a:graphicData uri="http://schemas.openxmlformats.org/drawingml/2006/table">
            <a:tbl>
              <a:tblPr firstCol="1" bandRow="1">
                <a:tableStyleId>{616DA210-FB5B-4158-B5E0-FEB733F419BA}</a:tableStyleId>
              </a:tblPr>
              <a:tblGrid>
                <a:gridCol w="5749665">
                  <a:extLst>
                    <a:ext uri="{9D8B030D-6E8A-4147-A177-3AD203B41FA5}">
                      <a16:colId xmlns:a16="http://schemas.microsoft.com/office/drawing/2014/main" val="2913344389"/>
                    </a:ext>
                  </a:extLst>
                </a:gridCol>
              </a:tblGrid>
              <a:tr h="468959">
                <a:tc>
                  <a:txBody>
                    <a:bodyPr/>
                    <a:lstStyle/>
                    <a:p>
                      <a:pPr algn="just" fontAlgn="base">
                        <a:spcAft>
                          <a:spcPts val="0"/>
                        </a:spcAft>
                      </a:pPr>
                      <a:endParaRPr lang="fr-FR" sz="1100" b="0" i="0" dirty="0">
                        <a:solidFill>
                          <a:srgbClr val="000000"/>
                        </a:solidFill>
                        <a:effectLst/>
                        <a:latin typeface="+mn-lt"/>
                        <a:ea typeface="Roboto Light" panose="02000000000000000000" pitchFamily="2" charset="0"/>
                      </a:endParaRPr>
                    </a:p>
                  </a:txBody>
                  <a:tcPr marL="68580" marR="68580" marT="0" marB="0" anchor="ctr">
                    <a:solidFill>
                      <a:schemeClr val="bg1">
                        <a:alpha val="20000"/>
                      </a:schemeClr>
                    </a:solidFill>
                  </a:tcPr>
                </a:tc>
                <a:extLst>
                  <a:ext uri="{0D108BD9-81ED-4DB2-BD59-A6C34878D82A}">
                    <a16:rowId xmlns:a16="http://schemas.microsoft.com/office/drawing/2014/main" val="3032236395"/>
                  </a:ext>
                </a:extLst>
              </a:tr>
            </a:tbl>
          </a:graphicData>
        </a:graphic>
      </p:graphicFrame>
    </p:spTree>
    <p:extLst>
      <p:ext uri="{BB962C8B-B14F-4D97-AF65-F5344CB8AC3E}">
        <p14:creationId xmlns:p14="http://schemas.microsoft.com/office/powerpoint/2010/main" val="2332600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A80B779-0ECD-4298-B716-205A8EE2E5A5}"/>
              </a:ext>
            </a:extLst>
          </p:cNvPr>
          <p:cNvSpPr/>
          <p:nvPr/>
        </p:nvSpPr>
        <p:spPr>
          <a:xfrm>
            <a:off x="376178" y="627146"/>
            <a:ext cx="4331946" cy="430887"/>
          </a:xfrm>
          <a:prstGeom prst="rect">
            <a:avLst/>
          </a:prstGeom>
        </p:spPr>
        <p:txBody>
          <a:bodyPr wrap="square">
            <a:spAutoFit/>
          </a:bodyPr>
          <a:lstStyle/>
          <a:p>
            <a:pPr fontAlgn="base">
              <a:spcAft>
                <a:spcPts val="0"/>
              </a:spcAft>
            </a:pPr>
            <a:r>
              <a:rPr lang="fr-FR" sz="2200" b="1" dirty="0">
                <a:latin typeface="Roboto Black" panose="02000000000000000000" pitchFamily="2" charset="0"/>
                <a:ea typeface="Roboto Black" panose="02000000000000000000" pitchFamily="2" charset="0"/>
                <a:cs typeface="Courier New" panose="02070309020205020404" pitchFamily="49" charset="0"/>
              </a:rPr>
              <a:t>VOTRE PROJET </a:t>
            </a:r>
          </a:p>
        </p:txBody>
      </p:sp>
      <p:graphicFrame>
        <p:nvGraphicFramePr>
          <p:cNvPr id="8" name="Tableau 7">
            <a:extLst>
              <a:ext uri="{FF2B5EF4-FFF2-40B4-BE49-F238E27FC236}">
                <a16:creationId xmlns:a16="http://schemas.microsoft.com/office/drawing/2014/main" id="{63491F01-FC87-9C2F-87F0-699EB5D97F7B}"/>
              </a:ext>
            </a:extLst>
          </p:cNvPr>
          <p:cNvGraphicFramePr>
            <a:graphicFrameLocks noGrp="1"/>
          </p:cNvGraphicFramePr>
          <p:nvPr/>
        </p:nvGraphicFramePr>
        <p:xfrm>
          <a:off x="502789" y="3238500"/>
          <a:ext cx="5749665" cy="1164168"/>
        </p:xfrm>
        <a:graphic>
          <a:graphicData uri="http://schemas.openxmlformats.org/drawingml/2006/table">
            <a:tbl>
              <a:tblPr firstCol="1" bandRow="1">
                <a:tableStyleId>{616DA210-FB5B-4158-B5E0-FEB733F419BA}</a:tableStyleId>
              </a:tblPr>
              <a:tblGrid>
                <a:gridCol w="5749665">
                  <a:extLst>
                    <a:ext uri="{9D8B030D-6E8A-4147-A177-3AD203B41FA5}">
                      <a16:colId xmlns:a16="http://schemas.microsoft.com/office/drawing/2014/main" val="2913344389"/>
                    </a:ext>
                  </a:extLst>
                </a:gridCol>
              </a:tblGrid>
              <a:tr h="1164168">
                <a:tc>
                  <a:txBody>
                    <a:bodyPr/>
                    <a:lstStyle/>
                    <a:p>
                      <a:pPr algn="just" fontAlgn="base">
                        <a:spcAft>
                          <a:spcPts val="0"/>
                        </a:spcAft>
                      </a:pPr>
                      <a:endParaRPr lang="fr-FR" sz="1100" b="0" i="0" dirty="0">
                        <a:solidFill>
                          <a:srgbClr val="000000"/>
                        </a:solidFill>
                        <a:effectLst/>
                        <a:latin typeface="+mn-lt"/>
                        <a:ea typeface="Roboto Light" panose="02000000000000000000" pitchFamily="2" charset="0"/>
                      </a:endParaRPr>
                    </a:p>
                  </a:txBody>
                  <a:tcPr marL="68580" marR="68580" marT="0" marB="0" anchor="ctr">
                    <a:solidFill>
                      <a:schemeClr val="bg1">
                        <a:alpha val="20000"/>
                      </a:schemeClr>
                    </a:solidFill>
                  </a:tcPr>
                </a:tc>
                <a:extLst>
                  <a:ext uri="{0D108BD9-81ED-4DB2-BD59-A6C34878D82A}">
                    <a16:rowId xmlns:a16="http://schemas.microsoft.com/office/drawing/2014/main" val="3032236395"/>
                  </a:ext>
                </a:extLst>
              </a:tr>
            </a:tbl>
          </a:graphicData>
        </a:graphic>
      </p:graphicFrame>
      <p:sp>
        <p:nvSpPr>
          <p:cNvPr id="9" name="Rectangle 8">
            <a:extLst>
              <a:ext uri="{FF2B5EF4-FFF2-40B4-BE49-F238E27FC236}">
                <a16:creationId xmlns:a16="http://schemas.microsoft.com/office/drawing/2014/main" id="{F025D2E7-4613-1CA4-68CD-1537DBC81DBF}"/>
              </a:ext>
            </a:extLst>
          </p:cNvPr>
          <p:cNvSpPr/>
          <p:nvPr/>
        </p:nvSpPr>
        <p:spPr>
          <a:xfrm>
            <a:off x="390020" y="1347628"/>
            <a:ext cx="5749665" cy="1415772"/>
          </a:xfrm>
          <a:prstGeom prst="rect">
            <a:avLst/>
          </a:prstGeom>
        </p:spPr>
        <p:txBody>
          <a:bodyPr wrap="square">
            <a:spAutoFit/>
          </a:bodyPr>
          <a:lstStyle/>
          <a:p>
            <a:pPr fontAlgn="base">
              <a:spcAft>
                <a:spcPts val="0"/>
              </a:spcAft>
            </a:pPr>
            <a:r>
              <a:rPr lang="fr-FR" sz="1400" b="1" dirty="0">
                <a:latin typeface="Roboto Black" panose="02000000000000000000" pitchFamily="2" charset="0"/>
                <a:ea typeface="Roboto Black" panose="02000000000000000000" pitchFamily="2" charset="0"/>
                <a:cs typeface="Courier New" panose="02070309020205020404" pitchFamily="49" charset="0"/>
              </a:rPr>
              <a:t>PITCH SYNTHÉTIQUE DE VOTRE PROJET </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400 caractères max</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a:t>
            </a:r>
          </a:p>
          <a:p>
            <a:pPr algn="just" fontAlgn="base">
              <a:spcAft>
                <a:spcPts val="0"/>
              </a:spcAft>
            </a:pPr>
            <a:r>
              <a:rPr lang="fr-FR" sz="1100" dirty="0">
                <a:latin typeface="Roboto Light" panose="02000000000000000000" pitchFamily="2" charset="0"/>
                <a:ea typeface="Roboto Light" panose="02000000000000000000" pitchFamily="2" charset="0"/>
                <a:cs typeface="Courier New" panose="02070309020205020404" pitchFamily="49" charset="0"/>
              </a:rPr>
              <a:t>Ce descriptif pourra servir à la rédaction de DAF </a:t>
            </a:r>
            <a:r>
              <a:rPr lang="fr-FR" sz="1100" dirty="0" err="1">
                <a:latin typeface="Roboto Light" panose="02000000000000000000" pitchFamily="2" charset="0"/>
                <a:ea typeface="Roboto Light" panose="02000000000000000000" pitchFamily="2" charset="0"/>
                <a:cs typeface="Courier New" panose="02070309020205020404" pitchFamily="49" charset="0"/>
              </a:rPr>
              <a:t>Mag</a:t>
            </a:r>
            <a:r>
              <a:rPr lang="fr-FR" sz="1100" dirty="0">
                <a:latin typeface="Roboto Light" panose="02000000000000000000" pitchFamily="2" charset="0"/>
                <a:ea typeface="Roboto Light" panose="02000000000000000000" pitchFamily="2" charset="0"/>
                <a:cs typeface="Courier New" panose="02070309020205020404" pitchFamily="49" charset="0"/>
              </a:rPr>
              <a:t>, lors de la rédaction d’un article de presse concernant votre projet.</a:t>
            </a:r>
          </a:p>
          <a:p>
            <a:pPr algn="just" fontAlgn="base">
              <a:spcAft>
                <a:spcPts val="0"/>
              </a:spcAft>
            </a:pPr>
            <a:r>
              <a:rPr lang="fr-FR" sz="1100" dirty="0">
                <a:latin typeface="Roboto Light" panose="02000000000000000000" pitchFamily="2" charset="0"/>
                <a:ea typeface="Roboto Light" panose="02000000000000000000" pitchFamily="2" charset="0"/>
                <a:cs typeface="Courier New" panose="02070309020205020404" pitchFamily="49" charset="0"/>
              </a:rPr>
              <a:t>L’équipe éditoriale se réserve un droit de regard sur la rédaction finale de cet article, en cas de besoin.</a:t>
            </a:r>
          </a:p>
        </p:txBody>
      </p:sp>
      <p:sp>
        <p:nvSpPr>
          <p:cNvPr id="10" name="Rectangle 9">
            <a:extLst>
              <a:ext uri="{FF2B5EF4-FFF2-40B4-BE49-F238E27FC236}">
                <a16:creationId xmlns:a16="http://schemas.microsoft.com/office/drawing/2014/main" id="{F49AE343-4B44-D9C3-A39F-CBEE9D5B5BCC}"/>
              </a:ext>
            </a:extLst>
          </p:cNvPr>
          <p:cNvSpPr/>
          <p:nvPr/>
        </p:nvSpPr>
        <p:spPr>
          <a:xfrm>
            <a:off x="445228" y="4719838"/>
            <a:ext cx="4122007" cy="523220"/>
          </a:xfrm>
          <a:prstGeom prst="rect">
            <a:avLst/>
          </a:prstGeom>
        </p:spPr>
        <p:txBody>
          <a:bodyPr wrap="square">
            <a:spAutoFit/>
          </a:bodyPr>
          <a:lstStyle/>
          <a:p>
            <a:pPr fontAlgn="base">
              <a:spcAft>
                <a:spcPts val="0"/>
              </a:spcAft>
            </a:pPr>
            <a:r>
              <a:rPr lang="fr-FR" sz="1400" b="1" dirty="0">
                <a:latin typeface="Roboto Black" panose="02000000000000000000" pitchFamily="2" charset="0"/>
                <a:ea typeface="Roboto Black" panose="02000000000000000000" pitchFamily="2" charset="0"/>
                <a:cs typeface="Courier New" panose="02070309020205020404" pitchFamily="49" charset="0"/>
              </a:rPr>
              <a:t>PITCH DÉVELOPPÉ DE VOTRE PROJET </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1 300 caractères max</a:t>
            </a:r>
          </a:p>
        </p:txBody>
      </p:sp>
      <p:graphicFrame>
        <p:nvGraphicFramePr>
          <p:cNvPr id="11" name="Tableau 10">
            <a:extLst>
              <a:ext uri="{FF2B5EF4-FFF2-40B4-BE49-F238E27FC236}">
                <a16:creationId xmlns:a16="http://schemas.microsoft.com/office/drawing/2014/main" id="{50BBC6A5-1A8D-BDEA-4D19-5FAA555D9BA6}"/>
              </a:ext>
            </a:extLst>
          </p:cNvPr>
          <p:cNvGraphicFramePr>
            <a:graphicFrameLocks noGrp="1"/>
          </p:cNvGraphicFramePr>
          <p:nvPr>
            <p:extLst>
              <p:ext uri="{D42A27DB-BD31-4B8C-83A1-F6EECF244321}">
                <p14:modId xmlns:p14="http://schemas.microsoft.com/office/powerpoint/2010/main" val="246542271"/>
              </p:ext>
            </p:extLst>
          </p:nvPr>
        </p:nvGraphicFramePr>
        <p:xfrm>
          <a:off x="525277" y="5503333"/>
          <a:ext cx="5727177" cy="3451481"/>
        </p:xfrm>
        <a:graphic>
          <a:graphicData uri="http://schemas.openxmlformats.org/drawingml/2006/table">
            <a:tbl>
              <a:tblPr firstCol="1" bandRow="1">
                <a:tableStyleId>{616DA210-FB5B-4158-B5E0-FEB733F419BA}</a:tableStyleId>
              </a:tblPr>
              <a:tblGrid>
                <a:gridCol w="5727177">
                  <a:extLst>
                    <a:ext uri="{9D8B030D-6E8A-4147-A177-3AD203B41FA5}">
                      <a16:colId xmlns:a16="http://schemas.microsoft.com/office/drawing/2014/main" val="2913344389"/>
                    </a:ext>
                  </a:extLst>
                </a:gridCol>
              </a:tblGrid>
              <a:tr h="3451481">
                <a:tc>
                  <a:txBody>
                    <a:bodyPr/>
                    <a:lstStyle/>
                    <a:p>
                      <a:pPr algn="just" fontAlgn="base">
                        <a:spcAft>
                          <a:spcPts val="0"/>
                        </a:spcAft>
                      </a:pPr>
                      <a:endParaRPr lang="fr-FR" sz="1100" b="0" i="0" dirty="0">
                        <a:solidFill>
                          <a:srgbClr val="000000"/>
                        </a:solidFill>
                        <a:effectLst/>
                        <a:latin typeface="+mn-lt"/>
                        <a:ea typeface="Roboto Light" panose="02000000000000000000" pitchFamily="2" charset="0"/>
                      </a:endParaRPr>
                    </a:p>
                  </a:txBody>
                  <a:tcPr marL="68580" marR="68580" marT="0" marB="0" anchor="ctr">
                    <a:solidFill>
                      <a:schemeClr val="bg1">
                        <a:alpha val="20000"/>
                      </a:schemeClr>
                    </a:solidFill>
                  </a:tcPr>
                </a:tc>
                <a:extLst>
                  <a:ext uri="{0D108BD9-81ED-4DB2-BD59-A6C34878D82A}">
                    <a16:rowId xmlns:a16="http://schemas.microsoft.com/office/drawing/2014/main" val="3032236395"/>
                  </a:ext>
                </a:extLst>
              </a:tr>
            </a:tbl>
          </a:graphicData>
        </a:graphic>
      </p:graphicFrame>
      <p:sp>
        <p:nvSpPr>
          <p:cNvPr id="15" name="Rectangle 14">
            <a:extLst>
              <a:ext uri="{FF2B5EF4-FFF2-40B4-BE49-F238E27FC236}">
                <a16:creationId xmlns:a16="http://schemas.microsoft.com/office/drawing/2014/main" id="{FE6FF27F-1986-B958-20AD-F496F6105A12}"/>
              </a:ext>
            </a:extLst>
          </p:cNvPr>
          <p:cNvSpPr/>
          <p:nvPr/>
        </p:nvSpPr>
        <p:spPr>
          <a:xfrm>
            <a:off x="531351" y="2796538"/>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030E34EC-0F17-EED5-5BA6-4E2B0457E161}"/>
              </a:ext>
            </a:extLst>
          </p:cNvPr>
          <p:cNvSpPr/>
          <p:nvPr/>
        </p:nvSpPr>
        <p:spPr>
          <a:xfrm>
            <a:off x="525277" y="5256720"/>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2736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a:extLst>
              <a:ext uri="{FF2B5EF4-FFF2-40B4-BE49-F238E27FC236}">
                <a16:creationId xmlns:a16="http://schemas.microsoft.com/office/drawing/2014/main" id="{BD1BDE20-6A36-499D-AAB2-B836C4BA2DC0}"/>
              </a:ext>
            </a:extLst>
          </p:cNvPr>
          <p:cNvGraphicFramePr>
            <a:graphicFrameLocks noGrp="1"/>
          </p:cNvGraphicFramePr>
          <p:nvPr>
            <p:extLst>
              <p:ext uri="{D42A27DB-BD31-4B8C-83A1-F6EECF244321}">
                <p14:modId xmlns:p14="http://schemas.microsoft.com/office/powerpoint/2010/main" val="1405110629"/>
              </p:ext>
            </p:extLst>
          </p:nvPr>
        </p:nvGraphicFramePr>
        <p:xfrm>
          <a:off x="502790" y="3238499"/>
          <a:ext cx="5664648" cy="5006867"/>
        </p:xfrm>
        <a:graphic>
          <a:graphicData uri="http://schemas.openxmlformats.org/drawingml/2006/table">
            <a:tbl>
              <a:tblPr firstCol="1" bandRow="1">
                <a:tableStyleId>{616DA210-FB5B-4158-B5E0-FEB733F419BA}</a:tableStyleId>
              </a:tblPr>
              <a:tblGrid>
                <a:gridCol w="5664648">
                  <a:extLst>
                    <a:ext uri="{9D8B030D-6E8A-4147-A177-3AD203B41FA5}">
                      <a16:colId xmlns:a16="http://schemas.microsoft.com/office/drawing/2014/main" val="2913344389"/>
                    </a:ext>
                  </a:extLst>
                </a:gridCol>
              </a:tblGrid>
              <a:tr h="5006867">
                <a:tc>
                  <a:txBody>
                    <a:bodyPr/>
                    <a:lstStyle/>
                    <a:p>
                      <a:pPr algn="just" fontAlgn="base">
                        <a:spcAft>
                          <a:spcPts val="0"/>
                        </a:spcAft>
                      </a:pPr>
                      <a:endParaRPr lang="fr-FR" sz="1100" b="0" i="0" dirty="0">
                        <a:solidFill>
                          <a:srgbClr val="000000"/>
                        </a:solidFill>
                        <a:effectLst/>
                        <a:latin typeface="+mn-lt"/>
                        <a:ea typeface="Roboto Light" panose="02000000000000000000" pitchFamily="2" charset="0"/>
                      </a:endParaRPr>
                    </a:p>
                  </a:txBody>
                  <a:tcPr marL="68580" marR="68580" marT="0" marB="0" anchor="ctr">
                    <a:solidFill>
                      <a:schemeClr val="bg1">
                        <a:alpha val="20000"/>
                      </a:schemeClr>
                    </a:solidFill>
                  </a:tcPr>
                </a:tc>
                <a:extLst>
                  <a:ext uri="{0D108BD9-81ED-4DB2-BD59-A6C34878D82A}">
                    <a16:rowId xmlns:a16="http://schemas.microsoft.com/office/drawing/2014/main" val="3032236395"/>
                  </a:ext>
                </a:extLst>
              </a:tr>
            </a:tbl>
          </a:graphicData>
        </a:graphic>
      </p:graphicFrame>
      <p:sp>
        <p:nvSpPr>
          <p:cNvPr id="12" name="Rectangle 11">
            <a:extLst>
              <a:ext uri="{FF2B5EF4-FFF2-40B4-BE49-F238E27FC236}">
                <a16:creationId xmlns:a16="http://schemas.microsoft.com/office/drawing/2014/main" id="{BA80B779-0ECD-4298-B716-205A8EE2E5A5}"/>
              </a:ext>
            </a:extLst>
          </p:cNvPr>
          <p:cNvSpPr/>
          <p:nvPr/>
        </p:nvSpPr>
        <p:spPr>
          <a:xfrm>
            <a:off x="376178" y="627146"/>
            <a:ext cx="4331946" cy="430887"/>
          </a:xfrm>
          <a:prstGeom prst="rect">
            <a:avLst/>
          </a:prstGeom>
        </p:spPr>
        <p:txBody>
          <a:bodyPr wrap="square">
            <a:spAutoFit/>
          </a:bodyPr>
          <a:lstStyle/>
          <a:p>
            <a:pPr fontAlgn="base">
              <a:spcAft>
                <a:spcPts val="0"/>
              </a:spcAft>
            </a:pPr>
            <a:r>
              <a:rPr lang="fr-FR" sz="2200" b="1" dirty="0">
                <a:latin typeface="Roboto Black" panose="02000000000000000000" pitchFamily="2" charset="0"/>
                <a:ea typeface="Roboto Black" panose="02000000000000000000" pitchFamily="2" charset="0"/>
                <a:cs typeface="Courier New" panose="02070309020205020404" pitchFamily="49" charset="0"/>
              </a:rPr>
              <a:t>VOTRE STRUCTURE </a:t>
            </a:r>
          </a:p>
        </p:txBody>
      </p:sp>
      <p:sp>
        <p:nvSpPr>
          <p:cNvPr id="13" name="Rectangle 12">
            <a:extLst>
              <a:ext uri="{FF2B5EF4-FFF2-40B4-BE49-F238E27FC236}">
                <a16:creationId xmlns:a16="http://schemas.microsoft.com/office/drawing/2014/main" id="{C35F8B49-4905-43EA-9725-AE27689FBAAE}"/>
              </a:ext>
            </a:extLst>
          </p:cNvPr>
          <p:cNvSpPr/>
          <p:nvPr/>
        </p:nvSpPr>
        <p:spPr>
          <a:xfrm>
            <a:off x="483840" y="2825078"/>
            <a:ext cx="422738" cy="96252"/>
          </a:xfrm>
          <a:prstGeom prst="rect">
            <a:avLst/>
          </a:prstGeom>
          <a:solidFill>
            <a:srgbClr val="E5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7B53AA7E-D835-4FD1-BB84-1E977FDEF346}"/>
              </a:ext>
            </a:extLst>
          </p:cNvPr>
          <p:cNvSpPr/>
          <p:nvPr/>
        </p:nvSpPr>
        <p:spPr>
          <a:xfrm>
            <a:off x="390020" y="1347628"/>
            <a:ext cx="5777418" cy="1415772"/>
          </a:xfrm>
          <a:prstGeom prst="rect">
            <a:avLst/>
          </a:prstGeom>
        </p:spPr>
        <p:txBody>
          <a:bodyPr wrap="square">
            <a:spAutoFit/>
          </a:bodyPr>
          <a:lstStyle/>
          <a:p>
            <a:pPr fontAlgn="base">
              <a:spcAft>
                <a:spcPts val="0"/>
              </a:spcAft>
            </a:pPr>
            <a:r>
              <a:rPr lang="fr-FR" sz="1400" b="1" dirty="0">
                <a:latin typeface="Roboto Black" panose="02000000000000000000" pitchFamily="2" charset="0"/>
                <a:ea typeface="Roboto Black" panose="02000000000000000000" pitchFamily="2" charset="0"/>
                <a:cs typeface="Courier New" panose="02070309020205020404" pitchFamily="49" charset="0"/>
              </a:rPr>
              <a:t>PITCH DE VOTRE ENTREPRISE</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500 caractères max par société</a:t>
            </a:r>
          </a:p>
          <a:p>
            <a:pPr fontAlgn="base">
              <a:spcAft>
                <a:spcPts val="0"/>
              </a:spcAft>
            </a:pPr>
            <a:r>
              <a:rPr lang="fr-FR" sz="1400" dirty="0">
                <a:latin typeface="Roboto Light" panose="02000000000000000000" pitchFamily="2" charset="0"/>
                <a:ea typeface="Roboto Light" panose="02000000000000000000" pitchFamily="2" charset="0"/>
                <a:cs typeface="Courier New" panose="02070309020205020404" pitchFamily="49" charset="0"/>
              </a:rPr>
              <a:t>-</a:t>
            </a:r>
          </a:p>
          <a:p>
            <a:pPr algn="just" fontAlgn="base">
              <a:spcAft>
                <a:spcPts val="0"/>
              </a:spcAft>
            </a:pPr>
            <a:r>
              <a:rPr lang="fr-FR" sz="1100" dirty="0">
                <a:latin typeface="Roboto Light" panose="02000000000000000000" pitchFamily="2" charset="0"/>
                <a:ea typeface="Roboto Light" panose="02000000000000000000" pitchFamily="2" charset="0"/>
                <a:cs typeface="Courier New" panose="02070309020205020404" pitchFamily="49" charset="0"/>
              </a:rPr>
              <a:t>Ce descriptif pourra servir à la rédaction du média lors de la rédaction d’un article de presse concernant votre projet.</a:t>
            </a:r>
          </a:p>
          <a:p>
            <a:pPr algn="just" fontAlgn="base">
              <a:spcAft>
                <a:spcPts val="0"/>
              </a:spcAft>
            </a:pPr>
            <a:r>
              <a:rPr lang="fr-FR" sz="1100" dirty="0">
                <a:latin typeface="Roboto Light" panose="02000000000000000000" pitchFamily="2" charset="0"/>
                <a:ea typeface="Roboto Light" panose="02000000000000000000" pitchFamily="2" charset="0"/>
                <a:cs typeface="Courier New" panose="02070309020205020404" pitchFamily="49" charset="0"/>
              </a:rPr>
              <a:t>DAF </a:t>
            </a:r>
            <a:r>
              <a:rPr lang="fr-FR" sz="1100" dirty="0" err="1">
                <a:latin typeface="Roboto Light" panose="02000000000000000000" pitchFamily="2" charset="0"/>
                <a:ea typeface="Roboto Light" panose="02000000000000000000" pitchFamily="2" charset="0"/>
                <a:cs typeface="Courier New" panose="02070309020205020404" pitchFamily="49" charset="0"/>
              </a:rPr>
              <a:t>Mag</a:t>
            </a:r>
            <a:r>
              <a:rPr lang="fr-FR" sz="1100" dirty="0">
                <a:latin typeface="Roboto Light" panose="02000000000000000000" pitchFamily="2" charset="0"/>
                <a:ea typeface="Roboto Light" panose="02000000000000000000" pitchFamily="2" charset="0"/>
                <a:cs typeface="Courier New" panose="02070309020205020404" pitchFamily="49" charset="0"/>
              </a:rPr>
              <a:t> se réserve un droit de regard sur la rédaction finale de cet article, en cas de besoin.</a:t>
            </a:r>
          </a:p>
        </p:txBody>
      </p:sp>
    </p:spTree>
    <p:extLst>
      <p:ext uri="{BB962C8B-B14F-4D97-AF65-F5344CB8AC3E}">
        <p14:creationId xmlns:p14="http://schemas.microsoft.com/office/powerpoint/2010/main" val="126263292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e2a3755-773c-49f7-b46f-e91299f552de" xsi:nil="true"/>
    <lcf76f155ced4ddcb4097134ff3c332f xmlns="f95b3f5d-03c7-45da-8158-7b33a8247eb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23094A801C5F46BB1D46DEA9C66A9A" ma:contentTypeVersion="21" ma:contentTypeDescription="Crée un document." ma:contentTypeScope="" ma:versionID="4a6aa4e4cc768d6d4ed80a66b63270ca">
  <xsd:schema xmlns:xsd="http://www.w3.org/2001/XMLSchema" xmlns:xs="http://www.w3.org/2001/XMLSchema" xmlns:p="http://schemas.microsoft.com/office/2006/metadata/properties" xmlns:ns2="f95b3f5d-03c7-45da-8158-7b33a8247eb7" xmlns:ns3="7e2a3755-773c-49f7-b46f-e91299f552de" targetNamespace="http://schemas.microsoft.com/office/2006/metadata/properties" ma:root="true" ma:fieldsID="476e448cf3998f0d6f12e2d86e169ef2" ns2:_="" ns3:_="">
    <xsd:import namespace="f95b3f5d-03c7-45da-8158-7b33a8247eb7"/>
    <xsd:import namespace="7e2a3755-773c-49f7-b46f-e91299f552d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5b3f5d-03c7-45da-8158-7b33a8247e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Balises d’images" ma:readOnly="false" ma:fieldId="{5cf76f15-5ced-4ddc-b409-7134ff3c332f}" ma:taxonomyMulti="true" ma:sspId="94734bf9-19e9-404c-bae6-403f428f454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e2a3755-773c-49f7-b46f-e91299f552de"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element name="TaxCatchAll" ma:index="21" nillable="true" ma:displayName="Taxonomy Catch All Column" ma:hidden="true" ma:list="{962bb1bb-573c-45b9-8491-e769c842b8da}" ma:internalName="TaxCatchAll" ma:showField="CatchAllData" ma:web="7e2a3755-773c-49f7-b46f-e91299f552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E45250-B9E1-4117-82DF-F74A96B6D73F}">
  <ds:schemaRefs>
    <ds:schemaRef ds:uri="http://purl.org/dc/terms/"/>
    <ds:schemaRef ds:uri="http://schemas.microsoft.com/office/2006/documentManagement/types"/>
    <ds:schemaRef ds:uri="f95b3f5d-03c7-45da-8158-7b33a8247eb7"/>
    <ds:schemaRef ds:uri="http://purl.org/dc/dcmitype/"/>
    <ds:schemaRef ds:uri="http://purl.org/dc/elements/1.1/"/>
    <ds:schemaRef ds:uri="http://www.w3.org/XML/1998/namespace"/>
    <ds:schemaRef ds:uri="http://schemas.openxmlformats.org/package/2006/metadata/core-properties"/>
    <ds:schemaRef ds:uri="7e2a3755-773c-49f7-b46f-e91299f552d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F32A1E1A-85B1-44BE-ACB8-930AEE0A9F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5b3f5d-03c7-45da-8158-7b33a8247eb7"/>
    <ds:schemaRef ds:uri="7e2a3755-773c-49f7-b46f-e91299f552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0E590E-9D10-4DBC-B6FD-285AA80D73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50</TotalTime>
  <Words>1137</Words>
  <Application>Microsoft Macintosh PowerPoint</Application>
  <PresentationFormat>Format A4 (210 x 297 mm)</PresentationFormat>
  <Paragraphs>137</Paragraphs>
  <Slides>15</Slides>
  <Notes>0</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15</vt:i4>
      </vt:variant>
    </vt:vector>
  </HeadingPairs>
  <TitlesOfParts>
    <vt:vector size="24" baseType="lpstr">
      <vt:lpstr>Arial</vt:lpstr>
      <vt:lpstr>Calibri</vt:lpstr>
      <vt:lpstr>Calibri Light</vt:lpstr>
      <vt:lpstr>Roboto Black</vt:lpstr>
      <vt:lpstr>Roboto Condensed Light</vt:lpstr>
      <vt:lpstr>Roboto Light</vt:lpstr>
      <vt:lpstr>Roboto Thin Italic</vt:lpstr>
      <vt:lpstr>Thème Office</vt:lpstr>
      <vt:lpstr>Document Microsoft Word</vt:lpstr>
      <vt:lpstr>10e édition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Edouard de Cazes</dc:creator>
  <cp:lastModifiedBy>Edouard de Cazes</cp:lastModifiedBy>
  <cp:revision>70</cp:revision>
  <cp:lastPrinted>2021-06-28T15:16:38Z</cp:lastPrinted>
  <dcterms:created xsi:type="dcterms:W3CDTF">2021-01-04T14:03:20Z</dcterms:created>
  <dcterms:modified xsi:type="dcterms:W3CDTF">2022-06-19T15:41:29Z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0x0101004323094A801C5F46BB1D46DEA9C66A9A</vt:lpwstr>
  </property>
</Properties>
</file>