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lus Jakarta Sans ExtraBold"/>
      <p:bold r:id="rId15"/>
      <p:boldItalic r:id="rId16"/>
    </p:embeddedFont>
    <p:embeddedFont>
      <p:font typeface="Plus Jakarta Sans"/>
      <p:regular r:id="rId17"/>
      <p:bold r:id="rId18"/>
      <p:italic r:id="rId19"/>
      <p:boldItalic r:id="rId20"/>
    </p:embeddedFont>
    <p:embeddedFont>
      <p:font typeface="Poppins"/>
      <p:regular r:id="rId21"/>
      <p:bold r:id="rId22"/>
      <p:italic r:id="rId23"/>
      <p:boldItalic r:id="rId24"/>
    </p:embeddedFont>
    <p:embeddedFont>
      <p:font typeface="Poppins SemiBold"/>
      <p:regular r:id="rId25"/>
      <p:bold r:id="rId26"/>
      <p:italic r:id="rId27"/>
      <p:boldItalic r:id="rId28"/>
    </p:embeddedFont>
    <p:embeddedFont>
      <p:font typeface="Poppins Extra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usJakartaSans-boldItalic.fntdata"/><Relationship Id="rId22" Type="http://schemas.openxmlformats.org/officeDocument/2006/relationships/font" Target="fonts/Poppins-bold.fntdata"/><Relationship Id="rId21" Type="http://schemas.openxmlformats.org/officeDocument/2006/relationships/font" Target="fonts/Poppins-regular.fntdata"/><Relationship Id="rId24" Type="http://schemas.openxmlformats.org/officeDocument/2006/relationships/font" Target="fonts/Poppins-boldItalic.fntdata"/><Relationship Id="rId23" Type="http://schemas.openxmlformats.org/officeDocument/2006/relationships/font" Target="fonts/Poppi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SemiBold-bold.fntdata"/><Relationship Id="rId25" Type="http://schemas.openxmlformats.org/officeDocument/2006/relationships/font" Target="fonts/PoppinsSemiBold-regular.fntdata"/><Relationship Id="rId28" Type="http://schemas.openxmlformats.org/officeDocument/2006/relationships/font" Target="fonts/PoppinsSemiBold-boldItalic.fntdata"/><Relationship Id="rId27" Type="http://schemas.openxmlformats.org/officeDocument/2006/relationships/font" Target="fonts/Poppins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Extra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ExtraLight-italic.fntdata"/><Relationship Id="rId30" Type="http://schemas.openxmlformats.org/officeDocument/2006/relationships/font" Target="fonts/PoppinsExtra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PoppinsExtra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PlusJakartaSansExtraBold-bold.fntdata"/><Relationship Id="rId14" Type="http://schemas.openxmlformats.org/officeDocument/2006/relationships/slide" Target="slides/slide9.xml"/><Relationship Id="rId17" Type="http://schemas.openxmlformats.org/officeDocument/2006/relationships/font" Target="fonts/PlusJakartaSans-regular.fntdata"/><Relationship Id="rId16" Type="http://schemas.openxmlformats.org/officeDocument/2006/relationships/font" Target="fonts/PlusJakartaSansExtraBold-boldItalic.fntdata"/><Relationship Id="rId19" Type="http://schemas.openxmlformats.org/officeDocument/2006/relationships/font" Target="fonts/PlusJakartaSans-italic.fntdata"/><Relationship Id="rId18" Type="http://schemas.openxmlformats.org/officeDocument/2006/relationships/font" Target="fonts/PlusJakartaSa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e40e4f3e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Je vous présente Tookano, la 1ère solution qui vous permet de générer automatiquement vos plannings de publications pour les réseaux sociaux par l’intelligence artificielle.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" name="Google Shape;63;g22e40e4f3e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87bb95fc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Aujourd’hui, beaucoup de TPE/PME ont du mal à gérer leurs réseaux sociaux de manière régulière quand bien même elles s’attachent à dire que c’est indispensable pour leur visibilité :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 a relevé 3 paint points majeurs pour expliquer ce phénomène :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f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Budget : en fonction des tailles d’entreprises (1 à 30 salariés), le budget n’est pas élevé : il varie de 85€ à 415 € par mois pour ce poste de dépense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f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Pas le temps : en général le chef d’entreprise n’a pas le temps de s’en occuper et n’a pas les ressources en internes pour le réaliser ou le déléguer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f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Pas d’idées : la peur de la feuille blanche.. de quoi je vais parler, qu’est ce que je dois pour intéresser mon marché / Ma cible ?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" name="Google Shape;91;g1e87bb95fc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565a1fbd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565a1fbd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87bb95fc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Tookano est la 1ère solution pensée pour gérer ses réseaux sociaux avec un petit budget, en gagnant beaucoup de temps et sans avoir peur du manque d’inspiration. Notamment grâce à l’Intelligence Artificielle… Mais pas que.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Une partie IA : avec la génération de planning automatique à partir de la lecture de l’url de votre site - pour un budget de 129 € HT / mois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Une partie sur mesure : vous pouvez commander n’importe quel poste à notre équipe qui la produit dans les 48h.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Une partie inspiration : + de 1.000 inspirations et marronniers disponibles sur la plateforme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Le tout pour générer une régularité de 3 publications par semaine par réseau social avec une ligne éditoriale différente sur chaque réseau.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" name="Google Shape;117;g1e87bb95fc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bcb7aa790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 : entrez l’url de votre site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 : Tookano lance ses IA pour lire les informations de votre site, analyser votre marché, récupérer votre logo, vos couleurs dominantes et générer un planning de publications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: vous modifiez et validez les accroches et les visuels de chaque publication / commandez certaines publications pour compléter votre planning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 : Les publications sont publiées automatiquement sur chaque réseau social aux heures et dates </a:t>
            </a:r>
            <a:r>
              <a:rPr lang="fr"/>
              <a:t>appropriées</a:t>
            </a:r>
            <a:endParaRPr/>
          </a:p>
        </p:txBody>
      </p:sp>
      <p:sp>
        <p:nvSpPr>
          <p:cNvPr id="156" name="Google Shape;156;g28bcb7aa790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bcb7aa790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8bcb7aa790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9ed711baec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Il existe 2 formules 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1/ un forfait mensuel qui donne accès à la partie Intelligence artificielle pour 129 € HT / mois (dans la fourchette de budget accessible aux TPE/PME)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2/ un système de crédits pour commander des posts sur mesure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0" name="Google Shape;230;g29ed711baec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e937ea700c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Entre 60k€ et 100k€ sont recherchés pour lancer la solution sur le marché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On vise 95 clients à la fin de la première année avec l’acquisition de 5 clients par mois pendant 12 mois et 2 salons en mars et septembre (emarketing / E-commerce / Entrepreneur)</a:t>
            </a:r>
            <a:endParaRPr/>
          </a:p>
        </p:txBody>
      </p:sp>
      <p:sp>
        <p:nvSpPr>
          <p:cNvPr id="257" name="Google Shape;257;g1e937ea700c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e937ea700c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5" name="Google Shape;285;g1e937ea700c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-1225" y="0"/>
            <a:ext cx="610200" cy="5143500"/>
          </a:xfrm>
          <a:prstGeom prst="rect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" name="Google Shape;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00" y="152400"/>
            <a:ext cx="394975" cy="3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/>
          <p:nvPr/>
        </p:nvSpPr>
        <p:spPr>
          <a:xfrm rot="-5400000">
            <a:off x="-1411850" y="1878125"/>
            <a:ext cx="33975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50">
                <a:solidFill>
                  <a:srgbClr val="202124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www.tookano.app</a:t>
            </a:r>
            <a:endParaRPr b="1" sz="1700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42488" y="4689650"/>
            <a:ext cx="322800" cy="32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13" y="4763175"/>
            <a:ext cx="175750" cy="1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42488" y="4302875"/>
            <a:ext cx="322800" cy="32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42488" y="3916100"/>
            <a:ext cx="322800" cy="32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16" y="3989629"/>
            <a:ext cx="175742" cy="17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676" y="4373725"/>
            <a:ext cx="175742" cy="175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">
  <p:cSld name="TITLE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609000" y="0"/>
            <a:ext cx="8535000" cy="5143500"/>
          </a:xfrm>
          <a:prstGeom prst="rect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00" y="152400"/>
            <a:ext cx="394975" cy="3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 rot="-5400000">
            <a:off x="-1411850" y="1878125"/>
            <a:ext cx="33975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50">
                <a:solidFill>
                  <a:srgbClr val="202124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www.tookano.app</a:t>
            </a:r>
            <a:endParaRPr b="1" sz="1700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42488" y="4689650"/>
            <a:ext cx="322800" cy="322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13" y="4763175"/>
            <a:ext cx="175750" cy="1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142488" y="4302875"/>
            <a:ext cx="322800" cy="322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42488" y="3916100"/>
            <a:ext cx="322800" cy="322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16" y="3989629"/>
            <a:ext cx="175742" cy="17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676" y="4373725"/>
            <a:ext cx="175742" cy="175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999275" y="445025"/>
            <a:ext cx="7833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999275" y="1152475"/>
            <a:ext cx="7833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999275" y="445025"/>
            <a:ext cx="7833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999275" y="445025"/>
            <a:ext cx="7833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1" name="Google Shape;41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49" name="Google Shape;49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7.png"/><Relationship Id="rId7" Type="http://schemas.openxmlformats.org/officeDocument/2006/relationships/image" Target="../media/image20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Relationship Id="rId4" Type="http://schemas.openxmlformats.org/officeDocument/2006/relationships/image" Target="../media/image1.png"/><Relationship Id="rId5" Type="http://schemas.openxmlformats.org/officeDocument/2006/relationships/hyperlink" Target="http://progress_bar_id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20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rywmyZhp7x4" TargetMode="External"/><Relationship Id="rId4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2.png"/><Relationship Id="rId13" Type="http://schemas.openxmlformats.org/officeDocument/2006/relationships/image" Target="../media/image14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5" Type="http://schemas.openxmlformats.org/officeDocument/2006/relationships/hyperlink" Target="http://progress_bar_id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hyperlink" Target="http://progress_bar_id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hyperlink" Target="http://progress_bar_id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progress_bar_id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hyperlink" Target="http://progress_bar_id" TargetMode="External"/><Relationship Id="rId7" Type="http://schemas.openxmlformats.org/officeDocument/2006/relationships/image" Target="../media/image42.jpg"/><Relationship Id="rId8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Relationship Id="rId5" Type="http://schemas.openxmlformats.org/officeDocument/2006/relationships/image" Target="../media/image1.png"/><Relationship Id="rId6" Type="http://schemas.openxmlformats.org/officeDocument/2006/relationships/hyperlink" Target="http://progress_bar_id" TargetMode="External"/><Relationship Id="rId7" Type="http://schemas.openxmlformats.org/officeDocument/2006/relationships/image" Target="../media/image28.png"/><Relationship Id="rId8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7.png"/><Relationship Id="rId13" Type="http://schemas.openxmlformats.org/officeDocument/2006/relationships/image" Target="../media/image24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hyperlink" Target="https://www.tookano.app" TargetMode="External"/><Relationship Id="rId9" Type="http://schemas.openxmlformats.org/officeDocument/2006/relationships/image" Target="../media/image12.png"/><Relationship Id="rId5" Type="http://schemas.openxmlformats.org/officeDocument/2006/relationships/hyperlink" Target="https://www.tookano.app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1.png"/><Relationship Id="rId8" Type="http://schemas.openxmlformats.org/officeDocument/2006/relationships/hyperlink" Target="http://progress_bar_id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4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Relationship Id="rId5" Type="http://schemas.openxmlformats.org/officeDocument/2006/relationships/image" Target="../media/image40.png"/><Relationship Id="rId6" Type="http://schemas.openxmlformats.org/officeDocument/2006/relationships/image" Target="../media/image25.png"/><Relationship Id="rId7" Type="http://schemas.openxmlformats.org/officeDocument/2006/relationships/image" Target="../media/image1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89076">
            <a:off x="-31486" y="-121717"/>
            <a:ext cx="5268997" cy="538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421550" y="-639524"/>
            <a:ext cx="4418900" cy="4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171875" y="10275751"/>
            <a:ext cx="64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Pilotez vos réseaux sociaux par l’IA</a:t>
            </a:r>
            <a:endParaRPr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7869301" y="10356453"/>
            <a:ext cx="75317" cy="42933"/>
          </a:xfrm>
          <a:custGeom>
            <a:rect b="b" l="l" r="r" t="t"/>
            <a:pathLst>
              <a:path extrusionOk="0" h="2453311" w="4303833">
                <a:moveTo>
                  <a:pt x="2151910" y="2453311"/>
                </a:moveTo>
                <a:cubicBezTo>
                  <a:pt x="2074776" y="2453311"/>
                  <a:pt x="1997652" y="2423860"/>
                  <a:pt x="1938845" y="2365081"/>
                </a:cubicBezTo>
                <a:lnTo>
                  <a:pt x="88290" y="514507"/>
                </a:lnTo>
                <a:cubicBezTo>
                  <a:pt x="-29430" y="396788"/>
                  <a:pt x="-29430" y="205926"/>
                  <a:pt x="88290" y="88254"/>
                </a:cubicBezTo>
                <a:cubicBezTo>
                  <a:pt x="205961" y="-29418"/>
                  <a:pt x="396785" y="-29418"/>
                  <a:pt x="514514" y="88254"/>
                </a:cubicBezTo>
                <a:lnTo>
                  <a:pt x="2151910" y="1725744"/>
                </a:lnTo>
                <a:lnTo>
                  <a:pt x="3789314" y="88311"/>
                </a:lnTo>
                <a:cubicBezTo>
                  <a:pt x="3907034" y="-29361"/>
                  <a:pt x="4097838" y="-29361"/>
                  <a:pt x="4215501" y="88311"/>
                </a:cubicBezTo>
                <a:cubicBezTo>
                  <a:pt x="4333277" y="205983"/>
                  <a:pt x="4333277" y="396845"/>
                  <a:pt x="4215501" y="514564"/>
                </a:cubicBezTo>
                <a:lnTo>
                  <a:pt x="2364974" y="2365139"/>
                </a:lnTo>
                <a:cubicBezTo>
                  <a:pt x="2306138" y="2423927"/>
                  <a:pt x="2229014" y="2453311"/>
                  <a:pt x="2151910" y="245331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7961427" y="10248500"/>
            <a:ext cx="961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Découvrez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616909" y="658575"/>
            <a:ext cx="4743000" cy="22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Pilotez vos réseaux sociaux par l’</a:t>
            </a:r>
            <a:r>
              <a:rPr lang="fr" sz="3800">
                <a:solidFill>
                  <a:srgbClr val="DD154D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intelligence artificielle</a:t>
            </a:r>
            <a:endParaRPr sz="3800">
              <a:solidFill>
                <a:srgbClr val="DD154D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4526" y="176875"/>
            <a:ext cx="2564049" cy="5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1141684" y="3988600"/>
            <a:ext cx="1584000" cy="387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2801884" y="3988600"/>
            <a:ext cx="1821300" cy="387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D154D"/>
              </a:gs>
              <a:gs pos="50000">
                <a:srgbClr val="FD0036"/>
              </a:gs>
              <a:gs pos="100000">
                <a:srgbClr val="FF51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2801884" y="4022500"/>
            <a:ext cx="18213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Générer mon planning</a:t>
            </a:r>
            <a:endParaRPr b="1" sz="11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1176309" y="4034800"/>
            <a:ext cx="131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66666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www.votre-url.fr</a:t>
            </a:r>
            <a:endParaRPr sz="1000">
              <a:solidFill>
                <a:srgbClr val="666666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924384" y="3163197"/>
            <a:ext cx="818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Temps</a:t>
            </a:r>
            <a:endParaRPr b="1" sz="10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616909" y="3181200"/>
            <a:ext cx="328800" cy="32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2028884" y="3163197"/>
            <a:ext cx="818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Idées</a:t>
            </a:r>
            <a:endParaRPr b="1" sz="10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1721409" y="3181200"/>
            <a:ext cx="328800" cy="32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3041734" y="3163197"/>
            <a:ext cx="818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Budget</a:t>
            </a:r>
            <a:endParaRPr b="1" sz="10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734259" y="3181200"/>
            <a:ext cx="328800" cy="32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4236234" y="3163200"/>
            <a:ext cx="113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Régularité</a:t>
            </a:r>
            <a:endParaRPr b="1" sz="10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3928759" y="3181200"/>
            <a:ext cx="328800" cy="32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7928">
            <a:off x="5536725" y="1974653"/>
            <a:ext cx="2738650" cy="22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25" y="3262349"/>
            <a:ext cx="166506" cy="16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02576" y="3265558"/>
            <a:ext cx="166506" cy="16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06586" y="3265550"/>
            <a:ext cx="166506" cy="16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5719" y="3265558"/>
            <a:ext cx="166506" cy="166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 b="0" l="6282" r="1999" t="0"/>
          <a:stretch/>
        </p:blipFill>
        <p:spPr>
          <a:xfrm>
            <a:off x="622800" y="0"/>
            <a:ext cx="40391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/>
          <p:nvPr/>
        </p:nvSpPr>
        <p:spPr>
          <a:xfrm>
            <a:off x="5298223" y="248141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5238075" y="1713938"/>
            <a:ext cx="3440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Rencontrés sur les réseaux sociaux : 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5238084" y="654988"/>
            <a:ext cx="4743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Vous connaissez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ces freins ? 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5850" y="1175150"/>
            <a:ext cx="383704" cy="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>
            <a:hlinkClick r:id="rId5"/>
          </p:cNvPr>
          <p:cNvSpPr/>
          <p:nvPr/>
        </p:nvSpPr>
        <p:spPr>
          <a:xfrm>
            <a:off x="0" y="5092700"/>
            <a:ext cx="1107000" cy="50700"/>
          </a:xfrm>
          <a:prstGeom prst="rect">
            <a:avLst/>
          </a:prstGeom>
          <a:solidFill>
            <a:srgbClr val="DD15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5"/>
          <p:cNvGrpSpPr/>
          <p:nvPr/>
        </p:nvGrpSpPr>
        <p:grpSpPr>
          <a:xfrm>
            <a:off x="5328197" y="3146463"/>
            <a:ext cx="4534578" cy="640200"/>
            <a:chOff x="5328197" y="3146463"/>
            <a:chExt cx="4534578" cy="640200"/>
          </a:xfrm>
        </p:grpSpPr>
        <p:sp>
          <p:nvSpPr>
            <p:cNvPr id="100" name="Google Shape;100;p15"/>
            <p:cNvSpPr txBox="1"/>
            <p:nvPr/>
          </p:nvSpPr>
          <p:spPr>
            <a:xfrm>
              <a:off x="5718875" y="3146463"/>
              <a:ext cx="41439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6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Temps limité</a:t>
              </a:r>
              <a:endParaRPr b="1" sz="16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Pas le temps et peu de ressources en interne</a:t>
              </a:r>
              <a:endParaRPr sz="12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5328197" y="3229123"/>
              <a:ext cx="400200" cy="400200"/>
            </a:xfrm>
            <a:prstGeom prst="ellipse">
              <a:avLst/>
            </a:prstGeom>
            <a:solidFill>
              <a:srgbClr val="F6F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2" name="Google Shape;102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22776" y="3328633"/>
              <a:ext cx="211048" cy="211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p15"/>
          <p:cNvGrpSpPr/>
          <p:nvPr/>
        </p:nvGrpSpPr>
        <p:grpSpPr>
          <a:xfrm>
            <a:off x="5298223" y="3926086"/>
            <a:ext cx="4564552" cy="640200"/>
            <a:chOff x="5298223" y="3926086"/>
            <a:chExt cx="4564552" cy="640200"/>
          </a:xfrm>
        </p:grpSpPr>
        <p:sp>
          <p:nvSpPr>
            <p:cNvPr id="104" name="Google Shape;104;p15"/>
            <p:cNvSpPr txBox="1"/>
            <p:nvPr/>
          </p:nvSpPr>
          <p:spPr>
            <a:xfrm>
              <a:off x="5718875" y="3926086"/>
              <a:ext cx="41439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6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Besoin d’inspiration</a:t>
              </a:r>
              <a:endParaRPr b="1" sz="16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Je ne sais pas quoi dire sur les réseaux sociaux</a:t>
              </a:r>
              <a:endParaRPr sz="12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298223" y="3986707"/>
              <a:ext cx="400200" cy="400200"/>
            </a:xfrm>
            <a:prstGeom prst="ellipse">
              <a:avLst/>
            </a:prstGeom>
            <a:solidFill>
              <a:srgbClr val="F6F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6" name="Google Shape;106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92803" y="4071390"/>
              <a:ext cx="211048" cy="211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" name="Google Shape;107;p15"/>
          <p:cNvGrpSpPr/>
          <p:nvPr/>
        </p:nvGrpSpPr>
        <p:grpSpPr>
          <a:xfrm>
            <a:off x="5392800" y="2396813"/>
            <a:ext cx="4469975" cy="640200"/>
            <a:chOff x="5392800" y="2396813"/>
            <a:chExt cx="4469975" cy="640200"/>
          </a:xfrm>
        </p:grpSpPr>
        <p:sp>
          <p:nvSpPr>
            <p:cNvPr id="108" name="Google Shape;108;p15"/>
            <p:cNvSpPr txBox="1"/>
            <p:nvPr/>
          </p:nvSpPr>
          <p:spPr>
            <a:xfrm>
              <a:off x="5718875" y="2396813"/>
              <a:ext cx="41439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6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Budget restreint </a:t>
              </a:r>
              <a:endParaRPr b="1" sz="16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Pas plus de 200€ / mois en moyenne</a:t>
              </a:r>
              <a:endParaRPr sz="12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pic>
          <p:nvPicPr>
            <p:cNvPr id="109" name="Google Shape;109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92800" y="2576000"/>
              <a:ext cx="211048" cy="2110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ment fonctionne Tookano en quelques secondes de vidéo ? C'est très simple, entrez l'url de votre site web sur tookano.app, cliquez sur le bouton &quot;Générer mon planning&quot; et laissez-vous guider jusqu'à obtenir votre planning de publications sur les réseaux de votre choix parmi ceux que nous proposons." id="114" name="Google Shape;114;p16" title="Tookano - Présent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75" y="197700"/>
            <a:ext cx="8342225" cy="46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FFFFFF"/>
            </a:gs>
          </a:gsLst>
          <a:lin ang="2698631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025" y="2311910"/>
            <a:ext cx="6230007" cy="41533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2672838" y="507100"/>
            <a:ext cx="4151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La solution 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913" y="484855"/>
            <a:ext cx="2169300" cy="45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956725" y="2795950"/>
            <a:ext cx="1437600" cy="1862700"/>
          </a:xfrm>
          <a:prstGeom prst="roundRect">
            <a:avLst>
              <a:gd fmla="val 11457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st="38100">
              <a:srgbClr val="000000">
                <a:alpha val="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 txBox="1"/>
          <p:nvPr/>
        </p:nvSpPr>
        <p:spPr>
          <a:xfrm>
            <a:off x="956725" y="3348775"/>
            <a:ext cx="1437600" cy="1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Gain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de temps</a:t>
            </a: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URL du site 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= Planning de publications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1465198" y="29485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2556975" y="2795950"/>
            <a:ext cx="1437600" cy="1862700"/>
          </a:xfrm>
          <a:prstGeom prst="roundRect">
            <a:avLst>
              <a:gd fmla="val 11457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st="38100">
              <a:srgbClr val="000000">
                <a:alpha val="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2556975" y="3348775"/>
            <a:ext cx="14376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Budget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maîtrisé</a:t>
            </a: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DD154D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129 €</a:t>
            </a:r>
            <a:endParaRPr sz="1900">
              <a:solidFill>
                <a:srgbClr val="DD154D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HT / mois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3065448" y="29485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>
            <a:hlinkClick r:id="rId5"/>
          </p:cNvPr>
          <p:cNvSpPr/>
          <p:nvPr/>
        </p:nvSpPr>
        <p:spPr>
          <a:xfrm>
            <a:off x="29325" y="7114950"/>
            <a:ext cx="2169300" cy="50700"/>
          </a:xfrm>
          <a:prstGeom prst="rect">
            <a:avLst/>
          </a:prstGeom>
          <a:solidFill>
            <a:srgbClr val="F41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4157225" y="2795950"/>
            <a:ext cx="1437600" cy="1862700"/>
          </a:xfrm>
          <a:prstGeom prst="roundRect">
            <a:avLst>
              <a:gd fmla="val 11457" name="adj"/>
            </a:avLst>
          </a:prstGeom>
          <a:gradFill>
            <a:gsLst>
              <a:gs pos="0">
                <a:srgbClr val="DD154D"/>
              </a:gs>
              <a:gs pos="50000">
                <a:srgbClr val="FD0036"/>
              </a:gs>
              <a:gs pos="100000">
                <a:srgbClr val="FF5100"/>
              </a:gs>
            </a:gsLst>
            <a:lin ang="0" scaled="0"/>
          </a:gradFill>
          <a:ln>
            <a:noFill/>
          </a:ln>
          <a:effectLst>
            <a:outerShdw blurRad="285750" rotWithShape="0" algn="bl" dist="38100">
              <a:srgbClr val="000000">
                <a:alpha val="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4157225" y="3348775"/>
            <a:ext cx="1437600" cy="1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Publications</a:t>
            </a:r>
            <a:endParaRPr b="1" sz="13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régulières</a:t>
            </a:r>
            <a:r>
              <a:rPr b="1" lang="fr" sz="13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1" sz="13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Programmation</a:t>
            </a:r>
            <a:endParaRPr sz="11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automatique</a:t>
            </a:r>
            <a:endParaRPr sz="11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des posts</a:t>
            </a:r>
            <a:endParaRPr sz="11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4665698" y="29485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5757475" y="2795950"/>
            <a:ext cx="1437600" cy="1862700"/>
          </a:xfrm>
          <a:prstGeom prst="roundRect">
            <a:avLst>
              <a:gd fmla="val 11457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st="38100">
              <a:srgbClr val="000000">
                <a:alpha val="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5822300" y="3348775"/>
            <a:ext cx="1308000" cy="1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Adaptabilité</a:t>
            </a: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Commande 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de post spécifique 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à faible coût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6265948" y="29485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7357725" y="2795950"/>
            <a:ext cx="1437600" cy="1862700"/>
          </a:xfrm>
          <a:prstGeom prst="roundRect">
            <a:avLst>
              <a:gd fmla="val 11457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st="38100">
              <a:srgbClr val="000000">
                <a:alpha val="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7422550" y="3348775"/>
            <a:ext cx="1308000" cy="1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Pas de feuille blanche</a:t>
            </a: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Plus de 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1000 idées 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et marronniers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7866198" y="29485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1819175" y="1630750"/>
            <a:ext cx="6113700" cy="725100"/>
          </a:xfrm>
          <a:prstGeom prst="roundRect">
            <a:avLst>
              <a:gd fmla="val 11457" name="adj"/>
            </a:avLst>
          </a:prstGeom>
          <a:gradFill>
            <a:gsLst>
              <a:gs pos="0">
                <a:srgbClr val="DD154D"/>
              </a:gs>
              <a:gs pos="50000">
                <a:srgbClr val="FD0036"/>
              </a:gs>
              <a:gs pos="100000">
                <a:srgbClr val="FF51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5190975" y="1792975"/>
            <a:ext cx="267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Publication sur-mesure</a:t>
            </a:r>
            <a:endParaRPr sz="15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0025" y="1357912"/>
            <a:ext cx="975741" cy="7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1819175" y="1792975"/>
            <a:ext cx="267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Intelligence</a:t>
            </a:r>
            <a:r>
              <a:rPr b="1" lang="fr" sz="15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Artificielle</a:t>
            </a:r>
            <a:endParaRPr sz="15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5775" y="1545300"/>
            <a:ext cx="335550" cy="2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/>
          <p:nvPr/>
        </p:nvSpPr>
        <p:spPr>
          <a:xfrm>
            <a:off x="4646856" y="1827212"/>
            <a:ext cx="538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7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&amp;</a:t>
            </a:r>
            <a:endParaRPr sz="27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44" name="Google Shape;144;p17">
            <a:hlinkClick r:id="rId8"/>
          </p:cNvPr>
          <p:cNvSpPr/>
          <p:nvPr/>
        </p:nvSpPr>
        <p:spPr>
          <a:xfrm>
            <a:off x="0" y="5092700"/>
            <a:ext cx="2198700" cy="50700"/>
          </a:xfrm>
          <a:prstGeom prst="rect">
            <a:avLst/>
          </a:prstGeom>
          <a:solidFill>
            <a:srgbClr val="DD15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37425" y="3036875"/>
            <a:ext cx="223600" cy="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3963" y="3036884"/>
            <a:ext cx="223600" cy="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53990" y="3036871"/>
            <a:ext cx="223600" cy="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54259" y="3036876"/>
            <a:ext cx="223600" cy="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54501" y="3036884"/>
            <a:ext cx="223600" cy="22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7"/>
          <p:cNvCxnSpPr/>
          <p:nvPr/>
        </p:nvCxnSpPr>
        <p:spPr>
          <a:xfrm>
            <a:off x="3995550" y="3479925"/>
            <a:ext cx="152700" cy="26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7"/>
          <p:cNvCxnSpPr/>
          <p:nvPr/>
        </p:nvCxnSpPr>
        <p:spPr>
          <a:xfrm flipH="1">
            <a:off x="3994575" y="3734041"/>
            <a:ext cx="153300" cy="2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17"/>
          <p:cNvCxnSpPr/>
          <p:nvPr/>
        </p:nvCxnSpPr>
        <p:spPr>
          <a:xfrm flipH="1">
            <a:off x="5594983" y="3483040"/>
            <a:ext cx="161700" cy="26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7"/>
          <p:cNvCxnSpPr/>
          <p:nvPr/>
        </p:nvCxnSpPr>
        <p:spPr>
          <a:xfrm>
            <a:off x="5595093" y="3743521"/>
            <a:ext cx="162300" cy="2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/>
        </p:nvSpPr>
        <p:spPr>
          <a:xfrm>
            <a:off x="608125" y="507100"/>
            <a:ext cx="8535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Comment ça fonctionne ?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2855725" y="2315525"/>
            <a:ext cx="1650000" cy="739800"/>
          </a:xfrm>
          <a:prstGeom prst="roundRect">
            <a:avLst>
              <a:gd fmla="val 1145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3332125" y="2392925"/>
            <a:ext cx="1569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Étape 2 : IA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Generating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2931923" y="2489513"/>
            <a:ext cx="400200" cy="400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8"/>
          <p:cNvSpPr/>
          <p:nvPr/>
        </p:nvSpPr>
        <p:spPr>
          <a:xfrm>
            <a:off x="956725" y="2315525"/>
            <a:ext cx="1746600" cy="739800"/>
          </a:xfrm>
          <a:prstGeom prst="roundRect">
            <a:avLst>
              <a:gd fmla="val 11457" name="adj"/>
            </a:avLst>
          </a:prstGeom>
          <a:solidFill>
            <a:srgbClr val="F3F3F3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8"/>
          <p:cNvSpPr txBox="1"/>
          <p:nvPr/>
        </p:nvSpPr>
        <p:spPr>
          <a:xfrm>
            <a:off x="1433125" y="2392925"/>
            <a:ext cx="1224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Étape 1 :</a:t>
            </a:r>
            <a:endParaRPr sz="1050">
              <a:solidFill>
                <a:srgbClr val="4D515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URL Website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1032923" y="2489513"/>
            <a:ext cx="400200" cy="400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4671351" y="2315525"/>
            <a:ext cx="2296500" cy="739800"/>
          </a:xfrm>
          <a:prstGeom prst="roundRect">
            <a:avLst>
              <a:gd fmla="val 1145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5147750" y="2392925"/>
            <a:ext cx="177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Étape 3 : Customize &amp; confirm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4747546" y="2489513"/>
            <a:ext cx="400200" cy="400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>
            <a:off x="7146600" y="2315525"/>
            <a:ext cx="1650000" cy="739800"/>
          </a:xfrm>
          <a:prstGeom prst="roundRect">
            <a:avLst>
              <a:gd fmla="val 1145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7623000" y="2392925"/>
            <a:ext cx="1224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Étape 4 :</a:t>
            </a:r>
            <a:endParaRPr sz="1050">
              <a:solidFill>
                <a:srgbClr val="4D515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Share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7222798" y="2489513"/>
            <a:ext cx="400200" cy="400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1341429" y="3131525"/>
            <a:ext cx="14376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Partage de l’URL 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de votre site web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2" name="Google Shape;172;p18"/>
          <p:cNvSpPr/>
          <p:nvPr/>
        </p:nvSpPr>
        <p:spPr>
          <a:xfrm>
            <a:off x="1032925" y="3212122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1032925" y="3225616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✅</a:t>
            </a:r>
            <a:endParaRPr b="1" sz="16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3164229" y="3197148"/>
            <a:ext cx="143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Accroche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2855725" y="3212122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2855725" y="3225616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📄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3164229" y="3582623"/>
            <a:ext cx="143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Visuel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78" name="Google Shape;178;p18"/>
          <p:cNvSpPr/>
          <p:nvPr/>
        </p:nvSpPr>
        <p:spPr>
          <a:xfrm>
            <a:off x="2855725" y="3597597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2855725" y="3611091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📷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3164229" y="3973298"/>
            <a:ext cx="14376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Génération </a:t>
            </a:r>
            <a:endParaRPr b="1"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de votre planning</a:t>
            </a:r>
            <a:endParaRPr b="1"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2855725" y="3988272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8"/>
          <p:cNvSpPr txBox="1"/>
          <p:nvPr/>
        </p:nvSpPr>
        <p:spPr>
          <a:xfrm>
            <a:off x="2855725" y="4001766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✅</a:t>
            </a:r>
            <a:endParaRPr b="1" sz="16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4979849" y="3197150"/>
            <a:ext cx="1988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Je modifie les paramètres de l’IA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4671350" y="3212122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4671350" y="3225616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✍🏻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4979849" y="3582625"/>
            <a:ext cx="19881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J’importe mon contenu 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ou je commande</a:t>
            </a:r>
            <a:endParaRPr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87" name="Google Shape;187;p18"/>
          <p:cNvSpPr/>
          <p:nvPr/>
        </p:nvSpPr>
        <p:spPr>
          <a:xfrm>
            <a:off x="4671350" y="3597597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4671350" y="3611091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✍🏻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4979849" y="4003196"/>
            <a:ext cx="1988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Je valide les publications</a:t>
            </a:r>
            <a:endParaRPr b="1"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4671350" y="4018168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4671350" y="4031662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✅</a:t>
            </a:r>
            <a:endParaRPr b="1" sz="16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92" name="Google Shape;192;p18"/>
          <p:cNvSpPr txBox="1"/>
          <p:nvPr/>
        </p:nvSpPr>
        <p:spPr>
          <a:xfrm>
            <a:off x="4979849" y="4395169"/>
            <a:ext cx="1988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Je valide les visuels</a:t>
            </a:r>
            <a:endParaRPr b="1"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4671350" y="4410141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4671350" y="4423635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✅</a:t>
            </a:r>
            <a:endParaRPr b="1" sz="16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7455099" y="3225625"/>
            <a:ext cx="12249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La programmation </a:t>
            </a:r>
            <a:endParaRPr b="1"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s’effectue </a:t>
            </a:r>
            <a:endParaRPr b="1"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automatiquement</a:t>
            </a:r>
            <a:endParaRPr b="1" sz="9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96" name="Google Shape;196;p18"/>
          <p:cNvSpPr/>
          <p:nvPr/>
        </p:nvSpPr>
        <p:spPr>
          <a:xfrm>
            <a:off x="7146600" y="3240593"/>
            <a:ext cx="307800" cy="3078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7146600" y="3254087"/>
            <a:ext cx="307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✅</a:t>
            </a:r>
            <a:endParaRPr b="1" sz="16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98" name="Google Shape;1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288" y="1685361"/>
            <a:ext cx="1746600" cy="53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775" y="1685361"/>
            <a:ext cx="1746600" cy="53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5263" y="1685361"/>
            <a:ext cx="1746600" cy="53491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8"/>
          <p:cNvSpPr txBox="1"/>
          <p:nvPr/>
        </p:nvSpPr>
        <p:spPr>
          <a:xfrm>
            <a:off x="1770425" y="1260900"/>
            <a:ext cx="174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IA Tookano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4002788" y="1260900"/>
            <a:ext cx="174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Lecture par les IA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6142650" y="1260900"/>
            <a:ext cx="1931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Programmation auto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04" name="Google Shape;204;p18">
            <a:hlinkClick r:id="rId4"/>
          </p:cNvPr>
          <p:cNvSpPr/>
          <p:nvPr/>
        </p:nvSpPr>
        <p:spPr>
          <a:xfrm>
            <a:off x="0" y="5092700"/>
            <a:ext cx="3384600" cy="50700"/>
          </a:xfrm>
          <a:prstGeom prst="rect">
            <a:avLst/>
          </a:prstGeom>
          <a:solidFill>
            <a:srgbClr val="DD15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5488" y="2592078"/>
            <a:ext cx="195081" cy="19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4485" y="2587888"/>
            <a:ext cx="195081" cy="19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3259" y="2587892"/>
            <a:ext cx="195081" cy="19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5359" y="2592075"/>
            <a:ext cx="195081" cy="19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FFFFFF"/>
            </a:gs>
          </a:gsLst>
          <a:lin ang="2698631" scaled="0"/>
        </a:gra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">
            <a:hlinkClick r:id="rId3"/>
          </p:cNvPr>
          <p:cNvSpPr/>
          <p:nvPr/>
        </p:nvSpPr>
        <p:spPr>
          <a:xfrm>
            <a:off x="29325" y="7114950"/>
            <a:ext cx="2169300" cy="50700"/>
          </a:xfrm>
          <a:prstGeom prst="rect">
            <a:avLst/>
          </a:prstGeom>
          <a:solidFill>
            <a:srgbClr val="F41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1024875" y="2676475"/>
            <a:ext cx="347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Une interface moderne et facile d’usage</a:t>
            </a:r>
            <a:endParaRPr sz="12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pour toute personne.</a:t>
            </a:r>
            <a:endParaRPr sz="12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15" name="Google Shape;215;p19"/>
          <p:cNvSpPr txBox="1"/>
          <p:nvPr/>
        </p:nvSpPr>
        <p:spPr>
          <a:xfrm>
            <a:off x="1041225" y="1746988"/>
            <a:ext cx="34404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Exemple de planning </a:t>
            </a:r>
            <a:endParaRPr b="1" sz="13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de publications généré par l’IA :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16" name="Google Shape;216;p19"/>
          <p:cNvSpPr txBox="1"/>
          <p:nvPr/>
        </p:nvSpPr>
        <p:spPr>
          <a:xfrm>
            <a:off x="1041234" y="731188"/>
            <a:ext cx="4743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en application !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sp>
        <p:nvSpPr>
          <p:cNvPr id="217" name="Google Shape;217;p19"/>
          <p:cNvSpPr/>
          <p:nvPr/>
        </p:nvSpPr>
        <p:spPr>
          <a:xfrm>
            <a:off x="4273075" y="413200"/>
            <a:ext cx="3473100" cy="3473100"/>
          </a:xfrm>
          <a:prstGeom prst="ellipse">
            <a:avLst/>
          </a:prstGeom>
          <a:gradFill>
            <a:gsLst>
              <a:gs pos="0">
                <a:srgbClr val="DD154D"/>
              </a:gs>
              <a:gs pos="50000">
                <a:srgbClr val="FD0036"/>
              </a:gs>
              <a:gs pos="100000">
                <a:srgbClr val="FF51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979654">
            <a:off x="4733798" y="1006718"/>
            <a:ext cx="437584" cy="92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013" y="700255"/>
            <a:ext cx="2169300" cy="45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9">
            <a:hlinkClick r:id="rId6"/>
          </p:cNvPr>
          <p:cNvSpPr/>
          <p:nvPr/>
        </p:nvSpPr>
        <p:spPr>
          <a:xfrm>
            <a:off x="0" y="5092700"/>
            <a:ext cx="4481700" cy="50700"/>
          </a:xfrm>
          <a:prstGeom prst="rect">
            <a:avLst/>
          </a:prstGeom>
          <a:solidFill>
            <a:srgbClr val="DD15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5910" y="754175"/>
            <a:ext cx="4886867" cy="382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9"/>
          <p:cNvGrpSpPr/>
          <p:nvPr/>
        </p:nvGrpSpPr>
        <p:grpSpPr>
          <a:xfrm>
            <a:off x="4176833" y="1918595"/>
            <a:ext cx="1856328" cy="2506310"/>
            <a:chOff x="4710233" y="1994795"/>
            <a:chExt cx="1856328" cy="2506310"/>
          </a:xfrm>
        </p:grpSpPr>
        <p:grpSp>
          <p:nvGrpSpPr>
            <p:cNvPr id="223" name="Google Shape;223;p19"/>
            <p:cNvGrpSpPr/>
            <p:nvPr/>
          </p:nvGrpSpPr>
          <p:grpSpPr>
            <a:xfrm rot="-682034">
              <a:off x="4919585" y="2114231"/>
              <a:ext cx="1437623" cy="2267437"/>
              <a:chOff x="3661875" y="1808725"/>
              <a:chExt cx="1437600" cy="2267400"/>
            </a:xfrm>
          </p:grpSpPr>
          <p:sp>
            <p:nvSpPr>
              <p:cNvPr id="224" name="Google Shape;224;p19"/>
              <p:cNvSpPr/>
              <p:nvPr/>
            </p:nvSpPr>
            <p:spPr>
              <a:xfrm>
                <a:off x="3661875" y="1808725"/>
                <a:ext cx="1437600" cy="2267400"/>
              </a:xfrm>
              <a:prstGeom prst="roundRect">
                <a:avLst>
                  <a:gd fmla="val 11457" name="adj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285750" rotWithShape="0" algn="bl" dist="38100">
                  <a:srgbClr val="000000">
                    <a:alpha val="4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25" name="Google Shape;225;p19"/>
              <p:cNvPicPr preferRelativeResize="0"/>
              <p:nvPr/>
            </p:nvPicPr>
            <p:blipFill rotWithShape="1">
              <a:blip r:embed="rId8">
                <a:alphaModFix/>
              </a:blip>
              <a:srcRect b="19599" l="6835" r="7833" t="51920"/>
              <a:stretch/>
            </p:blipFill>
            <p:spPr>
              <a:xfrm>
                <a:off x="3744050" y="1910613"/>
                <a:ext cx="1267575" cy="21236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6" name="Google Shape;226;p19"/>
            <p:cNvSpPr txBox="1"/>
            <p:nvPr/>
          </p:nvSpPr>
          <p:spPr>
            <a:xfrm rot="-691112">
              <a:off x="4996956" y="2519753"/>
              <a:ext cx="1325087" cy="14932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solidFill>
                    <a:schemeClr val="dk1"/>
                  </a:solidFill>
                  <a:highlight>
                    <a:srgbClr val="FFFFFF"/>
                  </a:highlight>
                </a:rPr>
                <a:t>🎃❄️</a:t>
              </a:r>
              <a:r>
                <a:rPr lang="fr" sz="800">
                  <a:solidFill>
                    <a:srgbClr val="9E9E9E"/>
                  </a:solidFill>
                </a:rPr>
                <a:t>Préparez vous à un </a:t>
              </a:r>
              <a:r>
                <a:rPr lang="fr" sz="800">
                  <a:solidFill>
                    <a:srgbClr val="9E9E9E"/>
                  </a:solidFill>
                </a:rPr>
                <a:t>Halloween</a:t>
              </a:r>
              <a:r>
                <a:rPr lang="fr" sz="800">
                  <a:solidFill>
                    <a:srgbClr val="9E9E9E"/>
                  </a:solidFill>
                </a:rPr>
                <a:t> plein de surprises !</a:t>
              </a:r>
              <a:r>
                <a:rPr lang="fr" sz="800">
                  <a:solidFill>
                    <a:srgbClr val="9E9E9E"/>
                  </a:solidFill>
                </a:rPr>
                <a:t> </a:t>
              </a:r>
              <a:r>
                <a:rPr lang="fr" sz="800">
                  <a:solidFill>
                    <a:srgbClr val="9E9E9E"/>
                  </a:solidFill>
                  <a:highlight>
                    <a:srgbClr val="FFFFFF"/>
                  </a:highlight>
                </a:rPr>
                <a:t>❤</a:t>
              </a:r>
              <a:r>
                <a:rPr lang="fr" sz="800">
                  <a:solidFill>
                    <a:srgbClr val="9E9E9E"/>
                  </a:solidFill>
                  <a:highlight>
                    <a:srgbClr val="FFFFFF"/>
                  </a:highlight>
                </a:rPr>
                <a:t>️</a:t>
              </a:r>
              <a:endParaRPr sz="800">
                <a:solidFill>
                  <a:srgbClr val="9E9E9E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9E9E9E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solidFill>
                    <a:srgbClr val="9E9E9E"/>
                  </a:solidFill>
                  <a:highlight>
                    <a:srgbClr val="FFFFFF"/>
                  </a:highlight>
                </a:rPr>
                <a:t>L’automne est là </a:t>
              </a:r>
              <a:endParaRPr sz="800">
                <a:solidFill>
                  <a:schemeClr val="dk1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solidFill>
                    <a:srgbClr val="9E9E9E"/>
                  </a:solidFill>
                  <a:highlight>
                    <a:srgbClr val="FFFFFF"/>
                  </a:highlight>
                </a:rPr>
                <a:t>et Halloween est à nos portes ! </a:t>
              </a:r>
              <a:endParaRPr sz="800">
                <a:solidFill>
                  <a:srgbClr val="9E9E9E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solidFill>
                    <a:schemeClr val="dk1"/>
                  </a:solidFill>
                  <a:highlight>
                    <a:srgbClr val="FFFFFF"/>
                  </a:highlight>
                </a:rPr>
                <a:t>🍁</a:t>
              </a:r>
              <a:r>
                <a:rPr lang="fr" sz="800">
                  <a:solidFill>
                    <a:srgbClr val="9E9E9E"/>
                  </a:solidFill>
                  <a:highlight>
                    <a:srgbClr val="FFFFFF"/>
                  </a:highlight>
                </a:rPr>
                <a:t>La saison des couleurs vibrantes, des citrouilles grimaçantes et de toiles d'araignées…</a:t>
              </a:r>
              <a:endParaRPr sz="800">
                <a:solidFill>
                  <a:srgbClr val="9E9E9E"/>
                </a:solidFill>
                <a:highlight>
                  <a:srgbClr val="FFFFFF"/>
                </a:highlight>
              </a:endParaRPr>
            </a:p>
          </p:txBody>
        </p:sp>
        <p:pic>
          <p:nvPicPr>
            <p:cNvPr id="227" name="Google Shape;227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743731">
              <a:off x="5846457" y="3028424"/>
              <a:ext cx="140345" cy="1403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0"/>
          <p:cNvPicPr preferRelativeResize="0"/>
          <p:nvPr/>
        </p:nvPicPr>
        <p:blipFill rotWithShape="1">
          <a:blip r:embed="rId3">
            <a:alphaModFix/>
          </a:blip>
          <a:srcRect b="16471" l="3670" r="0" t="0"/>
          <a:stretch/>
        </p:blipFill>
        <p:spPr>
          <a:xfrm>
            <a:off x="608150" y="2736650"/>
            <a:ext cx="8535900" cy="2406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0"/>
          <p:cNvSpPr txBox="1"/>
          <p:nvPr/>
        </p:nvSpPr>
        <p:spPr>
          <a:xfrm>
            <a:off x="608151" y="474500"/>
            <a:ext cx="8535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L’offre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grpSp>
        <p:nvGrpSpPr>
          <p:cNvPr id="234" name="Google Shape;234;p20"/>
          <p:cNvGrpSpPr/>
          <p:nvPr/>
        </p:nvGrpSpPr>
        <p:grpSpPr>
          <a:xfrm>
            <a:off x="2343175" y="1709788"/>
            <a:ext cx="2412025" cy="2565438"/>
            <a:chOff x="2343175" y="1534938"/>
            <a:chExt cx="2412025" cy="2565438"/>
          </a:xfrm>
        </p:grpSpPr>
        <p:sp>
          <p:nvSpPr>
            <p:cNvPr id="235" name="Google Shape;235;p20"/>
            <p:cNvSpPr/>
            <p:nvPr/>
          </p:nvSpPr>
          <p:spPr>
            <a:xfrm>
              <a:off x="2396125" y="1802675"/>
              <a:ext cx="2301000" cy="2297700"/>
            </a:xfrm>
            <a:prstGeom prst="roundRect">
              <a:avLst>
                <a:gd fmla="val 4858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285750" rotWithShape="0" algn="bl" dist="38100">
                <a:srgbClr val="000000">
                  <a:alpha val="4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0"/>
            <p:cNvSpPr txBox="1"/>
            <p:nvPr/>
          </p:nvSpPr>
          <p:spPr>
            <a:xfrm>
              <a:off x="2348300" y="3017350"/>
              <a:ext cx="2406900" cy="8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3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Intelligence Artificielle </a:t>
              </a:r>
              <a:endParaRPr b="1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900">
                  <a:solidFill>
                    <a:srgbClr val="DD154D"/>
                  </a:solidFill>
                  <a:latin typeface="Plus Jakarta Sans ExtraBold"/>
                  <a:ea typeface="Plus Jakarta Sans ExtraBold"/>
                  <a:cs typeface="Plus Jakarta Sans ExtraBold"/>
                  <a:sym typeface="Plus Jakarta Sans ExtraBold"/>
                </a:rPr>
                <a:t>129 € </a:t>
              </a:r>
              <a:r>
                <a:rPr lang="fr" sz="9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HT / mois</a:t>
              </a:r>
              <a:endParaRPr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2396125" y="1802675"/>
              <a:ext cx="2301000" cy="1129200"/>
            </a:xfrm>
            <a:prstGeom prst="round2SameRect">
              <a:avLst>
                <a:gd fmla="val 8707" name="adj1"/>
                <a:gd fmla="val 0" name="adj2"/>
              </a:avLst>
            </a:prstGeom>
            <a:gradFill>
              <a:gsLst>
                <a:gs pos="0">
                  <a:srgbClr val="DD154D"/>
                </a:gs>
                <a:gs pos="50000">
                  <a:srgbClr val="FD0036"/>
                </a:gs>
                <a:gs pos="100000">
                  <a:srgbClr val="FF5100"/>
                </a:gs>
              </a:gsLst>
              <a:lin ang="0" scaled="0"/>
            </a:gradFill>
            <a:ln>
              <a:noFill/>
            </a:ln>
            <a:effectLst>
              <a:outerShdw blurRad="285750" rotWithShape="0" algn="bl" dist="38100">
                <a:srgbClr val="000000">
                  <a:alpha val="4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0"/>
            <p:cNvSpPr txBox="1"/>
            <p:nvPr/>
          </p:nvSpPr>
          <p:spPr>
            <a:xfrm>
              <a:off x="2343175" y="2127438"/>
              <a:ext cx="24069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9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Abonnement Mensuel</a:t>
              </a:r>
              <a:endParaRPr sz="17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3269593" y="1534938"/>
              <a:ext cx="592500" cy="59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0" name="Google Shape;240;p20"/>
          <p:cNvGrpSpPr/>
          <p:nvPr/>
        </p:nvGrpSpPr>
        <p:grpSpPr>
          <a:xfrm>
            <a:off x="5097075" y="1334113"/>
            <a:ext cx="2412025" cy="2861190"/>
            <a:chOff x="5097075" y="1534938"/>
            <a:chExt cx="2412025" cy="3316938"/>
          </a:xfrm>
        </p:grpSpPr>
        <p:sp>
          <p:nvSpPr>
            <p:cNvPr id="241" name="Google Shape;241;p20"/>
            <p:cNvSpPr/>
            <p:nvPr/>
          </p:nvSpPr>
          <p:spPr>
            <a:xfrm>
              <a:off x="5150025" y="1802675"/>
              <a:ext cx="2301000" cy="3049200"/>
            </a:xfrm>
            <a:prstGeom prst="roundRect">
              <a:avLst>
                <a:gd fmla="val 4858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285750" rotWithShape="0" algn="bl" dist="38100">
                <a:srgbClr val="000000">
                  <a:alpha val="4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 txBox="1"/>
            <p:nvPr/>
          </p:nvSpPr>
          <p:spPr>
            <a:xfrm>
              <a:off x="5102200" y="2712550"/>
              <a:ext cx="2406900" cy="19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3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Création de post sur-mesure </a:t>
              </a:r>
              <a:endParaRPr b="1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À partir de :</a:t>
              </a:r>
              <a:endParaRPr sz="8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900">
                  <a:solidFill>
                    <a:srgbClr val="DD154D"/>
                  </a:solidFill>
                  <a:latin typeface="Plus Jakarta Sans ExtraBold"/>
                  <a:ea typeface="Plus Jakarta Sans ExtraBold"/>
                  <a:cs typeface="Plus Jakarta Sans ExtraBold"/>
                  <a:sym typeface="Plus Jakarta Sans ExtraBold"/>
                </a:rPr>
                <a:t>49 € </a:t>
              </a:r>
              <a:r>
                <a:rPr lang="fr" sz="9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HT / post</a:t>
              </a:r>
              <a:endParaRPr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4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fr" sz="1300">
                  <a:solidFill>
                    <a:srgbClr val="18181B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Coaching Social Media</a:t>
              </a:r>
              <a:endParaRPr sz="9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5150025" y="1802675"/>
              <a:ext cx="2301000" cy="801900"/>
            </a:xfrm>
            <a:prstGeom prst="round2SameRect">
              <a:avLst>
                <a:gd fmla="val 8707" name="adj1"/>
                <a:gd fmla="val 0" name="adj2"/>
              </a:avLst>
            </a:prstGeom>
            <a:gradFill>
              <a:gsLst>
                <a:gs pos="0">
                  <a:srgbClr val="DD154D"/>
                </a:gs>
                <a:gs pos="50000">
                  <a:srgbClr val="FD0036"/>
                </a:gs>
                <a:gs pos="100000">
                  <a:srgbClr val="FF5100"/>
                </a:gs>
              </a:gsLst>
              <a:lin ang="0" scaled="0"/>
            </a:gradFill>
            <a:ln>
              <a:noFill/>
            </a:ln>
            <a:effectLst>
              <a:outerShdw blurRad="285750" rotWithShape="0" algn="bl" dist="38100">
                <a:srgbClr val="000000">
                  <a:alpha val="4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0"/>
            <p:cNvSpPr txBox="1"/>
            <p:nvPr/>
          </p:nvSpPr>
          <p:spPr>
            <a:xfrm>
              <a:off x="5097075" y="2039100"/>
              <a:ext cx="2406900" cy="5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9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Crédits</a:t>
              </a:r>
              <a:endParaRPr b="1" sz="19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6023493" y="1534938"/>
              <a:ext cx="592500" cy="59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46" name="Google Shape;246;p20"/>
            <p:cNvCxnSpPr/>
            <p:nvPr/>
          </p:nvCxnSpPr>
          <p:spPr>
            <a:xfrm>
              <a:off x="5156900" y="4083700"/>
              <a:ext cx="2292000" cy="0"/>
            </a:xfrm>
            <a:prstGeom prst="straightConnector1">
              <a:avLst/>
            </a:prstGeom>
            <a:noFill/>
            <a:ln cap="flat" cmpd="sng" w="9525">
              <a:solidFill>
                <a:srgbClr val="E1E1E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47" name="Google Shape;2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822197">
            <a:off x="1886450" y="3669460"/>
            <a:ext cx="724740" cy="152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1550" y="1445363"/>
            <a:ext cx="455750" cy="33638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0">
            <a:hlinkClick r:id="rId6"/>
          </p:cNvPr>
          <p:cNvSpPr/>
          <p:nvPr/>
        </p:nvSpPr>
        <p:spPr>
          <a:xfrm>
            <a:off x="0" y="5092700"/>
            <a:ext cx="6742200" cy="50700"/>
          </a:xfrm>
          <a:prstGeom prst="rect">
            <a:avLst/>
          </a:prstGeom>
          <a:solidFill>
            <a:srgbClr val="DD15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0975" y="4195100"/>
            <a:ext cx="491150" cy="4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538" y="4201788"/>
            <a:ext cx="491150" cy="4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68725" y="4201800"/>
            <a:ext cx="491150" cy="4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33488" y="1872050"/>
            <a:ext cx="265278" cy="26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54136" y="1464599"/>
            <a:ext cx="297914" cy="29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1"/>
          <p:cNvPicPr preferRelativeResize="0"/>
          <p:nvPr/>
        </p:nvPicPr>
        <p:blipFill rotWithShape="1">
          <a:blip r:embed="rId3">
            <a:alphaModFix/>
          </a:blip>
          <a:srcRect b="10530" l="15029" r="44382" t="11979"/>
          <a:stretch/>
        </p:blipFill>
        <p:spPr>
          <a:xfrm>
            <a:off x="622797" y="0"/>
            <a:ext cx="403912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/>
          <p:nvPr/>
        </p:nvSpPr>
        <p:spPr>
          <a:xfrm>
            <a:off x="5718875" y="2282663"/>
            <a:ext cx="41439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Rendez-vous sur </a:t>
            </a:r>
            <a:r>
              <a:rPr b="1" lang="fr" sz="13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4"/>
              </a:rPr>
              <a:t>tookano.app</a:t>
            </a:r>
            <a:r>
              <a:rPr b="1" lang="fr" sz="13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5"/>
              </a:rPr>
              <a:t>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Entrez votre url et cliquez</a:t>
            </a:r>
            <a:r>
              <a:rPr lang="fr" sz="12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sur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61" name="Google Shape;261;p21"/>
          <p:cNvSpPr/>
          <p:nvPr/>
        </p:nvSpPr>
        <p:spPr>
          <a:xfrm>
            <a:off x="5298223" y="23672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5718875" y="2889975"/>
            <a:ext cx="27099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Laissez travailler l’IA Tookano</a:t>
            </a: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Cela prend quelques minutes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5298223" y="29745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1"/>
          <p:cNvSpPr/>
          <p:nvPr/>
        </p:nvSpPr>
        <p:spPr>
          <a:xfrm>
            <a:off x="5298223" y="356176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5238075" y="1625013"/>
            <a:ext cx="34404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Générez GRATUITEMENT votre 1er planning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66" name="Google Shape;266;p21"/>
          <p:cNvSpPr txBox="1"/>
          <p:nvPr/>
        </p:nvSpPr>
        <p:spPr>
          <a:xfrm>
            <a:off x="5238084" y="566063"/>
            <a:ext cx="4743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Le mieux…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C’est de tester !</a:t>
            </a:r>
            <a:endParaRPr sz="30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grpSp>
        <p:nvGrpSpPr>
          <p:cNvPr id="267" name="Google Shape;267;p21"/>
          <p:cNvGrpSpPr/>
          <p:nvPr/>
        </p:nvGrpSpPr>
        <p:grpSpPr>
          <a:xfrm>
            <a:off x="1391802" y="1421168"/>
            <a:ext cx="2510548" cy="2301082"/>
            <a:chOff x="3910872" y="1452248"/>
            <a:chExt cx="2735100" cy="2524500"/>
          </a:xfrm>
        </p:grpSpPr>
        <p:sp>
          <p:nvSpPr>
            <p:cNvPr id="268" name="Google Shape;268;p21"/>
            <p:cNvSpPr/>
            <p:nvPr/>
          </p:nvSpPr>
          <p:spPr>
            <a:xfrm>
              <a:off x="4011025" y="1452248"/>
              <a:ext cx="2524500" cy="2524500"/>
            </a:xfrm>
            <a:prstGeom prst="ellipse">
              <a:avLst/>
            </a:prstGeom>
            <a:gradFill>
              <a:gsLst>
                <a:gs pos="0">
                  <a:srgbClr val="DD154D"/>
                </a:gs>
                <a:gs pos="50000">
                  <a:srgbClr val="FD0036"/>
                </a:gs>
                <a:gs pos="100000">
                  <a:srgbClr val="FF510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1"/>
            <p:cNvSpPr txBox="1"/>
            <p:nvPr/>
          </p:nvSpPr>
          <p:spPr>
            <a:xfrm>
              <a:off x="3910872" y="2219205"/>
              <a:ext cx="2735100" cy="15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200">
                  <a:solidFill>
                    <a:schemeClr val="lt1"/>
                  </a:solidFill>
                  <a:latin typeface="Plus Jakarta Sans ExtraBold"/>
                  <a:ea typeface="Plus Jakarta Sans ExtraBold"/>
                  <a:cs typeface="Plus Jakarta Sans ExtraBold"/>
                  <a:sym typeface="Plus Jakarta Sans ExtraBold"/>
                </a:rPr>
                <a:t>1</a:t>
              </a:r>
              <a:r>
                <a:rPr lang="fr" sz="1000">
                  <a:solidFill>
                    <a:schemeClr val="lt1"/>
                  </a:solidFill>
                  <a:latin typeface="Plus Jakarta Sans ExtraBold"/>
                  <a:ea typeface="Plus Jakarta Sans ExtraBold"/>
                  <a:cs typeface="Plus Jakarta Sans ExtraBold"/>
                  <a:sym typeface="Plus Jakarta Sans ExtraBold"/>
                </a:rPr>
                <a:t>er</a:t>
              </a:r>
              <a:r>
                <a:rPr lang="fr" sz="3200">
                  <a:solidFill>
                    <a:schemeClr val="lt1"/>
                  </a:solidFill>
                  <a:latin typeface="Plus Jakarta Sans ExtraBold"/>
                  <a:ea typeface="Plus Jakarta Sans ExtraBold"/>
                  <a:cs typeface="Plus Jakarta Sans ExtraBold"/>
                  <a:sym typeface="Plus Jakarta Sans ExtraBold"/>
                </a:rPr>
                <a:t> planning</a:t>
              </a:r>
              <a:endParaRPr sz="3200">
                <a:solidFill>
                  <a:schemeClr val="l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200">
                  <a:solidFill>
                    <a:schemeClr val="lt1"/>
                  </a:solidFill>
                  <a:latin typeface="Plus Jakarta Sans ExtraBold"/>
                  <a:ea typeface="Plus Jakarta Sans ExtraBold"/>
                  <a:cs typeface="Plus Jakarta Sans ExtraBold"/>
                  <a:sym typeface="Plus Jakarta Sans ExtraBold"/>
                </a:rPr>
                <a:t>Gratuit</a:t>
              </a:r>
              <a:endParaRPr sz="3200">
                <a:solidFill>
                  <a:schemeClr val="l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270" name="Google Shape;27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822168">
            <a:off x="1393706" y="2935517"/>
            <a:ext cx="590461" cy="1242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5225" y="1670013"/>
            <a:ext cx="455750" cy="33638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1">
            <a:hlinkClick r:id="rId8"/>
          </p:cNvPr>
          <p:cNvSpPr/>
          <p:nvPr/>
        </p:nvSpPr>
        <p:spPr>
          <a:xfrm>
            <a:off x="0" y="5092700"/>
            <a:ext cx="9144000" cy="50700"/>
          </a:xfrm>
          <a:prstGeom prst="rect">
            <a:avLst/>
          </a:prstGeom>
          <a:solidFill>
            <a:srgbClr val="DD15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23000" y="1536484"/>
            <a:ext cx="500350" cy="5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/>
          <p:nvPr/>
        </p:nvSpPr>
        <p:spPr>
          <a:xfrm>
            <a:off x="7759205" y="2608343"/>
            <a:ext cx="1253400" cy="211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D154D"/>
              </a:gs>
              <a:gs pos="50000">
                <a:srgbClr val="FD0036"/>
              </a:gs>
              <a:gs pos="100000">
                <a:srgbClr val="FF51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7749067" y="2583073"/>
            <a:ext cx="13095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Générer mon planning</a:t>
            </a:r>
            <a:endParaRPr b="1" sz="7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76" name="Google Shape;276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8582" y="3079514"/>
            <a:ext cx="166506" cy="16651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1"/>
          <p:cNvSpPr txBox="1"/>
          <p:nvPr/>
        </p:nvSpPr>
        <p:spPr>
          <a:xfrm>
            <a:off x="5718875" y="3499575"/>
            <a:ext cx="29940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Consultez vos publications</a:t>
            </a: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Ajustez, modifiez et validez votre planning</a:t>
            </a:r>
            <a:endParaRPr sz="11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78" name="Google Shape;278;p21"/>
          <p:cNvSpPr/>
          <p:nvPr/>
        </p:nvSpPr>
        <p:spPr>
          <a:xfrm>
            <a:off x="5311736" y="4110513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26307" y="4215598"/>
            <a:ext cx="166506" cy="16651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1"/>
          <p:cNvSpPr txBox="1"/>
          <p:nvPr/>
        </p:nvSpPr>
        <p:spPr>
          <a:xfrm>
            <a:off x="5718875" y="4109175"/>
            <a:ext cx="323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Diffusion automatique de vos posts</a:t>
            </a:r>
            <a:endParaRPr b="1" sz="13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Vos posts sont publiés automatiquement sur vos réseaux sociaux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81" name="Google Shape;281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24668" y="3666961"/>
            <a:ext cx="166506" cy="16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99166" y="2427276"/>
            <a:ext cx="223600" cy="2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658237" y="-131938"/>
            <a:ext cx="5427151" cy="55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89076">
            <a:off x="-31486" y="-121717"/>
            <a:ext cx="5268997" cy="538286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2"/>
          <p:cNvSpPr txBox="1"/>
          <p:nvPr/>
        </p:nvSpPr>
        <p:spPr>
          <a:xfrm>
            <a:off x="1171875" y="10275751"/>
            <a:ext cx="64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Pilotez vos réseaux sociaux par l’IA</a:t>
            </a:r>
            <a:endParaRPr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290" name="Google Shape;290;p22"/>
          <p:cNvSpPr/>
          <p:nvPr/>
        </p:nvSpPr>
        <p:spPr>
          <a:xfrm>
            <a:off x="7869301" y="10356453"/>
            <a:ext cx="75317" cy="42933"/>
          </a:xfrm>
          <a:custGeom>
            <a:rect b="b" l="l" r="r" t="t"/>
            <a:pathLst>
              <a:path extrusionOk="0" h="2453311" w="4303833">
                <a:moveTo>
                  <a:pt x="2151910" y="2453311"/>
                </a:moveTo>
                <a:cubicBezTo>
                  <a:pt x="2074776" y="2453311"/>
                  <a:pt x="1997652" y="2423860"/>
                  <a:pt x="1938845" y="2365081"/>
                </a:cubicBezTo>
                <a:lnTo>
                  <a:pt x="88290" y="514507"/>
                </a:lnTo>
                <a:cubicBezTo>
                  <a:pt x="-29430" y="396788"/>
                  <a:pt x="-29430" y="205926"/>
                  <a:pt x="88290" y="88254"/>
                </a:cubicBezTo>
                <a:cubicBezTo>
                  <a:pt x="205961" y="-29418"/>
                  <a:pt x="396785" y="-29418"/>
                  <a:pt x="514514" y="88254"/>
                </a:cubicBezTo>
                <a:lnTo>
                  <a:pt x="2151910" y="1725744"/>
                </a:lnTo>
                <a:lnTo>
                  <a:pt x="3789314" y="88311"/>
                </a:lnTo>
                <a:cubicBezTo>
                  <a:pt x="3907034" y="-29361"/>
                  <a:pt x="4097838" y="-29361"/>
                  <a:pt x="4215501" y="88311"/>
                </a:cubicBezTo>
                <a:cubicBezTo>
                  <a:pt x="4333277" y="205983"/>
                  <a:pt x="4333277" y="396845"/>
                  <a:pt x="4215501" y="514564"/>
                </a:cubicBezTo>
                <a:lnTo>
                  <a:pt x="2364974" y="2365139"/>
                </a:lnTo>
                <a:cubicBezTo>
                  <a:pt x="2306138" y="2423927"/>
                  <a:pt x="2229014" y="2453311"/>
                  <a:pt x="2151910" y="245331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7961427" y="10248500"/>
            <a:ext cx="961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Découvrez</a:t>
            </a:r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823984" y="1895675"/>
            <a:ext cx="47430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3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Envie d’une</a:t>
            </a:r>
            <a:r>
              <a:rPr lang="fr" sz="5300">
                <a:solidFill>
                  <a:srgbClr val="18181B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 </a:t>
            </a:r>
            <a:endParaRPr sz="5300">
              <a:solidFill>
                <a:srgbClr val="18181B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300">
                <a:solidFill>
                  <a:srgbClr val="DD154D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Démo ?</a:t>
            </a:r>
            <a:endParaRPr sz="5300">
              <a:solidFill>
                <a:srgbClr val="DD154D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pic>
        <p:nvPicPr>
          <p:cNvPr id="293" name="Google Shape;2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75" y="860427"/>
            <a:ext cx="1128675" cy="9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2"/>
          <p:cNvSpPr/>
          <p:nvPr/>
        </p:nvSpPr>
        <p:spPr>
          <a:xfrm>
            <a:off x="5424763" y="1952200"/>
            <a:ext cx="2773800" cy="642900"/>
          </a:xfrm>
          <a:prstGeom prst="roundRect">
            <a:avLst>
              <a:gd fmla="val 114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2"/>
          <p:cNvSpPr txBox="1"/>
          <p:nvPr/>
        </p:nvSpPr>
        <p:spPr>
          <a:xfrm>
            <a:off x="5901163" y="2083900"/>
            <a:ext cx="2110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Philippe Aïn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6" name="Google Shape;296;p22"/>
          <p:cNvSpPr/>
          <p:nvPr/>
        </p:nvSpPr>
        <p:spPr>
          <a:xfrm>
            <a:off x="5500961" y="2076238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5424763" y="2769200"/>
            <a:ext cx="2773800" cy="642900"/>
          </a:xfrm>
          <a:prstGeom prst="roundRect">
            <a:avLst>
              <a:gd fmla="val 114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/>
        </p:nvSpPr>
        <p:spPr>
          <a:xfrm>
            <a:off x="5901163" y="2900902"/>
            <a:ext cx="2110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philippe@tookano.app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5500961" y="2893239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2"/>
          <p:cNvSpPr/>
          <p:nvPr/>
        </p:nvSpPr>
        <p:spPr>
          <a:xfrm>
            <a:off x="5424763" y="3586201"/>
            <a:ext cx="2773800" cy="642900"/>
          </a:xfrm>
          <a:prstGeom prst="roundRect">
            <a:avLst>
              <a:gd fmla="val 1145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/>
        </p:nvSpPr>
        <p:spPr>
          <a:xfrm>
            <a:off x="5901163" y="3717903"/>
            <a:ext cx="2110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8181B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02 41 23 82 32</a:t>
            </a:r>
            <a:endParaRPr sz="1100">
              <a:solidFill>
                <a:srgbClr val="18181B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02" name="Google Shape;302;p22"/>
          <p:cNvSpPr/>
          <p:nvPr/>
        </p:nvSpPr>
        <p:spPr>
          <a:xfrm>
            <a:off x="5500961" y="3710241"/>
            <a:ext cx="400200" cy="400200"/>
          </a:xfrm>
          <a:prstGeom prst="ellipse">
            <a:avLst/>
          </a:prstGeom>
          <a:solidFill>
            <a:srgbClr val="F6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2"/>
          <p:cNvSpPr txBox="1"/>
          <p:nvPr/>
        </p:nvSpPr>
        <p:spPr>
          <a:xfrm>
            <a:off x="5351063" y="1442988"/>
            <a:ext cx="3440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DD154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Contact</a:t>
            </a:r>
            <a:endParaRPr sz="1200">
              <a:solidFill>
                <a:srgbClr val="DD154D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04" name="Google Shape;304;p22"/>
          <p:cNvPicPr preferRelativeResize="0"/>
          <p:nvPr/>
        </p:nvPicPr>
        <p:blipFill rotWithShape="1">
          <a:blip r:embed="rId5">
            <a:alphaModFix/>
          </a:blip>
          <a:srcRect b="77038" l="69157" r="23363" t="13170"/>
          <a:stretch/>
        </p:blipFill>
        <p:spPr>
          <a:xfrm>
            <a:off x="3952000" y="1000350"/>
            <a:ext cx="534901" cy="64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822209">
            <a:off x="4819057" y="3481499"/>
            <a:ext cx="675457" cy="142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9107" y="1600278"/>
            <a:ext cx="400200" cy="29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4150" y="2146750"/>
            <a:ext cx="253800" cy="2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75050" y="2964650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75050" y="3780750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9700" y="3710250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05875" y="385150"/>
            <a:ext cx="475275" cy="4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ord gri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