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64" r:id="rId4"/>
    <p:sldId id="265" r:id="rId5"/>
    <p:sldId id="257" r:id="rId6"/>
    <p:sldId id="258" r:id="rId7"/>
    <p:sldId id="266" r:id="rId8"/>
    <p:sldId id="261" r:id="rId9"/>
    <p:sldId id="263" r:id="rId10"/>
    <p:sldId id="267" r:id="rId11"/>
    <p:sldId id="268" r:id="rId12"/>
    <p:sldId id="269" r:id="rId13"/>
    <p:sldId id="270" r:id="rId14"/>
    <p:sldId id="271" r:id="rId15"/>
    <p:sldId id="272" r:id="rId16"/>
    <p:sldId id="273"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303" autoAdjust="0"/>
  </p:normalViewPr>
  <p:slideViewPr>
    <p:cSldViewPr snapToGrid="0">
      <p:cViewPr varScale="1">
        <p:scale>
          <a:sx n="94" d="100"/>
          <a:sy n="94" d="100"/>
        </p:scale>
        <p:origin x="12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86CE9-B056-4958-9FCB-BB573DF46CB4}" type="datetimeFigureOut">
              <a:rPr lang="fr-FR" smtClean="0"/>
              <a:t>08/06/2021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274A5-FBED-4F1F-A607-32B64498D3E1}" type="slidenum">
              <a:rPr lang="fr-FR" smtClean="0"/>
              <a:t>‹N°›</a:t>
            </a:fld>
            <a:endParaRPr lang="fr-FR"/>
          </a:p>
        </p:txBody>
      </p:sp>
    </p:spTree>
    <p:extLst>
      <p:ext uri="{BB962C8B-B14F-4D97-AF65-F5344CB8AC3E}">
        <p14:creationId xmlns:p14="http://schemas.microsoft.com/office/powerpoint/2010/main" val="1697809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7274A5-FBED-4F1F-A607-32B64498D3E1}" type="slidenum">
              <a:rPr lang="fr-FR" smtClean="0"/>
              <a:t>2</a:t>
            </a:fld>
            <a:endParaRPr lang="fr-FR"/>
          </a:p>
        </p:txBody>
      </p:sp>
    </p:spTree>
    <p:extLst>
      <p:ext uri="{BB962C8B-B14F-4D97-AF65-F5344CB8AC3E}">
        <p14:creationId xmlns:p14="http://schemas.microsoft.com/office/powerpoint/2010/main" val="103316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7274A5-FBED-4F1F-A607-32B64498D3E1}" type="slidenum">
              <a:rPr lang="fr-FR" smtClean="0"/>
              <a:t>3</a:t>
            </a:fld>
            <a:endParaRPr lang="fr-FR"/>
          </a:p>
        </p:txBody>
      </p:sp>
    </p:spTree>
    <p:extLst>
      <p:ext uri="{BB962C8B-B14F-4D97-AF65-F5344CB8AC3E}">
        <p14:creationId xmlns:p14="http://schemas.microsoft.com/office/powerpoint/2010/main" val="2496008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7274A5-FBED-4F1F-A607-32B64498D3E1}" type="slidenum">
              <a:rPr lang="fr-FR" smtClean="0"/>
              <a:t>4</a:t>
            </a:fld>
            <a:endParaRPr lang="fr-FR"/>
          </a:p>
        </p:txBody>
      </p:sp>
    </p:spTree>
    <p:extLst>
      <p:ext uri="{BB962C8B-B14F-4D97-AF65-F5344CB8AC3E}">
        <p14:creationId xmlns:p14="http://schemas.microsoft.com/office/powerpoint/2010/main" val="423053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97274A5-FBED-4F1F-A607-32B64498D3E1}" type="slidenum">
              <a:rPr lang="fr-FR" smtClean="0"/>
              <a:t>5</a:t>
            </a:fld>
            <a:endParaRPr lang="fr-FR"/>
          </a:p>
        </p:txBody>
      </p:sp>
    </p:spTree>
    <p:extLst>
      <p:ext uri="{BB962C8B-B14F-4D97-AF65-F5344CB8AC3E}">
        <p14:creationId xmlns:p14="http://schemas.microsoft.com/office/powerpoint/2010/main" val="4056414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97274A5-FBED-4F1F-A607-32B64498D3E1}" type="slidenum">
              <a:rPr lang="fr-FR" smtClean="0"/>
              <a:t>10</a:t>
            </a:fld>
            <a:endParaRPr lang="fr-FR"/>
          </a:p>
        </p:txBody>
      </p:sp>
    </p:spTree>
    <p:extLst>
      <p:ext uri="{BB962C8B-B14F-4D97-AF65-F5344CB8AC3E}">
        <p14:creationId xmlns:p14="http://schemas.microsoft.com/office/powerpoint/2010/main" val="2101182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97274A5-FBED-4F1F-A607-32B64498D3E1}" type="slidenum">
              <a:rPr lang="fr-FR" smtClean="0"/>
              <a:t>16</a:t>
            </a:fld>
            <a:endParaRPr lang="fr-FR"/>
          </a:p>
        </p:txBody>
      </p:sp>
    </p:spTree>
    <p:extLst>
      <p:ext uri="{BB962C8B-B14F-4D97-AF65-F5344CB8AC3E}">
        <p14:creationId xmlns:p14="http://schemas.microsoft.com/office/powerpoint/2010/main" val="1375641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82F9A-C488-41F6-8BDB-F68723545DC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AEA8E04-E061-4397-8CEE-05C07B1CB3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F0FA5EF-5032-4805-8D6F-1152CF8F28A7}"/>
              </a:ext>
            </a:extLst>
          </p:cNvPr>
          <p:cNvSpPr>
            <a:spLocks noGrp="1"/>
          </p:cNvSpPr>
          <p:nvPr>
            <p:ph type="dt" sz="half" idx="10"/>
          </p:nvPr>
        </p:nvSpPr>
        <p:spPr/>
        <p:txBody>
          <a:bodyPr/>
          <a:lstStyle/>
          <a:p>
            <a:fld id="{3AF8C07A-1065-486C-81F5-FBFE7E2880AB}" type="datetimeFigureOut">
              <a:rPr lang="fr-FR" smtClean="0"/>
              <a:t>08/06/2021</a:t>
            </a:fld>
            <a:endParaRPr lang="fr-FR"/>
          </a:p>
        </p:txBody>
      </p:sp>
      <p:sp>
        <p:nvSpPr>
          <p:cNvPr id="5" name="Espace réservé du pied de page 4">
            <a:extLst>
              <a:ext uri="{FF2B5EF4-FFF2-40B4-BE49-F238E27FC236}">
                <a16:creationId xmlns:a16="http://schemas.microsoft.com/office/drawing/2014/main" id="{C71C723B-A341-4858-8B43-286ABB81E7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C401EA-9270-4F89-91F0-F862F5115E8C}"/>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3346640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08454F-AD93-48A1-A214-F5ED5BC77B9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84FD2FD-346A-432D-B521-66F4BA3FCB0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8EFC7D-7415-40FF-920F-8B893D5DCE72}"/>
              </a:ext>
            </a:extLst>
          </p:cNvPr>
          <p:cNvSpPr>
            <a:spLocks noGrp="1"/>
          </p:cNvSpPr>
          <p:nvPr>
            <p:ph type="dt" sz="half" idx="10"/>
          </p:nvPr>
        </p:nvSpPr>
        <p:spPr/>
        <p:txBody>
          <a:bodyPr/>
          <a:lstStyle/>
          <a:p>
            <a:fld id="{3AF8C07A-1065-486C-81F5-FBFE7E2880AB}" type="datetimeFigureOut">
              <a:rPr lang="fr-FR" smtClean="0"/>
              <a:t>08/06/2021</a:t>
            </a:fld>
            <a:endParaRPr lang="fr-FR"/>
          </a:p>
        </p:txBody>
      </p:sp>
      <p:sp>
        <p:nvSpPr>
          <p:cNvPr id="5" name="Espace réservé du pied de page 4">
            <a:extLst>
              <a:ext uri="{FF2B5EF4-FFF2-40B4-BE49-F238E27FC236}">
                <a16:creationId xmlns:a16="http://schemas.microsoft.com/office/drawing/2014/main" id="{35302090-3C7A-4C1E-8E13-EC1CB84916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E651D6-9A74-4D8E-B4C4-3F0B479FF7EC}"/>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837825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0BD8E79-FDF9-45EA-8F3E-BC623F02F95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CC15C61-C23D-4B75-B27C-99C7DEFCB21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86B99B7-F124-465E-88EA-8E575DB62BEC}"/>
              </a:ext>
            </a:extLst>
          </p:cNvPr>
          <p:cNvSpPr>
            <a:spLocks noGrp="1"/>
          </p:cNvSpPr>
          <p:nvPr>
            <p:ph type="dt" sz="half" idx="10"/>
          </p:nvPr>
        </p:nvSpPr>
        <p:spPr/>
        <p:txBody>
          <a:bodyPr/>
          <a:lstStyle/>
          <a:p>
            <a:fld id="{3AF8C07A-1065-486C-81F5-FBFE7E2880AB}" type="datetimeFigureOut">
              <a:rPr lang="fr-FR" smtClean="0"/>
              <a:t>08/06/2021</a:t>
            </a:fld>
            <a:endParaRPr lang="fr-FR"/>
          </a:p>
        </p:txBody>
      </p:sp>
      <p:sp>
        <p:nvSpPr>
          <p:cNvPr id="5" name="Espace réservé du pied de page 4">
            <a:extLst>
              <a:ext uri="{FF2B5EF4-FFF2-40B4-BE49-F238E27FC236}">
                <a16:creationId xmlns:a16="http://schemas.microsoft.com/office/drawing/2014/main" id="{29054BD1-9E02-4D90-A46C-35BF9C58C0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D68B6A8-DBE8-4E05-99B1-0FCF93C892D7}"/>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363107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75B0F2-79B3-44CA-BE54-28AE09A6F6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4D7BB7E-460C-4415-86C6-B48BE1B3847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41285FE-82B3-4F93-8186-E85DDE4E5B99}"/>
              </a:ext>
            </a:extLst>
          </p:cNvPr>
          <p:cNvSpPr>
            <a:spLocks noGrp="1"/>
          </p:cNvSpPr>
          <p:nvPr>
            <p:ph type="dt" sz="half" idx="10"/>
          </p:nvPr>
        </p:nvSpPr>
        <p:spPr/>
        <p:txBody>
          <a:bodyPr/>
          <a:lstStyle/>
          <a:p>
            <a:fld id="{3AF8C07A-1065-486C-81F5-FBFE7E2880AB}" type="datetimeFigureOut">
              <a:rPr lang="fr-FR" smtClean="0"/>
              <a:t>08/06/2021</a:t>
            </a:fld>
            <a:endParaRPr lang="fr-FR"/>
          </a:p>
        </p:txBody>
      </p:sp>
      <p:sp>
        <p:nvSpPr>
          <p:cNvPr id="5" name="Espace réservé du pied de page 4">
            <a:extLst>
              <a:ext uri="{FF2B5EF4-FFF2-40B4-BE49-F238E27FC236}">
                <a16:creationId xmlns:a16="http://schemas.microsoft.com/office/drawing/2014/main" id="{09D68963-DE6F-4772-90A4-D5B637D03CD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52A70AD-2BC9-4DC0-8DF5-0E2F46623939}"/>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330001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80BF26-92C5-4B7B-A297-3C983D1EFF8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D8C5F99-9474-4313-B7B8-65E03E8AEF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3F0D89F-6612-4D39-91A9-3C525E7FBA5B}"/>
              </a:ext>
            </a:extLst>
          </p:cNvPr>
          <p:cNvSpPr>
            <a:spLocks noGrp="1"/>
          </p:cNvSpPr>
          <p:nvPr>
            <p:ph type="dt" sz="half" idx="10"/>
          </p:nvPr>
        </p:nvSpPr>
        <p:spPr/>
        <p:txBody>
          <a:bodyPr/>
          <a:lstStyle/>
          <a:p>
            <a:fld id="{3AF8C07A-1065-486C-81F5-FBFE7E2880AB}" type="datetimeFigureOut">
              <a:rPr lang="fr-FR" smtClean="0"/>
              <a:t>08/06/2021</a:t>
            </a:fld>
            <a:endParaRPr lang="fr-FR"/>
          </a:p>
        </p:txBody>
      </p:sp>
      <p:sp>
        <p:nvSpPr>
          <p:cNvPr id="5" name="Espace réservé du pied de page 4">
            <a:extLst>
              <a:ext uri="{FF2B5EF4-FFF2-40B4-BE49-F238E27FC236}">
                <a16:creationId xmlns:a16="http://schemas.microsoft.com/office/drawing/2014/main" id="{4AB16D20-4DCC-4806-81C9-402818D345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5FA8C1-448A-474C-8E7A-D256D2F24504}"/>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206321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54FBDD-20CD-4AF1-8434-56993BE7142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D91CA0E-32E4-4AA1-B395-802867593B4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B0F57EC-715A-42A3-9EEF-FBCC05D0A5B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D3F0389-56C2-4906-A9A3-DD80E918597E}"/>
              </a:ext>
            </a:extLst>
          </p:cNvPr>
          <p:cNvSpPr>
            <a:spLocks noGrp="1"/>
          </p:cNvSpPr>
          <p:nvPr>
            <p:ph type="dt" sz="half" idx="10"/>
          </p:nvPr>
        </p:nvSpPr>
        <p:spPr/>
        <p:txBody>
          <a:bodyPr/>
          <a:lstStyle/>
          <a:p>
            <a:fld id="{3AF8C07A-1065-486C-81F5-FBFE7E2880AB}" type="datetimeFigureOut">
              <a:rPr lang="fr-FR" smtClean="0"/>
              <a:t>08/06/2021</a:t>
            </a:fld>
            <a:endParaRPr lang="fr-FR"/>
          </a:p>
        </p:txBody>
      </p:sp>
      <p:sp>
        <p:nvSpPr>
          <p:cNvPr id="6" name="Espace réservé du pied de page 5">
            <a:extLst>
              <a:ext uri="{FF2B5EF4-FFF2-40B4-BE49-F238E27FC236}">
                <a16:creationId xmlns:a16="http://schemas.microsoft.com/office/drawing/2014/main" id="{7C1095D9-F72B-4690-AD34-EAF807051F6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47F2131-1745-4A89-B6C7-E72511B9CBD8}"/>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424508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DFDDD3-6AB3-4977-B360-4EB4F001C29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40389E4-C2D1-4CD1-80C8-35909978D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DD5B18D-09F3-4592-8660-D79566A1F38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919A94A-B62B-45BB-A029-BD6E6FBC7E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35A77F1-8740-4E17-A34B-F4FAE3CAD78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AF6E21D-D2F5-4995-AB11-F10F1D9C8FC6}"/>
              </a:ext>
            </a:extLst>
          </p:cNvPr>
          <p:cNvSpPr>
            <a:spLocks noGrp="1"/>
          </p:cNvSpPr>
          <p:nvPr>
            <p:ph type="dt" sz="half" idx="10"/>
          </p:nvPr>
        </p:nvSpPr>
        <p:spPr/>
        <p:txBody>
          <a:bodyPr/>
          <a:lstStyle/>
          <a:p>
            <a:fld id="{3AF8C07A-1065-486C-81F5-FBFE7E2880AB}" type="datetimeFigureOut">
              <a:rPr lang="fr-FR" smtClean="0"/>
              <a:t>08/06/2021</a:t>
            </a:fld>
            <a:endParaRPr lang="fr-FR"/>
          </a:p>
        </p:txBody>
      </p:sp>
      <p:sp>
        <p:nvSpPr>
          <p:cNvPr id="8" name="Espace réservé du pied de page 7">
            <a:extLst>
              <a:ext uri="{FF2B5EF4-FFF2-40B4-BE49-F238E27FC236}">
                <a16:creationId xmlns:a16="http://schemas.microsoft.com/office/drawing/2014/main" id="{7DF03A76-DA82-46A7-B149-FA8903744CC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0CB19CD-3C61-4712-8440-3C0BB84E1D00}"/>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103962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FABF78-286C-4813-A17B-A42F23DE438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B2AA20A-55B7-4E82-B9E4-974408D721AD}"/>
              </a:ext>
            </a:extLst>
          </p:cNvPr>
          <p:cNvSpPr>
            <a:spLocks noGrp="1"/>
          </p:cNvSpPr>
          <p:nvPr>
            <p:ph type="dt" sz="half" idx="10"/>
          </p:nvPr>
        </p:nvSpPr>
        <p:spPr/>
        <p:txBody>
          <a:bodyPr/>
          <a:lstStyle/>
          <a:p>
            <a:fld id="{3AF8C07A-1065-486C-81F5-FBFE7E2880AB}" type="datetimeFigureOut">
              <a:rPr lang="fr-FR" smtClean="0"/>
              <a:t>08/06/2021</a:t>
            </a:fld>
            <a:endParaRPr lang="fr-FR"/>
          </a:p>
        </p:txBody>
      </p:sp>
      <p:sp>
        <p:nvSpPr>
          <p:cNvPr id="4" name="Espace réservé du pied de page 3">
            <a:extLst>
              <a:ext uri="{FF2B5EF4-FFF2-40B4-BE49-F238E27FC236}">
                <a16:creationId xmlns:a16="http://schemas.microsoft.com/office/drawing/2014/main" id="{8892F13B-308D-4F8F-81B1-258B72B7885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D9CA2E8-9645-4BB2-A2F1-F32517B700CB}"/>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209830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F5FDBE-49E5-4D8E-81E2-56AA08A58359}"/>
              </a:ext>
            </a:extLst>
          </p:cNvPr>
          <p:cNvSpPr>
            <a:spLocks noGrp="1"/>
          </p:cNvSpPr>
          <p:nvPr>
            <p:ph type="dt" sz="half" idx="10"/>
          </p:nvPr>
        </p:nvSpPr>
        <p:spPr/>
        <p:txBody>
          <a:bodyPr/>
          <a:lstStyle/>
          <a:p>
            <a:fld id="{3AF8C07A-1065-486C-81F5-FBFE7E2880AB}" type="datetimeFigureOut">
              <a:rPr lang="fr-FR" smtClean="0"/>
              <a:t>08/06/2021</a:t>
            </a:fld>
            <a:endParaRPr lang="fr-FR"/>
          </a:p>
        </p:txBody>
      </p:sp>
      <p:sp>
        <p:nvSpPr>
          <p:cNvPr id="3" name="Espace réservé du pied de page 2">
            <a:extLst>
              <a:ext uri="{FF2B5EF4-FFF2-40B4-BE49-F238E27FC236}">
                <a16:creationId xmlns:a16="http://schemas.microsoft.com/office/drawing/2014/main" id="{FC0D5AEA-7FD9-47EA-8018-39BF500DBE9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717080F-C890-4FE3-8C75-7EA63D9CCD7A}"/>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416899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B188FD-0DFD-4FF9-94AE-76F36568005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5EC5239-B2BE-496A-A6A1-4144E90ED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7D41048-09A8-42A4-9C2A-E502E53BF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F99FD7C-914D-4A27-9450-701E22F051CF}"/>
              </a:ext>
            </a:extLst>
          </p:cNvPr>
          <p:cNvSpPr>
            <a:spLocks noGrp="1"/>
          </p:cNvSpPr>
          <p:nvPr>
            <p:ph type="dt" sz="half" idx="10"/>
          </p:nvPr>
        </p:nvSpPr>
        <p:spPr/>
        <p:txBody>
          <a:bodyPr/>
          <a:lstStyle/>
          <a:p>
            <a:fld id="{3AF8C07A-1065-486C-81F5-FBFE7E2880AB}" type="datetimeFigureOut">
              <a:rPr lang="fr-FR" smtClean="0"/>
              <a:t>08/06/2021</a:t>
            </a:fld>
            <a:endParaRPr lang="fr-FR"/>
          </a:p>
        </p:txBody>
      </p:sp>
      <p:sp>
        <p:nvSpPr>
          <p:cNvPr id="6" name="Espace réservé du pied de page 5">
            <a:extLst>
              <a:ext uri="{FF2B5EF4-FFF2-40B4-BE49-F238E27FC236}">
                <a16:creationId xmlns:a16="http://schemas.microsoft.com/office/drawing/2014/main" id="{3341AA6C-EB3D-44E0-8B43-80A4E4A7534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B17ABCF-AB0B-4775-85F6-5A9AD3AAD069}"/>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270811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B3388C-7E66-4E15-9A9A-3B3EEFB1FA8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8D4CF5C-BA9A-483A-9B3B-0386560257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1A49464-9540-4025-88BF-98A3A2F72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BA1351C-9946-4673-9DF5-9D8455E17081}"/>
              </a:ext>
            </a:extLst>
          </p:cNvPr>
          <p:cNvSpPr>
            <a:spLocks noGrp="1"/>
          </p:cNvSpPr>
          <p:nvPr>
            <p:ph type="dt" sz="half" idx="10"/>
          </p:nvPr>
        </p:nvSpPr>
        <p:spPr/>
        <p:txBody>
          <a:bodyPr/>
          <a:lstStyle/>
          <a:p>
            <a:fld id="{3AF8C07A-1065-486C-81F5-FBFE7E2880AB}" type="datetimeFigureOut">
              <a:rPr lang="fr-FR" smtClean="0"/>
              <a:t>08/06/2021</a:t>
            </a:fld>
            <a:endParaRPr lang="fr-FR"/>
          </a:p>
        </p:txBody>
      </p:sp>
      <p:sp>
        <p:nvSpPr>
          <p:cNvPr id="6" name="Espace réservé du pied de page 5">
            <a:extLst>
              <a:ext uri="{FF2B5EF4-FFF2-40B4-BE49-F238E27FC236}">
                <a16:creationId xmlns:a16="http://schemas.microsoft.com/office/drawing/2014/main" id="{F46E04CD-3859-4CF8-A083-B4E224A9BF8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0FD501A-84C8-42FE-9DE5-053787805938}"/>
              </a:ext>
            </a:extLst>
          </p:cNvPr>
          <p:cNvSpPr>
            <a:spLocks noGrp="1"/>
          </p:cNvSpPr>
          <p:nvPr>
            <p:ph type="sldNum" sz="quarter" idx="12"/>
          </p:nvPr>
        </p:nvSpPr>
        <p:spPr/>
        <p:txBody>
          <a:bodyPr/>
          <a:lstStyle/>
          <a:p>
            <a:fld id="{3EE5F910-BD78-4E42-8213-EE204D729EA2}" type="slidenum">
              <a:rPr lang="fr-FR" smtClean="0"/>
              <a:t>‹N°›</a:t>
            </a:fld>
            <a:endParaRPr lang="fr-FR"/>
          </a:p>
        </p:txBody>
      </p:sp>
    </p:spTree>
    <p:extLst>
      <p:ext uri="{BB962C8B-B14F-4D97-AF65-F5344CB8AC3E}">
        <p14:creationId xmlns:p14="http://schemas.microsoft.com/office/powerpoint/2010/main" val="289542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2F6E0A1-02B5-4320-98A7-298B398417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B918EB1-007A-4728-A26E-9F064FF97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1C709C3-51DC-459B-83E9-CEFD4A9F25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8C07A-1065-486C-81F5-FBFE7E2880AB}" type="datetimeFigureOut">
              <a:rPr lang="fr-FR" smtClean="0"/>
              <a:t>08/06/2021</a:t>
            </a:fld>
            <a:endParaRPr lang="fr-FR"/>
          </a:p>
        </p:txBody>
      </p:sp>
      <p:sp>
        <p:nvSpPr>
          <p:cNvPr id="5" name="Espace réservé du pied de page 4">
            <a:extLst>
              <a:ext uri="{FF2B5EF4-FFF2-40B4-BE49-F238E27FC236}">
                <a16:creationId xmlns:a16="http://schemas.microsoft.com/office/drawing/2014/main" id="{4CE5C83F-1989-4210-8375-9BF1A10CD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29B03C3-3303-4AEE-BFAA-D84BAED41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5F910-BD78-4E42-8213-EE204D729EA2}" type="slidenum">
              <a:rPr lang="fr-FR" smtClean="0"/>
              <a:t>‹N°›</a:t>
            </a:fld>
            <a:endParaRPr lang="fr-FR"/>
          </a:p>
        </p:txBody>
      </p:sp>
    </p:spTree>
    <p:extLst>
      <p:ext uri="{BB962C8B-B14F-4D97-AF65-F5344CB8AC3E}">
        <p14:creationId xmlns:p14="http://schemas.microsoft.com/office/powerpoint/2010/main" val="1995744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jp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jp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http://www.franceactive-seineetmarneessonne.org/" TargetMode="External"/><Relationship Id="rId5" Type="http://schemas.openxmlformats.org/officeDocument/2006/relationships/image" Target="../media/image7.svg"/><Relationship Id="rId10" Type="http://schemas.openxmlformats.org/officeDocument/2006/relationships/image" Target="../media/image2.jp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905D1EA2-EAE3-4709-B8FB-FA4B4DD03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42"/>
            <a:ext cx="12192000" cy="6858000"/>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64" y="5251457"/>
            <a:ext cx="3705423" cy="1466175"/>
          </a:xfrm>
          <a:prstGeom prst="rect">
            <a:avLst/>
          </a:prstGeom>
        </p:spPr>
      </p:pic>
      <p:pic>
        <p:nvPicPr>
          <p:cNvPr id="6" name="Imag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71066" y="5956355"/>
            <a:ext cx="1201076" cy="663194"/>
          </a:xfrm>
          <a:prstGeom prst="rect">
            <a:avLst/>
          </a:prstGeom>
        </p:spPr>
      </p:pic>
      <p:pic>
        <p:nvPicPr>
          <p:cNvPr id="7" name="Imag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28646" y="5956355"/>
            <a:ext cx="1815400" cy="663194"/>
          </a:xfrm>
          <a:prstGeom prst="rect">
            <a:avLst/>
          </a:prstGeom>
        </p:spPr>
      </p:pic>
    </p:spTree>
    <p:extLst>
      <p:ext uri="{BB962C8B-B14F-4D97-AF65-F5344CB8AC3E}">
        <p14:creationId xmlns:p14="http://schemas.microsoft.com/office/powerpoint/2010/main" val="336469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86EF4A8B-1481-4550-AD92-44559545F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9" name="Image 8">
            <a:extLst>
              <a:ext uri="{FF2B5EF4-FFF2-40B4-BE49-F238E27FC236}">
                <a16:creationId xmlns:a16="http://schemas.microsoft.com/office/drawing/2014/main" id="{63877640-2F61-484F-9DB6-2C95D27EC7B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6205" y="823913"/>
            <a:ext cx="3830955" cy="596900"/>
          </a:xfrm>
          <a:prstGeom prst="rect">
            <a:avLst/>
          </a:prstGeom>
          <a:noFill/>
          <a:ln>
            <a:noFill/>
          </a:ln>
        </p:spPr>
      </p:pic>
      <p:sp>
        <p:nvSpPr>
          <p:cNvPr id="4" name="ZoneTexte 3">
            <a:extLst>
              <a:ext uri="{FF2B5EF4-FFF2-40B4-BE49-F238E27FC236}">
                <a16:creationId xmlns:a16="http://schemas.microsoft.com/office/drawing/2014/main" id="{B72B4D1E-1703-42A6-AC00-43D663E76BBC}"/>
              </a:ext>
            </a:extLst>
          </p:cNvPr>
          <p:cNvSpPr txBox="1"/>
          <p:nvPr/>
        </p:nvSpPr>
        <p:spPr>
          <a:xfrm>
            <a:off x="1088065" y="1762046"/>
            <a:ext cx="10015869" cy="3970318"/>
          </a:xfrm>
          <a:prstGeom prst="rect">
            <a:avLst/>
          </a:prstGeom>
          <a:noFill/>
        </p:spPr>
        <p:txBody>
          <a:bodyPr wrap="square" rtlCol="0">
            <a:spAutoFit/>
          </a:bodyPr>
          <a:lstStyle/>
          <a:p>
            <a:pPr marL="285750" lvl="0" indent="-285750">
              <a:buFont typeface="Wingdings" panose="05000000000000000000" pitchFamily="2" charset="2"/>
              <a:buChar char="§"/>
            </a:pPr>
            <a:r>
              <a:rPr lang="fr-FR" b="1" dirty="0"/>
              <a:t>Comité stratégique : </a:t>
            </a:r>
            <a:endParaRPr lang="fr-FR" dirty="0"/>
          </a:p>
          <a:p>
            <a:pPr lvl="0"/>
            <a:r>
              <a:rPr lang="fr-FR" dirty="0"/>
              <a:t>Intégrer le programme dans les axes stratégiques de l’association</a:t>
            </a:r>
          </a:p>
          <a:p>
            <a:pPr marL="285750" lvl="0" indent="-285750">
              <a:buFont typeface="Wingdings" panose="05000000000000000000" pitchFamily="2" charset="2"/>
              <a:buChar char="§"/>
            </a:pPr>
            <a:r>
              <a:rPr lang="fr-FR" b="1" dirty="0"/>
              <a:t>Conseil d’administration : </a:t>
            </a:r>
            <a:endParaRPr lang="fr-FR" dirty="0"/>
          </a:p>
          <a:p>
            <a:pPr lvl="0"/>
            <a:r>
              <a:rPr lang="fr-FR" dirty="0"/>
              <a:t>Identifier au sein du Conseil d’Administration une Administratrice référente du  Programme </a:t>
            </a:r>
            <a:r>
              <a:rPr lang="fr-FR" dirty="0" err="1"/>
              <a:t>Wom’Energy</a:t>
            </a:r>
            <a:r>
              <a:rPr lang="fr-FR" dirty="0"/>
              <a:t> </a:t>
            </a:r>
          </a:p>
          <a:p>
            <a:pPr lvl="0"/>
            <a:r>
              <a:rPr lang="fr-FR" dirty="0"/>
              <a:t>Assurer une représentation équilibrée des femmes et des hommes au sein du conseil d’administration </a:t>
            </a:r>
          </a:p>
          <a:p>
            <a:pPr marL="285750" lvl="0" indent="-285750">
              <a:buFont typeface="Wingdings" panose="05000000000000000000" pitchFamily="2" charset="2"/>
              <a:buChar char="§"/>
            </a:pPr>
            <a:r>
              <a:rPr lang="fr-FR" b="1" dirty="0"/>
              <a:t>Partenariats </a:t>
            </a:r>
            <a:endParaRPr lang="fr-FR" dirty="0"/>
          </a:p>
          <a:p>
            <a:pPr lvl="0"/>
            <a:r>
              <a:rPr lang="fr-FR" dirty="0"/>
              <a:t>Créer un partenariat avec un Réseau féminin d’accompagnement source de potentielles candidates </a:t>
            </a:r>
          </a:p>
          <a:p>
            <a:pPr lvl="0"/>
            <a:r>
              <a:rPr lang="fr-FR" dirty="0"/>
              <a:t>Créer un partenariat avec un Réseau de femmes cheffes d’entreprises source de potentielles membres</a:t>
            </a:r>
          </a:p>
          <a:p>
            <a:pPr lvl="0"/>
            <a:r>
              <a:rPr lang="fr-FR" dirty="0"/>
              <a:t>Être acteur dans des jurys Entrepreneuriat féminin afin d’être identifiés et recruter des candidates </a:t>
            </a:r>
          </a:p>
          <a:p>
            <a:pPr marL="285750" lvl="0" indent="-285750">
              <a:buFont typeface="Wingdings" panose="05000000000000000000" pitchFamily="2" charset="2"/>
              <a:buChar char="§"/>
            </a:pPr>
            <a:r>
              <a:rPr lang="fr-FR" b="1" dirty="0"/>
              <a:t>Communication</a:t>
            </a:r>
            <a:endParaRPr lang="fr-FR" dirty="0"/>
          </a:p>
          <a:p>
            <a:pPr lvl="0"/>
            <a:r>
              <a:rPr lang="fr-FR" dirty="0"/>
              <a:t>Communiquer sur les rôle-modèles</a:t>
            </a:r>
          </a:p>
          <a:p>
            <a:pPr lvl="0"/>
            <a:r>
              <a:rPr lang="fr-FR" dirty="0"/>
              <a:t>Mettre en avant et valoriser les femmes créatrices, repreneuses, membres lauréats dans toutes les communications et lors des évènements de l’association. </a:t>
            </a:r>
          </a:p>
          <a:p>
            <a:endParaRPr lang="fr-FR" dirty="0"/>
          </a:p>
        </p:txBody>
      </p:sp>
      <p:sp>
        <p:nvSpPr>
          <p:cNvPr id="5" name="ZoneTexte 4">
            <a:extLst>
              <a:ext uri="{FF2B5EF4-FFF2-40B4-BE49-F238E27FC236}">
                <a16:creationId xmlns:a16="http://schemas.microsoft.com/office/drawing/2014/main" id="{CBCC7DFD-38E4-46F9-B84A-DAA897BD5A95}"/>
              </a:ext>
            </a:extLst>
          </p:cNvPr>
          <p:cNvSpPr txBox="1"/>
          <p:nvPr/>
        </p:nvSpPr>
        <p:spPr>
          <a:xfrm>
            <a:off x="1295556" y="1329253"/>
            <a:ext cx="2824716" cy="461665"/>
          </a:xfrm>
          <a:prstGeom prst="rect">
            <a:avLst/>
          </a:prstGeom>
          <a:noFill/>
        </p:spPr>
        <p:txBody>
          <a:bodyPr wrap="square" rtlCol="0">
            <a:spAutoFit/>
          </a:bodyPr>
          <a:lstStyle/>
          <a:p>
            <a:r>
              <a:rPr lang="fr-FR" sz="2400" i="1" dirty="0"/>
              <a:t>Association</a:t>
            </a:r>
            <a:r>
              <a:rPr lang="fr-FR" dirty="0"/>
              <a:t> </a:t>
            </a:r>
          </a:p>
        </p:txBody>
      </p:sp>
      <p:pic>
        <p:nvPicPr>
          <p:cNvPr id="11" name="Image 10">
            <a:extLst>
              <a:ext uri="{FF2B5EF4-FFF2-40B4-BE49-F238E27FC236}">
                <a16:creationId xmlns:a16="http://schemas.microsoft.com/office/drawing/2014/main" id="{71E6D7DE-FA07-4CFF-BB50-626E95FF8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5822" y="5078402"/>
            <a:ext cx="2024047" cy="1117611"/>
          </a:xfrm>
          <a:prstGeom prst="rect">
            <a:avLst/>
          </a:prstGeom>
        </p:spPr>
      </p:pic>
    </p:spTree>
    <p:extLst>
      <p:ext uri="{BB962C8B-B14F-4D97-AF65-F5344CB8AC3E}">
        <p14:creationId xmlns:p14="http://schemas.microsoft.com/office/powerpoint/2010/main" val="93206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86EF4A8B-1481-4550-AD92-44559545F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11575"/>
            <a:ext cx="12187066" cy="6858000"/>
          </a:xfrm>
          <a:prstGeom prst="rect">
            <a:avLst/>
          </a:prstGeom>
        </p:spPr>
      </p:pic>
      <p:pic>
        <p:nvPicPr>
          <p:cNvPr id="9" name="Image 8">
            <a:extLst>
              <a:ext uri="{FF2B5EF4-FFF2-40B4-BE49-F238E27FC236}">
                <a16:creationId xmlns:a16="http://schemas.microsoft.com/office/drawing/2014/main" id="{63877640-2F61-484F-9DB6-2C95D27EC7B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8103" y="674419"/>
            <a:ext cx="3830955" cy="596900"/>
          </a:xfrm>
          <a:prstGeom prst="rect">
            <a:avLst/>
          </a:prstGeom>
          <a:noFill/>
          <a:ln>
            <a:noFill/>
          </a:ln>
        </p:spPr>
      </p:pic>
      <p:sp>
        <p:nvSpPr>
          <p:cNvPr id="4" name="ZoneTexte 3">
            <a:extLst>
              <a:ext uri="{FF2B5EF4-FFF2-40B4-BE49-F238E27FC236}">
                <a16:creationId xmlns:a16="http://schemas.microsoft.com/office/drawing/2014/main" id="{B72B4D1E-1703-42A6-AC00-43D663E76BBC}"/>
              </a:ext>
            </a:extLst>
          </p:cNvPr>
          <p:cNvSpPr txBox="1"/>
          <p:nvPr/>
        </p:nvSpPr>
        <p:spPr>
          <a:xfrm>
            <a:off x="985845" y="1639458"/>
            <a:ext cx="10451804" cy="4031873"/>
          </a:xfrm>
          <a:prstGeom prst="rect">
            <a:avLst/>
          </a:prstGeom>
          <a:noFill/>
        </p:spPr>
        <p:txBody>
          <a:bodyPr wrap="square" rtlCol="0">
            <a:spAutoFit/>
          </a:bodyPr>
          <a:lstStyle/>
          <a:p>
            <a:pPr marL="285750" lvl="0" indent="-285750">
              <a:buFont typeface="Wingdings" panose="05000000000000000000" pitchFamily="2" charset="2"/>
              <a:buChar char="§"/>
            </a:pPr>
            <a:r>
              <a:rPr lang="fr-FR" sz="1900" b="1" dirty="0"/>
              <a:t>Accueil </a:t>
            </a:r>
            <a:endParaRPr lang="fr-FR" sz="1900" dirty="0"/>
          </a:p>
          <a:p>
            <a:pPr lvl="0"/>
            <a:r>
              <a:rPr lang="fr-FR" sz="1900" dirty="0"/>
              <a:t>Être plus souples sur les critères de créations d’emplois et de potentiel de développement en acceptant de challenger des projets dont la création d’emplois et le développement sont minimiser par rapport aux critères d’éligibilité de RE. </a:t>
            </a:r>
          </a:p>
          <a:p>
            <a:pPr marL="285750" lvl="0" indent="-285750">
              <a:buFont typeface="Wingdings" panose="05000000000000000000" pitchFamily="2" charset="2"/>
              <a:buChar char="§"/>
            </a:pPr>
            <a:r>
              <a:rPr lang="fr-FR" sz="1900" b="1" dirty="0"/>
              <a:t>Accompagnement Amont </a:t>
            </a:r>
            <a:endParaRPr lang="fr-FR" sz="1900" dirty="0"/>
          </a:p>
          <a:p>
            <a:pPr lvl="0"/>
            <a:r>
              <a:rPr lang="fr-FR" sz="1900" dirty="0"/>
              <a:t>Organiser des comités de sélection spécifiques pour les femmes (a démontré son succès)</a:t>
            </a:r>
          </a:p>
          <a:p>
            <a:pPr lvl="0"/>
            <a:r>
              <a:rPr lang="fr-FR" sz="1900" dirty="0"/>
              <a:t>Challenger la personne et son projet pour améliorer la création d’emplois et le potentiel de développement</a:t>
            </a:r>
          </a:p>
          <a:p>
            <a:pPr marL="285750" lvl="0" indent="-285750">
              <a:buFont typeface="Wingdings" panose="05000000000000000000" pitchFamily="2" charset="2"/>
              <a:buChar char="§"/>
            </a:pPr>
            <a:r>
              <a:rPr lang="fr-FR" sz="1900" b="1" dirty="0"/>
              <a:t>Comité d’engagement </a:t>
            </a:r>
            <a:endParaRPr lang="fr-FR" sz="1900" dirty="0"/>
          </a:p>
          <a:p>
            <a:pPr lvl="0"/>
            <a:r>
              <a:rPr lang="fr-FR" sz="1900" dirty="0"/>
              <a:t>Favoriser des comités d’engagement mixtes ou abstenez-vous jusqu’à l’obtention de la mixité</a:t>
            </a:r>
          </a:p>
          <a:p>
            <a:pPr marL="285750" lvl="0" indent="-285750">
              <a:buFont typeface="Wingdings" panose="05000000000000000000" pitchFamily="2" charset="2"/>
              <a:buChar char="§"/>
            </a:pPr>
            <a:r>
              <a:rPr lang="fr-FR" sz="1900" b="1" dirty="0"/>
              <a:t>Accompagnement Aval </a:t>
            </a:r>
            <a:endParaRPr lang="fr-FR" sz="1900" dirty="0"/>
          </a:p>
          <a:p>
            <a:pPr lvl="0"/>
            <a:r>
              <a:rPr lang="fr-FR" sz="1900" dirty="0"/>
              <a:t>Donner la possibilité aux lauréates de pouvoir s’exprimer sur le choix de l’accompagnateur/</a:t>
            </a:r>
            <a:r>
              <a:rPr lang="fr-FR" sz="1900" dirty="0" err="1"/>
              <a:t>trice</a:t>
            </a:r>
            <a:r>
              <a:rPr lang="fr-FR" sz="1900" dirty="0"/>
              <a:t> </a:t>
            </a:r>
          </a:p>
          <a:p>
            <a:endParaRPr lang="fr-FR" sz="1900" dirty="0"/>
          </a:p>
        </p:txBody>
      </p:sp>
      <p:sp>
        <p:nvSpPr>
          <p:cNvPr id="5" name="ZoneTexte 4">
            <a:extLst>
              <a:ext uri="{FF2B5EF4-FFF2-40B4-BE49-F238E27FC236}">
                <a16:creationId xmlns:a16="http://schemas.microsoft.com/office/drawing/2014/main" id="{AC31BCA4-27A5-4E1E-9463-6646F4984129}"/>
              </a:ext>
            </a:extLst>
          </p:cNvPr>
          <p:cNvSpPr txBox="1"/>
          <p:nvPr/>
        </p:nvSpPr>
        <p:spPr>
          <a:xfrm>
            <a:off x="1371599" y="1133109"/>
            <a:ext cx="2686493" cy="461665"/>
          </a:xfrm>
          <a:prstGeom prst="rect">
            <a:avLst/>
          </a:prstGeom>
          <a:noFill/>
        </p:spPr>
        <p:txBody>
          <a:bodyPr wrap="square" rtlCol="0">
            <a:spAutoFit/>
          </a:bodyPr>
          <a:lstStyle/>
          <a:p>
            <a:r>
              <a:rPr lang="fr-FR" sz="2400" i="1" dirty="0"/>
              <a:t>Porteuses de projet </a:t>
            </a:r>
          </a:p>
        </p:txBody>
      </p:sp>
      <p:pic>
        <p:nvPicPr>
          <p:cNvPr id="8" name="Image 7">
            <a:extLst>
              <a:ext uri="{FF2B5EF4-FFF2-40B4-BE49-F238E27FC236}">
                <a16:creationId xmlns:a16="http://schemas.microsoft.com/office/drawing/2014/main" id="{7B15CCE5-586A-4917-B0A3-D9485B7A5E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5691" y="5153018"/>
            <a:ext cx="1877379" cy="1036626"/>
          </a:xfrm>
          <a:prstGeom prst="rect">
            <a:avLst/>
          </a:prstGeom>
        </p:spPr>
      </p:pic>
    </p:spTree>
    <p:extLst>
      <p:ext uri="{BB962C8B-B14F-4D97-AF65-F5344CB8AC3E}">
        <p14:creationId xmlns:p14="http://schemas.microsoft.com/office/powerpoint/2010/main" val="123204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86EF4A8B-1481-4550-AD92-44559545F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7" name="Image 6">
            <a:extLst>
              <a:ext uri="{FF2B5EF4-FFF2-40B4-BE49-F238E27FC236}">
                <a16:creationId xmlns:a16="http://schemas.microsoft.com/office/drawing/2014/main" id="{C3777210-8A25-4010-A568-F7DF0AAD1E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3016" y="846138"/>
            <a:ext cx="3922395" cy="552450"/>
          </a:xfrm>
          <a:prstGeom prst="rect">
            <a:avLst/>
          </a:prstGeom>
          <a:noFill/>
          <a:ln>
            <a:noFill/>
          </a:ln>
        </p:spPr>
      </p:pic>
      <p:sp>
        <p:nvSpPr>
          <p:cNvPr id="5" name="ZoneTexte 4">
            <a:extLst>
              <a:ext uri="{FF2B5EF4-FFF2-40B4-BE49-F238E27FC236}">
                <a16:creationId xmlns:a16="http://schemas.microsoft.com/office/drawing/2014/main" id="{82B2BD5A-BCB1-4726-8191-D4F268F058D8}"/>
              </a:ext>
            </a:extLst>
          </p:cNvPr>
          <p:cNvSpPr txBox="1"/>
          <p:nvPr/>
        </p:nvSpPr>
        <p:spPr>
          <a:xfrm>
            <a:off x="1095153" y="1600200"/>
            <a:ext cx="8548577" cy="3970318"/>
          </a:xfrm>
          <a:prstGeom prst="rect">
            <a:avLst/>
          </a:prstGeom>
          <a:noFill/>
        </p:spPr>
        <p:txBody>
          <a:bodyPr wrap="square" rtlCol="0">
            <a:spAutoFit/>
          </a:bodyPr>
          <a:lstStyle/>
          <a:p>
            <a:pPr marL="285750" indent="-285750">
              <a:buFont typeface="Wingdings" panose="05000000000000000000" pitchFamily="2" charset="2"/>
              <a:buChar char="§"/>
            </a:pPr>
            <a:r>
              <a:rPr lang="fr-FR" b="1" dirty="0"/>
              <a:t>La part des femmes dans mon association </a:t>
            </a:r>
          </a:p>
          <a:p>
            <a:r>
              <a:rPr lang="fr-FR" b="1" dirty="0"/>
              <a:t>         </a:t>
            </a:r>
            <a:r>
              <a:rPr lang="fr-FR" dirty="0"/>
              <a:t>Le nombre de lauréates dans mon association </a:t>
            </a:r>
          </a:p>
          <a:p>
            <a:pPr lvl="1"/>
            <a:r>
              <a:rPr lang="fr-FR" dirty="0"/>
              <a:t>Le nombre de membres femmes dans mon association </a:t>
            </a:r>
          </a:p>
          <a:p>
            <a:pPr lvl="1"/>
            <a:r>
              <a:rPr lang="fr-FR" dirty="0"/>
              <a:t>Le profil type d’une lauréate de mon association (âge, situation familiale…)</a:t>
            </a:r>
          </a:p>
          <a:p>
            <a:pPr lvl="1"/>
            <a:r>
              <a:rPr lang="fr-FR" dirty="0"/>
              <a:t>Le % de femmes créatrices/repreneurs d’entreprises en National et par secteur d’activité </a:t>
            </a:r>
          </a:p>
          <a:p>
            <a:pPr marL="285750" indent="-285750">
              <a:buFont typeface="Wingdings" panose="05000000000000000000" pitchFamily="2" charset="2"/>
              <a:buChar char="§"/>
            </a:pPr>
            <a:r>
              <a:rPr lang="fr-FR" b="1" dirty="0"/>
              <a:t>Les réseaux d’accompagnement de porteuses de projets dans mon territoire et leur spécificité (impact, croissance </a:t>
            </a:r>
            <a:r>
              <a:rPr lang="fr-FR" b="1" dirty="0" err="1"/>
              <a:t>etc</a:t>
            </a:r>
            <a:r>
              <a:rPr lang="fr-FR" b="1" dirty="0"/>
              <a:t> …)</a:t>
            </a:r>
          </a:p>
          <a:p>
            <a:r>
              <a:rPr lang="fr-FR" dirty="0"/>
              <a:t>         Les réseaux de femmes cheffes d’entreprises dans mon territoire </a:t>
            </a:r>
          </a:p>
          <a:p>
            <a:r>
              <a:rPr lang="fr-FR" dirty="0"/>
              <a:t>         Les évènements Entreprendre au féminin sur mon territoire </a:t>
            </a:r>
          </a:p>
          <a:p>
            <a:r>
              <a:rPr lang="fr-FR" dirty="0"/>
              <a:t>         Les freins à l’entrepreneuriat féminin  </a:t>
            </a:r>
          </a:p>
          <a:p>
            <a:r>
              <a:rPr lang="fr-FR" dirty="0"/>
              <a:t>         Les avantages des instances de gouvernances mixtes </a:t>
            </a:r>
          </a:p>
          <a:p>
            <a:r>
              <a:rPr lang="fr-FR" dirty="0"/>
              <a:t>         Les lois en vigueur sur l’égalité professionnelle </a:t>
            </a:r>
          </a:p>
          <a:p>
            <a:endParaRPr lang="fr-FR" dirty="0"/>
          </a:p>
        </p:txBody>
      </p:sp>
      <p:pic>
        <p:nvPicPr>
          <p:cNvPr id="10" name="Image 9">
            <a:extLst>
              <a:ext uri="{FF2B5EF4-FFF2-40B4-BE49-F238E27FC236}">
                <a16:creationId xmlns:a16="http://schemas.microsoft.com/office/drawing/2014/main" id="{58DA9306-ED9C-404D-B575-054EA5B31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7068" y="5070086"/>
            <a:ext cx="1980715" cy="1093684"/>
          </a:xfrm>
          <a:prstGeom prst="rect">
            <a:avLst/>
          </a:prstGeom>
        </p:spPr>
      </p:pic>
    </p:spTree>
    <p:extLst>
      <p:ext uri="{BB962C8B-B14F-4D97-AF65-F5344CB8AC3E}">
        <p14:creationId xmlns:p14="http://schemas.microsoft.com/office/powerpoint/2010/main" val="257511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86EF4A8B-1481-4550-AD92-44559545F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620"/>
            <a:ext cx="12187066" cy="6858000"/>
          </a:xfrm>
          <a:prstGeom prst="rect">
            <a:avLst/>
          </a:prstGeom>
        </p:spPr>
      </p:pic>
      <p:pic>
        <p:nvPicPr>
          <p:cNvPr id="8" name="Image 7">
            <a:extLst>
              <a:ext uri="{FF2B5EF4-FFF2-40B4-BE49-F238E27FC236}">
                <a16:creationId xmlns:a16="http://schemas.microsoft.com/office/drawing/2014/main" id="{2DA7A14B-34EA-45C7-9C27-7E94A8A561C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6430" y="895646"/>
            <a:ext cx="2514600" cy="622300"/>
          </a:xfrm>
          <a:prstGeom prst="rect">
            <a:avLst/>
          </a:prstGeom>
          <a:noFill/>
          <a:ln>
            <a:noFill/>
          </a:ln>
        </p:spPr>
      </p:pic>
      <p:sp>
        <p:nvSpPr>
          <p:cNvPr id="4" name="ZoneTexte 3">
            <a:extLst>
              <a:ext uri="{FF2B5EF4-FFF2-40B4-BE49-F238E27FC236}">
                <a16:creationId xmlns:a16="http://schemas.microsoft.com/office/drawing/2014/main" id="{BECB2757-5BA1-4F56-BAC0-524102D7B378}"/>
              </a:ext>
            </a:extLst>
          </p:cNvPr>
          <p:cNvSpPr txBox="1"/>
          <p:nvPr/>
        </p:nvSpPr>
        <p:spPr>
          <a:xfrm>
            <a:off x="1041990" y="1850065"/>
            <a:ext cx="5135525" cy="3447098"/>
          </a:xfrm>
          <a:prstGeom prst="rect">
            <a:avLst/>
          </a:prstGeom>
          <a:noFill/>
        </p:spPr>
        <p:txBody>
          <a:bodyPr wrap="square" rtlCol="0">
            <a:spAutoFit/>
          </a:bodyPr>
          <a:lstStyle/>
          <a:p>
            <a:r>
              <a:rPr lang="fr-FR" sz="2000" dirty="0"/>
              <a:t>Accueillir toutes les candidates dans un esprit constructif en se dégageant des stéréotypes liés aux femmes et aux hommes et en évaluant les freins potentiels. </a:t>
            </a:r>
            <a:br>
              <a:rPr lang="fr-FR" sz="2000" dirty="0"/>
            </a:br>
            <a:endParaRPr lang="fr-FR" sz="2000" dirty="0"/>
          </a:p>
          <a:p>
            <a:r>
              <a:rPr lang="fr-FR" sz="2000" dirty="0"/>
              <a:t>Être pro-actif dans le parcours d’accompagnement amont, qui sera enrichi par des rendez-vous orientés sur l’expression de l’ambition afin de faire grandir la femme et son projet. </a:t>
            </a:r>
          </a:p>
          <a:p>
            <a:endParaRPr lang="fr-FR" dirty="0"/>
          </a:p>
        </p:txBody>
      </p:sp>
      <p:pic>
        <p:nvPicPr>
          <p:cNvPr id="11" name="Image 10">
            <a:extLst>
              <a:ext uri="{FF2B5EF4-FFF2-40B4-BE49-F238E27FC236}">
                <a16:creationId xmlns:a16="http://schemas.microsoft.com/office/drawing/2014/main" id="{02E6A82C-7BFF-47E4-93E9-5DE8BEE3B4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0218" y="4888253"/>
            <a:ext cx="2112453" cy="1166426"/>
          </a:xfrm>
          <a:prstGeom prst="rect">
            <a:avLst/>
          </a:prstGeom>
        </p:spPr>
      </p:pic>
      <p:pic>
        <p:nvPicPr>
          <p:cNvPr id="12" name="Image 11">
            <a:extLst>
              <a:ext uri="{FF2B5EF4-FFF2-40B4-BE49-F238E27FC236}">
                <a16:creationId xmlns:a16="http://schemas.microsoft.com/office/drawing/2014/main" id="{8B0C7A28-E642-47E6-9A21-78AFC156E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9525" y="1934680"/>
            <a:ext cx="4228015" cy="2481040"/>
          </a:xfrm>
          <a:prstGeom prst="rect">
            <a:avLst/>
          </a:prstGeom>
        </p:spPr>
      </p:pic>
    </p:spTree>
    <p:extLst>
      <p:ext uri="{BB962C8B-B14F-4D97-AF65-F5344CB8AC3E}">
        <p14:creationId xmlns:p14="http://schemas.microsoft.com/office/powerpoint/2010/main" val="4012730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86EF4A8B-1481-4550-AD92-44559545F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7" name="Image 6">
            <a:extLst>
              <a:ext uri="{FF2B5EF4-FFF2-40B4-BE49-F238E27FC236}">
                <a16:creationId xmlns:a16="http://schemas.microsoft.com/office/drawing/2014/main" id="{46457CD9-F56A-40EB-9FF4-126BB572073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2295" y="811213"/>
            <a:ext cx="4394200" cy="622300"/>
          </a:xfrm>
          <a:prstGeom prst="rect">
            <a:avLst/>
          </a:prstGeom>
          <a:noFill/>
          <a:ln>
            <a:noFill/>
          </a:ln>
        </p:spPr>
      </p:pic>
      <p:sp>
        <p:nvSpPr>
          <p:cNvPr id="5" name="ZoneTexte 4">
            <a:extLst>
              <a:ext uri="{FF2B5EF4-FFF2-40B4-BE49-F238E27FC236}">
                <a16:creationId xmlns:a16="http://schemas.microsoft.com/office/drawing/2014/main" id="{EDD4B656-AF50-4FBA-AFFA-19C3F396AE70}"/>
              </a:ext>
            </a:extLst>
          </p:cNvPr>
          <p:cNvSpPr txBox="1"/>
          <p:nvPr/>
        </p:nvSpPr>
        <p:spPr>
          <a:xfrm>
            <a:off x="1073888" y="1600200"/>
            <a:ext cx="9845749" cy="3970318"/>
          </a:xfrm>
          <a:prstGeom prst="rect">
            <a:avLst/>
          </a:prstGeom>
          <a:noFill/>
        </p:spPr>
        <p:txBody>
          <a:bodyPr wrap="square" rtlCol="0">
            <a:spAutoFit/>
          </a:bodyPr>
          <a:lstStyle/>
          <a:p>
            <a:pPr marL="285750" indent="-285750">
              <a:buFont typeface="Wingdings" panose="05000000000000000000" pitchFamily="2" charset="2"/>
              <a:buChar char="§"/>
            </a:pPr>
            <a:r>
              <a:rPr lang="fr-FR" b="1" dirty="0"/>
              <a:t>BMC sociétal</a:t>
            </a:r>
            <a:r>
              <a:rPr lang="fr-FR" dirty="0"/>
              <a:t> pour les porteurs de projets </a:t>
            </a:r>
          </a:p>
          <a:p>
            <a:pPr marL="285750" indent="-285750">
              <a:buFont typeface="Wingdings" panose="05000000000000000000" pitchFamily="2" charset="2"/>
              <a:buChar char="§"/>
            </a:pPr>
            <a:r>
              <a:rPr lang="fr-FR" b="1" dirty="0"/>
              <a:t>Décalogue</a:t>
            </a:r>
            <a:r>
              <a:rPr lang="fr-FR" dirty="0"/>
              <a:t> : S’engager au niveau national en faveur de l’égalité professionnelle. Montrer aux femmes candidates  et cheffes d’entreprise que nous les avons entendu. Être reconnu comme un réseau mixte.   </a:t>
            </a:r>
          </a:p>
          <a:p>
            <a:pPr marL="285750" indent="-285750">
              <a:buFont typeface="Wingdings" panose="05000000000000000000" pitchFamily="2" charset="2"/>
              <a:buChar char="§"/>
            </a:pPr>
            <a:r>
              <a:rPr lang="fr-FR" b="1" dirty="0"/>
              <a:t>Campagne de témoignages</a:t>
            </a:r>
            <a:r>
              <a:rPr lang="fr-FR" dirty="0"/>
              <a:t> : demander aux membres cheffes d’entreprises de RE  de coopter des entrepreneures via le partage d’un visuel et d’un témoignage sur leur LinkedIn professionnel  </a:t>
            </a:r>
          </a:p>
          <a:p>
            <a:pPr marL="285750" indent="-285750">
              <a:buFont typeface="Wingdings" panose="05000000000000000000" pitchFamily="2" charset="2"/>
              <a:buChar char="§"/>
            </a:pPr>
            <a:r>
              <a:rPr lang="fr-FR" b="1" dirty="0"/>
              <a:t>Liste des réseaux féminins</a:t>
            </a:r>
            <a:r>
              <a:rPr lang="fr-FR" dirty="0"/>
              <a:t> : Donner aux associations la liste des réseaux féminins qui </a:t>
            </a:r>
            <a:r>
              <a:rPr lang="fr-FR" u="sng" dirty="0"/>
              <a:t>accompagnent</a:t>
            </a:r>
            <a:r>
              <a:rPr lang="fr-FR" dirty="0"/>
              <a:t> afin de les aider à identifier des partenaires </a:t>
            </a:r>
            <a:r>
              <a:rPr lang="fr-FR" u="sng" dirty="0"/>
              <a:t>prescripteurs de candidates </a:t>
            </a:r>
            <a:r>
              <a:rPr lang="fr-FR" dirty="0"/>
              <a:t>mais aussi des réseaux de femmes dirigeantes dans le but de trouver des </a:t>
            </a:r>
            <a:r>
              <a:rPr lang="fr-FR" u="sng" dirty="0"/>
              <a:t>intervenantes</a:t>
            </a:r>
            <a:r>
              <a:rPr lang="fr-FR" dirty="0"/>
              <a:t> pour des tables rondes, actions spécifiques en faveur des femmes et </a:t>
            </a:r>
            <a:r>
              <a:rPr lang="fr-FR" u="sng" dirty="0"/>
              <a:t>coopter de nouvelles femmes membres</a:t>
            </a:r>
            <a:r>
              <a:rPr lang="fr-FR" dirty="0"/>
              <a:t>.</a:t>
            </a:r>
          </a:p>
          <a:p>
            <a:pPr marL="285750" indent="-285750">
              <a:buFont typeface="Wingdings" panose="05000000000000000000" pitchFamily="2" charset="2"/>
              <a:buChar char="§"/>
            </a:pPr>
            <a:r>
              <a:rPr lang="fr-FR" b="1" dirty="0"/>
              <a:t>Outil pour détecter les freins et ses pistes d’actions</a:t>
            </a:r>
            <a:r>
              <a:rPr lang="fr-FR" dirty="0"/>
              <a:t> : Cet outil est à destination des associations afin de questionner les candidates et détecter les freins qu’elles peuvent rencontrer et mettre des actions en place avec des propositions de pistes d’actions</a:t>
            </a:r>
          </a:p>
          <a:p>
            <a:endParaRPr lang="fr-FR" dirty="0"/>
          </a:p>
        </p:txBody>
      </p:sp>
      <p:pic>
        <p:nvPicPr>
          <p:cNvPr id="10" name="Image 9">
            <a:extLst>
              <a:ext uri="{FF2B5EF4-FFF2-40B4-BE49-F238E27FC236}">
                <a16:creationId xmlns:a16="http://schemas.microsoft.com/office/drawing/2014/main" id="{62DF7C20-CA77-485E-8C78-540A9CC07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0218" y="4934553"/>
            <a:ext cx="2112453" cy="1166426"/>
          </a:xfrm>
          <a:prstGeom prst="rect">
            <a:avLst/>
          </a:prstGeom>
        </p:spPr>
      </p:pic>
    </p:spTree>
    <p:extLst>
      <p:ext uri="{BB962C8B-B14F-4D97-AF65-F5344CB8AC3E}">
        <p14:creationId xmlns:p14="http://schemas.microsoft.com/office/powerpoint/2010/main" val="4156737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86EF4A8B-1481-4550-AD92-44559545F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8" name="Image 7">
            <a:extLst>
              <a:ext uri="{FF2B5EF4-FFF2-40B4-BE49-F238E27FC236}">
                <a16:creationId xmlns:a16="http://schemas.microsoft.com/office/drawing/2014/main" id="{14999BB9-57AE-40F1-9BF6-9E1AB56069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31591" y="994144"/>
            <a:ext cx="3974141" cy="823395"/>
          </a:xfrm>
          <a:prstGeom prst="rect">
            <a:avLst/>
          </a:prstGeom>
          <a:noFill/>
          <a:ln>
            <a:noFill/>
          </a:ln>
        </p:spPr>
      </p:pic>
      <p:pic>
        <p:nvPicPr>
          <p:cNvPr id="9" name="Image 8">
            <a:extLst>
              <a:ext uri="{FF2B5EF4-FFF2-40B4-BE49-F238E27FC236}">
                <a16:creationId xmlns:a16="http://schemas.microsoft.com/office/drawing/2014/main" id="{A83C8846-D95C-4F7A-8216-864FA5C6D10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41486" y="887702"/>
            <a:ext cx="3292031" cy="781160"/>
          </a:xfrm>
          <a:prstGeom prst="rect">
            <a:avLst/>
          </a:prstGeom>
          <a:noFill/>
          <a:ln>
            <a:noFill/>
          </a:ln>
        </p:spPr>
      </p:pic>
      <p:sp>
        <p:nvSpPr>
          <p:cNvPr id="4" name="ZoneTexte 3">
            <a:extLst>
              <a:ext uri="{FF2B5EF4-FFF2-40B4-BE49-F238E27FC236}">
                <a16:creationId xmlns:a16="http://schemas.microsoft.com/office/drawing/2014/main" id="{AD2DD6B1-DA7A-449D-9168-5E9E90AE251E}"/>
              </a:ext>
            </a:extLst>
          </p:cNvPr>
          <p:cNvSpPr txBox="1"/>
          <p:nvPr/>
        </p:nvSpPr>
        <p:spPr>
          <a:xfrm>
            <a:off x="1340936" y="1499642"/>
            <a:ext cx="4905153" cy="3108543"/>
          </a:xfrm>
          <a:prstGeom prst="rect">
            <a:avLst/>
          </a:prstGeom>
          <a:noFill/>
        </p:spPr>
        <p:txBody>
          <a:bodyPr wrap="square" rtlCol="0">
            <a:spAutoFit/>
          </a:bodyPr>
          <a:lstStyle/>
          <a:p>
            <a:r>
              <a:rPr lang="fr-FR" dirty="0"/>
              <a:t> </a:t>
            </a:r>
            <a:endParaRPr lang="fr-FR" sz="2000" dirty="0"/>
          </a:p>
          <a:p>
            <a:pPr marL="285750" lvl="0" indent="-285750">
              <a:buFont typeface="Wingdings" panose="05000000000000000000" pitchFamily="2" charset="2"/>
              <a:buChar char="§"/>
            </a:pPr>
            <a:r>
              <a:rPr lang="fr-FR" sz="2000" dirty="0"/>
              <a:t>Identifier les lauréates dans Sigma en sélectionnant la civilité Madame, Indiquer l’âge, le secteur d’activité, la situation familiale, le niveau des études … à des fins statistiques et stratégiques</a:t>
            </a:r>
          </a:p>
          <a:p>
            <a:pPr lvl="0"/>
            <a:endParaRPr lang="fr-FR" sz="2000" dirty="0"/>
          </a:p>
          <a:p>
            <a:pPr marL="285750" lvl="0" indent="-285750">
              <a:buFont typeface="Wingdings" panose="05000000000000000000" pitchFamily="2" charset="2"/>
              <a:buChar char="§"/>
            </a:pPr>
            <a:r>
              <a:rPr lang="fr-FR" sz="2000" dirty="0"/>
              <a:t>Cocher pour toutes les candidates, la case « </a:t>
            </a:r>
            <a:r>
              <a:rPr lang="fr-FR" sz="2000" dirty="0" err="1"/>
              <a:t>Wom’Energy</a:t>
            </a:r>
            <a:r>
              <a:rPr lang="fr-FR" sz="2000" dirty="0"/>
              <a:t> »</a:t>
            </a:r>
          </a:p>
          <a:p>
            <a:endParaRPr lang="fr-FR" dirty="0"/>
          </a:p>
        </p:txBody>
      </p:sp>
      <p:sp>
        <p:nvSpPr>
          <p:cNvPr id="10" name="ZoneTexte 9">
            <a:extLst>
              <a:ext uri="{FF2B5EF4-FFF2-40B4-BE49-F238E27FC236}">
                <a16:creationId xmlns:a16="http://schemas.microsoft.com/office/drawing/2014/main" id="{3F164FA5-A1E3-4793-9DC9-E3B72818EF89}"/>
              </a:ext>
            </a:extLst>
          </p:cNvPr>
          <p:cNvSpPr txBox="1"/>
          <p:nvPr/>
        </p:nvSpPr>
        <p:spPr>
          <a:xfrm>
            <a:off x="6455434" y="1725844"/>
            <a:ext cx="4889506" cy="3447098"/>
          </a:xfrm>
          <a:prstGeom prst="rect">
            <a:avLst/>
          </a:prstGeom>
          <a:noFill/>
        </p:spPr>
        <p:txBody>
          <a:bodyPr wrap="square" rtlCol="0">
            <a:spAutoFit/>
          </a:bodyPr>
          <a:lstStyle/>
          <a:p>
            <a:pPr marL="285750" indent="-285750">
              <a:buFont typeface="Wingdings" panose="05000000000000000000" pitchFamily="2" charset="2"/>
              <a:buChar char="§"/>
            </a:pPr>
            <a:r>
              <a:rPr lang="fr-FR" sz="2000" dirty="0"/>
              <a:t>Ne pas inclure l’entrepreneuriat au féminin dans la vision 2025 des défis du monde qui change </a:t>
            </a:r>
          </a:p>
          <a:p>
            <a:endParaRPr lang="fr-FR" sz="2000" dirty="0"/>
          </a:p>
          <a:p>
            <a:pPr marL="285750" indent="-285750">
              <a:buFont typeface="Wingdings" panose="05000000000000000000" pitchFamily="2" charset="2"/>
              <a:buChar char="§"/>
            </a:pPr>
            <a:r>
              <a:rPr lang="fr-FR" sz="2000" dirty="0"/>
              <a:t>Omettre d’apporter une traduction spécifique dans la lecture des premiers business plans des candidates </a:t>
            </a:r>
          </a:p>
          <a:p>
            <a:endParaRPr lang="fr-FR" sz="2000" dirty="0"/>
          </a:p>
          <a:p>
            <a:pPr marL="285750" indent="-285750">
              <a:buFont typeface="Wingdings" panose="05000000000000000000" pitchFamily="2" charset="2"/>
              <a:buChar char="§"/>
            </a:pPr>
            <a:r>
              <a:rPr lang="fr-FR" sz="2000" dirty="0"/>
              <a:t> Prendre des décisions basées sur les stéréotypes hommes et femmes </a:t>
            </a:r>
          </a:p>
          <a:p>
            <a:endParaRPr lang="fr-FR" dirty="0"/>
          </a:p>
        </p:txBody>
      </p:sp>
      <p:pic>
        <p:nvPicPr>
          <p:cNvPr id="12" name="Image 11">
            <a:extLst>
              <a:ext uri="{FF2B5EF4-FFF2-40B4-BE49-F238E27FC236}">
                <a16:creationId xmlns:a16="http://schemas.microsoft.com/office/drawing/2014/main" id="{E0B60C1D-D3D9-4678-A7DE-E4C7DDA45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0218" y="4888253"/>
            <a:ext cx="2112453" cy="1166426"/>
          </a:xfrm>
          <a:prstGeom prst="rect">
            <a:avLst/>
          </a:prstGeom>
        </p:spPr>
      </p:pic>
    </p:spTree>
    <p:extLst>
      <p:ext uri="{BB962C8B-B14F-4D97-AF65-F5344CB8AC3E}">
        <p14:creationId xmlns:p14="http://schemas.microsoft.com/office/powerpoint/2010/main" val="965632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EC6DFDDE-8325-4445-A5B8-D68BB6248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Tree>
    <p:extLst>
      <p:ext uri="{BB962C8B-B14F-4D97-AF65-F5344CB8AC3E}">
        <p14:creationId xmlns:p14="http://schemas.microsoft.com/office/powerpoint/2010/main" val="21146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30A56349-FF9A-4D0B-83E0-78DAC0FE1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7" name="ZoneTexte 6">
            <a:extLst>
              <a:ext uri="{FF2B5EF4-FFF2-40B4-BE49-F238E27FC236}">
                <a16:creationId xmlns:a16="http://schemas.microsoft.com/office/drawing/2014/main" id="{651B9B89-F7BF-494D-B2A3-1C0C47A2A30A}"/>
              </a:ext>
            </a:extLst>
          </p:cNvPr>
          <p:cNvSpPr txBox="1"/>
          <p:nvPr/>
        </p:nvSpPr>
        <p:spPr>
          <a:xfrm>
            <a:off x="4910586" y="763985"/>
            <a:ext cx="6681507" cy="1708160"/>
          </a:xfrm>
          <a:prstGeom prst="rect">
            <a:avLst/>
          </a:prstGeom>
          <a:noFill/>
        </p:spPr>
        <p:txBody>
          <a:bodyPr wrap="square" rtlCol="0">
            <a:spAutoFit/>
          </a:bodyPr>
          <a:lstStyle/>
          <a:p>
            <a:r>
              <a:rPr lang="fr-FR" sz="2000" b="1" i="1" cap="small" spc="87" dirty="0">
                <a:solidFill>
                  <a:schemeClr val="accent2"/>
                </a:solidFill>
                <a:latin typeface="Century Gothic" panose="020B0502020202020204" pitchFamily="34" charset="0"/>
                <a:ea typeface="+mj-ea"/>
                <a:cs typeface="Arial" charset="0"/>
              </a:rPr>
              <a:t>Qui sommes-nous ? </a:t>
            </a:r>
            <a:br>
              <a:rPr lang="fr-FR" sz="2000" b="1" i="1" cap="small" spc="87" dirty="0">
                <a:solidFill>
                  <a:schemeClr val="accent2"/>
                </a:solidFill>
                <a:latin typeface="Century Gothic" panose="020B0502020202020204" pitchFamily="34" charset="0"/>
                <a:ea typeface="+mj-ea"/>
                <a:cs typeface="Arial" charset="0"/>
              </a:rPr>
            </a:br>
            <a:endParaRPr lang="fr-FR" sz="500" b="1" dirty="0">
              <a:solidFill>
                <a:schemeClr val="accent2"/>
              </a:solidFill>
              <a:latin typeface="Century Gothic" panose="020B0502020202020204" pitchFamily="34" charset="0"/>
            </a:endParaRPr>
          </a:p>
          <a:p>
            <a:r>
              <a:rPr lang="fr-FR" sz="1600" dirty="0">
                <a:latin typeface="Century Gothic" panose="020B0502020202020204" pitchFamily="34" charset="0"/>
              </a:rPr>
              <a:t>Une </a:t>
            </a:r>
            <a:r>
              <a:rPr lang="fr-FR" sz="1600" b="1" dirty="0">
                <a:latin typeface="Century Gothic" panose="020B0502020202020204" pitchFamily="34" charset="0"/>
              </a:rPr>
              <a:t>association</a:t>
            </a:r>
            <a:r>
              <a:rPr lang="fr-FR" sz="1600" dirty="0">
                <a:latin typeface="Century Gothic" panose="020B0502020202020204" pitchFamily="34" charset="0"/>
              </a:rPr>
              <a:t> (Loi 1901) du mouvement </a:t>
            </a:r>
            <a:r>
              <a:rPr lang="fr-FR" sz="1600" b="1" dirty="0">
                <a:latin typeface="Century Gothic" panose="020B0502020202020204" pitchFamily="34" charset="0"/>
              </a:rPr>
              <a:t>France Active </a:t>
            </a:r>
            <a:endParaRPr lang="fr-FR" sz="1600" dirty="0">
              <a:latin typeface="Century Gothic" panose="020B0502020202020204" pitchFamily="34" charset="0"/>
            </a:endParaRPr>
          </a:p>
          <a:p>
            <a:r>
              <a:rPr lang="fr-FR" sz="1600" dirty="0">
                <a:latin typeface="Century Gothic" panose="020B0502020202020204" pitchFamily="34" charset="0"/>
              </a:rPr>
              <a:t>Une </a:t>
            </a:r>
            <a:r>
              <a:rPr lang="fr-FR" sz="1600" b="1" dirty="0">
                <a:latin typeface="Century Gothic" panose="020B0502020202020204" pitchFamily="34" charset="0"/>
              </a:rPr>
              <a:t>équipe d’environ 30 salariés </a:t>
            </a:r>
            <a:r>
              <a:rPr lang="fr-FR" sz="1600" dirty="0">
                <a:latin typeface="Century Gothic" panose="020B0502020202020204" pitchFamily="34" charset="0"/>
              </a:rPr>
              <a:t>et d’une </a:t>
            </a:r>
            <a:r>
              <a:rPr lang="fr-FR" sz="1600" b="1" dirty="0">
                <a:latin typeface="Century Gothic" panose="020B0502020202020204" pitchFamily="34" charset="0"/>
              </a:rPr>
              <a:t>quarantaine de bénévoles</a:t>
            </a:r>
          </a:p>
          <a:p>
            <a:pPr marL="285750" indent="-285750">
              <a:buFont typeface="Wingdings" panose="05000000000000000000" pitchFamily="2" charset="2"/>
              <a:buChar char="ü"/>
            </a:pPr>
            <a:r>
              <a:rPr lang="fr-FR" sz="1600" dirty="0">
                <a:latin typeface="Century Gothic" panose="020B0502020202020204" pitchFamily="34" charset="0"/>
              </a:rPr>
              <a:t>Locaux à Evry, Melun, Noisiel &amp; Meaux </a:t>
            </a:r>
          </a:p>
          <a:p>
            <a:pPr marL="285750" indent="-285750">
              <a:buFont typeface="Wingdings" panose="05000000000000000000" pitchFamily="2" charset="2"/>
              <a:buChar char="ü"/>
            </a:pPr>
            <a:r>
              <a:rPr lang="fr-FR" sz="1600" dirty="0">
                <a:latin typeface="Century Gothic" panose="020B0502020202020204" pitchFamily="34" charset="0"/>
              </a:rPr>
              <a:t>Couverture : Essonne &amp; Seine-et-Marne</a:t>
            </a:r>
          </a:p>
        </p:txBody>
      </p:sp>
      <p:sp>
        <p:nvSpPr>
          <p:cNvPr id="8" name="ZoneTexte 7">
            <a:extLst>
              <a:ext uri="{FF2B5EF4-FFF2-40B4-BE49-F238E27FC236}">
                <a16:creationId xmlns:a16="http://schemas.microsoft.com/office/drawing/2014/main" id="{51246967-7A89-4968-BCB6-FF39AE11C7EC}"/>
              </a:ext>
            </a:extLst>
          </p:cNvPr>
          <p:cNvSpPr txBox="1"/>
          <p:nvPr/>
        </p:nvSpPr>
        <p:spPr>
          <a:xfrm>
            <a:off x="1752290" y="2556592"/>
            <a:ext cx="6096788" cy="1215717"/>
          </a:xfrm>
          <a:prstGeom prst="rect">
            <a:avLst/>
          </a:prstGeom>
          <a:noFill/>
        </p:spPr>
        <p:txBody>
          <a:bodyPr wrap="square" rtlCol="0">
            <a:spAutoFit/>
          </a:bodyPr>
          <a:lstStyle/>
          <a:p>
            <a:r>
              <a:rPr lang="fr-FR" sz="2000" b="1" i="1" cap="small" spc="87" dirty="0">
                <a:solidFill>
                  <a:schemeClr val="accent2"/>
                </a:solidFill>
                <a:latin typeface="Century Gothic" panose="020B0502020202020204" pitchFamily="34" charset="0"/>
                <a:ea typeface="+mj-ea"/>
                <a:cs typeface="Arial" charset="0"/>
              </a:rPr>
              <a:t>Quelle est notre mission ? </a:t>
            </a:r>
            <a:endParaRPr lang="fr-FR" sz="500" b="1" dirty="0">
              <a:solidFill>
                <a:schemeClr val="accent2"/>
              </a:solidFill>
              <a:latin typeface="Century Gothic" panose="020B0502020202020204" pitchFamily="34" charset="0"/>
            </a:endParaRPr>
          </a:p>
          <a:p>
            <a:endParaRPr lang="fr-FR" sz="500" dirty="0">
              <a:latin typeface="Century Gothic" panose="020B0502020202020204" pitchFamily="34" charset="0"/>
            </a:endParaRPr>
          </a:p>
          <a:p>
            <a:r>
              <a:rPr lang="fr-FR" sz="1600" dirty="0">
                <a:latin typeface="Century Gothic" panose="020B0502020202020204" pitchFamily="34" charset="0"/>
              </a:rPr>
              <a:t>Mettre la finance, l’entrepreneuriat et le développement économique au service de l’emploi, des territoires, de la cohésion sociale et de l’innovation sociale </a:t>
            </a:r>
          </a:p>
        </p:txBody>
      </p:sp>
      <p:sp>
        <p:nvSpPr>
          <p:cNvPr id="9" name="ZoneTexte 8">
            <a:extLst>
              <a:ext uri="{FF2B5EF4-FFF2-40B4-BE49-F238E27FC236}">
                <a16:creationId xmlns:a16="http://schemas.microsoft.com/office/drawing/2014/main" id="{FDC630CF-0A32-4745-9772-694ECBC5491C}"/>
              </a:ext>
            </a:extLst>
          </p:cNvPr>
          <p:cNvSpPr txBox="1"/>
          <p:nvPr/>
        </p:nvSpPr>
        <p:spPr>
          <a:xfrm>
            <a:off x="3656776" y="4045094"/>
            <a:ext cx="8215603" cy="1492716"/>
          </a:xfrm>
          <a:prstGeom prst="rect">
            <a:avLst/>
          </a:prstGeom>
          <a:noFill/>
        </p:spPr>
        <p:txBody>
          <a:bodyPr wrap="square" rtlCol="0">
            <a:spAutoFit/>
          </a:bodyPr>
          <a:lstStyle/>
          <a:p>
            <a:r>
              <a:rPr lang="fr-FR" sz="2000" b="1" i="1" cap="small" spc="87" dirty="0">
                <a:solidFill>
                  <a:schemeClr val="accent2"/>
                </a:solidFill>
                <a:latin typeface="Century Gothic" panose="020B0502020202020204" pitchFamily="34" charset="0"/>
                <a:ea typeface="+mj-ea"/>
                <a:cs typeface="Arial" charset="0"/>
              </a:rPr>
              <a:t>Que faisons nous ? </a:t>
            </a:r>
            <a:br>
              <a:rPr lang="fr-FR" sz="2000" b="1" i="1" cap="small" spc="87" dirty="0">
                <a:solidFill>
                  <a:srgbClr val="00B086"/>
                </a:solidFill>
                <a:latin typeface="Century Gothic" panose="020B0502020202020204" pitchFamily="34" charset="0"/>
                <a:ea typeface="+mj-ea"/>
                <a:cs typeface="Arial" charset="0"/>
              </a:rPr>
            </a:br>
            <a:endParaRPr lang="fr-FR" sz="500" b="1" dirty="0">
              <a:latin typeface="Century Gothic" panose="020B0502020202020204" pitchFamily="34" charset="0"/>
            </a:endParaRPr>
          </a:p>
          <a:p>
            <a:r>
              <a:rPr lang="fr-FR" sz="1600" dirty="0">
                <a:latin typeface="Century Gothic" panose="020B0502020202020204" pitchFamily="34" charset="0"/>
              </a:rPr>
              <a:t>Nous </a:t>
            </a:r>
            <a:r>
              <a:rPr lang="fr-FR" b="1" dirty="0">
                <a:latin typeface="Century Gothic" panose="020B0502020202020204" pitchFamily="34" charset="0"/>
              </a:rPr>
              <a:t>accompagnons</a:t>
            </a:r>
            <a:r>
              <a:rPr lang="fr-FR" sz="1600" dirty="0">
                <a:latin typeface="Century Gothic" panose="020B0502020202020204" pitchFamily="34" charset="0"/>
              </a:rPr>
              <a:t> et </a:t>
            </a:r>
            <a:r>
              <a:rPr lang="fr-FR" b="1" dirty="0">
                <a:latin typeface="Century Gothic" panose="020B0502020202020204" pitchFamily="34" charset="0"/>
              </a:rPr>
              <a:t>finançons</a:t>
            </a:r>
            <a:r>
              <a:rPr lang="fr-FR" sz="1600" dirty="0">
                <a:latin typeface="Century Gothic" panose="020B0502020202020204" pitchFamily="34" charset="0"/>
              </a:rPr>
              <a:t> les </a:t>
            </a:r>
            <a:r>
              <a:rPr lang="fr-FR" sz="1600" b="1" dirty="0">
                <a:latin typeface="Century Gothic" panose="020B0502020202020204" pitchFamily="34" charset="0"/>
              </a:rPr>
              <a:t>« entrepreneurs engagés » </a:t>
            </a:r>
            <a:r>
              <a:rPr lang="fr-FR" sz="1600" dirty="0">
                <a:latin typeface="Century Gothic" panose="020B0502020202020204" pitchFamily="34" charset="0"/>
              </a:rPr>
              <a:t>: </a:t>
            </a:r>
          </a:p>
          <a:p>
            <a:r>
              <a:rPr lang="fr-FR" sz="1600" dirty="0">
                <a:latin typeface="Century Gothic" panose="020B0502020202020204" pitchFamily="34" charset="0"/>
              </a:rPr>
              <a:t>les créateurs atypiques et fragiles de petites entreprises, les structures de l’Economie Sociale et Solidaire, les entreprises responsables et durables et les entrepreneurs sociaux  </a:t>
            </a:r>
          </a:p>
        </p:txBody>
      </p:sp>
      <p:grpSp>
        <p:nvGrpSpPr>
          <p:cNvPr id="10" name="Groupe 9">
            <a:extLst>
              <a:ext uri="{FF2B5EF4-FFF2-40B4-BE49-F238E27FC236}">
                <a16:creationId xmlns:a16="http://schemas.microsoft.com/office/drawing/2014/main" id="{2BD21F7E-B1C4-4B61-BC54-0C0BB2BC97F5}"/>
              </a:ext>
            </a:extLst>
          </p:cNvPr>
          <p:cNvGrpSpPr/>
          <p:nvPr/>
        </p:nvGrpSpPr>
        <p:grpSpPr>
          <a:xfrm>
            <a:off x="4006651" y="1170893"/>
            <a:ext cx="794033" cy="738077"/>
            <a:chOff x="5392092" y="5154977"/>
            <a:chExt cx="844686" cy="844686"/>
          </a:xfrm>
        </p:grpSpPr>
        <p:sp>
          <p:nvSpPr>
            <p:cNvPr id="11" name="Ellipse 10">
              <a:extLst>
                <a:ext uri="{FF2B5EF4-FFF2-40B4-BE49-F238E27FC236}">
                  <a16:creationId xmlns:a16="http://schemas.microsoft.com/office/drawing/2014/main" id="{7CA4A54D-D472-4186-9CAF-20D2BD8A58B9}"/>
                </a:ext>
              </a:extLst>
            </p:cNvPr>
            <p:cNvSpPr/>
            <p:nvPr/>
          </p:nvSpPr>
          <p:spPr>
            <a:xfrm>
              <a:off x="5392092" y="5154977"/>
              <a:ext cx="844686" cy="844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Graphique 16">
              <a:extLst>
                <a:ext uri="{FF2B5EF4-FFF2-40B4-BE49-F238E27FC236}">
                  <a16:creationId xmlns:a16="http://schemas.microsoft.com/office/drawing/2014/main" id="{0D0517AF-DB1B-44FD-AB49-E787099979DB}"/>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6719" y="5359605"/>
              <a:ext cx="435432" cy="435430"/>
            </a:xfrm>
            <a:prstGeom prst="rect">
              <a:avLst/>
            </a:prstGeom>
          </p:spPr>
        </p:pic>
      </p:grpSp>
      <p:grpSp>
        <p:nvGrpSpPr>
          <p:cNvPr id="13" name="Groupe 12">
            <a:extLst>
              <a:ext uri="{FF2B5EF4-FFF2-40B4-BE49-F238E27FC236}">
                <a16:creationId xmlns:a16="http://schemas.microsoft.com/office/drawing/2014/main" id="{D52FEC1E-BE73-4AB6-9E0E-32AC4AB1AB8E}"/>
              </a:ext>
            </a:extLst>
          </p:cNvPr>
          <p:cNvGrpSpPr/>
          <p:nvPr/>
        </p:nvGrpSpPr>
        <p:grpSpPr>
          <a:xfrm>
            <a:off x="2649743" y="4275758"/>
            <a:ext cx="844686" cy="844686"/>
            <a:chOff x="3763984" y="5154977"/>
            <a:chExt cx="844686" cy="844686"/>
          </a:xfrm>
        </p:grpSpPr>
        <p:sp>
          <p:nvSpPr>
            <p:cNvPr id="14" name="Ellipse 13">
              <a:extLst>
                <a:ext uri="{FF2B5EF4-FFF2-40B4-BE49-F238E27FC236}">
                  <a16:creationId xmlns:a16="http://schemas.microsoft.com/office/drawing/2014/main" id="{393F15CD-3386-43E2-9EFF-AD862D0DE289}"/>
                </a:ext>
              </a:extLst>
            </p:cNvPr>
            <p:cNvSpPr/>
            <p:nvPr/>
          </p:nvSpPr>
          <p:spPr>
            <a:xfrm>
              <a:off x="3763984" y="5154977"/>
              <a:ext cx="844686" cy="844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Graphique 22">
              <a:extLst>
                <a:ext uri="{FF2B5EF4-FFF2-40B4-BE49-F238E27FC236}">
                  <a16:creationId xmlns:a16="http://schemas.microsoft.com/office/drawing/2014/main" id="{C4412369-F802-439D-A3D2-BACEA999BF95}"/>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52328" y="5343321"/>
              <a:ext cx="467998" cy="467998"/>
            </a:xfrm>
            <a:prstGeom prst="rect">
              <a:avLst/>
            </a:prstGeom>
          </p:spPr>
        </p:pic>
      </p:grpSp>
      <p:grpSp>
        <p:nvGrpSpPr>
          <p:cNvPr id="16" name="Groupe 15">
            <a:extLst>
              <a:ext uri="{FF2B5EF4-FFF2-40B4-BE49-F238E27FC236}">
                <a16:creationId xmlns:a16="http://schemas.microsoft.com/office/drawing/2014/main" id="{2862AC62-BB12-461D-AF5D-839749B4A723}"/>
              </a:ext>
            </a:extLst>
          </p:cNvPr>
          <p:cNvGrpSpPr/>
          <p:nvPr/>
        </p:nvGrpSpPr>
        <p:grpSpPr>
          <a:xfrm>
            <a:off x="790459" y="2721481"/>
            <a:ext cx="844686" cy="844686"/>
            <a:chOff x="3763984" y="3179496"/>
            <a:chExt cx="844686" cy="844686"/>
          </a:xfrm>
        </p:grpSpPr>
        <p:sp>
          <p:nvSpPr>
            <p:cNvPr id="17" name="Ellipse 16">
              <a:extLst>
                <a:ext uri="{FF2B5EF4-FFF2-40B4-BE49-F238E27FC236}">
                  <a16:creationId xmlns:a16="http://schemas.microsoft.com/office/drawing/2014/main" id="{787A24E4-AD2B-4121-B25F-862E574D837D}"/>
                </a:ext>
              </a:extLst>
            </p:cNvPr>
            <p:cNvSpPr/>
            <p:nvPr/>
          </p:nvSpPr>
          <p:spPr>
            <a:xfrm>
              <a:off x="3763984" y="3179496"/>
              <a:ext cx="844686" cy="8446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Graphique 128">
              <a:extLst>
                <a:ext uri="{FF2B5EF4-FFF2-40B4-BE49-F238E27FC236}">
                  <a16:creationId xmlns:a16="http://schemas.microsoft.com/office/drawing/2014/main" id="{2B416AC7-E6C7-4772-900D-F0A40BE50266}"/>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83744" y="3399256"/>
              <a:ext cx="405166" cy="405166"/>
            </a:xfrm>
            <a:prstGeom prst="rect">
              <a:avLst/>
            </a:prstGeom>
          </p:spPr>
        </p:pic>
      </p:grpSp>
      <p:pic>
        <p:nvPicPr>
          <p:cNvPr id="19" name="Imag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3441" y="716956"/>
            <a:ext cx="3296842" cy="1304505"/>
          </a:xfrm>
          <a:prstGeom prst="rect">
            <a:avLst/>
          </a:prstGeom>
        </p:spPr>
      </p:pic>
      <p:sp>
        <p:nvSpPr>
          <p:cNvPr id="4" name="Rectangle 3"/>
          <p:cNvSpPr/>
          <p:nvPr/>
        </p:nvSpPr>
        <p:spPr>
          <a:xfrm>
            <a:off x="4608328" y="5736239"/>
            <a:ext cx="6983765" cy="461665"/>
          </a:xfrm>
          <a:prstGeom prst="rect">
            <a:avLst/>
          </a:prstGeom>
        </p:spPr>
        <p:txBody>
          <a:bodyPr wrap="square">
            <a:spAutoFit/>
          </a:bodyPr>
          <a:lstStyle/>
          <a:p>
            <a:r>
              <a:rPr lang="fr-FR" sz="2400" b="1" u="sng" dirty="0">
                <a:solidFill>
                  <a:srgbClr val="0563C1"/>
                </a:solidFill>
                <a:latin typeface="Century Gothic" panose="020B0502020202020204" pitchFamily="34" charset="0"/>
                <a:ea typeface="Palatino Linotype" panose="02040502050505030304" pitchFamily="18" charset="0"/>
                <a:cs typeface="Times New Roman" panose="02020603050405020304" pitchFamily="18" charset="0"/>
                <a:hlinkClick r:id="rId11"/>
              </a:rPr>
              <a:t>www.franceactive-seineetmarneessonne.org</a:t>
            </a:r>
            <a:r>
              <a:rPr lang="fr-FR" sz="2400" b="1" dirty="0">
                <a:solidFill>
                  <a:srgbClr val="002060"/>
                </a:solidFill>
                <a:latin typeface="Century Gothic" panose="020B0502020202020204" pitchFamily="34" charset="0"/>
                <a:ea typeface="Palatino Linotype" panose="02040502050505030304" pitchFamily="18" charset="0"/>
                <a:cs typeface="Times New Roman" panose="02020603050405020304" pitchFamily="18" charset="0"/>
              </a:rPr>
              <a:t>  </a:t>
            </a:r>
            <a:endParaRPr lang="fr-FR" sz="2400" b="1" dirty="0"/>
          </a:p>
        </p:txBody>
      </p:sp>
    </p:spTree>
    <p:extLst>
      <p:ext uri="{BB962C8B-B14F-4D97-AF65-F5344CB8AC3E}">
        <p14:creationId xmlns:p14="http://schemas.microsoft.com/office/powerpoint/2010/main" val="1861205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30A56349-FF9A-4D0B-83E0-78DAC0FE1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441" y="716956"/>
            <a:ext cx="3296842" cy="1304505"/>
          </a:xfrm>
          <a:prstGeom prst="rect">
            <a:avLst/>
          </a:prstGeom>
        </p:spPr>
      </p:pic>
      <p:sp>
        <p:nvSpPr>
          <p:cNvPr id="20" name="Titre 38">
            <a:extLst>
              <a:ext uri="{FF2B5EF4-FFF2-40B4-BE49-F238E27FC236}">
                <a16:creationId xmlns:a16="http://schemas.microsoft.com/office/drawing/2014/main" id="{ED332994-F295-4721-AA92-D5A8A1630F54}"/>
              </a:ext>
            </a:extLst>
          </p:cNvPr>
          <p:cNvSpPr txBox="1">
            <a:spLocks/>
          </p:cNvSpPr>
          <p:nvPr/>
        </p:nvSpPr>
        <p:spPr>
          <a:xfrm>
            <a:off x="3002907" y="1881374"/>
            <a:ext cx="6458509" cy="5569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500" b="1" cap="small" spc="87" dirty="0">
                <a:solidFill>
                  <a:srgbClr val="00B086"/>
                </a:solidFill>
                <a:latin typeface="Century Gothic" panose="020B0502020202020204" pitchFamily="34" charset="0"/>
                <a:cs typeface="Arial" charset="0"/>
              </a:rPr>
              <a:t>… en 3 objectifs</a:t>
            </a:r>
          </a:p>
        </p:txBody>
      </p:sp>
      <p:sp>
        <p:nvSpPr>
          <p:cNvPr id="21" name="ZoneTexte 20">
            <a:extLst>
              <a:ext uri="{FF2B5EF4-FFF2-40B4-BE49-F238E27FC236}">
                <a16:creationId xmlns:a16="http://schemas.microsoft.com/office/drawing/2014/main" id="{651B9B89-F7BF-494D-B2A3-1C0C47A2A30A}"/>
              </a:ext>
            </a:extLst>
          </p:cNvPr>
          <p:cNvSpPr txBox="1"/>
          <p:nvPr/>
        </p:nvSpPr>
        <p:spPr>
          <a:xfrm>
            <a:off x="1524000" y="2750329"/>
            <a:ext cx="10152619" cy="430887"/>
          </a:xfrm>
          <a:prstGeom prst="rect">
            <a:avLst/>
          </a:prstGeom>
          <a:noFill/>
        </p:spPr>
        <p:txBody>
          <a:bodyPr wrap="square" rtlCol="0">
            <a:spAutoFit/>
          </a:bodyPr>
          <a:lstStyle/>
          <a:p>
            <a:r>
              <a:rPr lang="fr-FR" sz="2200" b="1" cap="small" spc="87" dirty="0">
                <a:solidFill>
                  <a:schemeClr val="accent2"/>
                </a:solidFill>
                <a:latin typeface="Century Gothic" panose="020B0502020202020204" pitchFamily="34" charset="0"/>
                <a:ea typeface="+mj-ea"/>
                <a:cs typeface="Arial" charset="0"/>
              </a:rPr>
              <a:t>1 - </a:t>
            </a:r>
            <a:r>
              <a:rPr lang="fr-FR" sz="2200" b="1" dirty="0">
                <a:latin typeface="Century Gothic" panose="020B0502020202020204" pitchFamily="34" charset="0"/>
              </a:rPr>
              <a:t>Favoriser l’insertion et l’emploi via l’entrepreneuriat de proximité</a:t>
            </a:r>
          </a:p>
        </p:txBody>
      </p:sp>
      <p:sp>
        <p:nvSpPr>
          <p:cNvPr id="22" name="ZoneTexte 21">
            <a:extLst>
              <a:ext uri="{FF2B5EF4-FFF2-40B4-BE49-F238E27FC236}">
                <a16:creationId xmlns:a16="http://schemas.microsoft.com/office/drawing/2014/main" id="{51246967-7A89-4968-BCB6-FF39AE11C7EC}"/>
              </a:ext>
            </a:extLst>
          </p:cNvPr>
          <p:cNvSpPr txBox="1"/>
          <p:nvPr/>
        </p:nvSpPr>
        <p:spPr>
          <a:xfrm>
            <a:off x="1524000" y="3481574"/>
            <a:ext cx="9983170" cy="769441"/>
          </a:xfrm>
          <a:prstGeom prst="rect">
            <a:avLst/>
          </a:prstGeom>
          <a:noFill/>
        </p:spPr>
        <p:txBody>
          <a:bodyPr wrap="square" rtlCol="0">
            <a:spAutoFit/>
          </a:bodyPr>
          <a:lstStyle/>
          <a:p>
            <a:r>
              <a:rPr lang="fr-FR" sz="2200" b="1" cap="small" spc="87" dirty="0">
                <a:solidFill>
                  <a:schemeClr val="accent2"/>
                </a:solidFill>
                <a:latin typeface="Century Gothic" panose="020B0502020202020204" pitchFamily="34" charset="0"/>
                <a:ea typeface="+mj-ea"/>
                <a:cs typeface="Arial" charset="0"/>
              </a:rPr>
              <a:t>2 - </a:t>
            </a:r>
            <a:r>
              <a:rPr lang="fr-FR" sz="2200" b="1" dirty="0">
                <a:latin typeface="Century Gothic" panose="020B0502020202020204" pitchFamily="34" charset="0"/>
              </a:rPr>
              <a:t>Faciliter l’accès au crédit bancaire professionnel pour tous, quel que soit le profil ou la situation sociale du porteur (H/F) de projet</a:t>
            </a:r>
          </a:p>
        </p:txBody>
      </p:sp>
      <p:sp>
        <p:nvSpPr>
          <p:cNvPr id="23" name="ZoneTexte 22">
            <a:extLst>
              <a:ext uri="{FF2B5EF4-FFF2-40B4-BE49-F238E27FC236}">
                <a16:creationId xmlns:a16="http://schemas.microsoft.com/office/drawing/2014/main" id="{FDC630CF-0A32-4745-9772-694ECBC5491C}"/>
              </a:ext>
            </a:extLst>
          </p:cNvPr>
          <p:cNvSpPr txBox="1"/>
          <p:nvPr/>
        </p:nvSpPr>
        <p:spPr>
          <a:xfrm>
            <a:off x="1524000" y="4484036"/>
            <a:ext cx="9983170" cy="773764"/>
          </a:xfrm>
          <a:prstGeom prst="rect">
            <a:avLst/>
          </a:prstGeom>
          <a:noFill/>
        </p:spPr>
        <p:txBody>
          <a:bodyPr wrap="square" rtlCol="0">
            <a:spAutoFit/>
          </a:bodyPr>
          <a:lstStyle/>
          <a:p>
            <a:r>
              <a:rPr lang="fr-FR" sz="2200" b="1" cap="small" spc="87" dirty="0">
                <a:solidFill>
                  <a:schemeClr val="accent2"/>
                </a:solidFill>
                <a:latin typeface="Century Gothic" panose="020B0502020202020204" pitchFamily="34" charset="0"/>
                <a:ea typeface="+mj-ea"/>
                <a:cs typeface="Arial" charset="0"/>
              </a:rPr>
              <a:t>3 - </a:t>
            </a:r>
            <a:r>
              <a:rPr lang="fr-FR" sz="2200" b="1" dirty="0">
                <a:latin typeface="Century Gothic" panose="020B0502020202020204" pitchFamily="34" charset="0"/>
              </a:rPr>
              <a:t>Favoriser l’émergence et le développement d’une économie inclusive, durable et de proximité </a:t>
            </a:r>
          </a:p>
        </p:txBody>
      </p:sp>
    </p:spTree>
    <p:extLst>
      <p:ext uri="{BB962C8B-B14F-4D97-AF65-F5344CB8AC3E}">
        <p14:creationId xmlns:p14="http://schemas.microsoft.com/office/powerpoint/2010/main" val="419069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30A56349-FF9A-4D0B-83E0-78DAC0FE1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13" name="Titre 38">
            <a:extLst>
              <a:ext uri="{FF2B5EF4-FFF2-40B4-BE49-F238E27FC236}">
                <a16:creationId xmlns:a16="http://schemas.microsoft.com/office/drawing/2014/main" id="{ED332994-F295-4721-AA92-D5A8A1630F54}"/>
              </a:ext>
            </a:extLst>
          </p:cNvPr>
          <p:cNvSpPr txBox="1">
            <a:spLocks/>
          </p:cNvSpPr>
          <p:nvPr/>
        </p:nvSpPr>
        <p:spPr>
          <a:xfrm>
            <a:off x="529768" y="631260"/>
            <a:ext cx="10995123" cy="10623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500" b="1" cap="small" spc="87" dirty="0">
                <a:solidFill>
                  <a:srgbClr val="00B086"/>
                </a:solidFill>
                <a:latin typeface="Century Gothic" panose="020B0502020202020204" pitchFamily="34" charset="0"/>
                <a:cs typeface="Arial" charset="0"/>
              </a:rPr>
              <a:t>… et l’entrepreneuriat par les femmes chez France active seine et marne Essonne ??</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14" y="1795913"/>
            <a:ext cx="3671582" cy="1581192"/>
          </a:xfrm>
          <a:prstGeom prst="rect">
            <a:avLst/>
          </a:prstGeom>
        </p:spPr>
      </p:pic>
      <p:sp>
        <p:nvSpPr>
          <p:cNvPr id="15" name="ZoneTexte 14">
            <a:extLst>
              <a:ext uri="{FF2B5EF4-FFF2-40B4-BE49-F238E27FC236}">
                <a16:creationId xmlns:a16="http://schemas.microsoft.com/office/drawing/2014/main" id="{51246967-7A89-4968-BCB6-FF39AE11C7EC}"/>
              </a:ext>
            </a:extLst>
          </p:cNvPr>
          <p:cNvSpPr txBox="1"/>
          <p:nvPr/>
        </p:nvSpPr>
        <p:spPr>
          <a:xfrm>
            <a:off x="4876568" y="1870519"/>
            <a:ext cx="6648323" cy="4478149"/>
          </a:xfrm>
          <a:prstGeom prst="rect">
            <a:avLst/>
          </a:prstGeom>
          <a:noFill/>
        </p:spPr>
        <p:txBody>
          <a:bodyPr wrap="square" rtlCol="0">
            <a:spAutoFit/>
          </a:bodyPr>
          <a:lstStyle/>
          <a:p>
            <a:r>
              <a:rPr lang="fr-FR" sz="2000" b="1" cap="small" spc="87" dirty="0">
                <a:latin typeface="Century Gothic" panose="020B0502020202020204" pitchFamily="34" charset="0"/>
                <a:ea typeface="+mj-ea"/>
                <a:cs typeface="Arial" charset="0"/>
              </a:rPr>
              <a:t>En 2020, </a:t>
            </a:r>
            <a:r>
              <a:rPr lang="fr-FR" sz="2500" b="1" cap="small" spc="87" dirty="0">
                <a:latin typeface="Century Gothic" panose="020B0502020202020204" pitchFamily="34" charset="0"/>
                <a:ea typeface="+mj-ea"/>
                <a:cs typeface="Arial" charset="0"/>
              </a:rPr>
              <a:t>50% </a:t>
            </a:r>
            <a:r>
              <a:rPr lang="fr-FR" sz="2000" b="1" cap="small" spc="87" dirty="0">
                <a:latin typeface="Century Gothic" panose="020B0502020202020204" pitchFamily="34" charset="0"/>
                <a:ea typeface="+mj-ea"/>
                <a:cs typeface="Arial" charset="0"/>
              </a:rPr>
              <a:t>des entrepreneurs financés pour créer leur entreprise sont des femmes !</a:t>
            </a:r>
          </a:p>
          <a:p>
            <a:endParaRPr lang="fr-FR" sz="2000" b="1" cap="small" spc="87" dirty="0">
              <a:latin typeface="Century Gothic" panose="020B0502020202020204" pitchFamily="34" charset="0"/>
              <a:ea typeface="+mj-ea"/>
              <a:cs typeface="Arial" charset="0"/>
            </a:endParaRPr>
          </a:p>
          <a:p>
            <a:r>
              <a:rPr lang="fr-FR" sz="2500" b="1" cap="small" spc="87" dirty="0">
                <a:latin typeface="Century Gothic" panose="020B0502020202020204" pitchFamily="34" charset="0"/>
                <a:ea typeface="+mj-ea"/>
                <a:cs typeface="Arial" charset="0"/>
              </a:rPr>
              <a:t>50% </a:t>
            </a:r>
            <a:r>
              <a:rPr lang="fr-FR" sz="2000" b="1" cap="small" spc="87" dirty="0">
                <a:latin typeface="Century Gothic" panose="020B0502020202020204" pitchFamily="34" charset="0"/>
                <a:ea typeface="+mj-ea"/>
                <a:cs typeface="Arial" charset="0"/>
              </a:rPr>
              <a:t>des structures de l’ESS accompagnées par le DLA 91 sont gérées par une directrice ou une présidente</a:t>
            </a:r>
          </a:p>
          <a:p>
            <a:endParaRPr lang="fr-FR" sz="2000" b="1" cap="small" spc="87" dirty="0">
              <a:latin typeface="Century Gothic" panose="020B0502020202020204" pitchFamily="34" charset="0"/>
              <a:ea typeface="+mj-ea"/>
              <a:cs typeface="Arial" charset="0"/>
            </a:endParaRPr>
          </a:p>
          <a:p>
            <a:r>
              <a:rPr lang="fr-FR" sz="2000" b="1" cap="small" spc="87" dirty="0">
                <a:latin typeface="Century Gothic" panose="020B0502020202020204" pitchFamily="34" charset="0"/>
                <a:ea typeface="+mj-ea"/>
                <a:cs typeface="Arial" charset="0"/>
              </a:rPr>
              <a:t>en 2019 (IDF), </a:t>
            </a:r>
            <a:r>
              <a:rPr lang="fr-FR" sz="2500" b="1" cap="small" spc="87" dirty="0">
                <a:latin typeface="Century Gothic" panose="020B0502020202020204" pitchFamily="34" charset="0"/>
                <a:ea typeface="+mj-ea"/>
                <a:cs typeface="Arial" charset="0"/>
              </a:rPr>
              <a:t>72% </a:t>
            </a:r>
            <a:r>
              <a:rPr lang="fr-FR" sz="2000" b="1" cap="small" spc="87" dirty="0">
                <a:latin typeface="Century Gothic" panose="020B0502020202020204" pitchFamily="34" charset="0"/>
                <a:ea typeface="+mj-ea"/>
                <a:cs typeface="Arial" charset="0"/>
              </a:rPr>
              <a:t>des projets entrepreneuriaux socialement innovants accompagnés par « Emergence IDF » étaient portés par des femmes </a:t>
            </a:r>
          </a:p>
          <a:p>
            <a:endParaRPr lang="fr-FR" sz="2000" b="1" cap="small" spc="87" dirty="0">
              <a:latin typeface="Century Gothic" panose="020B0502020202020204" pitchFamily="34" charset="0"/>
              <a:ea typeface="+mj-ea"/>
              <a:cs typeface="Arial" charset="0"/>
            </a:endParaRPr>
          </a:p>
          <a:p>
            <a:r>
              <a:rPr lang="fr-FR" sz="2500" b="1" cap="small" spc="87" dirty="0">
                <a:latin typeface="Century Gothic" panose="020B0502020202020204" pitchFamily="34" charset="0"/>
                <a:ea typeface="+mj-ea"/>
                <a:cs typeface="Arial" charset="0"/>
              </a:rPr>
              <a:t>81% </a:t>
            </a:r>
            <a:r>
              <a:rPr lang="fr-FR" sz="2000" b="1" cap="small" spc="87" dirty="0">
                <a:latin typeface="Century Gothic" panose="020B0502020202020204" pitchFamily="34" charset="0"/>
                <a:ea typeface="+mj-ea"/>
                <a:cs typeface="Arial" charset="0"/>
              </a:rPr>
              <a:t>de nos « couvés » sont des femmes </a:t>
            </a:r>
          </a:p>
          <a:p>
            <a:endParaRPr lang="fr-FR" sz="2000" b="1" i="1" cap="small" spc="87" dirty="0">
              <a:latin typeface="Century Gothic" panose="020B0502020202020204" pitchFamily="34" charset="0"/>
              <a:ea typeface="+mj-ea"/>
              <a:cs typeface="Arial" charset="0"/>
            </a:endParaRPr>
          </a:p>
          <a:p>
            <a:endParaRPr lang="fr-FR" sz="500" b="1" dirty="0">
              <a:latin typeface="Century Gothic" panose="020B0502020202020204" pitchFamily="34" charset="0"/>
            </a:endParaRPr>
          </a:p>
        </p:txBody>
      </p:sp>
      <p:pic>
        <p:nvPicPr>
          <p:cNvPr id="17" name="Image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112964" y="5530809"/>
            <a:ext cx="1392236" cy="550884"/>
          </a:xfrm>
          <a:prstGeom prst="rect">
            <a:avLst/>
          </a:prstGeom>
        </p:spPr>
      </p:pic>
      <p:sp>
        <p:nvSpPr>
          <p:cNvPr id="25" name="ZoneTexte 24"/>
          <p:cNvSpPr txBox="1"/>
          <p:nvPr/>
        </p:nvSpPr>
        <p:spPr>
          <a:xfrm>
            <a:off x="794131" y="3758202"/>
            <a:ext cx="4029901" cy="1169551"/>
          </a:xfrm>
          <a:prstGeom prst="rect">
            <a:avLst/>
          </a:prstGeom>
          <a:noFill/>
        </p:spPr>
        <p:txBody>
          <a:bodyPr wrap="square" rtlCol="0">
            <a:spAutoFit/>
          </a:bodyPr>
          <a:lstStyle/>
          <a:p>
            <a:r>
              <a:rPr lang="fr-FR" sz="3500" b="1" cap="small" spc="87" dirty="0">
                <a:solidFill>
                  <a:srgbClr val="00B086"/>
                </a:solidFill>
                <a:latin typeface="Century Gothic" panose="020B0502020202020204" pitchFamily="34" charset="0"/>
                <a:ea typeface="+mj-ea"/>
                <a:cs typeface="Arial" charset="0"/>
              </a:rPr>
              <a:t>LA PARITE DANS LES FAITS !! </a:t>
            </a:r>
          </a:p>
        </p:txBody>
      </p:sp>
    </p:spTree>
    <p:extLst>
      <p:ext uri="{BB962C8B-B14F-4D97-AF65-F5344CB8AC3E}">
        <p14:creationId xmlns:p14="http://schemas.microsoft.com/office/powerpoint/2010/main" val="2115210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692F6AFE-2A1A-404D-9215-66125ADAE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0089" y="0"/>
            <a:ext cx="10004025" cy="6858000"/>
          </a:xfrm>
          <a:prstGeom prst="rect">
            <a:avLst/>
          </a:prstGeom>
        </p:spPr>
      </p:pic>
      <p:pic>
        <p:nvPicPr>
          <p:cNvPr id="7" name="Imag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06745" y="3089674"/>
            <a:ext cx="1780365" cy="704460"/>
          </a:xfrm>
          <a:prstGeom prst="rect">
            <a:avLst/>
          </a:prstGeom>
        </p:spPr>
      </p:pic>
      <p:pic>
        <p:nvPicPr>
          <p:cNvPr id="4" name="Image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06745" y="4019862"/>
            <a:ext cx="1562076" cy="862526"/>
          </a:xfrm>
          <a:prstGeom prst="rect">
            <a:avLst/>
          </a:prstGeom>
        </p:spPr>
      </p:pic>
      <p:pic>
        <p:nvPicPr>
          <p:cNvPr id="8" name="Image 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06745" y="5108116"/>
            <a:ext cx="1562076" cy="570651"/>
          </a:xfrm>
          <a:prstGeom prst="rect">
            <a:avLst/>
          </a:prstGeom>
        </p:spPr>
      </p:pic>
    </p:spTree>
    <p:extLst>
      <p:ext uri="{BB962C8B-B14F-4D97-AF65-F5344CB8AC3E}">
        <p14:creationId xmlns:p14="http://schemas.microsoft.com/office/powerpoint/2010/main" val="989323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39B9A314-CD7E-4E8A-BA0C-11E0561E7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pic>
        <p:nvPicPr>
          <p:cNvPr id="6" name="Imag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46508" y="6062575"/>
            <a:ext cx="1822864" cy="721276"/>
          </a:xfrm>
          <a:prstGeom prst="rect">
            <a:avLst/>
          </a:prstGeom>
        </p:spPr>
      </p:pic>
      <p:sp>
        <p:nvSpPr>
          <p:cNvPr id="8" name="Titre 38">
            <a:extLst>
              <a:ext uri="{FF2B5EF4-FFF2-40B4-BE49-F238E27FC236}">
                <a16:creationId xmlns:a16="http://schemas.microsoft.com/office/drawing/2014/main" id="{ED332994-F295-4721-AA92-D5A8A1630F54}"/>
              </a:ext>
            </a:extLst>
          </p:cNvPr>
          <p:cNvSpPr txBox="1">
            <a:spLocks/>
          </p:cNvSpPr>
          <p:nvPr/>
        </p:nvSpPr>
        <p:spPr>
          <a:xfrm>
            <a:off x="4726284" y="176762"/>
            <a:ext cx="6417966" cy="520240"/>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b="1" dirty="0">
                <a:solidFill>
                  <a:srgbClr val="00A58D"/>
                </a:solidFill>
                <a:latin typeface="Century Gothic" panose="020B0502020202020204" pitchFamily="34" charset="0"/>
                <a:ea typeface="Calibri" panose="020F0502020204030204" pitchFamily="34" charset="0"/>
                <a:cs typeface="Times New Roman" panose="02020603050405020304" pitchFamily="18" charset="0"/>
              </a:rPr>
              <a:t>Audrey </a:t>
            </a:r>
            <a:r>
              <a:rPr lang="fr-FR" b="1" dirty="0" err="1">
                <a:solidFill>
                  <a:srgbClr val="00A58D"/>
                </a:solidFill>
                <a:latin typeface="Century Gothic" panose="020B0502020202020204" pitchFamily="34" charset="0"/>
                <a:ea typeface="Calibri" panose="020F0502020204030204" pitchFamily="34" charset="0"/>
                <a:cs typeface="Times New Roman" panose="02020603050405020304" pitchFamily="18" charset="0"/>
              </a:rPr>
              <a:t>Tshiosha</a:t>
            </a:r>
            <a:r>
              <a:rPr lang="fr-FR" b="1" dirty="0">
                <a:solidFill>
                  <a:srgbClr val="00A58D"/>
                </a:solidFill>
                <a:latin typeface="Century Gothic" panose="020B0502020202020204" pitchFamily="34" charset="0"/>
                <a:ea typeface="Calibri" panose="020F0502020204030204" pitchFamily="34" charset="0"/>
                <a:cs typeface="Times New Roman" panose="02020603050405020304" pitchFamily="18" charset="0"/>
              </a:rPr>
              <a:t> / </a:t>
            </a:r>
            <a:r>
              <a:rPr lang="fr-FR" b="1" dirty="0" err="1">
                <a:solidFill>
                  <a:srgbClr val="00A58D"/>
                </a:solidFill>
                <a:latin typeface="Century Gothic" panose="020B0502020202020204" pitchFamily="34" charset="0"/>
                <a:ea typeface="Calibri" panose="020F0502020204030204" pitchFamily="34" charset="0"/>
                <a:cs typeface="Times New Roman" panose="02020603050405020304" pitchFamily="18" charset="0"/>
              </a:rPr>
              <a:t>Kaja</a:t>
            </a:r>
            <a:r>
              <a:rPr lang="fr-FR" b="1" dirty="0">
                <a:solidFill>
                  <a:srgbClr val="00A58D"/>
                </a:solidFill>
                <a:latin typeface="Century Gothic" panose="020B0502020202020204" pitchFamily="34" charset="0"/>
                <a:ea typeface="Calibri" panose="020F0502020204030204" pitchFamily="34" charset="0"/>
                <a:cs typeface="Times New Roman" panose="02020603050405020304" pitchFamily="18" charset="0"/>
              </a:rPr>
              <a:t> (91)</a:t>
            </a:r>
            <a:r>
              <a:rPr lang="en-US" cap="small" spc="87" dirty="0">
                <a:latin typeface="Century Gothic" panose="020B0502020202020204" pitchFamily="34" charset="0"/>
              </a:rPr>
              <a:t> </a:t>
            </a:r>
          </a:p>
        </p:txBody>
      </p:sp>
      <p:sp>
        <p:nvSpPr>
          <p:cNvPr id="9" name="ZoneTexte 8">
            <a:extLst>
              <a:ext uri="{FF2B5EF4-FFF2-40B4-BE49-F238E27FC236}">
                <a16:creationId xmlns:a16="http://schemas.microsoft.com/office/drawing/2014/main" id="{E816F2C4-41DF-4035-9627-687277F7B11D}"/>
              </a:ext>
            </a:extLst>
          </p:cNvPr>
          <p:cNvSpPr txBox="1"/>
          <p:nvPr/>
        </p:nvSpPr>
        <p:spPr>
          <a:xfrm>
            <a:off x="4726284" y="5077154"/>
            <a:ext cx="6626078" cy="1015663"/>
          </a:xfrm>
          <a:prstGeom prst="rect">
            <a:avLst/>
          </a:prstGeom>
          <a:noFill/>
        </p:spPr>
        <p:txBody>
          <a:bodyPr wrap="square">
            <a:spAutoFit/>
          </a:bodyPr>
          <a:lstStyle/>
          <a:p>
            <a:pPr algn="ctr"/>
            <a:r>
              <a:rPr lang="fr-FR" sz="2000" b="1" i="1" dirty="0">
                <a:solidFill>
                  <a:schemeClr val="accent2"/>
                </a:solidFill>
                <a:latin typeface="Century Gothic" panose="020B0502020202020204" pitchFamily="34" charset="0"/>
              </a:rPr>
              <a:t>« Si je n’avais pas obtenu la garantie France Active, mon prêt n’aurait pas été accepté et mon projet n’aurait pas avancé ! »</a:t>
            </a:r>
          </a:p>
        </p:txBody>
      </p:sp>
      <p:pic>
        <p:nvPicPr>
          <p:cNvPr id="10" name="Image 9" descr="Une image contenant personne, femme, signe, tenant&#10;&#10;Description générée automatiquement">
            <a:extLst>
              <a:ext uri="{FF2B5EF4-FFF2-40B4-BE49-F238E27FC236}">
                <a16:creationId xmlns:a16="http://schemas.microsoft.com/office/drawing/2014/main" id="{CA440853-58D5-47D9-AC03-72DF8FD98C90}"/>
              </a:ext>
            </a:extLst>
          </p:cNvPr>
          <p:cNvPicPr>
            <a:picLocks noChangeAspect="1"/>
          </p:cNvPicPr>
          <p:nvPr/>
        </p:nvPicPr>
        <p:blipFill rotWithShape="1">
          <a:blip r:embed="rId4">
            <a:extLst>
              <a:ext uri="{28A0092B-C50C-407E-A947-70E740481C1C}">
                <a14:useLocalDpi xmlns:a14="http://schemas.microsoft.com/office/drawing/2010/main" val="0"/>
              </a:ext>
            </a:extLst>
          </a:blip>
          <a:srcRect r="55955"/>
          <a:stretch/>
        </p:blipFill>
        <p:spPr>
          <a:xfrm>
            <a:off x="-1" y="0"/>
            <a:ext cx="4497685" cy="6858000"/>
          </a:xfrm>
          <a:prstGeom prst="rect">
            <a:avLst/>
          </a:prstGeom>
        </p:spPr>
      </p:pic>
      <p:sp>
        <p:nvSpPr>
          <p:cNvPr id="12" name="ZoneTexte 11">
            <a:extLst>
              <a:ext uri="{FF2B5EF4-FFF2-40B4-BE49-F238E27FC236}">
                <a16:creationId xmlns:a16="http://schemas.microsoft.com/office/drawing/2014/main" id="{0C1794D3-2244-4A0A-BB91-32762E4856B4}"/>
              </a:ext>
            </a:extLst>
          </p:cNvPr>
          <p:cNvSpPr txBox="1"/>
          <p:nvPr/>
        </p:nvSpPr>
        <p:spPr>
          <a:xfrm>
            <a:off x="4497684" y="906663"/>
            <a:ext cx="7061712" cy="3580467"/>
          </a:xfrm>
          <a:prstGeom prst="rect">
            <a:avLst/>
          </a:prstGeom>
          <a:noFill/>
        </p:spPr>
        <p:txBody>
          <a:bodyPr wrap="square">
            <a:spAutoFit/>
          </a:bodyPr>
          <a:lstStyle/>
          <a:p>
            <a:pPr>
              <a:spcAft>
                <a:spcPts val="800"/>
              </a:spcAft>
            </a:pPr>
            <a:r>
              <a:rPr lang="fr-FR" sz="2000" b="1" dirty="0">
                <a:solidFill>
                  <a:srgbClr val="00A58D"/>
                </a:solidFill>
                <a:latin typeface="Century Gothic" panose="020B0502020202020204" pitchFamily="34" charset="0"/>
                <a:cs typeface="Times New Roman" panose="02020603050405020304" pitchFamily="18" charset="0"/>
              </a:rPr>
              <a:t>Le projet </a:t>
            </a:r>
            <a:r>
              <a:rPr lang="fr-FR" sz="2000" b="1" dirty="0">
                <a:latin typeface="Century Gothic" panose="020B0502020202020204" pitchFamily="34" charset="0"/>
                <a:ea typeface="Calibri" panose="020F0502020204030204" pitchFamily="34" charset="0"/>
                <a:cs typeface="Times New Roman" panose="02020603050405020304" pitchFamily="18" charset="0"/>
              </a:rPr>
              <a:t>&gt; création d’une marque de surgelés de produits africains </a:t>
            </a:r>
          </a:p>
          <a:p>
            <a:pPr>
              <a:spcAft>
                <a:spcPts val="800"/>
              </a:spcAft>
            </a:pPr>
            <a:r>
              <a:rPr lang="fr-FR" sz="2000" b="1" dirty="0">
                <a:solidFill>
                  <a:srgbClr val="00A58D"/>
                </a:solidFill>
                <a:latin typeface="Century Gothic" panose="020B0502020202020204" pitchFamily="34" charset="0"/>
                <a:cs typeface="Times New Roman" panose="02020603050405020304" pitchFamily="18" charset="0"/>
              </a:rPr>
              <a:t>Le profil de la créatrice </a:t>
            </a:r>
            <a:r>
              <a:rPr lang="fr-FR" sz="2000" b="1" dirty="0">
                <a:latin typeface="Century Gothic" panose="020B0502020202020204" pitchFamily="34" charset="0"/>
                <a:ea typeface="Calibri" panose="020F0502020204030204" pitchFamily="34" charset="0"/>
                <a:cs typeface="Times New Roman" panose="02020603050405020304" pitchFamily="18" charset="0"/>
              </a:rPr>
              <a:t>&gt; Ambitieuse, toujours prête à se remettre en question, à se former et à faire évoluer son projet </a:t>
            </a:r>
          </a:p>
          <a:p>
            <a:pPr>
              <a:spcAft>
                <a:spcPts val="800"/>
              </a:spcAft>
            </a:pPr>
            <a:r>
              <a:rPr lang="fr-FR" sz="2000" b="1" dirty="0">
                <a:solidFill>
                  <a:srgbClr val="00A58D"/>
                </a:solidFill>
                <a:latin typeface="Century Gothic" panose="020B0502020202020204" pitchFamily="34" charset="0"/>
                <a:cs typeface="Times New Roman" panose="02020603050405020304" pitchFamily="18" charset="0"/>
              </a:rPr>
              <a:t>Date du Comité </a:t>
            </a:r>
            <a:r>
              <a:rPr lang="fr-FR" sz="2000" b="1" dirty="0">
                <a:effectLst/>
                <a:latin typeface="Century Gothic" panose="020B0502020202020204" pitchFamily="34" charset="0"/>
                <a:ea typeface="Calibri" panose="020F0502020204030204" pitchFamily="34" charset="0"/>
                <a:cs typeface="Times New Roman" panose="02020603050405020304" pitchFamily="18" charset="0"/>
              </a:rPr>
              <a:t>&gt; </a:t>
            </a:r>
            <a:r>
              <a:rPr lang="fr-FR" sz="2000" b="1" dirty="0">
                <a:latin typeface="Century Gothic" panose="020B0502020202020204" pitchFamily="34" charset="0"/>
                <a:ea typeface="Calibri" panose="020F0502020204030204" pitchFamily="34" charset="0"/>
                <a:cs typeface="Times New Roman" panose="02020603050405020304" pitchFamily="18" charset="0"/>
              </a:rPr>
              <a:t>17.07.2019</a:t>
            </a:r>
            <a:endParaRPr lang="fr-FR" sz="2000" b="1"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800"/>
              </a:spcAft>
            </a:pPr>
            <a:r>
              <a:rPr lang="fr-FR" sz="2000" b="1" dirty="0">
                <a:solidFill>
                  <a:srgbClr val="00A58D"/>
                </a:solidFill>
                <a:latin typeface="Century Gothic" panose="020B0502020202020204" pitchFamily="34" charset="0"/>
                <a:cs typeface="Times New Roman" panose="02020603050405020304" pitchFamily="18" charset="0"/>
              </a:rPr>
              <a:t>Démarrage </a:t>
            </a:r>
            <a:r>
              <a:rPr lang="fr-FR" sz="2000" b="1" dirty="0">
                <a:latin typeface="Century Gothic" panose="020B0502020202020204" pitchFamily="34" charset="0"/>
                <a:ea typeface="Calibri" panose="020F0502020204030204" pitchFamily="34" charset="0"/>
                <a:cs typeface="Times New Roman" panose="02020603050405020304" pitchFamily="18" charset="0"/>
              </a:rPr>
              <a:t>&gt; en pleine crise du COVID… avec nécessité de se repositionner sur la commercialisation !</a:t>
            </a:r>
            <a:endParaRPr lang="fr-FR" sz="2000" b="1"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800"/>
              </a:spcAft>
            </a:pPr>
            <a:r>
              <a:rPr lang="fr-FR" sz="2000" b="1" dirty="0">
                <a:solidFill>
                  <a:srgbClr val="00A58D"/>
                </a:solidFill>
                <a:latin typeface="Century Gothic" panose="020B0502020202020204" pitchFamily="34" charset="0"/>
                <a:cs typeface="Times New Roman" panose="02020603050405020304" pitchFamily="18" charset="0"/>
              </a:rPr>
              <a:t>Outils mobilisés </a:t>
            </a:r>
            <a:r>
              <a:rPr lang="fr-FR" sz="2000" b="1" dirty="0">
                <a:latin typeface="Century Gothic" panose="020B0502020202020204" pitchFamily="34" charset="0"/>
                <a:cs typeface="Times New Roman" panose="02020603050405020304" pitchFamily="18" charset="0"/>
              </a:rPr>
              <a:t>&gt;</a:t>
            </a:r>
            <a:r>
              <a:rPr lang="fr-FR" sz="2000" b="1" dirty="0">
                <a:latin typeface="Century Gothic" panose="020B0502020202020204" pitchFamily="34" charset="0"/>
                <a:ea typeface="Calibri" panose="020F0502020204030204" pitchFamily="34" charset="0"/>
                <a:cs typeface="Times New Roman" panose="02020603050405020304" pitchFamily="18" charset="0"/>
              </a:rPr>
              <a:t> </a:t>
            </a:r>
            <a:r>
              <a:rPr lang="fr-FR" sz="2000" b="1" dirty="0">
                <a:latin typeface="Century Gothic" panose="020B0502020202020204" pitchFamily="34" charset="0"/>
                <a:cs typeface="Times New Roman" panose="02020603050405020304" pitchFamily="18" charset="0"/>
              </a:rPr>
              <a:t>Prêt à taux zéro (8 K€) + garantie à 80 % d’un prêt bancaire de 16 K€ </a:t>
            </a:r>
          </a:p>
        </p:txBody>
      </p:sp>
    </p:spTree>
    <p:extLst>
      <p:ext uri="{BB962C8B-B14F-4D97-AF65-F5344CB8AC3E}">
        <p14:creationId xmlns:p14="http://schemas.microsoft.com/office/powerpoint/2010/main" val="2555492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id="{39B9A314-CD7E-4E8A-BA0C-11E0561E7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pic>
        <p:nvPicPr>
          <p:cNvPr id="6" name="Imag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77822" y="6062575"/>
            <a:ext cx="1822864" cy="721276"/>
          </a:xfrm>
          <a:prstGeom prst="rect">
            <a:avLst/>
          </a:prstGeom>
        </p:spPr>
      </p:pic>
      <p:sp>
        <p:nvSpPr>
          <p:cNvPr id="8" name="Titre 38">
            <a:extLst>
              <a:ext uri="{FF2B5EF4-FFF2-40B4-BE49-F238E27FC236}">
                <a16:creationId xmlns:a16="http://schemas.microsoft.com/office/drawing/2014/main" id="{ED332994-F295-4721-AA92-D5A8A1630F54}"/>
              </a:ext>
            </a:extLst>
          </p:cNvPr>
          <p:cNvSpPr txBox="1">
            <a:spLocks/>
          </p:cNvSpPr>
          <p:nvPr/>
        </p:nvSpPr>
        <p:spPr>
          <a:xfrm>
            <a:off x="4686519" y="118523"/>
            <a:ext cx="6552981" cy="904456"/>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b="1" dirty="0">
                <a:solidFill>
                  <a:srgbClr val="00A58D"/>
                </a:solidFill>
                <a:latin typeface="Century Gothic" panose="020B0502020202020204" pitchFamily="34" charset="0"/>
                <a:ea typeface="Calibri" panose="020F0502020204030204" pitchFamily="34" charset="0"/>
                <a:cs typeface="Times New Roman" panose="02020603050405020304" pitchFamily="18" charset="0"/>
              </a:rPr>
              <a:t>Evelyne CHEVALIER</a:t>
            </a:r>
          </a:p>
          <a:p>
            <a:r>
              <a:rPr lang="fr-FR" b="1" dirty="0">
                <a:solidFill>
                  <a:srgbClr val="00A58D"/>
                </a:solidFill>
                <a:latin typeface="Century Gothic" panose="020B0502020202020204" pitchFamily="34" charset="0"/>
                <a:ea typeface="Calibri" panose="020F0502020204030204" pitchFamily="34" charset="0"/>
                <a:cs typeface="Times New Roman" panose="02020603050405020304" pitchFamily="18" charset="0"/>
              </a:rPr>
              <a:t>CALINS MATINS CRECHES (91)</a:t>
            </a:r>
            <a:r>
              <a:rPr lang="en-US" cap="small" spc="87" dirty="0">
                <a:latin typeface="Century Gothic" panose="020B0502020202020204" pitchFamily="34" charset="0"/>
              </a:rPr>
              <a:t> </a:t>
            </a:r>
          </a:p>
        </p:txBody>
      </p:sp>
      <p:sp>
        <p:nvSpPr>
          <p:cNvPr id="13" name="ZoneTexte 12">
            <a:extLst>
              <a:ext uri="{FF2B5EF4-FFF2-40B4-BE49-F238E27FC236}">
                <a16:creationId xmlns:a16="http://schemas.microsoft.com/office/drawing/2014/main" id="{90AAFA05-AD08-4BE2-A1AA-8677339CE2A7}"/>
              </a:ext>
            </a:extLst>
          </p:cNvPr>
          <p:cNvSpPr txBox="1"/>
          <p:nvPr/>
        </p:nvSpPr>
        <p:spPr>
          <a:xfrm>
            <a:off x="4731553" y="1308197"/>
            <a:ext cx="7003294" cy="4754378"/>
          </a:xfrm>
          <a:prstGeom prst="rect">
            <a:avLst/>
          </a:prstGeom>
          <a:noFill/>
        </p:spPr>
        <p:txBody>
          <a:bodyPr wrap="square">
            <a:spAutoFit/>
          </a:bodyPr>
          <a:lstStyle/>
          <a:p>
            <a:pPr>
              <a:lnSpc>
                <a:spcPct val="107000"/>
              </a:lnSpc>
              <a:spcAft>
                <a:spcPts val="800"/>
              </a:spcAft>
            </a:pPr>
            <a:br>
              <a:rPr lang="fr-FR" b="1" dirty="0">
                <a:effectLst/>
                <a:latin typeface="Century Gothic" panose="020B0502020202020204" pitchFamily="34" charset="0"/>
                <a:ea typeface="Calibri" panose="020F0502020204030204" pitchFamily="34" charset="0"/>
                <a:cs typeface="Times New Roman" panose="02020603050405020304" pitchFamily="18" charset="0"/>
              </a:rPr>
            </a:br>
            <a:r>
              <a:rPr lang="fr-FR" b="1" u="sng" dirty="0">
                <a:solidFill>
                  <a:srgbClr val="00A58D"/>
                </a:solidFill>
                <a:latin typeface="Century Gothic" panose="020B0502020202020204" pitchFamily="34" charset="0"/>
                <a:ea typeface="Calibri" panose="020F0502020204030204" pitchFamily="34" charset="0"/>
                <a:cs typeface="Times New Roman" panose="02020603050405020304" pitchFamily="18" charset="0"/>
              </a:rPr>
              <a:t>ENGAGEMENT</a:t>
            </a:r>
            <a:r>
              <a:rPr lang="fr-FR" b="1" dirty="0">
                <a:latin typeface="Century Gothic" panose="020B0502020202020204" pitchFamily="34" charset="0"/>
                <a:ea typeface="Calibri" panose="020F0502020204030204" pitchFamily="34" charset="0"/>
                <a:cs typeface="Times New Roman" panose="02020603050405020304" pitchFamily="18" charset="0"/>
              </a:rPr>
              <a:t> &gt; Fonctionnement participatif, gouvernance collective (implication des parents, inscription dans écosystème local intégrant pouvoirs publics et acteurs privés), performance environnementale (approvisionnement en circuits courts, utilisation de produits biodégradables) avec projet d’obtention de l'agrément « écolo-crèche ».</a:t>
            </a:r>
          </a:p>
          <a:p>
            <a:pPr>
              <a:lnSpc>
                <a:spcPct val="107000"/>
              </a:lnSpc>
              <a:spcAft>
                <a:spcPts val="800"/>
              </a:spcAft>
            </a:pPr>
            <a:endParaRPr lang="fr-FR" b="1"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u="sng" dirty="0">
                <a:solidFill>
                  <a:srgbClr val="00A58D"/>
                </a:solidFill>
                <a:latin typeface="Century Gothic" panose="020B0502020202020204" pitchFamily="34" charset="0"/>
                <a:ea typeface="Calibri" panose="020F0502020204030204" pitchFamily="34" charset="0"/>
                <a:cs typeface="Times New Roman" panose="02020603050405020304" pitchFamily="18" charset="0"/>
              </a:rPr>
              <a:t>Outils mobilisés </a:t>
            </a:r>
            <a:r>
              <a:rPr lang="fr-FR" b="1" dirty="0">
                <a:latin typeface="Century Gothic" panose="020B0502020202020204" pitchFamily="34" charset="0"/>
                <a:ea typeface="Calibri" panose="020F0502020204030204" pitchFamily="34" charset="0"/>
                <a:cs typeface="Times New Roman" panose="02020603050405020304" pitchFamily="18" charset="0"/>
              </a:rPr>
              <a:t>&gt; Un prêt solidaire d’un montant de 200 000€</a:t>
            </a:r>
          </a:p>
          <a:p>
            <a:pPr>
              <a:lnSpc>
                <a:spcPct val="107000"/>
              </a:lnSpc>
              <a:spcAft>
                <a:spcPts val="800"/>
              </a:spcAft>
            </a:pPr>
            <a:r>
              <a:rPr lang="fr-FR" b="1" u="sng" dirty="0">
                <a:solidFill>
                  <a:srgbClr val="00A58D"/>
                </a:solidFill>
                <a:latin typeface="Century Gothic" panose="020B0502020202020204" pitchFamily="34" charset="0"/>
                <a:ea typeface="Calibri" panose="020F0502020204030204" pitchFamily="34" charset="0"/>
                <a:cs typeface="Times New Roman" panose="02020603050405020304" pitchFamily="18" charset="0"/>
              </a:rPr>
              <a:t>Intervention bancaire </a:t>
            </a:r>
            <a:r>
              <a:rPr lang="fr-FR" b="1" dirty="0">
                <a:latin typeface="Century Gothic" panose="020B0502020202020204" pitchFamily="34" charset="0"/>
                <a:ea typeface="Calibri" panose="020F0502020204030204" pitchFamily="34" charset="0"/>
                <a:cs typeface="Times New Roman" panose="02020603050405020304" pitchFamily="18" charset="0"/>
              </a:rPr>
              <a:t>&gt;</a:t>
            </a:r>
            <a:r>
              <a:rPr lang="fr-FR" b="1" dirty="0">
                <a:solidFill>
                  <a:srgbClr val="00A58D"/>
                </a:solidFill>
                <a:latin typeface="Century Gothic" panose="020B0502020202020204" pitchFamily="34" charset="0"/>
                <a:ea typeface="Calibri" panose="020F0502020204030204" pitchFamily="34" charset="0"/>
                <a:cs typeface="Times New Roman" panose="02020603050405020304" pitchFamily="18" charset="0"/>
              </a:rPr>
              <a:t> </a:t>
            </a:r>
            <a:r>
              <a:rPr lang="fr-FR" b="1" dirty="0">
                <a:latin typeface="Century Gothic" panose="020B0502020202020204" pitchFamily="34" charset="0"/>
                <a:ea typeface="Calibri" panose="020F0502020204030204" pitchFamily="34" charset="0"/>
                <a:cs typeface="Times New Roman" panose="02020603050405020304" pitchFamily="18" charset="0"/>
              </a:rPr>
              <a:t>Un prêt de 400 000€ </a:t>
            </a:r>
          </a:p>
          <a:p>
            <a:pPr>
              <a:lnSpc>
                <a:spcPct val="107000"/>
              </a:lnSpc>
              <a:spcAft>
                <a:spcPts val="800"/>
              </a:spcAft>
            </a:pPr>
            <a:r>
              <a:rPr lang="fr-FR" b="1" u="sng" dirty="0">
                <a:solidFill>
                  <a:srgbClr val="00A58D"/>
                </a:solidFill>
                <a:latin typeface="Century Gothic" panose="020B0502020202020204" pitchFamily="34" charset="0"/>
                <a:ea typeface="Calibri" panose="020F0502020204030204" pitchFamily="34" charset="0"/>
                <a:cs typeface="Times New Roman" panose="02020603050405020304" pitchFamily="18" charset="0"/>
              </a:rPr>
              <a:t>Résultat &amp; Impact </a:t>
            </a:r>
            <a:r>
              <a:rPr lang="fr-FR" b="1" dirty="0">
                <a:latin typeface="Century Gothic" panose="020B0502020202020204" pitchFamily="34" charset="0"/>
                <a:ea typeface="Calibri" panose="020F0502020204030204" pitchFamily="34" charset="0"/>
                <a:cs typeface="Times New Roman" panose="02020603050405020304" pitchFamily="18" charset="0"/>
              </a:rPr>
              <a:t>&gt; création 7 micro-crèches responsables et durables en Essonne, créations de 15 emplois</a:t>
            </a:r>
            <a:br>
              <a:rPr lang="fr-FR" b="1" dirty="0">
                <a:effectLst/>
                <a:latin typeface="Century Gothic" panose="020B0502020202020204" pitchFamily="34" charset="0"/>
                <a:ea typeface="Calibri" panose="020F0502020204030204" pitchFamily="34" charset="0"/>
                <a:cs typeface="Times New Roman" panose="02020603050405020304" pitchFamily="18" charset="0"/>
              </a:rPr>
            </a:br>
            <a:endParaRPr lang="fr-FR" b="1"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b="1"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4" name="Image 13"/>
          <p:cNvPicPr>
            <a:picLocks noChangeAspect="1"/>
          </p:cNvPicPr>
          <p:nvPr/>
        </p:nvPicPr>
        <p:blipFill rotWithShape="1">
          <a:blip r:embed="rId4">
            <a:extLst>
              <a:ext uri="{28A0092B-C50C-407E-A947-70E740481C1C}">
                <a14:useLocalDpi xmlns:a14="http://schemas.microsoft.com/office/drawing/2010/main" val="0"/>
              </a:ext>
            </a:extLst>
          </a:blip>
          <a:srcRect l="43395" b="21624"/>
          <a:stretch/>
        </p:blipFill>
        <p:spPr>
          <a:xfrm>
            <a:off x="-24063" y="2344625"/>
            <a:ext cx="4710582" cy="4513375"/>
          </a:xfrm>
          <a:prstGeom prst="rect">
            <a:avLst/>
          </a:prstGeom>
        </p:spPr>
      </p:pic>
      <p:pic>
        <p:nvPicPr>
          <p:cNvPr id="15" name="Image 1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415" y="-223743"/>
            <a:ext cx="4700915" cy="2344625"/>
          </a:xfrm>
          <a:prstGeom prst="rect">
            <a:avLst/>
          </a:prstGeom>
        </p:spPr>
      </p:pic>
      <p:pic>
        <p:nvPicPr>
          <p:cNvPr id="16" name="Image 1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9395" y="1856517"/>
            <a:ext cx="4725914" cy="729194"/>
          </a:xfrm>
          <a:prstGeom prst="rect">
            <a:avLst/>
          </a:prstGeom>
        </p:spPr>
      </p:pic>
    </p:spTree>
    <p:extLst>
      <p:ext uri="{BB962C8B-B14F-4D97-AF65-F5344CB8AC3E}">
        <p14:creationId xmlns:p14="http://schemas.microsoft.com/office/powerpoint/2010/main" val="2110765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5C8CB45B-DAA7-4F1C-8E30-741DE6DF0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5" name="Image 4">
            <a:extLst>
              <a:ext uri="{FF2B5EF4-FFF2-40B4-BE49-F238E27FC236}">
                <a16:creationId xmlns:a16="http://schemas.microsoft.com/office/drawing/2014/main" id="{6139BD93-8BAF-4327-A465-BAB8F012C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917" y="1503843"/>
            <a:ext cx="5971672" cy="3504235"/>
          </a:xfrm>
          <a:prstGeom prst="rect">
            <a:avLst/>
          </a:prstGeom>
        </p:spPr>
      </p:pic>
      <p:pic>
        <p:nvPicPr>
          <p:cNvPr id="11" name="Image 10">
            <a:extLst>
              <a:ext uri="{FF2B5EF4-FFF2-40B4-BE49-F238E27FC236}">
                <a16:creationId xmlns:a16="http://schemas.microsoft.com/office/drawing/2014/main" id="{011A783E-189D-4B78-89F9-8FB237472518}"/>
              </a:ext>
            </a:extLst>
          </p:cNvPr>
          <p:cNvPicPr>
            <a:picLocks noChangeAspect="1"/>
          </p:cNvPicPr>
          <p:nvPr/>
        </p:nvPicPr>
        <p:blipFill rotWithShape="1">
          <a:blip r:embed="rId4">
            <a:extLst>
              <a:ext uri="{28A0092B-C50C-407E-A947-70E740481C1C}">
                <a14:useLocalDpi xmlns:a14="http://schemas.microsoft.com/office/drawing/2010/main" val="0"/>
              </a:ext>
            </a:extLst>
          </a:blip>
          <a:srcRect l="10222"/>
          <a:stretch/>
        </p:blipFill>
        <p:spPr>
          <a:xfrm>
            <a:off x="10428790" y="5349875"/>
            <a:ext cx="1760743" cy="1082920"/>
          </a:xfrm>
          <a:prstGeom prst="rect">
            <a:avLst/>
          </a:prstGeom>
        </p:spPr>
      </p:pic>
    </p:spTree>
    <p:extLst>
      <p:ext uri="{BB962C8B-B14F-4D97-AF65-F5344CB8AC3E}">
        <p14:creationId xmlns:p14="http://schemas.microsoft.com/office/powerpoint/2010/main" val="320777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A63B5-9322-41C3-A6AD-B0B8F96E46D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82B73BD8-6D22-4A34-A0DA-3D93327D0148}"/>
              </a:ext>
            </a:extLst>
          </p:cNvPr>
          <p:cNvSpPr>
            <a:spLocks noGrp="1"/>
          </p:cNvSpPr>
          <p:nvPr>
            <p:ph type="subTitle" idx="1"/>
          </p:nvPr>
        </p:nvSpPr>
        <p:spPr/>
        <p:txBody>
          <a:bodyPr/>
          <a:lstStyle/>
          <a:p>
            <a:endParaRPr lang="fr-FR"/>
          </a:p>
        </p:txBody>
      </p:sp>
      <p:pic>
        <p:nvPicPr>
          <p:cNvPr id="6" name="Image 5">
            <a:extLst>
              <a:ext uri="{FF2B5EF4-FFF2-40B4-BE49-F238E27FC236}">
                <a16:creationId xmlns:a16="http://schemas.microsoft.com/office/drawing/2014/main" id="{86EF4A8B-1481-4550-AD92-44559545F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7" name="Image 6">
            <a:extLst>
              <a:ext uri="{FF2B5EF4-FFF2-40B4-BE49-F238E27FC236}">
                <a16:creationId xmlns:a16="http://schemas.microsoft.com/office/drawing/2014/main" id="{C67F24C9-7F88-4C3A-A229-C7E4D5FB92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8156" y="1027092"/>
            <a:ext cx="2857500" cy="622300"/>
          </a:xfrm>
          <a:prstGeom prst="rect">
            <a:avLst/>
          </a:prstGeom>
          <a:noFill/>
          <a:ln>
            <a:noFill/>
          </a:ln>
        </p:spPr>
      </p:pic>
      <p:sp>
        <p:nvSpPr>
          <p:cNvPr id="8" name="ZoneTexte 7">
            <a:extLst>
              <a:ext uri="{FF2B5EF4-FFF2-40B4-BE49-F238E27FC236}">
                <a16:creationId xmlns:a16="http://schemas.microsoft.com/office/drawing/2014/main" id="{EFF3CDEE-F3C0-4935-BC1B-055A887197AC}"/>
              </a:ext>
            </a:extLst>
          </p:cNvPr>
          <p:cNvSpPr txBox="1"/>
          <p:nvPr/>
        </p:nvSpPr>
        <p:spPr>
          <a:xfrm>
            <a:off x="968235" y="2105792"/>
            <a:ext cx="5741043" cy="2554545"/>
          </a:xfrm>
          <a:prstGeom prst="rect">
            <a:avLst/>
          </a:prstGeom>
          <a:noFill/>
        </p:spPr>
        <p:txBody>
          <a:bodyPr wrap="square" rtlCol="0">
            <a:spAutoFit/>
          </a:bodyPr>
          <a:lstStyle/>
          <a:p>
            <a:r>
              <a:rPr lang="fr-FR" sz="2000" dirty="0"/>
              <a:t>Les objectifs de </a:t>
            </a:r>
            <a:r>
              <a:rPr lang="fr-FR" sz="2000" dirty="0" err="1"/>
              <a:t>Wom’Energy</a:t>
            </a:r>
            <a:r>
              <a:rPr lang="fr-FR" sz="2000" dirty="0"/>
              <a:t> sont d’intégrer dans les axes stratégiques de l’association l’opportunité de se développer par le prisme de </a:t>
            </a:r>
            <a:r>
              <a:rPr lang="fr-FR" sz="2000" i="1" dirty="0"/>
              <a:t>l’entrepreneuriat au féminin </a:t>
            </a:r>
            <a:r>
              <a:rPr lang="fr-FR" sz="2000" dirty="0"/>
              <a:t>et la place des femmes dans les instances de gouvernance. </a:t>
            </a:r>
          </a:p>
          <a:p>
            <a:endParaRPr lang="fr-FR" sz="2000" dirty="0"/>
          </a:p>
          <a:p>
            <a:r>
              <a:rPr lang="fr-FR" sz="2000" dirty="0"/>
              <a:t>Répondre ainsi à la vision 2025 sur les défis d’un monde qui change.</a:t>
            </a:r>
          </a:p>
        </p:txBody>
      </p:sp>
      <p:pic>
        <p:nvPicPr>
          <p:cNvPr id="15" name="Image 14">
            <a:extLst>
              <a:ext uri="{FF2B5EF4-FFF2-40B4-BE49-F238E27FC236}">
                <a16:creationId xmlns:a16="http://schemas.microsoft.com/office/drawing/2014/main" id="{06E4E87E-118B-4D42-8EDD-C0A714406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4338" y="2142545"/>
            <a:ext cx="4228015" cy="2481040"/>
          </a:xfrm>
          <a:prstGeom prst="rect">
            <a:avLst/>
          </a:prstGeom>
        </p:spPr>
      </p:pic>
      <p:pic>
        <p:nvPicPr>
          <p:cNvPr id="17" name="Image 16">
            <a:extLst>
              <a:ext uri="{FF2B5EF4-FFF2-40B4-BE49-F238E27FC236}">
                <a16:creationId xmlns:a16="http://schemas.microsoft.com/office/drawing/2014/main" id="{8BAAFC7A-CF63-429F-A8D7-A3E2293F73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7547" y="4974980"/>
            <a:ext cx="1961220" cy="1082920"/>
          </a:xfrm>
          <a:prstGeom prst="rect">
            <a:avLst/>
          </a:prstGeom>
        </p:spPr>
      </p:pic>
    </p:spTree>
    <p:extLst>
      <p:ext uri="{BB962C8B-B14F-4D97-AF65-F5344CB8AC3E}">
        <p14:creationId xmlns:p14="http://schemas.microsoft.com/office/powerpoint/2010/main" val="16742732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1155</Words>
  <Application>Microsoft Office PowerPoint</Application>
  <PresentationFormat>Grand écran</PresentationFormat>
  <Paragraphs>98</Paragraphs>
  <Slides>16</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Calibri Light</vt:lpstr>
      <vt:lpstr>Century Gothic</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PIERRE-GUILBOT Mathilde</dc:creator>
  <cp:lastModifiedBy>PEYRE Christine</cp:lastModifiedBy>
  <cp:revision>17</cp:revision>
  <dcterms:created xsi:type="dcterms:W3CDTF">2021-03-31T15:32:13Z</dcterms:created>
  <dcterms:modified xsi:type="dcterms:W3CDTF">2021-06-08T07:15:59Z</dcterms:modified>
</cp:coreProperties>
</file>