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5.jp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HO2eZuLT78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prises.nouvelle-aquitaine.fr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72" y="0"/>
            <a:ext cx="12180722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3" y="344089"/>
            <a:ext cx="1255741" cy="16577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3" y="2345927"/>
            <a:ext cx="1255741" cy="14164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6640" r="5923" b="8337"/>
          <a:stretch/>
        </p:blipFill>
        <p:spPr>
          <a:xfrm>
            <a:off x="504033" y="4378393"/>
            <a:ext cx="1623606" cy="987581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039026" y="1705759"/>
            <a:ext cx="8756152" cy="18962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bg1"/>
                </a:solidFill>
              </a:rPr>
              <a:t>Reprendre une entreprise en Nouvelle-Aquitaine, les clés de la réussite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39026" y="4060726"/>
            <a:ext cx="741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6 étapes pour réussir son projet de reprise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909" y="1818336"/>
            <a:ext cx="5142284" cy="41172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02491" y="1136273"/>
            <a:ext cx="678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plus vaste des régions françaises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550660" y="127999"/>
            <a:ext cx="508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 </a:t>
            </a:r>
            <a:r>
              <a:rPr lang="fr-FR" sz="3200" b="1" dirty="0" smtClean="0">
                <a:latin typeface="+mj-lt"/>
              </a:rPr>
              <a:t>LA NOUVELLE-AQUITAINE,</a:t>
            </a:r>
          </a:p>
          <a:p>
            <a:pPr algn="ctr"/>
            <a:r>
              <a:rPr lang="fr-FR" sz="1600" b="1" i="1" dirty="0">
                <a:latin typeface="+mj-lt"/>
              </a:rPr>
              <a:t>e</a:t>
            </a:r>
            <a:r>
              <a:rPr lang="fr-FR" sz="1600" b="1" i="1" dirty="0" smtClean="0">
                <a:latin typeface="+mj-lt"/>
              </a:rPr>
              <a:t>n quelques données</a:t>
            </a:r>
            <a:endParaRPr lang="fr-FR" sz="1600" b="1" i="1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30732" y="4320494"/>
            <a:ext cx="337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587 </a:t>
            </a:r>
            <a:r>
              <a:rPr lang="fr-FR" b="1" dirty="0" smtClean="0"/>
              <a:t>000 entreprises </a:t>
            </a:r>
            <a:r>
              <a:rPr lang="fr-FR" b="1" dirty="0" smtClean="0"/>
              <a:t>en Nouvelle-Aquitaine (hors agricole) employant + de 2 millions de salariés (hors agricole)</a:t>
            </a:r>
            <a:endParaRPr lang="fr-FR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7238735" y="6041380"/>
            <a:ext cx="2269152" cy="686644"/>
            <a:chOff x="9910167" y="6149354"/>
            <a:chExt cx="2269152" cy="68664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167" y="6149354"/>
              <a:ext cx="520131" cy="686644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5236" y="6149354"/>
              <a:ext cx="608749" cy="686644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" t="6640" r="5923" b="8337"/>
            <a:stretch/>
          </p:blipFill>
          <p:spPr>
            <a:xfrm>
              <a:off x="11135053" y="6149354"/>
              <a:ext cx="1044266" cy="686644"/>
            </a:xfrm>
            <a:prstGeom prst="rect">
              <a:avLst/>
            </a:prstGeom>
          </p:spPr>
        </p:pic>
      </p:grpSp>
      <p:pic>
        <p:nvPicPr>
          <p:cNvPr id="17" name="Imag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4" y="263023"/>
            <a:ext cx="4390906" cy="3794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49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77" y="-193183"/>
            <a:ext cx="1218072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417063"/>
            <a:ext cx="499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1 - DEVENIR UN REPRENEUR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524000" y="2467665"/>
            <a:ext cx="5335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2 - TROUVER UNE ENTREPRISE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560007" y="3509963"/>
            <a:ext cx="4984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3 - RENCONTRER LE CEDANT</a:t>
            </a:r>
            <a:endParaRPr lang="fr-FR" sz="32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8660917" y="5157681"/>
            <a:ext cx="2269152" cy="686644"/>
            <a:chOff x="9910167" y="6149354"/>
            <a:chExt cx="2269152" cy="68664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167" y="6149354"/>
              <a:ext cx="520131" cy="68664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5236" y="6149354"/>
              <a:ext cx="608749" cy="68664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" t="6640" r="5923" b="8337"/>
            <a:stretch/>
          </p:blipFill>
          <p:spPr>
            <a:xfrm>
              <a:off x="11135053" y="6149354"/>
              <a:ext cx="1044266" cy="68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C8CB45B-DAA7-4F1C-8E30-741DE6DF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" y="0"/>
            <a:ext cx="12187066" cy="685800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686762" y="616431"/>
            <a:ext cx="7981238" cy="5016758"/>
            <a:chOff x="4190999" y="1234617"/>
            <a:chExt cx="7981238" cy="5016758"/>
          </a:xfrm>
        </p:grpSpPr>
        <p:sp>
          <p:nvSpPr>
            <p:cNvPr id="7" name="ZoneTexte 6"/>
            <p:cNvSpPr txBox="1"/>
            <p:nvPr/>
          </p:nvSpPr>
          <p:spPr>
            <a:xfrm>
              <a:off x="4930214" y="1234617"/>
              <a:ext cx="724202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DEFINIR CE QUE VOUS 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ACHETEZ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- un fonds de </a:t>
              </a:r>
              <a:r>
                <a:rPr lang="fr-FR" sz="1600" dirty="0" smtClean="0">
                  <a:solidFill>
                    <a:schemeClr val="bg1"/>
                  </a:solidFill>
                </a:rPr>
                <a:t>commerce</a:t>
              </a:r>
              <a:r>
                <a:rPr lang="fr-FR" sz="1600" dirty="0">
                  <a:solidFill>
                    <a:schemeClr val="bg1"/>
                  </a:solidFill>
                </a:rPr>
                <a:t>		- des titres de société</a:t>
              </a:r>
            </a:p>
            <a:p>
              <a:pPr algn="ctr"/>
              <a:endParaRPr lang="fr-F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BILAN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ACTIF</a:t>
              </a:r>
              <a:r>
                <a:rPr lang="fr-FR" sz="1600" i="1" dirty="0" smtClean="0">
                  <a:solidFill>
                    <a:schemeClr val="bg1"/>
                  </a:solidFill>
                </a:rPr>
                <a:t>				</a:t>
              </a:r>
              <a:r>
                <a:rPr lang="fr-FR" sz="1600" dirty="0" smtClean="0">
                  <a:solidFill>
                    <a:schemeClr val="bg1"/>
                  </a:solidFill>
                </a:rPr>
                <a:t>PASSIF</a:t>
              </a:r>
            </a:p>
            <a:p>
              <a:pPr algn="ctr"/>
              <a:endParaRPr lang="fr-FR" sz="1600" i="1" dirty="0">
                <a:solidFill>
                  <a:schemeClr val="bg1"/>
                </a:solidFill>
              </a:endParaRPr>
            </a:p>
            <a:p>
              <a:r>
                <a:rPr lang="fr-FR" sz="1600" dirty="0">
                  <a:solidFill>
                    <a:schemeClr val="bg1"/>
                  </a:solidFill>
                </a:rPr>
                <a:t>Immobilisations incorporelles                          </a:t>
              </a:r>
              <a:r>
                <a:rPr lang="fr-FR" sz="1600" dirty="0" smtClean="0">
                  <a:solidFill>
                    <a:schemeClr val="bg1"/>
                  </a:solidFill>
                </a:rPr>
                <a:t>Capitaux </a:t>
              </a:r>
              <a:r>
                <a:rPr lang="fr-FR" sz="1600" dirty="0">
                  <a:solidFill>
                    <a:schemeClr val="bg1"/>
                  </a:solidFill>
                </a:rPr>
                <a:t>propres</a:t>
              </a:r>
            </a:p>
            <a:p>
              <a:r>
                <a:rPr lang="fr-FR" sz="1600" dirty="0">
                  <a:solidFill>
                    <a:schemeClr val="bg1"/>
                  </a:solidFill>
                </a:rPr>
                <a:t>Immobilisations corporelles</a:t>
              </a:r>
            </a:p>
            <a:p>
              <a:r>
                <a:rPr lang="fr-FR" sz="1600" dirty="0">
                  <a:solidFill>
                    <a:schemeClr val="bg1"/>
                  </a:solidFill>
                </a:rPr>
                <a:t>Immobilisations </a:t>
              </a:r>
              <a:r>
                <a:rPr lang="fr-FR" sz="1600" dirty="0" smtClean="0">
                  <a:solidFill>
                    <a:schemeClr val="bg1"/>
                  </a:solidFill>
                </a:rPr>
                <a:t>financières</a:t>
              </a:r>
            </a:p>
            <a:p>
              <a:endParaRPr lang="fr-FR" sz="1600" dirty="0">
                <a:solidFill>
                  <a:schemeClr val="bg1"/>
                </a:solidFill>
              </a:endParaRPr>
            </a:p>
            <a:p>
              <a:r>
                <a:rPr lang="fr-FR" sz="1600" dirty="0" smtClean="0">
                  <a:solidFill>
                    <a:schemeClr val="bg1"/>
                  </a:solidFill>
                </a:rPr>
                <a:t>				Emprunts</a:t>
              </a:r>
              <a:endParaRPr lang="fr-FR" sz="1600" dirty="0">
                <a:solidFill>
                  <a:schemeClr val="bg1"/>
                </a:solidFill>
              </a:endParaRPr>
            </a:p>
            <a:p>
              <a:r>
                <a:rPr lang="fr-FR" sz="1600" dirty="0">
                  <a:solidFill>
                    <a:schemeClr val="bg1"/>
                  </a:solidFill>
                </a:rPr>
                <a:t>Stocks                                                                  </a:t>
              </a:r>
              <a:r>
                <a:rPr lang="fr-FR" sz="1600" dirty="0" smtClean="0">
                  <a:solidFill>
                    <a:schemeClr val="bg1"/>
                  </a:solidFill>
                </a:rPr>
                <a:t>  Dettes </a:t>
              </a:r>
              <a:r>
                <a:rPr lang="fr-FR" sz="1600" dirty="0">
                  <a:solidFill>
                    <a:schemeClr val="bg1"/>
                  </a:solidFill>
                </a:rPr>
                <a:t>fournisseurs</a:t>
              </a:r>
            </a:p>
            <a:p>
              <a:r>
                <a:rPr lang="fr-FR" sz="1600" dirty="0">
                  <a:solidFill>
                    <a:schemeClr val="bg1"/>
                  </a:solidFill>
                </a:rPr>
                <a:t>Créances                                                      </a:t>
              </a:r>
              <a:r>
                <a:rPr lang="fr-FR" sz="1600" dirty="0" smtClean="0">
                  <a:solidFill>
                    <a:schemeClr val="bg1"/>
                  </a:solidFill>
                </a:rPr>
                <a:t>	Dettes </a:t>
              </a:r>
              <a:r>
                <a:rPr lang="fr-FR" sz="1600" dirty="0">
                  <a:solidFill>
                    <a:schemeClr val="bg1"/>
                  </a:solidFill>
                </a:rPr>
                <a:t>fiscales et sociales</a:t>
              </a:r>
            </a:p>
            <a:p>
              <a:r>
                <a:rPr lang="fr-FR" sz="1600" dirty="0">
                  <a:solidFill>
                    <a:schemeClr val="bg1"/>
                  </a:solidFill>
                </a:rPr>
                <a:t>				</a:t>
              </a:r>
              <a:r>
                <a:rPr lang="fr-FR" sz="1600" dirty="0" smtClean="0">
                  <a:solidFill>
                    <a:schemeClr val="bg1"/>
                  </a:solidFill>
                </a:rPr>
                <a:t>Autres </a:t>
              </a:r>
              <a:r>
                <a:rPr lang="fr-FR" sz="1600" dirty="0">
                  <a:solidFill>
                    <a:schemeClr val="bg1"/>
                  </a:solidFill>
                </a:rPr>
                <a:t>dettes</a:t>
              </a:r>
            </a:p>
            <a:p>
              <a:r>
                <a:rPr lang="fr-FR" sz="1600" dirty="0" smtClean="0">
                  <a:solidFill>
                    <a:schemeClr val="bg1"/>
                  </a:solidFill>
                </a:rPr>
                <a:t>Disponibilités</a:t>
              </a:r>
            </a:p>
            <a:p>
              <a:endParaRPr lang="fr-FR" sz="1600" dirty="0">
                <a:solidFill>
                  <a:schemeClr val="bg1"/>
                </a:solidFill>
              </a:endParaRPr>
            </a:p>
            <a:p>
              <a:endParaRPr lang="fr-F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TOTAL ACTIF			TOTAL PASSIF</a:t>
              </a:r>
              <a:endParaRPr lang="fr-FR" sz="1600" dirty="0">
                <a:solidFill>
                  <a:schemeClr val="bg1"/>
                </a:solidFill>
              </a:endParaRPr>
            </a:p>
            <a:p>
              <a:endParaRPr lang="fr-FR" sz="1600" dirty="0"/>
            </a:p>
            <a:p>
              <a:pPr algn="ctr"/>
              <a:endParaRPr lang="fr-FR" sz="1600" i="1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7957582" y="2371725"/>
              <a:ext cx="23709" cy="382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4467225" y="2552882"/>
              <a:ext cx="7135078" cy="10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à coins arrondis 9"/>
            <p:cNvSpPr/>
            <p:nvPr/>
          </p:nvSpPr>
          <p:spPr>
            <a:xfrm rot="10800000">
              <a:off x="4360279" y="2157575"/>
              <a:ext cx="3354970" cy="1071399"/>
            </a:xfrm>
            <a:prstGeom prst="wedgeRoundRectCallout">
              <a:avLst>
                <a:gd name="adj1" fmla="val -21117"/>
                <a:gd name="adj2" fmla="val 79836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à coins arrondis 10"/>
            <p:cNvSpPr/>
            <p:nvPr/>
          </p:nvSpPr>
          <p:spPr>
            <a:xfrm rot="10800000">
              <a:off x="4190999" y="2022054"/>
              <a:ext cx="7305675" cy="3769146"/>
            </a:xfrm>
            <a:prstGeom prst="wedgeRoundRectCallout">
              <a:avLst>
                <a:gd name="adj1" fmla="val -18559"/>
                <a:gd name="adj2" fmla="val 55477"/>
                <a:gd name="adj3" fmla="val 16667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7321514" y="5985347"/>
            <a:ext cx="2269152" cy="686644"/>
            <a:chOff x="9910167" y="6149354"/>
            <a:chExt cx="2269152" cy="68664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167" y="6149354"/>
              <a:ext cx="520131" cy="68664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5236" y="6149354"/>
              <a:ext cx="608749" cy="686644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" t="6640" r="5923" b="8337"/>
            <a:stretch/>
          </p:blipFill>
          <p:spPr>
            <a:xfrm>
              <a:off x="11135053" y="6149354"/>
              <a:ext cx="1044266" cy="68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77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4CF077D-0E43-4586-B50A-E59A5A790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81"/>
            <a:ext cx="12187066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7231362" y="5989982"/>
            <a:ext cx="2269152" cy="686644"/>
            <a:chOff x="9910167" y="6149354"/>
            <a:chExt cx="2269152" cy="68664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167" y="6149354"/>
              <a:ext cx="520131" cy="68664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5236" y="6149354"/>
              <a:ext cx="608749" cy="68664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" t="6640" r="5923" b="8337"/>
            <a:stretch/>
          </p:blipFill>
          <p:spPr>
            <a:xfrm>
              <a:off x="11135053" y="6149354"/>
              <a:ext cx="1044266" cy="6866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910625" y="909822"/>
            <a:ext cx="462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4 – ESTIMER ET NEGOCIER</a:t>
            </a:r>
            <a:endParaRPr lang="fr-FR" sz="3200" dirty="0"/>
          </a:p>
        </p:txBody>
      </p:sp>
      <p:sp>
        <p:nvSpPr>
          <p:cNvPr id="19" name="Rectangle 18"/>
          <p:cNvSpPr/>
          <p:nvPr/>
        </p:nvSpPr>
        <p:spPr>
          <a:xfrm>
            <a:off x="2910625" y="1866832"/>
            <a:ext cx="7337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5 - CONCLURE ET FORMALISER LA REPRISE</a:t>
            </a:r>
            <a:endParaRPr lang="fr-FR" sz="32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099" y="4761396"/>
            <a:ext cx="1900812" cy="36091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243" y="4480769"/>
            <a:ext cx="1298561" cy="19508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8082" y="4690665"/>
            <a:ext cx="487722" cy="39017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1" y="4051121"/>
            <a:ext cx="369303" cy="381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511820" y="4110652"/>
            <a:ext cx="523874" cy="26193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8" b="17586"/>
          <a:stretch/>
        </p:blipFill>
        <p:spPr>
          <a:xfrm>
            <a:off x="9926523" y="3584395"/>
            <a:ext cx="782150" cy="42862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51" y="3196075"/>
            <a:ext cx="407980" cy="3540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0625" y="2859092"/>
            <a:ext cx="5924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all" dirty="0" smtClean="0"/>
              <a:t>6 - S’entourer De partenaires </a:t>
            </a:r>
            <a:endParaRPr lang="fr-FR" sz="3200" b="1" cap="all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911" y="3166641"/>
            <a:ext cx="520131" cy="6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33419" y="1409567"/>
            <a:ext cx="5301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MARCHE:</a:t>
            </a:r>
          </a:p>
          <a:p>
            <a:pPr algn="ctr"/>
            <a:r>
              <a:rPr lang="fr-FR" b="1" dirty="0" smtClean="0"/>
              <a:t>587 000 </a:t>
            </a:r>
            <a:r>
              <a:rPr lang="fr-FR" dirty="0" smtClean="0"/>
              <a:t>entreprises en Nouvelle-Aquitaine,</a:t>
            </a:r>
          </a:p>
          <a:p>
            <a:pPr algn="ctr"/>
            <a:r>
              <a:rPr lang="fr-FR" dirty="0" smtClean="0"/>
              <a:t>dont  </a:t>
            </a:r>
            <a:r>
              <a:rPr lang="fr-FR" b="1" dirty="0" smtClean="0"/>
              <a:t>20% des dirigeants ont 55 ans et plus</a:t>
            </a:r>
            <a:r>
              <a:rPr lang="fr-FR" dirty="0" smtClean="0"/>
              <a:t>.</a:t>
            </a:r>
          </a:p>
          <a:p>
            <a:pPr algn="ctr"/>
            <a:r>
              <a:rPr lang="fr-FR" dirty="0" smtClean="0"/>
              <a:t>50% cèdent pour cause de retraite.</a:t>
            </a:r>
          </a:p>
          <a:p>
            <a:pPr algn="ctr"/>
            <a:r>
              <a:rPr lang="fr-FR" dirty="0" smtClean="0"/>
              <a:t>30% ont un  repreneur interne</a:t>
            </a:r>
          </a:p>
          <a:p>
            <a:pPr algn="ctr"/>
            <a:r>
              <a:rPr lang="fr-FR" dirty="0" smtClean="0"/>
              <a:t>45% cherchent un repreneur externe</a:t>
            </a:r>
          </a:p>
          <a:p>
            <a:pPr algn="ctr"/>
            <a:r>
              <a:rPr lang="fr-FR" dirty="0" smtClean="0"/>
              <a:t>10% sont rachetés par des entreprises</a:t>
            </a:r>
          </a:p>
          <a:p>
            <a:pPr algn="ctr"/>
            <a:r>
              <a:rPr lang="fr-FR" dirty="0" smtClean="0"/>
              <a:t>15% disparaissent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952313" y="1463475"/>
            <a:ext cx="3086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Plus de 68 000 nouvelles installations en Nouvelle-Aquitaine en 2020</a:t>
            </a:r>
          </a:p>
          <a:p>
            <a:pPr algn="ctr"/>
            <a:r>
              <a:rPr lang="fr-FR" sz="1200" i="1" dirty="0" smtClean="0"/>
              <a:t>( source Insee)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321514" y="2527052"/>
            <a:ext cx="32430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Outils de prospection:</a:t>
            </a:r>
          </a:p>
          <a:p>
            <a:r>
              <a:rPr lang="fr-FR" dirty="0" err="1" smtClean="0"/>
              <a:t>Transentreprise</a:t>
            </a:r>
            <a:endParaRPr lang="fr-FR" dirty="0" smtClean="0"/>
          </a:p>
          <a:p>
            <a:r>
              <a:rPr lang="fr-FR" dirty="0" smtClean="0"/>
              <a:t>Entreprendre artisanat</a:t>
            </a:r>
          </a:p>
          <a:p>
            <a:r>
              <a:rPr lang="fr-FR" dirty="0" smtClean="0"/>
              <a:t>Banques de données consulaires</a:t>
            </a:r>
          </a:p>
          <a:p>
            <a:r>
              <a:rPr lang="fr-FR" dirty="0" smtClean="0"/>
              <a:t>Revues professionnelles</a:t>
            </a:r>
          </a:p>
          <a:p>
            <a:r>
              <a:rPr lang="fr-FR" dirty="0" smtClean="0"/>
              <a:t>Partenaires </a:t>
            </a:r>
            <a:r>
              <a:rPr lang="fr-FR" sz="1200" dirty="0"/>
              <a:t>(BPI, </a:t>
            </a:r>
            <a:r>
              <a:rPr lang="fr-FR" sz="1200" dirty="0" smtClean="0"/>
              <a:t>collectivités, CRA, </a:t>
            </a:r>
            <a:r>
              <a:rPr lang="fr-FR" sz="1200" dirty="0"/>
              <a:t>s</a:t>
            </a:r>
            <a:r>
              <a:rPr lang="fr-FR" sz="1200" dirty="0" smtClean="0"/>
              <a:t>yndicats professionnels, Pôle </a:t>
            </a:r>
            <a:endParaRPr lang="fr-FR" sz="1200" dirty="0"/>
          </a:p>
          <a:p>
            <a:r>
              <a:rPr lang="fr-FR" sz="1200" dirty="0"/>
              <a:t>Emploi, APEC,…)</a:t>
            </a:r>
          </a:p>
          <a:p>
            <a:r>
              <a:rPr lang="fr-FR" dirty="0" smtClean="0"/>
              <a:t>Réseaux sociaux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7321514" y="5985347"/>
            <a:ext cx="2269152" cy="686644"/>
            <a:chOff x="9910167" y="6149354"/>
            <a:chExt cx="2269152" cy="68664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167" y="6149354"/>
              <a:ext cx="520131" cy="68664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5236" y="6149354"/>
              <a:ext cx="608749" cy="68664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" t="6640" r="5923" b="8337"/>
            <a:stretch/>
          </p:blipFill>
          <p:spPr>
            <a:xfrm>
              <a:off x="11135053" y="6149354"/>
              <a:ext cx="1044266" cy="686644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6334844" y="5039703"/>
            <a:ext cx="4823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Taux de survie des </a:t>
            </a:r>
            <a:r>
              <a:rPr lang="fr-FR" sz="1600" b="1" dirty="0" smtClean="0"/>
              <a:t>reprises</a:t>
            </a:r>
            <a:r>
              <a:rPr lang="fr-FR" b="1" dirty="0" smtClean="0"/>
              <a:t> à 5 ans 88% </a:t>
            </a:r>
          </a:p>
          <a:p>
            <a:pPr algn="ctr"/>
            <a:r>
              <a:rPr lang="fr-FR" sz="1600" dirty="0" smtClean="0"/>
              <a:t>(50 à 55 % en création selon les régions)  </a:t>
            </a:r>
            <a:r>
              <a:rPr lang="fr-FR" sz="1000" i="1" dirty="0" smtClean="0"/>
              <a:t>(source BPCE)</a:t>
            </a:r>
            <a:endParaRPr lang="fr-FR" sz="10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033419" y="3954022"/>
            <a:ext cx="5331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150 000 artisans dont </a:t>
            </a:r>
            <a:r>
              <a:rPr lang="fr-FR" b="1" dirty="0" smtClean="0"/>
              <a:t>25% de dirigeants ayant 55 ans et plus</a:t>
            </a:r>
          </a:p>
          <a:p>
            <a:r>
              <a:rPr lang="fr-FR" dirty="0" smtClean="0"/>
              <a:t>Tous ne sont pas cédants de leur  entreprise,  cela ne concerne que 53% d’entre eux.</a:t>
            </a:r>
          </a:p>
          <a:p>
            <a:r>
              <a:rPr lang="fr-FR" i="1" dirty="0" smtClean="0"/>
              <a:t>(source chiffres clés artisanat en Nouvelle-Aquitaine)</a:t>
            </a:r>
            <a:endParaRPr lang="fr-FR" i="1" dirty="0"/>
          </a:p>
        </p:txBody>
      </p:sp>
      <p:sp>
        <p:nvSpPr>
          <p:cNvPr id="17" name="Rectangle 16"/>
          <p:cNvSpPr/>
          <p:nvPr/>
        </p:nvSpPr>
        <p:spPr>
          <a:xfrm>
            <a:off x="3184928" y="817264"/>
            <a:ext cx="7105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LE MARCHE DE LA REPRISE EN NOUVELLE-AQUITAINE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7427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-1"/>
            <a:ext cx="12187066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43619" y="2316163"/>
            <a:ext cx="3928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cap="all" dirty="0" smtClean="0"/>
              <a:t>Une reprise réussie</a:t>
            </a:r>
            <a:endParaRPr lang="fr-FR" sz="2800" cap="all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48" y="1122363"/>
            <a:ext cx="1167238" cy="15409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82" y="3859685"/>
            <a:ext cx="1052087" cy="118671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6640" r="5923" b="8337"/>
          <a:stretch/>
        </p:blipFill>
        <p:spPr>
          <a:xfrm>
            <a:off x="1698357" y="2780259"/>
            <a:ext cx="1235539" cy="812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6374" y="3244333"/>
            <a:ext cx="3925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909352" y="3244333"/>
            <a:ext cx="499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https://</a:t>
            </a:r>
            <a:r>
              <a:rPr lang="fr-FR" dirty="0" smtClean="0">
                <a:hlinkClick r:id="rId6"/>
              </a:rPr>
              <a:t>www.youtube.com/watch?v=LHO2eZuLT78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22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41991" y="720566"/>
            <a:ext cx="84867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MERCI DE VOTRE ATTENTION</a:t>
            </a:r>
            <a:endParaRPr lang="fr-FR" sz="2800" dirty="0"/>
          </a:p>
          <a:p>
            <a:r>
              <a:rPr lang="fr-FR" sz="2800" b="1" dirty="0" smtClean="0"/>
              <a:t>Intervenants:</a:t>
            </a:r>
          </a:p>
          <a:p>
            <a:r>
              <a:rPr lang="fr-FR" sz="2800" dirty="0" smtClean="0"/>
              <a:t>Pascal </a:t>
            </a:r>
            <a:r>
              <a:rPr lang="fr-FR" sz="2800" dirty="0"/>
              <a:t>CHARRIER  Conseil Régional Nouvelle-Aquitaine</a:t>
            </a:r>
          </a:p>
          <a:p>
            <a:r>
              <a:rPr lang="fr-FR" sz="2800" dirty="0" smtClean="0"/>
              <a:t>Karine SUISSA  </a:t>
            </a:r>
            <a:r>
              <a:rPr lang="fr-FR" sz="2800" dirty="0"/>
              <a:t>CCI </a:t>
            </a:r>
            <a:r>
              <a:rPr lang="fr-FR" sz="2800" dirty="0" smtClean="0"/>
              <a:t>PAU-BEARN</a:t>
            </a:r>
          </a:p>
          <a:p>
            <a:r>
              <a:rPr lang="fr-FR" sz="2800" dirty="0" smtClean="0"/>
              <a:t>Patricia NIGITA CCI PAU-BEARN</a:t>
            </a:r>
            <a:endParaRPr lang="fr-FR" sz="2800" dirty="0"/>
          </a:p>
          <a:p>
            <a:r>
              <a:rPr lang="fr-FR" sz="2800" dirty="0" smtClean="0"/>
              <a:t>Annie </a:t>
            </a:r>
            <a:r>
              <a:rPr lang="fr-FR" sz="2800" dirty="0"/>
              <a:t>LECOMPTE   </a:t>
            </a:r>
            <a:r>
              <a:rPr lang="fr-FR" sz="2800" dirty="0" smtClean="0"/>
              <a:t>CMAR Nouvelle-Aquitaine</a:t>
            </a:r>
            <a:endParaRPr lang="fr-FR" sz="2800" dirty="0"/>
          </a:p>
          <a:p>
            <a:endParaRPr lang="fr-FR" sz="1400" dirty="0"/>
          </a:p>
          <a:p>
            <a:r>
              <a:rPr lang="fr-FR" sz="2800" dirty="0"/>
              <a:t>CONTACT:</a:t>
            </a:r>
          </a:p>
          <a:p>
            <a:r>
              <a:rPr lang="fr-FR" sz="2800" b="1" dirty="0" smtClean="0"/>
              <a:t>Conseil </a:t>
            </a:r>
            <a:r>
              <a:rPr lang="fr-FR" sz="2800" b="1" dirty="0"/>
              <a:t>r</a:t>
            </a:r>
            <a:r>
              <a:rPr lang="fr-FR" sz="2800" b="1" dirty="0" smtClean="0"/>
              <a:t>égional  NOUVELLE-AQUITAINE</a:t>
            </a:r>
            <a:endParaRPr lang="fr-FR" sz="2800" dirty="0" smtClean="0"/>
          </a:p>
          <a:p>
            <a:r>
              <a:rPr lang="fr-FR" sz="2800" dirty="0" smtClean="0"/>
              <a:t>14</a:t>
            </a:r>
            <a:r>
              <a:rPr lang="fr-FR" sz="2800" dirty="0"/>
              <a:t>, Rue François de Sourdis  33 077 Bordeaux cedex </a:t>
            </a:r>
          </a:p>
          <a:p>
            <a:endParaRPr lang="fr-FR" dirty="0"/>
          </a:p>
          <a:p>
            <a:r>
              <a:rPr lang="fr-FR" sz="2800" dirty="0"/>
              <a:t>Tel:   05 57 57 80 00 </a:t>
            </a:r>
          </a:p>
          <a:p>
            <a:r>
              <a:rPr lang="fr-FR" sz="2800" dirty="0"/>
              <a:t>Web:   </a:t>
            </a:r>
            <a:r>
              <a:rPr lang="fr-FR" sz="2800" dirty="0" smtClean="0">
                <a:hlinkClick r:id="rId3"/>
              </a:rPr>
              <a:t>www.entreprises.nouvelle-aquitaine.fr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67" y="1174438"/>
            <a:ext cx="1167238" cy="154091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01" y="3911760"/>
            <a:ext cx="1052087" cy="118671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6640" r="5923" b="8337"/>
          <a:stretch/>
        </p:blipFill>
        <p:spPr>
          <a:xfrm>
            <a:off x="1196076" y="2832334"/>
            <a:ext cx="1235539" cy="81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35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314</Words>
  <Application>Microsoft Office PowerPoint</Application>
  <PresentationFormat>Grand écran</PresentationFormat>
  <Paragraphs>69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Pascal CHARRIER</cp:lastModifiedBy>
  <cp:revision>13</cp:revision>
  <dcterms:created xsi:type="dcterms:W3CDTF">2021-03-31T15:32:13Z</dcterms:created>
  <dcterms:modified xsi:type="dcterms:W3CDTF">2021-06-07T13:37:22Z</dcterms:modified>
</cp:coreProperties>
</file>