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4" r:id="rId7"/>
    <p:sldId id="265" r:id="rId8"/>
    <p:sldId id="266" r:id="rId9"/>
    <p:sldId id="267" r:id="rId10"/>
    <p:sldId id="268" r:id="rId11"/>
    <p:sldId id="269" r:id="rId12"/>
    <p:sldId id="270"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82F9A-C488-41F6-8BDB-F68723545DC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AEA8E04-E061-4397-8CEE-05C07B1CB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0FA5EF-5032-4805-8D6F-1152CF8F28A7}"/>
              </a:ext>
            </a:extLst>
          </p:cNvPr>
          <p:cNvSpPr>
            <a:spLocks noGrp="1"/>
          </p:cNvSpPr>
          <p:nvPr>
            <p:ph type="dt" sz="half" idx="10"/>
          </p:nvPr>
        </p:nvSpPr>
        <p:spPr/>
        <p:txBody>
          <a:bodyPr/>
          <a:lstStyle/>
          <a:p>
            <a:fld id="{3AF8C07A-1065-486C-81F5-FBFE7E2880AB}" type="datetimeFigureOut">
              <a:rPr lang="fr-FR" smtClean="0"/>
              <a:t>09/06/2021</a:t>
            </a:fld>
            <a:endParaRPr lang="fr-FR"/>
          </a:p>
        </p:txBody>
      </p:sp>
      <p:sp>
        <p:nvSpPr>
          <p:cNvPr id="5" name="Espace réservé du pied de page 4">
            <a:extLst>
              <a:ext uri="{FF2B5EF4-FFF2-40B4-BE49-F238E27FC236}">
                <a16:creationId xmlns:a16="http://schemas.microsoft.com/office/drawing/2014/main" id="{C71C723B-A341-4858-8B43-286ABB81E7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C401EA-9270-4F89-91F0-F862F5115E8C}"/>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334664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8454F-AD93-48A1-A214-F5ED5BC77B9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84FD2FD-346A-432D-B521-66F4BA3FCB0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8EFC7D-7415-40FF-920F-8B893D5DCE72}"/>
              </a:ext>
            </a:extLst>
          </p:cNvPr>
          <p:cNvSpPr>
            <a:spLocks noGrp="1"/>
          </p:cNvSpPr>
          <p:nvPr>
            <p:ph type="dt" sz="half" idx="10"/>
          </p:nvPr>
        </p:nvSpPr>
        <p:spPr/>
        <p:txBody>
          <a:bodyPr/>
          <a:lstStyle/>
          <a:p>
            <a:fld id="{3AF8C07A-1065-486C-81F5-FBFE7E2880AB}" type="datetimeFigureOut">
              <a:rPr lang="fr-FR" smtClean="0"/>
              <a:t>09/06/2021</a:t>
            </a:fld>
            <a:endParaRPr lang="fr-FR"/>
          </a:p>
        </p:txBody>
      </p:sp>
      <p:sp>
        <p:nvSpPr>
          <p:cNvPr id="5" name="Espace réservé du pied de page 4">
            <a:extLst>
              <a:ext uri="{FF2B5EF4-FFF2-40B4-BE49-F238E27FC236}">
                <a16:creationId xmlns:a16="http://schemas.microsoft.com/office/drawing/2014/main" id="{35302090-3C7A-4C1E-8E13-EC1CB84916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E651D6-9A74-4D8E-B4C4-3F0B479FF7EC}"/>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83782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0BD8E79-FDF9-45EA-8F3E-BC623F02F95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CC15C61-C23D-4B75-B27C-99C7DEFCB21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6B99B7-F124-465E-88EA-8E575DB62BEC}"/>
              </a:ext>
            </a:extLst>
          </p:cNvPr>
          <p:cNvSpPr>
            <a:spLocks noGrp="1"/>
          </p:cNvSpPr>
          <p:nvPr>
            <p:ph type="dt" sz="half" idx="10"/>
          </p:nvPr>
        </p:nvSpPr>
        <p:spPr/>
        <p:txBody>
          <a:bodyPr/>
          <a:lstStyle/>
          <a:p>
            <a:fld id="{3AF8C07A-1065-486C-81F5-FBFE7E2880AB}" type="datetimeFigureOut">
              <a:rPr lang="fr-FR" smtClean="0"/>
              <a:t>09/06/2021</a:t>
            </a:fld>
            <a:endParaRPr lang="fr-FR"/>
          </a:p>
        </p:txBody>
      </p:sp>
      <p:sp>
        <p:nvSpPr>
          <p:cNvPr id="5" name="Espace réservé du pied de page 4">
            <a:extLst>
              <a:ext uri="{FF2B5EF4-FFF2-40B4-BE49-F238E27FC236}">
                <a16:creationId xmlns:a16="http://schemas.microsoft.com/office/drawing/2014/main" id="{29054BD1-9E02-4D90-A46C-35BF9C58C0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68B6A8-DBE8-4E05-99B1-0FCF93C892D7}"/>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363107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5B0F2-79B3-44CA-BE54-28AE09A6F6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4D7BB7E-460C-4415-86C6-B48BE1B3847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1285FE-82B3-4F93-8186-E85DDE4E5B99}"/>
              </a:ext>
            </a:extLst>
          </p:cNvPr>
          <p:cNvSpPr>
            <a:spLocks noGrp="1"/>
          </p:cNvSpPr>
          <p:nvPr>
            <p:ph type="dt" sz="half" idx="10"/>
          </p:nvPr>
        </p:nvSpPr>
        <p:spPr/>
        <p:txBody>
          <a:bodyPr/>
          <a:lstStyle/>
          <a:p>
            <a:fld id="{3AF8C07A-1065-486C-81F5-FBFE7E2880AB}" type="datetimeFigureOut">
              <a:rPr lang="fr-FR" smtClean="0"/>
              <a:t>09/06/2021</a:t>
            </a:fld>
            <a:endParaRPr lang="fr-FR"/>
          </a:p>
        </p:txBody>
      </p:sp>
      <p:sp>
        <p:nvSpPr>
          <p:cNvPr id="5" name="Espace réservé du pied de page 4">
            <a:extLst>
              <a:ext uri="{FF2B5EF4-FFF2-40B4-BE49-F238E27FC236}">
                <a16:creationId xmlns:a16="http://schemas.microsoft.com/office/drawing/2014/main" id="{09D68963-DE6F-4772-90A4-D5B637D03C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2A70AD-2BC9-4DC0-8DF5-0E2F46623939}"/>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330001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80BF26-92C5-4B7B-A297-3C983D1EFF8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D8C5F99-9474-4313-B7B8-65E03E8AEF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3F0D89F-6612-4D39-91A9-3C525E7FBA5B}"/>
              </a:ext>
            </a:extLst>
          </p:cNvPr>
          <p:cNvSpPr>
            <a:spLocks noGrp="1"/>
          </p:cNvSpPr>
          <p:nvPr>
            <p:ph type="dt" sz="half" idx="10"/>
          </p:nvPr>
        </p:nvSpPr>
        <p:spPr/>
        <p:txBody>
          <a:bodyPr/>
          <a:lstStyle/>
          <a:p>
            <a:fld id="{3AF8C07A-1065-486C-81F5-FBFE7E2880AB}" type="datetimeFigureOut">
              <a:rPr lang="fr-FR" smtClean="0"/>
              <a:t>09/06/2021</a:t>
            </a:fld>
            <a:endParaRPr lang="fr-FR"/>
          </a:p>
        </p:txBody>
      </p:sp>
      <p:sp>
        <p:nvSpPr>
          <p:cNvPr id="5" name="Espace réservé du pied de page 4">
            <a:extLst>
              <a:ext uri="{FF2B5EF4-FFF2-40B4-BE49-F238E27FC236}">
                <a16:creationId xmlns:a16="http://schemas.microsoft.com/office/drawing/2014/main" id="{4AB16D20-4DCC-4806-81C9-402818D345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5FA8C1-448A-474C-8E7A-D256D2F24504}"/>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206321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54FBDD-20CD-4AF1-8434-56993BE7142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91CA0E-32E4-4AA1-B395-802867593B4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B0F57EC-715A-42A3-9EEF-FBCC05D0A5B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D3F0389-56C2-4906-A9A3-DD80E918597E}"/>
              </a:ext>
            </a:extLst>
          </p:cNvPr>
          <p:cNvSpPr>
            <a:spLocks noGrp="1"/>
          </p:cNvSpPr>
          <p:nvPr>
            <p:ph type="dt" sz="half" idx="10"/>
          </p:nvPr>
        </p:nvSpPr>
        <p:spPr/>
        <p:txBody>
          <a:bodyPr/>
          <a:lstStyle/>
          <a:p>
            <a:fld id="{3AF8C07A-1065-486C-81F5-FBFE7E2880AB}" type="datetimeFigureOut">
              <a:rPr lang="fr-FR" smtClean="0"/>
              <a:t>09/06/2021</a:t>
            </a:fld>
            <a:endParaRPr lang="fr-FR"/>
          </a:p>
        </p:txBody>
      </p:sp>
      <p:sp>
        <p:nvSpPr>
          <p:cNvPr id="6" name="Espace réservé du pied de page 5">
            <a:extLst>
              <a:ext uri="{FF2B5EF4-FFF2-40B4-BE49-F238E27FC236}">
                <a16:creationId xmlns:a16="http://schemas.microsoft.com/office/drawing/2014/main" id="{7C1095D9-F72B-4690-AD34-EAF807051F6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7F2131-1745-4A89-B6C7-E72511B9CBD8}"/>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424508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DFDDD3-6AB3-4977-B360-4EB4F001C29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40389E4-C2D1-4CD1-80C8-35909978D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DD5B18D-09F3-4592-8660-D79566A1F38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919A94A-B62B-45BB-A029-BD6E6FBC7E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5A77F1-8740-4E17-A34B-F4FAE3CAD78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AF6E21D-D2F5-4995-AB11-F10F1D9C8FC6}"/>
              </a:ext>
            </a:extLst>
          </p:cNvPr>
          <p:cNvSpPr>
            <a:spLocks noGrp="1"/>
          </p:cNvSpPr>
          <p:nvPr>
            <p:ph type="dt" sz="half" idx="10"/>
          </p:nvPr>
        </p:nvSpPr>
        <p:spPr/>
        <p:txBody>
          <a:bodyPr/>
          <a:lstStyle/>
          <a:p>
            <a:fld id="{3AF8C07A-1065-486C-81F5-FBFE7E2880AB}" type="datetimeFigureOut">
              <a:rPr lang="fr-FR" smtClean="0"/>
              <a:t>09/06/2021</a:t>
            </a:fld>
            <a:endParaRPr lang="fr-FR"/>
          </a:p>
        </p:txBody>
      </p:sp>
      <p:sp>
        <p:nvSpPr>
          <p:cNvPr id="8" name="Espace réservé du pied de page 7">
            <a:extLst>
              <a:ext uri="{FF2B5EF4-FFF2-40B4-BE49-F238E27FC236}">
                <a16:creationId xmlns:a16="http://schemas.microsoft.com/office/drawing/2014/main" id="{7DF03A76-DA82-46A7-B149-FA8903744CC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0CB19CD-3C61-4712-8440-3C0BB84E1D00}"/>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103962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FABF78-286C-4813-A17B-A42F23DE438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B2AA20A-55B7-4E82-B9E4-974408D721AD}"/>
              </a:ext>
            </a:extLst>
          </p:cNvPr>
          <p:cNvSpPr>
            <a:spLocks noGrp="1"/>
          </p:cNvSpPr>
          <p:nvPr>
            <p:ph type="dt" sz="half" idx="10"/>
          </p:nvPr>
        </p:nvSpPr>
        <p:spPr/>
        <p:txBody>
          <a:bodyPr/>
          <a:lstStyle/>
          <a:p>
            <a:fld id="{3AF8C07A-1065-486C-81F5-FBFE7E2880AB}" type="datetimeFigureOut">
              <a:rPr lang="fr-FR" smtClean="0"/>
              <a:t>09/06/2021</a:t>
            </a:fld>
            <a:endParaRPr lang="fr-FR"/>
          </a:p>
        </p:txBody>
      </p:sp>
      <p:sp>
        <p:nvSpPr>
          <p:cNvPr id="4" name="Espace réservé du pied de page 3">
            <a:extLst>
              <a:ext uri="{FF2B5EF4-FFF2-40B4-BE49-F238E27FC236}">
                <a16:creationId xmlns:a16="http://schemas.microsoft.com/office/drawing/2014/main" id="{8892F13B-308D-4F8F-81B1-258B72B7885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D9CA2E8-9645-4BB2-A2F1-F32517B700CB}"/>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20983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F5FDBE-49E5-4D8E-81E2-56AA08A58359}"/>
              </a:ext>
            </a:extLst>
          </p:cNvPr>
          <p:cNvSpPr>
            <a:spLocks noGrp="1"/>
          </p:cNvSpPr>
          <p:nvPr>
            <p:ph type="dt" sz="half" idx="10"/>
          </p:nvPr>
        </p:nvSpPr>
        <p:spPr/>
        <p:txBody>
          <a:bodyPr/>
          <a:lstStyle/>
          <a:p>
            <a:fld id="{3AF8C07A-1065-486C-81F5-FBFE7E2880AB}" type="datetimeFigureOut">
              <a:rPr lang="fr-FR" smtClean="0"/>
              <a:t>09/06/2021</a:t>
            </a:fld>
            <a:endParaRPr lang="fr-FR"/>
          </a:p>
        </p:txBody>
      </p:sp>
      <p:sp>
        <p:nvSpPr>
          <p:cNvPr id="3" name="Espace réservé du pied de page 2">
            <a:extLst>
              <a:ext uri="{FF2B5EF4-FFF2-40B4-BE49-F238E27FC236}">
                <a16:creationId xmlns:a16="http://schemas.microsoft.com/office/drawing/2014/main" id="{FC0D5AEA-7FD9-47EA-8018-39BF500DBE9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717080F-C890-4FE3-8C75-7EA63D9CCD7A}"/>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416899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B188FD-0DFD-4FF9-94AE-76F36568005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EC5239-B2BE-496A-A6A1-4144E90ED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7D41048-09A8-42A4-9C2A-E502E53BF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F99FD7C-914D-4A27-9450-701E22F051CF}"/>
              </a:ext>
            </a:extLst>
          </p:cNvPr>
          <p:cNvSpPr>
            <a:spLocks noGrp="1"/>
          </p:cNvSpPr>
          <p:nvPr>
            <p:ph type="dt" sz="half" idx="10"/>
          </p:nvPr>
        </p:nvSpPr>
        <p:spPr/>
        <p:txBody>
          <a:bodyPr/>
          <a:lstStyle/>
          <a:p>
            <a:fld id="{3AF8C07A-1065-486C-81F5-FBFE7E2880AB}" type="datetimeFigureOut">
              <a:rPr lang="fr-FR" smtClean="0"/>
              <a:t>09/06/2021</a:t>
            </a:fld>
            <a:endParaRPr lang="fr-FR"/>
          </a:p>
        </p:txBody>
      </p:sp>
      <p:sp>
        <p:nvSpPr>
          <p:cNvPr id="6" name="Espace réservé du pied de page 5">
            <a:extLst>
              <a:ext uri="{FF2B5EF4-FFF2-40B4-BE49-F238E27FC236}">
                <a16:creationId xmlns:a16="http://schemas.microsoft.com/office/drawing/2014/main" id="{3341AA6C-EB3D-44E0-8B43-80A4E4A753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B17ABCF-AB0B-4775-85F6-5A9AD3AAD069}"/>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270811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B3388C-7E66-4E15-9A9A-3B3EEFB1FA8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8D4CF5C-BA9A-483A-9B3B-038656025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1A49464-9540-4025-88BF-98A3A2F72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BA1351C-9946-4673-9DF5-9D8455E17081}"/>
              </a:ext>
            </a:extLst>
          </p:cNvPr>
          <p:cNvSpPr>
            <a:spLocks noGrp="1"/>
          </p:cNvSpPr>
          <p:nvPr>
            <p:ph type="dt" sz="half" idx="10"/>
          </p:nvPr>
        </p:nvSpPr>
        <p:spPr/>
        <p:txBody>
          <a:bodyPr/>
          <a:lstStyle/>
          <a:p>
            <a:fld id="{3AF8C07A-1065-486C-81F5-FBFE7E2880AB}" type="datetimeFigureOut">
              <a:rPr lang="fr-FR" smtClean="0"/>
              <a:t>09/06/2021</a:t>
            </a:fld>
            <a:endParaRPr lang="fr-FR"/>
          </a:p>
        </p:txBody>
      </p:sp>
      <p:sp>
        <p:nvSpPr>
          <p:cNvPr id="6" name="Espace réservé du pied de page 5">
            <a:extLst>
              <a:ext uri="{FF2B5EF4-FFF2-40B4-BE49-F238E27FC236}">
                <a16:creationId xmlns:a16="http://schemas.microsoft.com/office/drawing/2014/main" id="{F46E04CD-3859-4CF8-A083-B4E224A9BF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FD501A-84C8-42FE-9DE5-053787805938}"/>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289542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2F6E0A1-02B5-4320-98A7-298B398417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B918EB1-007A-4728-A26E-9F064FF97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C709C3-51DC-459B-83E9-CEFD4A9F2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8C07A-1065-486C-81F5-FBFE7E2880AB}" type="datetimeFigureOut">
              <a:rPr lang="fr-FR" smtClean="0"/>
              <a:t>09/06/2021</a:t>
            </a:fld>
            <a:endParaRPr lang="fr-FR"/>
          </a:p>
        </p:txBody>
      </p:sp>
      <p:sp>
        <p:nvSpPr>
          <p:cNvPr id="5" name="Espace réservé du pied de page 4">
            <a:extLst>
              <a:ext uri="{FF2B5EF4-FFF2-40B4-BE49-F238E27FC236}">
                <a16:creationId xmlns:a16="http://schemas.microsoft.com/office/drawing/2014/main" id="{4CE5C83F-1989-4210-8375-9BF1A10CD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29B03C3-3303-4AEE-BFAA-D84BAED41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5F910-BD78-4E42-8213-EE204D729EA2}" type="slidenum">
              <a:rPr lang="fr-FR" smtClean="0"/>
              <a:t>‹N°›</a:t>
            </a:fld>
            <a:endParaRPr lang="fr-FR"/>
          </a:p>
        </p:txBody>
      </p:sp>
    </p:spTree>
    <p:extLst>
      <p:ext uri="{BB962C8B-B14F-4D97-AF65-F5344CB8AC3E}">
        <p14:creationId xmlns:p14="http://schemas.microsoft.com/office/powerpoint/2010/main" val="199574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905D1EA2-EAE3-4709-B8FB-FA4B4DD03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46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692F6AFE-2A1A-404D-9215-66125ADAE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4" name="ZoneTexte 3">
            <a:extLst>
              <a:ext uri="{FF2B5EF4-FFF2-40B4-BE49-F238E27FC236}">
                <a16:creationId xmlns:a16="http://schemas.microsoft.com/office/drawing/2014/main" id="{7C200671-C884-4D9E-872C-E1DEEE9CE9DE}"/>
              </a:ext>
            </a:extLst>
          </p:cNvPr>
          <p:cNvSpPr txBox="1"/>
          <p:nvPr/>
        </p:nvSpPr>
        <p:spPr>
          <a:xfrm>
            <a:off x="1350628" y="2672215"/>
            <a:ext cx="10142290" cy="646331"/>
          </a:xfrm>
          <a:prstGeom prst="rect">
            <a:avLst/>
          </a:prstGeom>
          <a:noFill/>
        </p:spPr>
        <p:txBody>
          <a:bodyPr wrap="square" rtlCol="0">
            <a:spAutoFit/>
          </a:bodyPr>
          <a:lstStyle/>
          <a:p>
            <a:r>
              <a:rPr lang="fr-FR" sz="3600" dirty="0">
                <a:solidFill>
                  <a:schemeClr val="bg1"/>
                </a:solidFill>
                <a:latin typeface="Arial" panose="020B0604020202020204" pitchFamily="34" charset="0"/>
                <a:cs typeface="Arial" panose="020B0604020202020204" pitchFamily="34" charset="0"/>
              </a:rPr>
              <a:t>Prenez le virage numérique en toute sécurité !</a:t>
            </a:r>
          </a:p>
        </p:txBody>
      </p:sp>
      <p:pic>
        <p:nvPicPr>
          <p:cNvPr id="7" name="Image 6">
            <a:extLst>
              <a:ext uri="{FF2B5EF4-FFF2-40B4-BE49-F238E27FC236}">
                <a16:creationId xmlns:a16="http://schemas.microsoft.com/office/drawing/2014/main" id="{BCEB37E4-E782-4EA3-B951-841A9ED9E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644" y="5521296"/>
            <a:ext cx="1673538" cy="987921"/>
          </a:xfrm>
          <a:prstGeom prst="rect">
            <a:avLst/>
          </a:prstGeom>
        </p:spPr>
      </p:pic>
    </p:spTree>
    <p:extLst>
      <p:ext uri="{BB962C8B-B14F-4D97-AF65-F5344CB8AC3E}">
        <p14:creationId xmlns:p14="http://schemas.microsoft.com/office/powerpoint/2010/main" val="989323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30A56349-FF9A-4D0B-83E0-78DAC0FE1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8" y="0"/>
            <a:ext cx="12180722" cy="6858000"/>
          </a:xfrm>
          <a:prstGeom prst="rect">
            <a:avLst/>
          </a:prstGeom>
        </p:spPr>
      </p:pic>
      <p:sp>
        <p:nvSpPr>
          <p:cNvPr id="5" name="ZoneTexte 4">
            <a:extLst>
              <a:ext uri="{FF2B5EF4-FFF2-40B4-BE49-F238E27FC236}">
                <a16:creationId xmlns:a16="http://schemas.microsoft.com/office/drawing/2014/main" id="{110CA124-05EC-449D-A40E-CD27565EAFA5}"/>
              </a:ext>
            </a:extLst>
          </p:cNvPr>
          <p:cNvSpPr txBox="1"/>
          <p:nvPr/>
        </p:nvSpPr>
        <p:spPr>
          <a:xfrm>
            <a:off x="1987125" y="2034440"/>
            <a:ext cx="8870927" cy="3631763"/>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Les points à vérifier en amont, </a:t>
            </a:r>
            <a:r>
              <a:rPr lang="fr-FR" dirty="0">
                <a:latin typeface="Arial" panose="020B0604020202020204" pitchFamily="34" charset="0"/>
                <a:cs typeface="Arial" panose="020B0604020202020204" pitchFamily="34" charset="0"/>
              </a:rPr>
              <a:t>notamment propriété intellectuelle :</a:t>
            </a:r>
          </a:p>
          <a:p>
            <a:endParaRPr lang="fr-FR"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u="sng" dirty="0">
                <a:latin typeface="Arial" panose="020B0604020202020204" pitchFamily="34" charset="0"/>
                <a:cs typeface="Arial" panose="020B0604020202020204" pitchFamily="34" charset="0"/>
              </a:rPr>
              <a:t>choix de la marque et du nom de domaine</a:t>
            </a:r>
            <a:r>
              <a:rPr lang="fr-FR" dirty="0">
                <a:latin typeface="Arial" panose="020B0604020202020204" pitchFamily="34" charset="0"/>
                <a:cs typeface="Arial" panose="020B0604020202020204" pitchFamily="34" charset="0"/>
              </a:rPr>
              <a:t> : vérifier la disponibilité des vocables avant de se lancer dans la stratégie de communication et autre</a:t>
            </a:r>
          </a:p>
          <a:p>
            <a:endParaRPr lang="fr-F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u="sng" dirty="0">
                <a:latin typeface="Arial" panose="020B0604020202020204" pitchFamily="34" charset="0"/>
                <a:cs typeface="Arial" panose="020B0604020202020204" pitchFamily="34" charset="0"/>
              </a:rPr>
              <a:t>choix de la typologie d’offre de site</a:t>
            </a:r>
            <a:r>
              <a:rPr lang="fr-FR" dirty="0">
                <a:latin typeface="Arial" panose="020B0604020202020204" pitchFamily="34" charset="0"/>
                <a:cs typeface="Arial" panose="020B0604020202020204" pitchFamily="34" charset="0"/>
              </a:rPr>
              <a:t> : </a:t>
            </a:r>
          </a:p>
          <a:p>
            <a:pPr marL="742950" lvl="1" indent="-285750">
              <a:buFont typeface="Courier New" panose="02070309020205020404" pitchFamily="49" charset="0"/>
              <a:buChar char="o"/>
            </a:pPr>
            <a:r>
              <a:rPr lang="fr-FR" dirty="0">
                <a:latin typeface="Arial" panose="020B0604020202020204" pitchFamily="34" charset="0"/>
                <a:cs typeface="Arial" panose="020B0604020202020204" pitchFamily="34" charset="0"/>
              </a:rPr>
              <a:t>une solution clé en main : conservation des contenus que vous aurez fournis uniquement</a:t>
            </a:r>
          </a:p>
          <a:p>
            <a:pPr marL="742950" lvl="1" indent="-285750">
              <a:buFont typeface="Courier New" panose="02070309020205020404" pitchFamily="49" charset="0"/>
              <a:buChar char="o"/>
            </a:pPr>
            <a:r>
              <a:rPr lang="fr-FR" dirty="0">
                <a:latin typeface="Arial" panose="020B0604020202020204" pitchFamily="34" charset="0"/>
                <a:cs typeface="Arial" panose="020B0604020202020204" pitchFamily="34" charset="0"/>
              </a:rPr>
              <a:t>un site sur mesure : gérer les modalités de cession des droits de propriété intellectuelle du site avec le développeur ainsi que les modalités de maintenance pour assurer sa pérennité (évolution, disponibilité, résolution des bugs) dans le temps</a:t>
            </a:r>
          </a:p>
          <a:p>
            <a:endParaRPr lang="fr-FR"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899ED20F-5DAF-43AA-BACA-BA59299211BA}"/>
              </a:ext>
            </a:extLst>
          </p:cNvPr>
          <p:cNvSpPr txBox="1"/>
          <p:nvPr/>
        </p:nvSpPr>
        <p:spPr>
          <a:xfrm>
            <a:off x="1604628" y="1030288"/>
            <a:ext cx="8730609"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Créer sa solution numérique</a:t>
            </a:r>
          </a:p>
        </p:txBody>
      </p:sp>
      <p:pic>
        <p:nvPicPr>
          <p:cNvPr id="20" name="Image 19">
            <a:extLst>
              <a:ext uri="{FF2B5EF4-FFF2-40B4-BE49-F238E27FC236}">
                <a16:creationId xmlns:a16="http://schemas.microsoft.com/office/drawing/2014/main" id="{6B48AD1D-70CE-4665-9991-458438D06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262" y="5477437"/>
            <a:ext cx="1181580" cy="697509"/>
          </a:xfrm>
          <a:prstGeom prst="rect">
            <a:avLst/>
          </a:prstGeom>
        </p:spPr>
      </p:pic>
      <p:pic>
        <p:nvPicPr>
          <p:cNvPr id="7" name="Graphique 6" descr="Liste de vérification">
            <a:extLst>
              <a:ext uri="{FF2B5EF4-FFF2-40B4-BE49-F238E27FC236}">
                <a16:creationId xmlns:a16="http://schemas.microsoft.com/office/drawing/2014/main" id="{B28066AD-E448-40D0-B97B-E244C090C1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2544" y="2034440"/>
            <a:ext cx="914400" cy="914400"/>
          </a:xfrm>
          <a:prstGeom prst="rect">
            <a:avLst/>
          </a:prstGeom>
        </p:spPr>
      </p:pic>
    </p:spTree>
    <p:extLst>
      <p:ext uri="{BB962C8B-B14F-4D97-AF65-F5344CB8AC3E}">
        <p14:creationId xmlns:p14="http://schemas.microsoft.com/office/powerpoint/2010/main" val="17448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30A56349-FF9A-4D0B-83E0-78DAC0FE1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8" y="0"/>
            <a:ext cx="12180722" cy="6858000"/>
          </a:xfrm>
          <a:prstGeom prst="rect">
            <a:avLst/>
          </a:prstGeom>
        </p:spPr>
      </p:pic>
      <p:sp>
        <p:nvSpPr>
          <p:cNvPr id="5" name="ZoneTexte 4">
            <a:extLst>
              <a:ext uri="{FF2B5EF4-FFF2-40B4-BE49-F238E27FC236}">
                <a16:creationId xmlns:a16="http://schemas.microsoft.com/office/drawing/2014/main" id="{110CA124-05EC-449D-A40E-CD27565EAFA5}"/>
              </a:ext>
            </a:extLst>
          </p:cNvPr>
          <p:cNvSpPr txBox="1"/>
          <p:nvPr/>
        </p:nvSpPr>
        <p:spPr>
          <a:xfrm>
            <a:off x="1987125" y="2034440"/>
            <a:ext cx="8870927" cy="3754874"/>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Que faut-il prévoir comme document / mention sur son site internet ? </a:t>
            </a:r>
          </a:p>
          <a:p>
            <a:endParaRPr lang="fr-FR"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mentions légales LCEN (obligatoire) pour identifier l’éditeur (gestionnaire) de site et CGU (recommandé) pour encadrer l’utilisation du site que ce soit par les visiteurs</a:t>
            </a:r>
          </a:p>
          <a:p>
            <a:pPr marL="285750" indent="-285750">
              <a:buFont typeface="Wingdings" panose="05000000000000000000" pitchFamily="2" charset="2"/>
              <a:buChar char="q"/>
            </a:pPr>
            <a:endParaRPr lang="fr-F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CGV ou CGA pour les sites marchands ou générant une adhésion (indispensable)</a:t>
            </a:r>
          </a:p>
          <a:p>
            <a:pPr marL="285750" indent="-285750">
              <a:buFont typeface="Wingdings" panose="05000000000000000000" pitchFamily="2" charset="2"/>
              <a:buChar char="q"/>
            </a:pPr>
            <a:endParaRPr lang="fr-F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politique de protection des données (obligatoire) : information des personnes concernées sur le traitement de leurs données</a:t>
            </a:r>
          </a:p>
          <a:p>
            <a:pPr marL="285750" indent="-285750">
              <a:buFont typeface="Wingdings" panose="05000000000000000000" pitchFamily="2" charset="2"/>
              <a:buChar char="q"/>
            </a:pPr>
            <a:endParaRPr lang="fr-F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fr-FR" dirty="0">
                <a:latin typeface="Arial" panose="020B0604020202020204" pitchFamily="34" charset="0"/>
                <a:cs typeface="Arial" panose="020B0604020202020204" pitchFamily="34" charset="0"/>
              </a:rPr>
              <a:t>un outil de gestion des cookies et une information sur ces derniers (obligatoire)</a:t>
            </a:r>
          </a:p>
          <a:p>
            <a:endParaRPr lang="fr-FR"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899ED20F-5DAF-43AA-BACA-BA59299211BA}"/>
              </a:ext>
            </a:extLst>
          </p:cNvPr>
          <p:cNvSpPr txBox="1"/>
          <p:nvPr/>
        </p:nvSpPr>
        <p:spPr>
          <a:xfrm>
            <a:off x="1604628" y="1030288"/>
            <a:ext cx="8730609"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Créer sa solution numérique</a:t>
            </a:r>
          </a:p>
        </p:txBody>
      </p:sp>
      <p:pic>
        <p:nvPicPr>
          <p:cNvPr id="20" name="Image 19">
            <a:extLst>
              <a:ext uri="{FF2B5EF4-FFF2-40B4-BE49-F238E27FC236}">
                <a16:creationId xmlns:a16="http://schemas.microsoft.com/office/drawing/2014/main" id="{6B48AD1D-70CE-4665-9991-458438D06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262" y="5477437"/>
            <a:ext cx="1181580" cy="697509"/>
          </a:xfrm>
          <a:prstGeom prst="rect">
            <a:avLst/>
          </a:prstGeom>
        </p:spPr>
      </p:pic>
      <p:pic>
        <p:nvPicPr>
          <p:cNvPr id="7" name="Graphique 6" descr="Liste de vérification">
            <a:extLst>
              <a:ext uri="{FF2B5EF4-FFF2-40B4-BE49-F238E27FC236}">
                <a16:creationId xmlns:a16="http://schemas.microsoft.com/office/drawing/2014/main" id="{B28066AD-E448-40D0-B97B-E244C090C1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2544" y="2034440"/>
            <a:ext cx="914400" cy="914400"/>
          </a:xfrm>
          <a:prstGeom prst="rect">
            <a:avLst/>
          </a:prstGeom>
        </p:spPr>
      </p:pic>
    </p:spTree>
    <p:extLst>
      <p:ext uri="{BB962C8B-B14F-4D97-AF65-F5344CB8AC3E}">
        <p14:creationId xmlns:p14="http://schemas.microsoft.com/office/powerpoint/2010/main" val="404021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30A56349-FF9A-4D0B-83E0-78DAC0FE1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8" y="0"/>
            <a:ext cx="12180722" cy="6858000"/>
          </a:xfrm>
          <a:prstGeom prst="rect">
            <a:avLst/>
          </a:prstGeom>
        </p:spPr>
      </p:pic>
      <p:sp>
        <p:nvSpPr>
          <p:cNvPr id="5" name="ZoneTexte 4">
            <a:extLst>
              <a:ext uri="{FF2B5EF4-FFF2-40B4-BE49-F238E27FC236}">
                <a16:creationId xmlns:a16="http://schemas.microsoft.com/office/drawing/2014/main" id="{110CA124-05EC-449D-A40E-CD27565EAFA5}"/>
              </a:ext>
            </a:extLst>
          </p:cNvPr>
          <p:cNvSpPr txBox="1"/>
          <p:nvPr/>
        </p:nvSpPr>
        <p:spPr>
          <a:xfrm>
            <a:off x="1996002" y="1857652"/>
            <a:ext cx="9144000" cy="3877985"/>
          </a:xfrm>
          <a:prstGeom prst="rect">
            <a:avLst/>
          </a:prstGeom>
          <a:noFill/>
        </p:spPr>
        <p:txBody>
          <a:bodyPr wrap="square" rtlCol="0">
            <a:spAutoFit/>
          </a:bodyPr>
          <a:lstStyle/>
          <a:p>
            <a:pPr lvl="0"/>
            <a:r>
              <a:rPr lang="fr-FR" sz="2000" b="1" dirty="0">
                <a:latin typeface="Arial" panose="020B0604020202020204" pitchFamily="34" charset="0"/>
                <a:cs typeface="Arial" panose="020B0604020202020204" pitchFamily="34" charset="0"/>
              </a:rPr>
              <a:t>Pourquoi il n’est pas conseillé de recopier les documents ou mentions d’autres sites :</a:t>
            </a:r>
          </a:p>
          <a:p>
            <a:pPr lvl="0"/>
            <a:endParaRPr lang="fr-FR" sz="14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ces éléments peuvent être protégés par un droit de propriété intellectuelle et/ou au titre du droit de la concurrence (parasitisme)</a:t>
            </a:r>
          </a:p>
          <a:p>
            <a:pPr marL="285750" lvl="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vous ne savez pas s’ils respectent la réglementation – vous ne pouvez partir du postulat que telle entreprise (notoire par exemple) diffuse nécessairement des documents/mentions qui sont conformes</a:t>
            </a:r>
          </a:p>
          <a:p>
            <a:pPr marL="285750" lvl="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est-ce vraiment toujours adapté ? Vous risquez de perdre du temps dans l’adaptation : quelle est votre plus-value ? </a:t>
            </a:r>
          </a:p>
          <a:p>
            <a:pPr marL="285750" lvl="0" indent="-285750">
              <a:buFont typeface="Arial" panose="020B0604020202020204" pitchFamily="34" charset="0"/>
              <a:buChar char="•"/>
            </a:pPr>
            <a:r>
              <a:rPr lang="fr-FR" sz="1600" dirty="0">
                <a:latin typeface="Arial" panose="020B0604020202020204" pitchFamily="34" charset="0"/>
                <a:cs typeface="Arial" panose="020B0604020202020204" pitchFamily="34" charset="0"/>
              </a:rPr>
              <a:t>surtout : ces documents doivent être cohérents avec votre entreprise et ce que vous voulez prévoir dans la relation avec vos clients et partenaires. </a:t>
            </a:r>
          </a:p>
          <a:p>
            <a:pPr lvl="0"/>
            <a:endParaRPr lang="fr-FR" sz="1600" dirty="0">
              <a:solidFill>
                <a:srgbClr val="FF0000"/>
              </a:solidFill>
              <a:latin typeface="Arial" panose="020B0604020202020204" pitchFamily="34" charset="0"/>
              <a:cs typeface="Arial" panose="020B0604020202020204" pitchFamily="34" charset="0"/>
            </a:endParaRPr>
          </a:p>
          <a:p>
            <a:pPr marL="285750" lvl="0" indent="-285750">
              <a:buFont typeface="Symbol" panose="05050102010706020507" pitchFamily="18" charset="2"/>
              <a:buChar char="Þ"/>
            </a:pPr>
            <a:r>
              <a:rPr lang="fr-FR" sz="1600" b="1" dirty="0">
                <a:latin typeface="Arial" panose="020B0604020202020204" pitchFamily="34" charset="0"/>
                <a:cs typeface="Arial" panose="020B0604020202020204" pitchFamily="34" charset="0"/>
              </a:rPr>
              <a:t>Adopter les documents des autres, c’est les laisser choisir pour vous</a:t>
            </a:r>
          </a:p>
          <a:p>
            <a:pPr lvl="0"/>
            <a:endParaRPr lang="fr-FR" sz="1600" dirty="0">
              <a:solidFill>
                <a:srgbClr val="FF0000"/>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899ED20F-5DAF-43AA-BACA-BA59299211BA}"/>
              </a:ext>
            </a:extLst>
          </p:cNvPr>
          <p:cNvSpPr txBox="1"/>
          <p:nvPr/>
        </p:nvSpPr>
        <p:spPr>
          <a:xfrm>
            <a:off x="1604628" y="1030288"/>
            <a:ext cx="8730609"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Créer sa solution numérique</a:t>
            </a:r>
          </a:p>
        </p:txBody>
      </p:sp>
      <p:pic>
        <p:nvPicPr>
          <p:cNvPr id="20" name="Image 19">
            <a:extLst>
              <a:ext uri="{FF2B5EF4-FFF2-40B4-BE49-F238E27FC236}">
                <a16:creationId xmlns:a16="http://schemas.microsoft.com/office/drawing/2014/main" id="{6B48AD1D-70CE-4665-9991-458438D06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262" y="5477437"/>
            <a:ext cx="1181580" cy="697509"/>
          </a:xfrm>
          <a:prstGeom prst="rect">
            <a:avLst/>
          </a:prstGeom>
        </p:spPr>
      </p:pic>
      <p:pic>
        <p:nvPicPr>
          <p:cNvPr id="7" name="Graphique 6" descr="Fermer">
            <a:extLst>
              <a:ext uri="{FF2B5EF4-FFF2-40B4-BE49-F238E27FC236}">
                <a16:creationId xmlns:a16="http://schemas.microsoft.com/office/drawing/2014/main" id="{DDF4A486-65E6-4C7C-977B-746FA2E243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720" y="1857652"/>
            <a:ext cx="715161" cy="715161"/>
          </a:xfrm>
          <a:prstGeom prst="rect">
            <a:avLst/>
          </a:prstGeom>
        </p:spPr>
      </p:pic>
    </p:spTree>
    <p:extLst>
      <p:ext uri="{BB962C8B-B14F-4D97-AF65-F5344CB8AC3E}">
        <p14:creationId xmlns:p14="http://schemas.microsoft.com/office/powerpoint/2010/main" val="240262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30A56349-FF9A-4D0B-83E0-78DAC0FE1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8" y="0"/>
            <a:ext cx="12180722" cy="6858000"/>
          </a:xfrm>
          <a:prstGeom prst="rect">
            <a:avLst/>
          </a:prstGeom>
        </p:spPr>
      </p:pic>
      <p:sp>
        <p:nvSpPr>
          <p:cNvPr id="5" name="ZoneTexte 4">
            <a:extLst>
              <a:ext uri="{FF2B5EF4-FFF2-40B4-BE49-F238E27FC236}">
                <a16:creationId xmlns:a16="http://schemas.microsoft.com/office/drawing/2014/main" id="{110CA124-05EC-449D-A40E-CD27565EAFA5}"/>
              </a:ext>
            </a:extLst>
          </p:cNvPr>
          <p:cNvSpPr txBox="1"/>
          <p:nvPr/>
        </p:nvSpPr>
        <p:spPr>
          <a:xfrm>
            <a:off x="1797073" y="1711590"/>
            <a:ext cx="8870927" cy="3877985"/>
          </a:xfrm>
          <a:prstGeom prst="rect">
            <a:avLst/>
          </a:prstGeom>
          <a:noFill/>
        </p:spPr>
        <p:txBody>
          <a:bodyPr wrap="square" rtlCol="0">
            <a:spAutoFit/>
          </a:bodyPr>
          <a:lstStyle/>
          <a:p>
            <a:pPr lvl="0"/>
            <a:r>
              <a:rPr lang="fr-FR" b="1" dirty="0">
                <a:latin typeface="Arial" panose="020B0604020202020204" pitchFamily="34" charset="0"/>
                <a:cs typeface="Arial" panose="020B0604020202020204" pitchFamily="34" charset="0"/>
              </a:rPr>
              <a:t>Comment gérer le contenu disponible sur votre site ou concernant votre site ?</a:t>
            </a:r>
          </a:p>
          <a:p>
            <a:pPr lvl="0"/>
            <a:endParaRPr lang="fr-FR" dirty="0">
              <a:solidFill>
                <a:srgbClr val="FF0000"/>
              </a:solidFill>
              <a:highlight>
                <a:srgbClr val="FFFF00"/>
              </a:highlight>
            </a:endParaRPr>
          </a:p>
          <a:p>
            <a:pPr marL="285750" lvl="0" indent="-285750">
              <a:buFont typeface="Arial" panose="020B0604020202020204" pitchFamily="34" charset="0"/>
              <a:buChar char="•"/>
            </a:pPr>
            <a:r>
              <a:rPr lang="fr-FR" sz="1600" u="sng" dirty="0">
                <a:latin typeface="Arial" panose="020B0604020202020204" pitchFamily="34" charset="0"/>
                <a:cs typeface="Arial" panose="020B0604020202020204" pitchFamily="34" charset="0"/>
              </a:rPr>
              <a:t>Votre propre contenu</a:t>
            </a:r>
            <a:r>
              <a:rPr lang="fr-FR" sz="1600" dirty="0">
                <a:latin typeface="Arial" panose="020B0604020202020204" pitchFamily="34" charset="0"/>
                <a:cs typeface="Arial" panose="020B0604020202020204" pitchFamily="34" charset="0"/>
              </a:rPr>
              <a:t> : en qualité d’éditeur de votre site, vous devez vous assurer que ce contenu est conforme à la réglementation en vigueur, notamment au droit de la consommation pour un site BtoC, et plus généralement, ne viole pas le droit de tiers (photographie, vie privée …) </a:t>
            </a:r>
          </a:p>
          <a:p>
            <a:pPr marL="285750" lvl="0" indent="-285750">
              <a:buFont typeface="Arial" panose="020B0604020202020204" pitchFamily="34" charset="0"/>
              <a:buChar char="•"/>
            </a:pPr>
            <a:endParaRPr lang="fr-FR"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sz="1600" u="sng" dirty="0">
                <a:latin typeface="Arial" panose="020B0604020202020204" pitchFamily="34" charset="0"/>
                <a:cs typeface="Arial" panose="020B0604020202020204" pitchFamily="34" charset="0"/>
              </a:rPr>
              <a:t>Le contenu des visiteurs</a:t>
            </a:r>
            <a:r>
              <a:rPr lang="fr-FR" sz="1600" dirty="0">
                <a:latin typeface="Arial" panose="020B0604020202020204" pitchFamily="34" charset="0"/>
                <a:cs typeface="Arial" panose="020B0604020202020204" pitchFamily="34" charset="0"/>
              </a:rPr>
              <a:t> : un choix de modération à définir :</a:t>
            </a:r>
          </a:p>
          <a:p>
            <a:pPr marL="742950" lvl="1" indent="-285750">
              <a:buFont typeface="Courier New" panose="02070309020205020404" pitchFamily="49" charset="0"/>
              <a:buChar char="o"/>
            </a:pPr>
            <a:r>
              <a:rPr lang="fr-FR" sz="1600" dirty="0">
                <a:latin typeface="Arial" panose="020B0604020202020204" pitchFamily="34" charset="0"/>
                <a:cs typeface="Arial" panose="020B0604020202020204" pitchFamily="34" charset="0"/>
              </a:rPr>
              <a:t>modération a priori : vous validez le contenu avant sa diffusion</a:t>
            </a:r>
          </a:p>
          <a:p>
            <a:pPr marL="742950" lvl="1" indent="-285750">
              <a:buFont typeface="Courier New" panose="02070309020205020404" pitchFamily="49" charset="0"/>
              <a:buChar char="o"/>
            </a:pPr>
            <a:r>
              <a:rPr lang="fr-FR" sz="1600" dirty="0">
                <a:latin typeface="Arial" panose="020B0604020202020204" pitchFamily="34" charset="0"/>
                <a:cs typeface="Arial" panose="020B0604020202020204" pitchFamily="34" charset="0"/>
              </a:rPr>
              <a:t>modération a posteriori : vous devez mettre en place des mécanismes de signalement et de retrait en cas de contenus manifestement illicites</a:t>
            </a:r>
          </a:p>
          <a:p>
            <a:pPr lvl="1"/>
            <a:r>
              <a:rPr lang="fr-FR" sz="16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fr-FR" sz="1600" u="sng" dirty="0">
                <a:latin typeface="Arial" panose="020B0604020202020204" pitchFamily="34" charset="0"/>
                <a:cs typeface="Arial" panose="020B0604020202020204" pitchFamily="34" charset="0"/>
              </a:rPr>
              <a:t>Les avis portant sur votre site </a:t>
            </a:r>
            <a:r>
              <a:rPr lang="fr-FR" sz="1600" dirty="0">
                <a:latin typeface="Arial" panose="020B0604020202020204" pitchFamily="34" charset="0"/>
                <a:cs typeface="Arial" panose="020B0604020202020204" pitchFamily="34" charset="0"/>
              </a:rPr>
              <a:t>(commentaires clients, gestion de avis) : principe général de liberté d’expression … dans les limites posées par la réglementation (diffamation, injure …)</a:t>
            </a:r>
          </a:p>
          <a:p>
            <a:pPr lvl="0"/>
            <a:endParaRPr lang="fr-FR" dirty="0">
              <a:highlight>
                <a:srgbClr val="FFFF00"/>
              </a:highlight>
            </a:endParaRPr>
          </a:p>
        </p:txBody>
      </p:sp>
      <p:sp>
        <p:nvSpPr>
          <p:cNvPr id="10" name="ZoneTexte 9">
            <a:extLst>
              <a:ext uri="{FF2B5EF4-FFF2-40B4-BE49-F238E27FC236}">
                <a16:creationId xmlns:a16="http://schemas.microsoft.com/office/drawing/2014/main" id="{899ED20F-5DAF-43AA-BACA-BA59299211BA}"/>
              </a:ext>
            </a:extLst>
          </p:cNvPr>
          <p:cNvSpPr txBox="1"/>
          <p:nvPr/>
        </p:nvSpPr>
        <p:spPr>
          <a:xfrm>
            <a:off x="1604628" y="1030288"/>
            <a:ext cx="8730609"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Gérer sa solution numérique </a:t>
            </a:r>
          </a:p>
        </p:txBody>
      </p:sp>
      <p:pic>
        <p:nvPicPr>
          <p:cNvPr id="20" name="Image 19">
            <a:extLst>
              <a:ext uri="{FF2B5EF4-FFF2-40B4-BE49-F238E27FC236}">
                <a16:creationId xmlns:a16="http://schemas.microsoft.com/office/drawing/2014/main" id="{6B48AD1D-70CE-4665-9991-458438D06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262" y="5477437"/>
            <a:ext cx="1181580" cy="697509"/>
          </a:xfrm>
          <a:prstGeom prst="rect">
            <a:avLst/>
          </a:prstGeom>
        </p:spPr>
      </p:pic>
    </p:spTree>
    <p:extLst>
      <p:ext uri="{BB962C8B-B14F-4D97-AF65-F5344CB8AC3E}">
        <p14:creationId xmlns:p14="http://schemas.microsoft.com/office/powerpoint/2010/main" val="296373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30A56349-FF9A-4D0B-83E0-78DAC0FE1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8" y="0"/>
            <a:ext cx="12180722" cy="6858000"/>
          </a:xfrm>
          <a:prstGeom prst="rect">
            <a:avLst/>
          </a:prstGeom>
        </p:spPr>
      </p:pic>
      <p:sp>
        <p:nvSpPr>
          <p:cNvPr id="5" name="ZoneTexte 4">
            <a:extLst>
              <a:ext uri="{FF2B5EF4-FFF2-40B4-BE49-F238E27FC236}">
                <a16:creationId xmlns:a16="http://schemas.microsoft.com/office/drawing/2014/main" id="{110CA124-05EC-449D-A40E-CD27565EAFA5}"/>
              </a:ext>
            </a:extLst>
          </p:cNvPr>
          <p:cNvSpPr txBox="1"/>
          <p:nvPr/>
        </p:nvSpPr>
        <p:spPr>
          <a:xfrm>
            <a:off x="1928402" y="1713663"/>
            <a:ext cx="8870927" cy="3431709"/>
          </a:xfrm>
          <a:prstGeom prst="rect">
            <a:avLst/>
          </a:prstGeom>
          <a:noFill/>
        </p:spPr>
        <p:txBody>
          <a:bodyPr wrap="square" rtlCol="0">
            <a:spAutoFit/>
          </a:bodyPr>
          <a:lstStyle/>
          <a:p>
            <a:pPr lvl="0"/>
            <a:r>
              <a:rPr lang="fr-FR" b="1" dirty="0">
                <a:latin typeface="Arial" panose="020B0604020202020204" pitchFamily="34" charset="0"/>
                <a:cs typeface="Arial" panose="020B0604020202020204" pitchFamily="34" charset="0"/>
              </a:rPr>
              <a:t>Points d’attention dans la gestion des demandes de données personnelles (accès, opposition, effacement, etc.) :</a:t>
            </a:r>
          </a:p>
          <a:p>
            <a:pPr lvl="0"/>
            <a:endParaRPr lang="fr-FR" sz="10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fr-FR" u="sng" dirty="0">
                <a:latin typeface="Arial" panose="020B0604020202020204" pitchFamily="34" charset="0"/>
                <a:cs typeface="Arial" panose="020B0604020202020204" pitchFamily="34" charset="0"/>
              </a:rPr>
              <a:t>s’assurer que la réglementation est respectée </a:t>
            </a:r>
            <a:r>
              <a:rPr lang="fr-FR"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attention au risque lié à la collecte de données inappropriées dans les CRM qui peut être révélée notamment à l’occasion d’une demande de droit d’accès</a:t>
            </a:r>
          </a:p>
          <a:p>
            <a:pPr lvl="0"/>
            <a:endParaRPr lang="fr-FR" sz="7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fr-FR" u="sng" dirty="0">
                <a:latin typeface="Arial" panose="020B0604020202020204" pitchFamily="34" charset="0"/>
                <a:cs typeface="Arial" panose="020B0604020202020204" pitchFamily="34" charset="0"/>
              </a:rPr>
              <a:t>gérer la réponse</a:t>
            </a:r>
            <a:r>
              <a:rPr lang="fr-FR" dirty="0">
                <a:latin typeface="Arial" panose="020B0604020202020204" pitchFamily="34" charset="0"/>
                <a:cs typeface="Arial" panose="020B0604020202020204" pitchFamily="34" charset="0"/>
              </a:rPr>
              <a:t> : </a:t>
            </a:r>
          </a:p>
          <a:p>
            <a:pPr marL="742950" lvl="1" indent="-285750">
              <a:buFont typeface="Courier New" panose="02070309020205020404" pitchFamily="49" charset="0"/>
              <a:buChar char="o"/>
            </a:pPr>
            <a:r>
              <a:rPr lang="fr-FR" sz="1600" dirty="0">
                <a:latin typeface="Arial" panose="020B0604020202020204" pitchFamily="34" charset="0"/>
                <a:cs typeface="Arial" panose="020B0604020202020204" pitchFamily="34" charset="0"/>
              </a:rPr>
              <a:t>être en mesure de bien traiter la demande en assurant notamment la continuité du service : ex. éviter qu’un départ en vacances laisse les demandes restent en souffrance</a:t>
            </a:r>
          </a:p>
          <a:p>
            <a:pPr marL="742950" lvl="1" indent="-285750">
              <a:buFont typeface="Courier New" panose="02070309020205020404" pitchFamily="49" charset="0"/>
              <a:buChar char="o"/>
            </a:pPr>
            <a:r>
              <a:rPr lang="fr-FR" sz="1600" dirty="0">
                <a:latin typeface="Arial" panose="020B0604020202020204" pitchFamily="34" charset="0"/>
                <a:cs typeface="Arial" panose="020B0604020202020204" pitchFamily="34" charset="0"/>
              </a:rPr>
              <a:t>vérifier que les conditions sont remplies : ex. ne pas faire droit à une demande d’effacement de manière automatique sur des données de clients sans anticiper les besoins à titre probatoire et les obligations légales (fiscalité, consommation)</a:t>
            </a:r>
          </a:p>
          <a:p>
            <a:pPr marL="742950" lvl="1" indent="-285750">
              <a:buFont typeface="Courier New" panose="02070309020205020404" pitchFamily="49" charset="0"/>
              <a:buChar char="o"/>
            </a:pPr>
            <a:r>
              <a:rPr lang="fr-FR" sz="1600" dirty="0">
                <a:latin typeface="Arial" panose="020B0604020202020204" pitchFamily="34" charset="0"/>
                <a:cs typeface="Arial" panose="020B0604020202020204" pitchFamily="34" charset="0"/>
              </a:rPr>
              <a:t>respecter les délais d’1 mois sous peine d’un risque de plainte à la CNIL et d’un contrôle</a:t>
            </a:r>
          </a:p>
        </p:txBody>
      </p:sp>
      <p:sp>
        <p:nvSpPr>
          <p:cNvPr id="10" name="ZoneTexte 9">
            <a:extLst>
              <a:ext uri="{FF2B5EF4-FFF2-40B4-BE49-F238E27FC236}">
                <a16:creationId xmlns:a16="http://schemas.microsoft.com/office/drawing/2014/main" id="{899ED20F-5DAF-43AA-BACA-BA59299211BA}"/>
              </a:ext>
            </a:extLst>
          </p:cNvPr>
          <p:cNvSpPr txBox="1"/>
          <p:nvPr/>
        </p:nvSpPr>
        <p:spPr>
          <a:xfrm>
            <a:off x="1604628" y="1030288"/>
            <a:ext cx="8730609"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Gérer sa solution numérique </a:t>
            </a:r>
          </a:p>
        </p:txBody>
      </p:sp>
      <p:pic>
        <p:nvPicPr>
          <p:cNvPr id="20" name="Image 19">
            <a:extLst>
              <a:ext uri="{FF2B5EF4-FFF2-40B4-BE49-F238E27FC236}">
                <a16:creationId xmlns:a16="http://schemas.microsoft.com/office/drawing/2014/main" id="{6B48AD1D-70CE-4665-9991-458438D06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262" y="5477437"/>
            <a:ext cx="1181580" cy="697509"/>
          </a:xfrm>
          <a:prstGeom prst="rect">
            <a:avLst/>
          </a:prstGeom>
        </p:spPr>
      </p:pic>
      <p:pic>
        <p:nvPicPr>
          <p:cNvPr id="7" name="Graphique 6" descr="Liste de vérification">
            <a:extLst>
              <a:ext uri="{FF2B5EF4-FFF2-40B4-BE49-F238E27FC236}">
                <a16:creationId xmlns:a16="http://schemas.microsoft.com/office/drawing/2014/main" id="{250E006E-0201-4068-B81C-2DB94420BC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471" y="1713663"/>
            <a:ext cx="914400" cy="914400"/>
          </a:xfrm>
          <a:prstGeom prst="rect">
            <a:avLst/>
          </a:prstGeom>
        </p:spPr>
      </p:pic>
    </p:spTree>
    <p:extLst>
      <p:ext uri="{BB962C8B-B14F-4D97-AF65-F5344CB8AC3E}">
        <p14:creationId xmlns:p14="http://schemas.microsoft.com/office/powerpoint/2010/main" val="166173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30A56349-FF9A-4D0B-83E0-78DAC0FE1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8" y="0"/>
            <a:ext cx="12180722" cy="6858000"/>
          </a:xfrm>
          <a:prstGeom prst="rect">
            <a:avLst/>
          </a:prstGeom>
        </p:spPr>
      </p:pic>
      <p:sp>
        <p:nvSpPr>
          <p:cNvPr id="5" name="ZoneTexte 4">
            <a:extLst>
              <a:ext uri="{FF2B5EF4-FFF2-40B4-BE49-F238E27FC236}">
                <a16:creationId xmlns:a16="http://schemas.microsoft.com/office/drawing/2014/main" id="{110CA124-05EC-449D-A40E-CD27565EAFA5}"/>
              </a:ext>
            </a:extLst>
          </p:cNvPr>
          <p:cNvSpPr txBox="1"/>
          <p:nvPr/>
        </p:nvSpPr>
        <p:spPr>
          <a:xfrm>
            <a:off x="1987125" y="2001729"/>
            <a:ext cx="8870927" cy="4001095"/>
          </a:xfrm>
          <a:prstGeom prst="rect">
            <a:avLst/>
          </a:prstGeom>
          <a:noFill/>
        </p:spPr>
        <p:txBody>
          <a:bodyPr wrap="square" rtlCol="0">
            <a:spAutoFit/>
          </a:bodyPr>
          <a:lstStyle/>
          <a:p>
            <a:pPr lvl="0"/>
            <a:r>
              <a:rPr lang="fr-FR" sz="2000" b="1" dirty="0">
                <a:latin typeface="Arial" panose="020B0604020202020204" pitchFamily="34" charset="0"/>
                <a:cs typeface="Arial" panose="020B0604020202020204" pitchFamily="34" charset="0"/>
              </a:rPr>
              <a:t>Anticiper les risques de contrôles :</a:t>
            </a:r>
          </a:p>
          <a:p>
            <a:pPr lvl="0"/>
            <a:endParaRPr lang="fr-FR" sz="20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u="sng" dirty="0">
                <a:latin typeface="Arial" panose="020B0604020202020204" pitchFamily="34" charset="0"/>
                <a:cs typeface="Arial" panose="020B0604020202020204" pitchFamily="34" charset="0"/>
              </a:rPr>
              <a:t>DGCCRF</a:t>
            </a:r>
            <a:r>
              <a:rPr lang="fr-FR" dirty="0">
                <a:latin typeface="Arial" panose="020B0604020202020204" pitchFamily="34" charset="0"/>
                <a:cs typeface="Arial" panose="020B0604020202020204" pitchFamily="34" charset="0"/>
              </a:rPr>
              <a:t> : </a:t>
            </a:r>
            <a:r>
              <a:rPr lang="fr-FR" sz="1600" dirty="0">
                <a:latin typeface="Arial" panose="020B0604020202020204" pitchFamily="34" charset="0"/>
                <a:cs typeface="Arial" panose="020B0604020202020204" pitchFamily="34" charset="0"/>
              </a:rPr>
              <a:t>attention aux clauses abusives par exemple (juridiction applicable, limitation de responsabilité, clauses disproportionnées…) ainsi qu’aux informations contenues sur votre site qui pourraient entrainer un risque de confusion dans l’esprit du consommateur</a:t>
            </a:r>
          </a:p>
          <a:p>
            <a:pPr lvl="0"/>
            <a:endParaRPr lang="fr-FR" sz="12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u="sng" dirty="0">
                <a:latin typeface="Arial" panose="020B0604020202020204" pitchFamily="34" charset="0"/>
                <a:cs typeface="Arial" panose="020B0604020202020204" pitchFamily="34" charset="0"/>
              </a:rPr>
              <a:t>CNIL</a:t>
            </a:r>
            <a:r>
              <a:rPr lang="fr-FR" dirty="0">
                <a:latin typeface="Arial" panose="020B0604020202020204" pitchFamily="34" charset="0"/>
                <a:cs typeface="Arial" panose="020B0604020202020204" pitchFamily="34" charset="0"/>
              </a:rPr>
              <a:t> : </a:t>
            </a:r>
          </a:p>
          <a:p>
            <a:pPr marL="742950" lvl="1" indent="-285750">
              <a:buFont typeface="Courier New" panose="02070309020205020404" pitchFamily="49" charset="0"/>
              <a:buChar char="o"/>
            </a:pPr>
            <a:r>
              <a:rPr lang="fr-FR" sz="1600" dirty="0">
                <a:latin typeface="Arial" panose="020B0604020202020204" pitchFamily="34" charset="0"/>
                <a:cs typeface="Arial" panose="020B0604020202020204" pitchFamily="34" charset="0"/>
              </a:rPr>
              <a:t>contrôles sur place : anticiper la fourniture d’une documentation concernant vos traitements juridiques (registre, politique de confidentialité, clauses de sous-traitance) et techniques (politique de sécurité incluant une politique de gestion des mots de passe, annexes/documents techniques des prestataires, registre des incidents, etc.)</a:t>
            </a:r>
          </a:p>
          <a:p>
            <a:pPr marL="742950" lvl="1" indent="-285750">
              <a:buFont typeface="Courier New" panose="02070309020205020404" pitchFamily="49" charset="0"/>
              <a:buChar char="o"/>
            </a:pPr>
            <a:r>
              <a:rPr lang="fr-FR" sz="1600" dirty="0">
                <a:latin typeface="Arial" panose="020B0604020202020204" pitchFamily="34" charset="0"/>
                <a:cs typeface="Arial" panose="020B0604020202020204" pitchFamily="34" charset="0"/>
              </a:rPr>
              <a:t>contrôles en ligne : la CNIL contrôle les cookies, les mentions d’information prévues sur les sites, leur accessibilité et leur lisibilité, les données collectées (obligatoires / facultatives), les modalités de connexion à des espaces restreints (tests de mot de passe) et les mesures de sécurité</a:t>
            </a:r>
          </a:p>
        </p:txBody>
      </p:sp>
      <p:sp>
        <p:nvSpPr>
          <p:cNvPr id="10" name="ZoneTexte 9">
            <a:extLst>
              <a:ext uri="{FF2B5EF4-FFF2-40B4-BE49-F238E27FC236}">
                <a16:creationId xmlns:a16="http://schemas.microsoft.com/office/drawing/2014/main" id="{899ED20F-5DAF-43AA-BACA-BA59299211BA}"/>
              </a:ext>
            </a:extLst>
          </p:cNvPr>
          <p:cNvSpPr txBox="1"/>
          <p:nvPr/>
        </p:nvSpPr>
        <p:spPr>
          <a:xfrm>
            <a:off x="1604628" y="1030288"/>
            <a:ext cx="8730609"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Gérer sa solution numérique </a:t>
            </a:r>
          </a:p>
        </p:txBody>
      </p:sp>
      <p:pic>
        <p:nvPicPr>
          <p:cNvPr id="20" name="Image 19">
            <a:extLst>
              <a:ext uri="{FF2B5EF4-FFF2-40B4-BE49-F238E27FC236}">
                <a16:creationId xmlns:a16="http://schemas.microsoft.com/office/drawing/2014/main" id="{6B48AD1D-70CE-4665-9991-458438D06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262" y="5477437"/>
            <a:ext cx="1181580" cy="697509"/>
          </a:xfrm>
          <a:prstGeom prst="rect">
            <a:avLst/>
          </a:prstGeom>
        </p:spPr>
      </p:pic>
      <p:pic>
        <p:nvPicPr>
          <p:cNvPr id="7" name="Graphique 6" descr="Flèches de chevron">
            <a:extLst>
              <a:ext uri="{FF2B5EF4-FFF2-40B4-BE49-F238E27FC236}">
                <a16:creationId xmlns:a16="http://schemas.microsoft.com/office/drawing/2014/main" id="{7E6C2B16-4991-415E-8A2D-3CEDFE169B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2808" y="1956692"/>
            <a:ext cx="544265" cy="544265"/>
          </a:xfrm>
          <a:prstGeom prst="rect">
            <a:avLst/>
          </a:prstGeom>
        </p:spPr>
      </p:pic>
    </p:spTree>
    <p:extLst>
      <p:ext uri="{BB962C8B-B14F-4D97-AF65-F5344CB8AC3E}">
        <p14:creationId xmlns:p14="http://schemas.microsoft.com/office/powerpoint/2010/main" val="374472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30A56349-FF9A-4D0B-83E0-78DAC0FE1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8" y="0"/>
            <a:ext cx="12180722" cy="6858000"/>
          </a:xfrm>
          <a:prstGeom prst="rect">
            <a:avLst/>
          </a:prstGeom>
        </p:spPr>
      </p:pic>
      <p:sp>
        <p:nvSpPr>
          <p:cNvPr id="5" name="ZoneTexte 4">
            <a:extLst>
              <a:ext uri="{FF2B5EF4-FFF2-40B4-BE49-F238E27FC236}">
                <a16:creationId xmlns:a16="http://schemas.microsoft.com/office/drawing/2014/main" id="{110CA124-05EC-449D-A40E-CD27565EAFA5}"/>
              </a:ext>
            </a:extLst>
          </p:cNvPr>
          <p:cNvSpPr txBox="1"/>
          <p:nvPr/>
        </p:nvSpPr>
        <p:spPr>
          <a:xfrm>
            <a:off x="1797074" y="2348020"/>
            <a:ext cx="9346414" cy="2646878"/>
          </a:xfrm>
          <a:prstGeom prst="rect">
            <a:avLst/>
          </a:prstGeom>
          <a:noFill/>
        </p:spPr>
        <p:txBody>
          <a:bodyPr wrap="square" rtlCol="0">
            <a:spAutoFit/>
          </a:bodyPr>
          <a:lstStyle/>
          <a:p>
            <a:pPr lvl="0"/>
            <a:r>
              <a:rPr lang="fr-FR" sz="2000" b="1" dirty="0">
                <a:latin typeface="Arial" panose="020B0604020202020204" pitchFamily="34" charset="0"/>
                <a:cs typeface="Arial" panose="020B0604020202020204" pitchFamily="34" charset="0"/>
              </a:rPr>
              <a:t>Anticiper les risques de litige(s) :</a:t>
            </a:r>
          </a:p>
          <a:p>
            <a:pPr lvl="0"/>
            <a:endParaRPr lang="fr-FR" sz="20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dirty="0">
                <a:latin typeface="Arial" panose="020B0604020202020204" pitchFamily="34" charset="0"/>
                <a:cs typeface="Arial" panose="020B0604020202020204" pitchFamily="34" charset="0"/>
              </a:rPr>
              <a:t>importance d’avoir des documents/contrats bien cadrés par rapport à l’activité</a:t>
            </a:r>
          </a:p>
          <a:p>
            <a:pPr marL="285750" lvl="0" indent="-28575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dirty="0">
                <a:latin typeface="Arial" panose="020B0604020202020204" pitchFamily="34" charset="0"/>
                <a:cs typeface="Arial" panose="020B0604020202020204" pitchFamily="34" charset="0"/>
              </a:rPr>
              <a:t>savoir identifier les risques d’escalade lié à un mécontentement </a:t>
            </a:r>
            <a:r>
              <a:rPr lang="fr-FR">
                <a:latin typeface="Arial" panose="020B0604020202020204" pitchFamily="34" charset="0"/>
                <a:cs typeface="Arial" panose="020B0604020202020204" pitchFamily="34" charset="0"/>
              </a:rPr>
              <a:t>ou autre</a:t>
            </a:r>
            <a:endParaRPr lang="fr-FR"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fr-FR"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dirty="0">
                <a:latin typeface="Arial" panose="020B0604020202020204" pitchFamily="34" charset="0"/>
                <a:cs typeface="Arial" panose="020B0604020202020204" pitchFamily="34" charset="0"/>
              </a:rPr>
              <a:t>faire une distinction entre ce à quoi le consommateur a droit en vertu de la loi (obligatoire) et les mesures commerciales complémentaires qui ne résultent que de votre politique commerciale (facultatif)</a:t>
            </a:r>
          </a:p>
        </p:txBody>
      </p:sp>
      <p:sp>
        <p:nvSpPr>
          <p:cNvPr id="10" name="ZoneTexte 9">
            <a:extLst>
              <a:ext uri="{FF2B5EF4-FFF2-40B4-BE49-F238E27FC236}">
                <a16:creationId xmlns:a16="http://schemas.microsoft.com/office/drawing/2014/main" id="{899ED20F-5DAF-43AA-BACA-BA59299211BA}"/>
              </a:ext>
            </a:extLst>
          </p:cNvPr>
          <p:cNvSpPr txBox="1"/>
          <p:nvPr/>
        </p:nvSpPr>
        <p:spPr>
          <a:xfrm>
            <a:off x="1604628" y="1030288"/>
            <a:ext cx="8730609"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Gérer sa solution numérique </a:t>
            </a:r>
          </a:p>
        </p:txBody>
      </p:sp>
      <p:pic>
        <p:nvPicPr>
          <p:cNvPr id="20" name="Image 19">
            <a:extLst>
              <a:ext uri="{FF2B5EF4-FFF2-40B4-BE49-F238E27FC236}">
                <a16:creationId xmlns:a16="http://schemas.microsoft.com/office/drawing/2014/main" id="{6B48AD1D-70CE-4665-9991-458438D06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262" y="5477437"/>
            <a:ext cx="1181580" cy="697509"/>
          </a:xfrm>
          <a:prstGeom prst="rect">
            <a:avLst/>
          </a:prstGeom>
        </p:spPr>
      </p:pic>
      <p:pic>
        <p:nvPicPr>
          <p:cNvPr id="8" name="Graphique 7" descr="Flèches de chevron">
            <a:extLst>
              <a:ext uri="{FF2B5EF4-FFF2-40B4-BE49-F238E27FC236}">
                <a16:creationId xmlns:a16="http://schemas.microsoft.com/office/drawing/2014/main" id="{20AEB711-8C91-4AD5-A1E3-DDAB8F0204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5698" y="2287596"/>
            <a:ext cx="515614" cy="544265"/>
          </a:xfrm>
          <a:prstGeom prst="rect">
            <a:avLst/>
          </a:prstGeom>
        </p:spPr>
      </p:pic>
    </p:spTree>
    <p:extLst>
      <p:ext uri="{BB962C8B-B14F-4D97-AF65-F5344CB8AC3E}">
        <p14:creationId xmlns:p14="http://schemas.microsoft.com/office/powerpoint/2010/main" val="32988507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A0B6C53CF86F40A8AB2A4ECE686260" ma:contentTypeVersion="10" ma:contentTypeDescription="Crée un document." ma:contentTypeScope="" ma:versionID="a9db0b28ed935be6fad87a945295bf67">
  <xsd:schema xmlns:xsd="http://www.w3.org/2001/XMLSchema" xmlns:xs="http://www.w3.org/2001/XMLSchema" xmlns:p="http://schemas.microsoft.com/office/2006/metadata/properties" xmlns:ns2="54fb7045-8f30-427d-90dc-d295e2994610" targetNamespace="http://schemas.microsoft.com/office/2006/metadata/properties" ma:root="true" ma:fieldsID="bc7949efc9ea59918163a3a829ee1cd6" ns2:_="">
    <xsd:import namespace="54fb7045-8f30-427d-90dc-d295e29946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fb7045-8f30-427d-90dc-d295e29946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626DD9-2C7D-4D5C-A597-2BFD08F622B9}">
  <ds:schemaRefs>
    <ds:schemaRef ds:uri="http://schemas.microsoft.com/sharepoint/v3/contenttype/forms"/>
  </ds:schemaRefs>
</ds:datastoreItem>
</file>

<file path=customXml/itemProps2.xml><?xml version="1.0" encoding="utf-8"?>
<ds:datastoreItem xmlns:ds="http://schemas.openxmlformats.org/officeDocument/2006/customXml" ds:itemID="{2C560EDA-D694-46EA-B42C-443197ABB121}">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54fb7045-8f30-427d-90dc-d295e2994610"/>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E4283EA-D799-405B-9876-2590A70CC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fb7045-8f30-427d-90dc-d295e2994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TotalTime>
  <Words>309</Words>
  <Application>Microsoft Office PowerPoint</Application>
  <PresentationFormat>Grand écran</PresentationFormat>
  <Paragraphs>63</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Calibri Light</vt:lpstr>
      <vt:lpstr>Courier New</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PIERRE-GUILBOT Mathilde</dc:creator>
  <cp:lastModifiedBy>Olivier ZIEGLER</cp:lastModifiedBy>
  <cp:revision>31</cp:revision>
  <dcterms:created xsi:type="dcterms:W3CDTF">2021-03-31T15:32:13Z</dcterms:created>
  <dcterms:modified xsi:type="dcterms:W3CDTF">2021-06-09T10:07:15Z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0x0101005BA0B6C53CF86F40A8AB2A4ECE686260</vt:lpwstr>
  </property>
</Properties>
</file>