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689" r:id="rId3"/>
  </p:sldMasterIdLst>
  <p:notesMasterIdLst>
    <p:notesMasterId r:id="rId16"/>
  </p:notesMasterIdLst>
  <p:sldIdLst>
    <p:sldId id="256" r:id="rId4"/>
    <p:sldId id="257" r:id="rId5"/>
    <p:sldId id="259" r:id="rId6"/>
    <p:sldId id="260" r:id="rId7"/>
    <p:sldId id="262" r:id="rId8"/>
    <p:sldId id="264" r:id="rId9"/>
    <p:sldId id="265" r:id="rId10"/>
    <p:sldId id="273" r:id="rId11"/>
    <p:sldId id="274" r:id="rId12"/>
    <p:sldId id="275" r:id="rId13"/>
    <p:sldId id="276" r:id="rId14"/>
    <p:sldId id="266" r:id="rId15"/>
  </p:sldIdLst>
  <p:sldSz cx="9144000" cy="5143500" type="screen16x9"/>
  <p:notesSz cx="6858000" cy="9144000"/>
  <p:embeddedFontLst>
    <p:embeddedFont>
      <p:font typeface="Barlow Semi Condensed" panose="020F0502020204030204" pitchFamily="34" charset="0"/>
      <p:regular r:id="rId17"/>
      <p:bold r:id="rId18"/>
      <p:italic r:id="rId19"/>
      <p:boldItalic r:id="rId20"/>
    </p:embeddedFont>
    <p:embeddedFont>
      <p:font typeface="Barlow Semi Condensed Light" panose="020F0302020204030204" pitchFamily="34" charset="0"/>
      <p:regular r:id="rId21"/>
      <p:bold r:id="rId22"/>
      <p:italic r:id="rId23"/>
      <p:boldItalic r:id="rId24"/>
    </p:embeddedFont>
    <p:embeddedFont>
      <p:font typeface="Nunito" pitchFamily="2" charset="77"/>
      <p:regular r:id="rId25"/>
      <p:bold r:id="rId26"/>
      <p:italic r:id="rId27"/>
      <p:boldItalic r:id="rId28"/>
    </p:embeddedFont>
    <p:embeddedFont>
      <p:font typeface="Oswald" pitchFamily="2" charset="77"/>
      <p:regular r:id="rId29"/>
      <p:bold r:id="rId30"/>
    </p:embeddedFont>
    <p:embeddedFont>
      <p:font typeface="Quattrocento Sans" panose="020B0502050000020003" pitchFamily="34" charset="0"/>
      <p:regular r:id="rId31"/>
      <p:bold r:id="rId32"/>
      <p:italic r:id="rId33"/>
      <p:boldItalic r:id="rId34"/>
    </p:embeddedFont>
    <p:embeddedFont>
      <p:font typeface="Raleway SemiBold" panose="020F0502020204030204" pitchFamily="34" charset="0"/>
      <p:regular r:id="rId35"/>
      <p:bold r:id="rId36"/>
      <p:italic r:id="rId37"/>
      <p:boldItalic r:id="rId38"/>
    </p:embeddedFont>
    <p:embeddedFont>
      <p:font typeface="Roboto Light" panose="020F03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">
          <p15:clr>
            <a:srgbClr val="747775"/>
          </p15:clr>
        </p15:guide>
        <p15:guide id="2" orient="horz" pos="162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jZMiU+vzxvJClGuLhZWCmQGk8C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94F88A-2145-4F43-B1FA-A709CFE49A38}">
  <a:tblStyle styleId="{AF94F88A-2145-4F43-B1FA-A709CFE49A3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55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>
        <p:guide pos="4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69" Type="http://customschemas.google.com/relationships/presentationmetadata" Target="metadata"/><Relationship Id="rId8" Type="http://schemas.openxmlformats.org/officeDocument/2006/relationships/slide" Target="slides/slide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7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9" name="Google Shape;9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AI + human intelligence powered solutions are redefining the limits of contextual brand suitability for YouTube advertising with Mirrors.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21:notes"/>
          <p:cNvSpPr txBox="1"/>
          <p:nvPr/>
        </p:nvSpPr>
        <p:spPr>
          <a:xfrm>
            <a:off x="3884612" y="8685212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1" name="Google Shape;8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11:notes"/>
          <p:cNvSpPr txBox="1"/>
          <p:nvPr/>
        </p:nvSpPr>
        <p:spPr>
          <a:xfrm>
            <a:off x="3884612" y="8685212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8" name="Google Shape;5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5:notes"/>
          <p:cNvSpPr txBox="1"/>
          <p:nvPr/>
        </p:nvSpPr>
        <p:spPr>
          <a:xfrm>
            <a:off x="3884612" y="8685212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de7cde2d5b_0_5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de7cde2d5b_0_5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165d9ec9d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g3165d9ec9d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7" name="Google Shape;8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1" name="Google Shape;9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8" name="Google Shape;9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0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10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10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2" name="Google Shape;52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0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1"/>
          <p:cNvSpPr txBox="1">
            <a:spLocks noGrp="1"/>
          </p:cNvSpPr>
          <p:nvPr>
            <p:ph type="body" idx="1"/>
          </p:nvPr>
        </p:nvSpPr>
        <p:spPr>
          <a:xfrm>
            <a:off x="742950" y="466074"/>
            <a:ext cx="76905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33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1"/>
          <p:cNvSpPr>
            <a:spLocks noGrp="1"/>
          </p:cNvSpPr>
          <p:nvPr>
            <p:ph type="chart" idx="2"/>
          </p:nvPr>
        </p:nvSpPr>
        <p:spPr>
          <a:xfrm>
            <a:off x="742950" y="1869281"/>
            <a:ext cx="5315100" cy="28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3"/>
          <p:cNvSpPr txBox="1">
            <a:spLocks noGrp="1"/>
          </p:cNvSpPr>
          <p:nvPr>
            <p:ph type="title"/>
          </p:nvPr>
        </p:nvSpPr>
        <p:spPr>
          <a:xfrm>
            <a:off x="226208" y="4555965"/>
            <a:ext cx="8520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B2B2B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80" name="Google Shape;80;p113"/>
          <p:cNvSpPr/>
          <p:nvPr/>
        </p:nvSpPr>
        <p:spPr>
          <a:xfrm>
            <a:off x="-10633" y="4524372"/>
            <a:ext cx="9154500" cy="671400"/>
          </a:xfrm>
          <a:prstGeom prst="rect">
            <a:avLst/>
          </a:prstGeom>
          <a:solidFill>
            <a:srgbClr val="4FB39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13" descr="Happy Chinese New Year - PNG All"/>
          <p:cNvPicPr preferRelativeResize="0"/>
          <p:nvPr/>
        </p:nvPicPr>
        <p:blipFill rotWithShape="1">
          <a:blip r:embed="rId2">
            <a:alphaModFix amt="35000"/>
          </a:blip>
          <a:srcRect l="4975" t="18772" r="3388" b="16473"/>
          <a:stretch/>
        </p:blipFill>
        <p:spPr>
          <a:xfrm>
            <a:off x="0" y="-118833"/>
            <a:ext cx="3895106" cy="27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3" descr="Mobiclicks – Superboost your YouTube campaign with Mirrors AI"/>
          <p:cNvPicPr preferRelativeResize="0"/>
          <p:nvPr/>
        </p:nvPicPr>
        <p:blipFill rotWithShape="1">
          <a:blip r:embed="rId3">
            <a:alphaModFix/>
          </a:blip>
          <a:srcRect t="27000" b="20417"/>
          <a:stretch/>
        </p:blipFill>
        <p:spPr>
          <a:xfrm>
            <a:off x="20515" y="4705148"/>
            <a:ext cx="1495117" cy="30708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3"/>
          <p:cNvSpPr txBox="1">
            <a:spLocks noGrp="1"/>
          </p:cNvSpPr>
          <p:nvPr>
            <p:ph type="body" idx="1"/>
          </p:nvPr>
        </p:nvSpPr>
        <p:spPr>
          <a:xfrm>
            <a:off x="330200" y="2083981"/>
            <a:ext cx="5379900" cy="22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13"/>
          <p:cNvSpPr>
            <a:spLocks noGrp="1"/>
          </p:cNvSpPr>
          <p:nvPr>
            <p:ph type="pic" idx="2"/>
          </p:nvPr>
        </p:nvSpPr>
        <p:spPr>
          <a:xfrm>
            <a:off x="5959475" y="784929"/>
            <a:ext cx="2686200" cy="13713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13"/>
          <p:cNvSpPr>
            <a:spLocks noGrp="1"/>
          </p:cNvSpPr>
          <p:nvPr>
            <p:ph type="pic" idx="3"/>
          </p:nvPr>
        </p:nvSpPr>
        <p:spPr>
          <a:xfrm>
            <a:off x="5959475" y="2398160"/>
            <a:ext cx="2686200" cy="13713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13"/>
          <p:cNvSpPr>
            <a:spLocks noGrp="1"/>
          </p:cNvSpPr>
          <p:nvPr>
            <p:ph type="pic" idx="4"/>
          </p:nvPr>
        </p:nvSpPr>
        <p:spPr>
          <a:xfrm>
            <a:off x="7302500" y="168755"/>
            <a:ext cx="1338900" cy="55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4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5"/>
          <p:cNvSpPr txBox="1">
            <a:spLocks noGrp="1"/>
          </p:cNvSpPr>
          <p:nvPr>
            <p:ph type="title"/>
          </p:nvPr>
        </p:nvSpPr>
        <p:spPr>
          <a:xfrm>
            <a:off x="2082793" y="458513"/>
            <a:ext cx="4875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>
                <a:solidFill>
                  <a:srgbClr val="25273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1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1">
  <p:cSld name="Title and Content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6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922525"/>
            <a:ext cx="2080260" cy="32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5471" y="0"/>
            <a:ext cx="1936242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3365" y="185166"/>
            <a:ext cx="285750" cy="320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16"/>
          <p:cNvSpPr txBox="1">
            <a:spLocks noGrp="1"/>
          </p:cNvSpPr>
          <p:nvPr>
            <p:ph type="title"/>
          </p:nvPr>
        </p:nvSpPr>
        <p:spPr>
          <a:xfrm>
            <a:off x="2082793" y="458513"/>
            <a:ext cx="4875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>
                <a:solidFill>
                  <a:srgbClr val="25273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6"/>
          <p:cNvSpPr txBox="1">
            <a:spLocks noGrp="1"/>
          </p:cNvSpPr>
          <p:nvPr>
            <p:ph type="body" idx="1"/>
          </p:nvPr>
        </p:nvSpPr>
        <p:spPr>
          <a:xfrm>
            <a:off x="3670277" y="1202179"/>
            <a:ext cx="4814400" cy="25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1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1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1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OBJECT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6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1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1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1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 1">
  <p:cSld name="OBJECT_2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6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1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1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OBJECT_4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4">
  <p:cSld name="OBJECT_5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1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1"/>
          <p:cNvSpPr txBox="1">
            <a:spLocks noGrp="1"/>
          </p:cNvSpPr>
          <p:nvPr>
            <p:ph type="title"/>
          </p:nvPr>
        </p:nvSpPr>
        <p:spPr>
          <a:xfrm>
            <a:off x="226208" y="4555965"/>
            <a:ext cx="8520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B2B2B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33" name="Google Shape;133;p121"/>
          <p:cNvSpPr/>
          <p:nvPr/>
        </p:nvSpPr>
        <p:spPr>
          <a:xfrm>
            <a:off x="-10633" y="4524372"/>
            <a:ext cx="9154500" cy="671400"/>
          </a:xfrm>
          <a:prstGeom prst="rect">
            <a:avLst/>
          </a:prstGeom>
          <a:solidFill>
            <a:srgbClr val="4FB39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21" descr="Happy Chinese New Year - PNG All"/>
          <p:cNvPicPr preferRelativeResize="0"/>
          <p:nvPr/>
        </p:nvPicPr>
        <p:blipFill rotWithShape="1">
          <a:blip r:embed="rId2">
            <a:alphaModFix amt="35000"/>
          </a:blip>
          <a:srcRect l="4975" t="18770" r="3388" b="16477"/>
          <a:stretch/>
        </p:blipFill>
        <p:spPr>
          <a:xfrm>
            <a:off x="0" y="-118833"/>
            <a:ext cx="3895106" cy="27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21" descr="Mobiclicks – Superboost your YouTube campaign with Mirrors AI"/>
          <p:cNvPicPr preferRelativeResize="0"/>
          <p:nvPr/>
        </p:nvPicPr>
        <p:blipFill rotWithShape="1">
          <a:blip r:embed="rId3">
            <a:alphaModFix/>
          </a:blip>
          <a:srcRect t="27000" b="20417"/>
          <a:stretch/>
        </p:blipFill>
        <p:spPr>
          <a:xfrm>
            <a:off x="20515" y="4705148"/>
            <a:ext cx="1495117" cy="30708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21"/>
          <p:cNvSpPr txBox="1">
            <a:spLocks noGrp="1"/>
          </p:cNvSpPr>
          <p:nvPr>
            <p:ph type="body" idx="1"/>
          </p:nvPr>
        </p:nvSpPr>
        <p:spPr>
          <a:xfrm>
            <a:off x="330200" y="2083981"/>
            <a:ext cx="5379900" cy="22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21"/>
          <p:cNvSpPr>
            <a:spLocks noGrp="1"/>
          </p:cNvSpPr>
          <p:nvPr>
            <p:ph type="pic" idx="2"/>
          </p:nvPr>
        </p:nvSpPr>
        <p:spPr>
          <a:xfrm>
            <a:off x="5959475" y="784929"/>
            <a:ext cx="2686200" cy="13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121"/>
          <p:cNvSpPr>
            <a:spLocks noGrp="1"/>
          </p:cNvSpPr>
          <p:nvPr>
            <p:ph type="pic" idx="3"/>
          </p:nvPr>
        </p:nvSpPr>
        <p:spPr>
          <a:xfrm>
            <a:off x="5959475" y="2398160"/>
            <a:ext cx="2686200" cy="13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21"/>
          <p:cNvSpPr>
            <a:spLocks noGrp="1"/>
          </p:cNvSpPr>
          <p:nvPr>
            <p:ph type="pic" idx="4"/>
          </p:nvPr>
        </p:nvSpPr>
        <p:spPr>
          <a:xfrm>
            <a:off x="7302500" y="168755"/>
            <a:ext cx="1338900" cy="55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2"/>
          <p:cNvSpPr txBox="1">
            <a:spLocks noGrp="1"/>
          </p:cNvSpPr>
          <p:nvPr>
            <p:ph type="title"/>
          </p:nvPr>
        </p:nvSpPr>
        <p:spPr>
          <a:xfrm>
            <a:off x="226208" y="4555965"/>
            <a:ext cx="8520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B2B2B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43" name="Google Shape;143;p122"/>
          <p:cNvSpPr/>
          <p:nvPr/>
        </p:nvSpPr>
        <p:spPr>
          <a:xfrm>
            <a:off x="-10633" y="4524372"/>
            <a:ext cx="9154500" cy="671400"/>
          </a:xfrm>
          <a:prstGeom prst="rect">
            <a:avLst/>
          </a:prstGeom>
          <a:solidFill>
            <a:srgbClr val="4FB39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22" descr="Happy Chinese New Year - PNG All"/>
          <p:cNvPicPr preferRelativeResize="0"/>
          <p:nvPr/>
        </p:nvPicPr>
        <p:blipFill rotWithShape="1">
          <a:blip r:embed="rId2">
            <a:alphaModFix amt="35000"/>
          </a:blip>
          <a:srcRect l="4975" t="18770" r="3388" b="16477"/>
          <a:stretch/>
        </p:blipFill>
        <p:spPr>
          <a:xfrm>
            <a:off x="0" y="-118833"/>
            <a:ext cx="3895106" cy="27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2" descr="Mobiclicks – Superboost your YouTube campaign with Mirrors AI"/>
          <p:cNvPicPr preferRelativeResize="0"/>
          <p:nvPr/>
        </p:nvPicPr>
        <p:blipFill rotWithShape="1">
          <a:blip r:embed="rId3">
            <a:alphaModFix/>
          </a:blip>
          <a:srcRect t="27000" b="20417"/>
          <a:stretch/>
        </p:blipFill>
        <p:spPr>
          <a:xfrm>
            <a:off x="20515" y="4705148"/>
            <a:ext cx="1495117" cy="30708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22"/>
          <p:cNvSpPr txBox="1">
            <a:spLocks noGrp="1"/>
          </p:cNvSpPr>
          <p:nvPr>
            <p:ph type="body" idx="1"/>
          </p:nvPr>
        </p:nvSpPr>
        <p:spPr>
          <a:xfrm>
            <a:off x="330200" y="2083981"/>
            <a:ext cx="5379900" cy="22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122"/>
          <p:cNvSpPr>
            <a:spLocks noGrp="1"/>
          </p:cNvSpPr>
          <p:nvPr>
            <p:ph type="pic" idx="2"/>
          </p:nvPr>
        </p:nvSpPr>
        <p:spPr>
          <a:xfrm>
            <a:off x="5959475" y="784929"/>
            <a:ext cx="2686200" cy="13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22"/>
          <p:cNvSpPr>
            <a:spLocks noGrp="1"/>
          </p:cNvSpPr>
          <p:nvPr>
            <p:ph type="pic" idx="3"/>
          </p:nvPr>
        </p:nvSpPr>
        <p:spPr>
          <a:xfrm>
            <a:off x="5959475" y="2398160"/>
            <a:ext cx="2686200" cy="13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22"/>
          <p:cNvSpPr>
            <a:spLocks noGrp="1"/>
          </p:cNvSpPr>
          <p:nvPr>
            <p:ph type="pic" idx="4"/>
          </p:nvPr>
        </p:nvSpPr>
        <p:spPr>
          <a:xfrm>
            <a:off x="7302500" y="168755"/>
            <a:ext cx="1338900" cy="55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,  5 Pillars smaller text">
  <p:cSld name="8_Title,  5 Pillars smaller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65d9ec9db_0_615"/>
          <p:cNvSpPr/>
          <p:nvPr/>
        </p:nvSpPr>
        <p:spPr>
          <a:xfrm>
            <a:off x="0" y="0"/>
            <a:ext cx="9144000" cy="9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2" name="Google Shape;152;g3165d9ec9db_0_615"/>
          <p:cNvSpPr txBox="1">
            <a:spLocks noGrp="1"/>
          </p:cNvSpPr>
          <p:nvPr>
            <p:ph type="body" idx="1"/>
          </p:nvPr>
        </p:nvSpPr>
        <p:spPr>
          <a:xfrm>
            <a:off x="228600" y="1948595"/>
            <a:ext cx="27861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ctr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marL="1828800" lvl="3" indent="-2286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g3165d9ec9db_0_615"/>
          <p:cNvSpPr txBox="1">
            <a:spLocks noGrp="1"/>
          </p:cNvSpPr>
          <p:nvPr>
            <p:ph type="body" idx="2"/>
          </p:nvPr>
        </p:nvSpPr>
        <p:spPr>
          <a:xfrm>
            <a:off x="3126473" y="1948595"/>
            <a:ext cx="28806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marL="1828800" lvl="3" indent="-2286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3165d9ec9db_0_615"/>
          <p:cNvSpPr txBox="1">
            <a:spLocks noGrp="1"/>
          </p:cNvSpPr>
          <p:nvPr>
            <p:ph type="body" idx="3"/>
          </p:nvPr>
        </p:nvSpPr>
        <p:spPr>
          <a:xfrm>
            <a:off x="6118679" y="1948595"/>
            <a:ext cx="28299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3pPr>
            <a:lvl4pPr marL="1828800" lvl="3" indent="-2286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3165d9ec9db_0_615"/>
          <p:cNvSpPr/>
          <p:nvPr/>
        </p:nvSpPr>
        <p:spPr>
          <a:xfrm>
            <a:off x="97141" y="0"/>
            <a:ext cx="2062457" cy="1023761"/>
          </a:xfrm>
          <a:custGeom>
            <a:avLst/>
            <a:gdLst/>
            <a:ahLst/>
            <a:cxnLst/>
            <a:rect l="l" t="t" r="r" b="b"/>
            <a:pathLst>
              <a:path w="4741280" h="2353474" extrusionOk="0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6" name="Google Shape;156;g3165d9ec9db_0_615"/>
          <p:cNvSpPr txBox="1">
            <a:spLocks noGrp="1"/>
          </p:cNvSpPr>
          <p:nvPr>
            <p:ph type="title"/>
          </p:nvPr>
        </p:nvSpPr>
        <p:spPr>
          <a:xfrm>
            <a:off x="237242" y="254556"/>
            <a:ext cx="1782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attrocento Sans"/>
              <a:buNone/>
              <a:defRPr sz="2400" b="0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165d9ec9db_0_615"/>
          <p:cNvSpPr txBox="1">
            <a:spLocks noGrp="1"/>
          </p:cNvSpPr>
          <p:nvPr>
            <p:ph type="body" idx="4"/>
          </p:nvPr>
        </p:nvSpPr>
        <p:spPr>
          <a:xfrm>
            <a:off x="2159252" y="314325"/>
            <a:ext cx="68133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g3165d9ec9db_0_615"/>
          <p:cNvSpPr txBox="1">
            <a:spLocks noGrp="1"/>
          </p:cNvSpPr>
          <p:nvPr>
            <p:ph type="sldNum" idx="12"/>
          </p:nvPr>
        </p:nvSpPr>
        <p:spPr>
          <a:xfrm>
            <a:off x="8751446" y="4863703"/>
            <a:ext cx="39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2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4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24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1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2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90" name="Google Shape;190;p125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91" name="Google Shape;191;p12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2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2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26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97" name="Google Shape;197;p126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98" name="Google Shape;198;p126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99" name="Google Shape;199;p126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00" name="Google Shape;200;p12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2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2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2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2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2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8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28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211" name="Google Shape;211;p128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12" name="Google Shape;212;p12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2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2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9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29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29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19" name="Google Shape;219;p12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2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2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0"/>
          <p:cNvSpPr txBox="1">
            <a:spLocks noGrp="1"/>
          </p:cNvSpPr>
          <p:nvPr>
            <p:ph type="body" idx="1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13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1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1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13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OBJECT_3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" name="Google Shape;265;p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6" name="Google Shape;266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OBJECT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3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4 1">
  <p:cSld name="OBJECT_5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4">
  <p:cSld name="OBJECT_6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 type="obj">
  <p:cSld name="OBJEC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10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10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5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youtube.com/watch?v=hKo9uqiQWrY&amp;ab_channel=Silverpush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lverpush.co/awards/silverpush-wins-gold-at-festival-of-media-global-awards/" TargetMode="External"/><Relationship Id="rId13" Type="http://schemas.openxmlformats.org/officeDocument/2006/relationships/image" Target="../media/image39.png"/><Relationship Id="rId18" Type="http://schemas.openxmlformats.org/officeDocument/2006/relationships/hyperlink" Target="https://www.silverpush.co/awards/silverpush-clinches-silver-for-the-best-ai-implementation-for-havells-lloyd-ac-campaign/" TargetMode="External"/><Relationship Id="rId3" Type="http://schemas.openxmlformats.org/officeDocument/2006/relationships/hyperlink" Target="https://www.silverpush.co/awards/silverpush-wins-multiple-mma-smarties-mena-awards-2020/" TargetMode="External"/><Relationship Id="rId21" Type="http://schemas.openxmlformats.org/officeDocument/2006/relationships/image" Target="../media/image43.png"/><Relationship Id="rId7" Type="http://schemas.openxmlformats.org/officeDocument/2006/relationships/hyperlink" Target="https://www.silverpush.co/awards/silverpush-wins-gold-in-best-emerging-technology-at-maddies-2021/" TargetMode="External"/><Relationship Id="rId12" Type="http://schemas.openxmlformats.org/officeDocument/2006/relationships/hyperlink" Target="https://www.silverpush.co/awards/silverpush-wins-silver-with-crafters-innovative-ai-solution/" TargetMode="Externa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silverpush.co/awards/silverpush-secures-bronze-at-marketing-excellence-awards-2023-celebrating-innovation-and-success/" TargetMode="External"/><Relationship Id="rId20" Type="http://schemas.openxmlformats.org/officeDocument/2006/relationships/hyperlink" Target="https://www.silverpush.co/awards/silverpushs-consecutive-wins-a-strategic-journey-with-shea-moisture-in-we-are-hair-campaig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8.jpg"/><Relationship Id="rId5" Type="http://schemas.openxmlformats.org/officeDocument/2006/relationships/hyperlink" Target="https://www.silverpush.co/awards/silverpush-sets-another-record-with-wavemaker/" TargetMode="External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openxmlformats.org/officeDocument/2006/relationships/hyperlink" Target="https://www.silverpush.co/awards/silverpush-wins-big-at-mma-smarties-mena-awards-2021/" TargetMode="External"/><Relationship Id="rId19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hyperlink" Target="https://www.silverpush.co/awards/silverpush-rise-by-winning-industry-gold-standards-in-2019/" TargetMode="External"/><Relationship Id="rId14" Type="http://schemas.openxmlformats.org/officeDocument/2006/relationships/hyperlink" Target="https://www.silverpush.co/awards/double-glory-silverpushs-winning-streak-at-mma-impact-indonesia-clinching-2-bronze-awards/" TargetMode="External"/><Relationship Id="rId22" Type="http://schemas.openxmlformats.org/officeDocument/2006/relationships/hyperlink" Target="https://www.silverpush.co/awards/silverpush-secures-silver-at-mma-global-smarties-emea-awards-for-ai-powered-inclusive-advertis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455"/>
          </a:solidFill>
          <a:ln w="9525" cap="flat" cmpd="sng">
            <a:solidFill>
              <a:srgbClr val="263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9" name="Google Shape;579;p1"/>
          <p:cNvGrpSpPr/>
          <p:nvPr/>
        </p:nvGrpSpPr>
        <p:grpSpPr>
          <a:xfrm>
            <a:off x="392124" y="1480300"/>
            <a:ext cx="5090247" cy="2274965"/>
            <a:chOff x="392124" y="1510175"/>
            <a:chExt cx="5090247" cy="2274965"/>
          </a:xfrm>
        </p:grpSpPr>
        <p:pic>
          <p:nvPicPr>
            <p:cNvPr id="580" name="Google Shape;580;p1"/>
            <p:cNvPicPr preferRelativeResize="0"/>
            <p:nvPr/>
          </p:nvPicPr>
          <p:blipFill rotWithShape="1">
            <a:blip r:embed="rId3">
              <a:alphaModFix/>
            </a:blip>
            <a:srcRect t="27771" b="27771"/>
            <a:stretch/>
          </p:blipFill>
          <p:spPr>
            <a:xfrm>
              <a:off x="392125" y="1510175"/>
              <a:ext cx="3250452" cy="67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1" name="Google Shape;581;p1"/>
            <p:cNvSpPr txBox="1"/>
            <p:nvPr/>
          </p:nvSpPr>
          <p:spPr>
            <a:xfrm>
              <a:off x="392124" y="2538675"/>
              <a:ext cx="5090247" cy="1246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Silverpush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est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une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technologie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de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ciblage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contextuel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avancé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,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alimenté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par </a:t>
              </a:r>
              <a:r>
                <a:rPr lang="en" sz="2300" b="1" dirty="0" err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une</a:t>
              </a:r>
              <a:r>
                <a:rPr lang="en" sz="2300" b="1" dirty="0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 </a:t>
              </a:r>
              <a:r>
                <a:rPr lang="en" sz="2300" b="1">
                  <a:solidFill>
                    <a:schemeClr val="lt1"/>
                  </a:solidFill>
                  <a:latin typeface="Oswald"/>
                  <a:ea typeface="Oswald"/>
                  <a:cs typeface="Oswald"/>
                  <a:sym typeface="Oswald"/>
                </a:rPr>
                <a:t>IA propriétaire. </a:t>
              </a:r>
              <a:endParaRPr sz="2300" b="1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582" name="Google Shape;582;p1"/>
          <p:cNvSpPr/>
          <p:nvPr/>
        </p:nvSpPr>
        <p:spPr>
          <a:xfrm>
            <a:off x="5561926" y="0"/>
            <a:ext cx="3502520" cy="5143500"/>
          </a:xfrm>
          <a:custGeom>
            <a:avLst/>
            <a:gdLst/>
            <a:ahLst/>
            <a:cxnLst/>
            <a:rect l="l" t="t" r="r" b="b"/>
            <a:pathLst>
              <a:path w="4433570" h="6350000" extrusionOk="0">
                <a:moveTo>
                  <a:pt x="4433570" y="0"/>
                </a:moveTo>
                <a:lnTo>
                  <a:pt x="4433570" y="0"/>
                </a:lnTo>
                <a:lnTo>
                  <a:pt x="4433570" y="0"/>
                </a:lnTo>
                <a:lnTo>
                  <a:pt x="4433570" y="6350000"/>
                </a:lnTo>
                <a:lnTo>
                  <a:pt x="4433570" y="6350000"/>
                </a:lnTo>
                <a:lnTo>
                  <a:pt x="0" y="6350000"/>
                </a:lnTo>
                <a:lnTo>
                  <a:pt x="0" y="6350000"/>
                </a:lnTo>
                <a:lnTo>
                  <a:pt x="0" y="4433570"/>
                </a:lnTo>
                <a:cubicBezTo>
                  <a:pt x="0" y="1985010"/>
                  <a:pt x="1985010" y="0"/>
                  <a:pt x="443357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1911" r="-62883"/>
            </a:stretch>
          </a:blip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p1"/>
          <p:cNvGrpSpPr/>
          <p:nvPr/>
        </p:nvGrpSpPr>
        <p:grpSpPr>
          <a:xfrm>
            <a:off x="9064444" y="-62"/>
            <a:ext cx="79592" cy="5143620"/>
            <a:chOff x="0" y="0"/>
            <a:chExt cx="666600" cy="2709450"/>
          </a:xfrm>
        </p:grpSpPr>
        <p:sp>
          <p:nvSpPr>
            <p:cNvPr id="584" name="Google Shape;584;p1"/>
            <p:cNvSpPr/>
            <p:nvPr/>
          </p:nvSpPr>
          <p:spPr>
            <a:xfrm>
              <a:off x="0" y="0"/>
              <a:ext cx="666476" cy="2709333"/>
            </a:xfrm>
            <a:custGeom>
              <a:avLst/>
              <a:gdLst/>
              <a:ahLst/>
              <a:cxnLst/>
              <a:rect l="l" t="t" r="r" b="b"/>
              <a:pathLst>
                <a:path w="666476" h="2709333" extrusionOk="0">
                  <a:moveTo>
                    <a:pt x="0" y="0"/>
                  </a:moveTo>
                  <a:lnTo>
                    <a:pt x="666476" y="0"/>
                  </a:lnTo>
                  <a:lnTo>
                    <a:pt x="6664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A4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"/>
            <p:cNvSpPr txBox="1"/>
            <p:nvPr/>
          </p:nvSpPr>
          <p:spPr>
            <a:xfrm>
              <a:off x="0" y="19050"/>
              <a:ext cx="666600" cy="269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2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0"/>
          <p:cNvSpPr/>
          <p:nvPr/>
        </p:nvSpPr>
        <p:spPr>
          <a:xfrm>
            <a:off x="1421300" y="0"/>
            <a:ext cx="62730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20"/>
          <p:cNvSpPr/>
          <p:nvPr/>
        </p:nvSpPr>
        <p:spPr>
          <a:xfrm>
            <a:off x="7557517" y="596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20"/>
          <p:cNvSpPr/>
          <p:nvPr/>
        </p:nvSpPr>
        <p:spPr>
          <a:xfrm>
            <a:off x="1303462" y="596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20"/>
          <p:cNvSpPr txBox="1"/>
          <p:nvPr/>
        </p:nvSpPr>
        <p:spPr>
          <a:xfrm>
            <a:off x="1327950" y="73649"/>
            <a:ext cx="648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Analyse complète post-campagne</a:t>
            </a:r>
            <a:endParaRPr sz="2300" b="1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005" name="Google Shape;1005;p20"/>
          <p:cNvGrpSpPr/>
          <p:nvPr/>
        </p:nvGrpSpPr>
        <p:grpSpPr>
          <a:xfrm>
            <a:off x="1595840" y="878580"/>
            <a:ext cx="5952321" cy="3818458"/>
            <a:chOff x="1812883" y="1098681"/>
            <a:chExt cx="5365835" cy="3442223"/>
          </a:xfrm>
        </p:grpSpPr>
        <p:pic>
          <p:nvPicPr>
            <p:cNvPr id="1006" name="Google Shape;1006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12883" y="1098681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07" name="Google Shape;1007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99373" y="1098681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08" name="Google Shape;1008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19678" y="1098681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09" name="Google Shape;1009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38190" y="1098681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0" name="Google Shape;1010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2883" y="1986433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1" name="Google Shape;1011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9373" y="1986433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2" name="Google Shape;1012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19678" y="1986433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3" name="Google Shape;1013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38190" y="1986433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4" name="Google Shape;1014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2883" y="2890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5" name="Google Shape;1015;p2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199373" y="2890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6" name="Google Shape;1016;p2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619678" y="2890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7" name="Google Shape;1017;p2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938190" y="2890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8" name="Google Shape;1018;p2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883" y="3802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19" name="Google Shape;1019;p2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199373" y="3802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20" name="Google Shape;1020;p20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619678" y="3802467"/>
              <a:ext cx="1240528" cy="738437"/>
            </a:xfrm>
            <a:prstGeom prst="rect">
              <a:avLst/>
            </a:prstGeom>
            <a:noFill/>
            <a:ln w="9525" cap="flat" cmpd="sng">
              <a:solidFill>
                <a:srgbClr val="4FB39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021" name="Google Shape;1021;p20"/>
          <p:cNvSpPr/>
          <p:nvPr/>
        </p:nvSpPr>
        <p:spPr>
          <a:xfrm>
            <a:off x="75" y="5089925"/>
            <a:ext cx="9144000" cy="53700"/>
          </a:xfrm>
          <a:prstGeom prst="rect">
            <a:avLst/>
          </a:prstGeom>
          <a:gradFill>
            <a:gsLst>
              <a:gs pos="0">
                <a:srgbClr val="263455"/>
              </a:gs>
              <a:gs pos="100000">
                <a:srgbClr val="16203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21"/>
          <p:cNvSpPr/>
          <p:nvPr/>
        </p:nvSpPr>
        <p:spPr>
          <a:xfrm>
            <a:off x="2105100" y="0"/>
            <a:ext cx="49338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6871717" y="596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 txBox="1"/>
          <p:nvPr/>
        </p:nvSpPr>
        <p:spPr>
          <a:xfrm>
            <a:off x="2427450" y="79622"/>
            <a:ext cx="428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Quelques</a:t>
            </a:r>
            <a:r>
              <a:rPr lang="en" sz="23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300" b="1" i="0" u="none" strike="noStrike" cap="none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exemples</a:t>
            </a:r>
            <a:r>
              <a:rPr lang="en" sz="23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de clients</a:t>
            </a:r>
            <a:endParaRPr sz="2300" b="1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1989262" y="596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75" y="5089925"/>
            <a:ext cx="9144000" cy="53700"/>
          </a:xfrm>
          <a:prstGeom prst="rect">
            <a:avLst/>
          </a:prstGeom>
          <a:gradFill>
            <a:gsLst>
              <a:gs pos="0">
                <a:srgbClr val="263455"/>
              </a:gs>
              <a:gs pos="100000">
                <a:srgbClr val="16203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1"/>
          <p:cNvSpPr txBox="1"/>
          <p:nvPr/>
        </p:nvSpPr>
        <p:spPr>
          <a:xfrm>
            <a:off x="1289250" y="2278500"/>
            <a:ext cx="6565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Rejoignez la révolution contextuelle dès aujourd'hui avec Mirrors pour YouTube</a:t>
            </a:r>
            <a:endParaRPr sz="3000" b="0" i="0" u="none" strike="noStrike" cap="none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886" name="Google Shape;886;p11"/>
          <p:cNvSpPr txBox="1"/>
          <p:nvPr/>
        </p:nvSpPr>
        <p:spPr>
          <a:xfrm>
            <a:off x="2703371" y="3358100"/>
            <a:ext cx="37152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 b="1">
                <a:solidFill>
                  <a:srgbClr val="4FB39F"/>
                </a:solidFill>
                <a:latin typeface="Oswald"/>
                <a:ea typeface="Oswald"/>
                <a:cs typeface="Oswald"/>
                <a:sym typeface="Oswald"/>
              </a:rPr>
              <a:t>Merci</a:t>
            </a:r>
            <a:r>
              <a:rPr lang="en" sz="3800" b="1" i="0" u="none" strike="noStrike" cap="none">
                <a:solidFill>
                  <a:srgbClr val="4FB39F"/>
                </a:solidFill>
                <a:latin typeface="Oswald"/>
                <a:ea typeface="Oswald"/>
                <a:cs typeface="Oswald"/>
                <a:sym typeface="Oswald"/>
              </a:rPr>
              <a:t>!</a:t>
            </a:r>
            <a:endParaRPr sz="2800" b="0" i="0" u="none" strike="noStrike" cap="none">
              <a:solidFill>
                <a:srgbClr val="4FB3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1"/>
          <p:cNvSpPr txBox="1"/>
          <p:nvPr/>
        </p:nvSpPr>
        <p:spPr>
          <a:xfrm>
            <a:off x="1426121" y="4670800"/>
            <a:ext cx="6269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2024 SilverEdge Technologies Pvt Ltd, All rights reserved.</a:t>
            </a:r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8" name="Google Shape;8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342" y="1203221"/>
            <a:ext cx="2977258" cy="6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"/>
          <p:cNvSpPr txBox="1"/>
          <p:nvPr/>
        </p:nvSpPr>
        <p:spPr>
          <a:xfrm>
            <a:off x="7382165" y="3629931"/>
            <a:ext cx="13296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900" y="930425"/>
            <a:ext cx="3556200" cy="32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"/>
          <p:cNvSpPr txBox="1"/>
          <p:nvPr/>
        </p:nvSpPr>
        <p:spPr>
          <a:xfrm>
            <a:off x="348900" y="1638916"/>
            <a:ext cx="5312400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"/>
              <a:buChar char="➔"/>
            </a:pPr>
            <a:r>
              <a:rPr lang="en" sz="17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Fondé</a:t>
            </a:r>
            <a:r>
              <a:rPr lang="en" sz="17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7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</a:t>
            </a:r>
            <a:r>
              <a:rPr lang="en" sz="17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2012</a:t>
            </a:r>
            <a:endParaRPr sz="17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"/>
              <a:buChar char="➔"/>
            </a:pPr>
            <a:r>
              <a:rPr lang="en" sz="17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Présence</a:t>
            </a:r>
            <a:r>
              <a:rPr lang="en" sz="17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dans plus de 25 pays</a:t>
            </a:r>
            <a:endParaRPr sz="17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"/>
              <a:buChar char="➔"/>
            </a:pPr>
            <a:r>
              <a:rPr lang="en" sz="17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20+ prix </a:t>
            </a:r>
            <a:r>
              <a:rPr lang="en" sz="17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internationaux</a:t>
            </a:r>
            <a:endParaRPr sz="17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Semi Condensed"/>
              <a:buChar char="➔"/>
            </a:pPr>
            <a:r>
              <a:rPr lang="en" sz="17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Collaboration avec plus de 400 marques du Fortune 500</a:t>
            </a:r>
            <a:endParaRPr sz="14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94" name="Google Shape;594;p2"/>
          <p:cNvSpPr/>
          <p:nvPr/>
        </p:nvSpPr>
        <p:spPr>
          <a:xfrm>
            <a:off x="0" y="190500"/>
            <a:ext cx="46941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"/>
          <p:cNvSpPr txBox="1"/>
          <p:nvPr/>
        </p:nvSpPr>
        <p:spPr>
          <a:xfrm>
            <a:off x="74850" y="191050"/>
            <a:ext cx="3997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Une présence globale </a:t>
            </a:r>
            <a:endParaRPr sz="2300" b="1" i="0" u="none" strike="noStrike" cap="none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6" name="Google Shape;596;p2"/>
          <p:cNvSpPr/>
          <p:nvPr/>
        </p:nvSpPr>
        <p:spPr>
          <a:xfrm>
            <a:off x="4540168" y="2501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4"/>
          <p:cNvPicPr preferRelativeResize="0"/>
          <p:nvPr/>
        </p:nvPicPr>
        <p:blipFill rotWithShape="1">
          <a:blip r:embed="rId3">
            <a:alphaModFix/>
          </a:blip>
          <a:srcRect r="6352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4"/>
          <p:cNvSpPr/>
          <p:nvPr/>
        </p:nvSpPr>
        <p:spPr>
          <a:xfrm>
            <a:off x="0" y="0"/>
            <a:ext cx="9144000" cy="5166360"/>
          </a:xfrm>
          <a:custGeom>
            <a:avLst/>
            <a:gdLst/>
            <a:ahLst/>
            <a:cxnLst/>
            <a:rect l="l" t="t" r="r" b="b"/>
            <a:pathLst>
              <a:path w="18288000" h="18288000" extrusionOk="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"/>
          <p:cNvSpPr txBox="1"/>
          <p:nvPr/>
        </p:nvSpPr>
        <p:spPr>
          <a:xfrm>
            <a:off x="1212005" y="2079153"/>
            <a:ext cx="6720000" cy="11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3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Nous proposons un ciblage contextuel unique pour YouTube</a:t>
            </a:r>
            <a:endParaRPr sz="1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5"/>
          <p:cNvPicPr preferRelativeResize="0"/>
          <p:nvPr/>
        </p:nvPicPr>
        <p:blipFill rotWithShape="1">
          <a:blip r:embed="rId3">
            <a:alphaModFix/>
          </a:blip>
          <a:srcRect r="63525"/>
          <a:stretch/>
        </p:blipFill>
        <p:spPr>
          <a:xfrm flipH="1">
            <a:off x="-2" y="0"/>
            <a:ext cx="67108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"/>
          <p:cNvSpPr/>
          <p:nvPr/>
        </p:nvSpPr>
        <p:spPr>
          <a:xfrm>
            <a:off x="6868400" y="645900"/>
            <a:ext cx="2131800" cy="3851700"/>
          </a:xfrm>
          <a:prstGeom prst="flowChartAlternateProcess">
            <a:avLst/>
          </a:prstGeom>
          <a:solidFill>
            <a:srgbClr val="EEEEEE"/>
          </a:solidFill>
          <a:ln w="9525" cap="flat" cmpd="sng">
            <a:solidFill>
              <a:srgbClr val="B2B2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Éloignez-vous</a:t>
            </a:r>
            <a:r>
              <a:rPr lang="en" b="1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des solutions standard de YouTube </a:t>
            </a:r>
            <a:r>
              <a:rPr lang="en" b="1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où</a:t>
            </a:r>
            <a:r>
              <a:rPr lang="en" b="1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:</a:t>
            </a:r>
            <a:endParaRPr sz="14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ciblage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est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principalement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basé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sur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l'audience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/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l'affinité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la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catégorie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et/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ou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les mots-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clés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capacités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filtrage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du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contenu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faible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qualité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sont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limitées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moindre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engagement et de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moins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bons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résultats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BLS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sont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observés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désalignement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entre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contenu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et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publicité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se </a:t>
            </a:r>
            <a:r>
              <a:rPr lang="en" sz="1200" dirty="0" err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produit</a:t>
            </a: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1" name="Google Shape;661;p5"/>
          <p:cNvSpPr txBox="1"/>
          <p:nvPr/>
        </p:nvSpPr>
        <p:spPr>
          <a:xfrm>
            <a:off x="213325" y="825525"/>
            <a:ext cx="6254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Exploitez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la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personnalisation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contextuelle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sur YouTube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utilisant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notre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technologie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nouvelle </a:t>
            </a:r>
            <a:r>
              <a:rPr lang="en" sz="1600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génération</a:t>
            </a:r>
            <a:r>
              <a:rPr lang="en" sz="1600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sz="1600" b="1" i="0" u="none" strike="noStrike" cap="none" dirty="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662" name="Google Shape;662;p5"/>
          <p:cNvSpPr/>
          <p:nvPr/>
        </p:nvSpPr>
        <p:spPr>
          <a:xfrm>
            <a:off x="5026450" y="2771563"/>
            <a:ext cx="1441200" cy="897600"/>
          </a:xfrm>
          <a:prstGeom prst="roundRect">
            <a:avLst>
              <a:gd name="adj" fmla="val 4475"/>
            </a:avLst>
          </a:prstGeom>
          <a:solidFill>
            <a:srgbClr val="263455"/>
          </a:solidFill>
          <a:ln w="9525" cap="flat" cmpd="sng">
            <a:solidFill>
              <a:srgbClr val="ADD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Analyse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plus d’un million de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vidéos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par jour</a:t>
            </a:r>
            <a:r>
              <a:rPr lang="en" sz="900" b="1" i="0" u="none" strike="noStrike" cap="none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Alignement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précis des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publicités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avec le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contenu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pertinent</a:t>
            </a:r>
            <a:r>
              <a:rPr lang="en" sz="900" b="1" i="0" u="none" strike="noStrike" cap="none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900" b="1" i="0" u="none" strike="noStrike" cap="none" dirty="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663" name="Google Shape;663;p5"/>
          <p:cNvSpPr/>
          <p:nvPr/>
        </p:nvSpPr>
        <p:spPr>
          <a:xfrm>
            <a:off x="5026450" y="1663050"/>
            <a:ext cx="1441200" cy="873600"/>
          </a:xfrm>
          <a:prstGeom prst="roundRect">
            <a:avLst>
              <a:gd name="adj" fmla="val 4475"/>
            </a:avLst>
          </a:prstGeom>
          <a:solidFill>
            <a:srgbClr val="263455"/>
          </a:solidFill>
          <a:ln w="9525" cap="flat" cmpd="sng">
            <a:solidFill>
              <a:srgbClr val="ADD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Utilise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l'analyse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au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niveau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vid</a:t>
            </a:r>
            <a:r>
              <a:rPr lang="fr-FR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 level</a:t>
            </a:r>
            <a:endParaRPr sz="900" b="0" i="0" u="none" strike="noStrike" cap="none" dirty="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664" name="Google Shape;664;p5"/>
          <p:cNvSpPr/>
          <p:nvPr/>
        </p:nvSpPr>
        <p:spPr>
          <a:xfrm>
            <a:off x="5026450" y="3862550"/>
            <a:ext cx="1441200" cy="897600"/>
          </a:xfrm>
          <a:prstGeom prst="roundRect">
            <a:avLst>
              <a:gd name="adj" fmla="val 4475"/>
            </a:avLst>
          </a:prstGeom>
          <a:solidFill>
            <a:srgbClr val="263455"/>
          </a:solidFill>
          <a:ln w="9525" cap="flat" cmpd="sng">
            <a:solidFill>
              <a:srgbClr val="ADD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Utilisation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la </a:t>
            </a:r>
            <a:r>
              <a:rPr lang="en" sz="900" b="1" dirty="0" err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sémantique</a:t>
            </a:r>
            <a:r>
              <a:rPr lang="en" sz="900" b="1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900" b="1" i="0" u="none" strike="noStrike" cap="none" dirty="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</a:t>
            </a:r>
            <a:r>
              <a:rPr lang="en" sz="900" b="1" i="0" u="none" strike="noStrike" cap="none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900" b="1" i="0" u="none" strike="noStrike" cap="none" dirty="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665" name="Google Shape;665;p5"/>
          <p:cNvPicPr preferRelativeResize="0"/>
          <p:nvPr/>
        </p:nvPicPr>
        <p:blipFill rotWithShape="1">
          <a:blip r:embed="rId4">
            <a:alphaModFix/>
          </a:blip>
          <a:srcRect t="40735" b="-4"/>
          <a:stretch/>
        </p:blipFill>
        <p:spPr>
          <a:xfrm>
            <a:off x="8302775" y="4178475"/>
            <a:ext cx="638175" cy="1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5"/>
          <p:cNvSpPr/>
          <p:nvPr/>
        </p:nvSpPr>
        <p:spPr>
          <a:xfrm>
            <a:off x="0" y="183750"/>
            <a:ext cx="6402600" cy="60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5"/>
          <p:cNvSpPr/>
          <p:nvPr/>
        </p:nvSpPr>
        <p:spPr>
          <a:xfrm>
            <a:off x="6294300" y="253350"/>
            <a:ext cx="246600" cy="462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5"/>
          <p:cNvSpPr txBox="1"/>
          <p:nvPr/>
        </p:nvSpPr>
        <p:spPr>
          <a:xfrm>
            <a:off x="213325" y="207750"/>
            <a:ext cx="4623900" cy="601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dirty="0" err="1">
                <a:solidFill>
                  <a:srgbClr val="263455"/>
                </a:solidFill>
                <a:latin typeface="Oswald"/>
                <a:ea typeface="Oswald"/>
                <a:cs typeface="Oswald"/>
                <a:sym typeface="Oswald"/>
              </a:rPr>
              <a:t>Présentation</a:t>
            </a:r>
            <a:r>
              <a:rPr lang="en" sz="2400" b="1" dirty="0">
                <a:solidFill>
                  <a:srgbClr val="263455"/>
                </a:solidFill>
                <a:latin typeface="Oswald"/>
                <a:ea typeface="Oswald"/>
                <a:cs typeface="Oswald"/>
                <a:sym typeface="Oswald"/>
              </a:rPr>
              <a:t> de Mirrors</a:t>
            </a:r>
            <a:endParaRPr sz="2400" b="0" i="0" u="none" strike="noStrike" cap="none" dirty="0">
              <a:solidFill>
                <a:srgbClr val="2634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5"/>
          <p:cNvPicPr preferRelativeResize="0"/>
          <p:nvPr/>
        </p:nvPicPr>
        <p:blipFill rotWithShape="1">
          <a:blip r:embed="rId5">
            <a:alphaModFix/>
          </a:blip>
          <a:srcRect l="10" r="-10"/>
          <a:stretch/>
        </p:blipFill>
        <p:spPr>
          <a:xfrm>
            <a:off x="154800" y="1774775"/>
            <a:ext cx="4740950" cy="26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9"/>
          <p:cNvSpPr txBox="1"/>
          <p:nvPr/>
        </p:nvSpPr>
        <p:spPr>
          <a:xfrm>
            <a:off x="124200" y="4167250"/>
            <a:ext cx="5092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autres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acteurs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concentrent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sur les mots-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clés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chaînes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, nous nous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distinguons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notre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analyse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vidéo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niveau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avancé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alimentée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l'IA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. Notre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méthode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analyse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vid</a:t>
            </a:r>
            <a:r>
              <a:rPr lang="fr-FR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o ID par vid</a:t>
            </a:r>
            <a:r>
              <a:rPr lang="fr-FR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o ID,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l'historique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créateurs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pour un </a:t>
            </a:r>
            <a:r>
              <a:rPr lang="en" sz="1000" dirty="0" err="1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ciblage</a:t>
            </a:r>
            <a:r>
              <a:rPr lang="en" sz="10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  <a:t> précis.</a:t>
            </a:r>
            <a:br>
              <a:rPr lang="en" sz="11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1100" dirty="0">
                <a:solidFill>
                  <a:srgbClr val="0E10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CLIQUEZ ICI POUR VOIR LA DÉMO !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79"/>
          <p:cNvPicPr preferRelativeResize="0"/>
          <p:nvPr/>
        </p:nvPicPr>
        <p:blipFill rotWithShape="1">
          <a:blip r:embed="rId4">
            <a:alphaModFix/>
          </a:blip>
          <a:srcRect t="6851" b="6312"/>
          <a:stretch/>
        </p:blipFill>
        <p:spPr>
          <a:xfrm rot="5400000">
            <a:off x="5129937" y="1491827"/>
            <a:ext cx="4183027" cy="21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9"/>
          <p:cNvSpPr/>
          <p:nvPr/>
        </p:nvSpPr>
        <p:spPr>
          <a:xfrm>
            <a:off x="212272" y="776863"/>
            <a:ext cx="4678800" cy="3230100"/>
          </a:xfrm>
          <a:prstGeom prst="roundRect">
            <a:avLst>
              <a:gd name="adj" fmla="val 3125"/>
            </a:avLst>
          </a:prstGeom>
          <a:solidFill>
            <a:srgbClr val="FFFFFF"/>
          </a:solidFill>
          <a:ln w="19050" cap="flat" cmpd="sng">
            <a:solidFill>
              <a:srgbClr val="4BB2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79"/>
          <p:cNvPicPr preferRelativeResize="0"/>
          <p:nvPr/>
        </p:nvPicPr>
        <p:blipFill rotWithShape="1">
          <a:blip r:embed="rId5">
            <a:alphaModFix/>
          </a:blip>
          <a:srcRect l="-1122" r="2629"/>
          <a:stretch/>
        </p:blipFill>
        <p:spPr>
          <a:xfrm>
            <a:off x="348590" y="859188"/>
            <a:ext cx="4406177" cy="1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9"/>
          <p:cNvSpPr/>
          <p:nvPr/>
        </p:nvSpPr>
        <p:spPr>
          <a:xfrm>
            <a:off x="372825" y="1081213"/>
            <a:ext cx="1354800" cy="192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79"/>
          <p:cNvSpPr/>
          <p:nvPr/>
        </p:nvSpPr>
        <p:spPr>
          <a:xfrm>
            <a:off x="372825" y="2359087"/>
            <a:ext cx="1354800" cy="192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Analyse sémantique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79"/>
          <p:cNvSpPr/>
          <p:nvPr/>
        </p:nvSpPr>
        <p:spPr>
          <a:xfrm>
            <a:off x="372825" y="3146952"/>
            <a:ext cx="1143000" cy="231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Authenticité de la chaîne</a:t>
            </a:r>
            <a:endParaRPr sz="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79"/>
          <p:cNvSpPr/>
          <p:nvPr/>
        </p:nvSpPr>
        <p:spPr>
          <a:xfrm>
            <a:off x="372825" y="3438812"/>
            <a:ext cx="1143000" cy="192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Métriques vidéo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79"/>
          <p:cNvSpPr/>
          <p:nvPr/>
        </p:nvSpPr>
        <p:spPr>
          <a:xfrm>
            <a:off x="372825" y="3691662"/>
            <a:ext cx="1143000" cy="192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Sécurisé pour la marque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9"/>
          <p:cNvSpPr/>
          <p:nvPr/>
        </p:nvSpPr>
        <p:spPr>
          <a:xfrm>
            <a:off x="429675" y="1399451"/>
            <a:ext cx="1241100" cy="91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Contexte identifié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Romain Griveau</a:t>
            </a:r>
            <a:br>
              <a:rPr lang="en" sz="800"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Marque identifiée</a:t>
            </a:r>
            <a:br>
              <a:rPr lang="en" sz="800"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800" b="1">
                <a:latin typeface="Calibri"/>
                <a:ea typeface="Calibri"/>
                <a:cs typeface="Calibri"/>
                <a:sym typeface="Calibri"/>
              </a:rPr>
              <a:t>MG Motors</a:t>
            </a:r>
            <a:br>
              <a:rPr lang="en" sz="800" b="1"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Texte identifié</a:t>
            </a:r>
            <a:br>
              <a:rPr lang="en" sz="800"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800" b="1">
                <a:latin typeface="Calibri"/>
                <a:ea typeface="Calibri"/>
                <a:cs typeface="Calibri"/>
                <a:sym typeface="Calibri"/>
              </a:rPr>
              <a:t>Essai MG ZS Hybrid+</a:t>
            </a:r>
            <a:endParaRPr sz="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79"/>
          <p:cNvSpPr/>
          <p:nvPr/>
        </p:nvSpPr>
        <p:spPr>
          <a:xfrm>
            <a:off x="372825" y="2591315"/>
            <a:ext cx="14859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-Car Review</a:t>
            </a:r>
            <a:br>
              <a:rPr lang="en" sz="800"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-Explained features</a:t>
            </a:r>
            <a:br>
              <a:rPr lang="en" sz="800">
                <a:latin typeface="Calibri"/>
                <a:ea typeface="Calibri"/>
                <a:cs typeface="Calibri"/>
                <a:sym typeface="Calibri"/>
              </a:rPr>
            </a:b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-Detailed test drive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5113" y="3180176"/>
            <a:ext cx="143250" cy="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5100" y="3456701"/>
            <a:ext cx="143250" cy="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9"/>
          <p:cNvSpPr/>
          <p:nvPr/>
        </p:nvSpPr>
        <p:spPr>
          <a:xfrm>
            <a:off x="6271700" y="1706025"/>
            <a:ext cx="1891800" cy="3363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9"/>
          <p:cNvSpPr txBox="1"/>
          <p:nvPr/>
        </p:nvSpPr>
        <p:spPr>
          <a:xfrm>
            <a:off x="6607313" y="1749825"/>
            <a:ext cx="1143000" cy="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latin typeface="Calibri"/>
                <a:ea typeface="Calibri"/>
                <a:cs typeface="Calibri"/>
                <a:sym typeface="Calibri"/>
              </a:rPr>
              <a:t>L’innovation rencontre l’aventure</a:t>
            </a:r>
            <a:endParaRPr sz="5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79"/>
          <p:cNvSpPr txBox="1"/>
          <p:nvPr/>
        </p:nvSpPr>
        <p:spPr>
          <a:xfrm>
            <a:off x="6614413" y="1824600"/>
            <a:ext cx="9501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www.opel.fr/</a:t>
            </a:r>
            <a:endParaRPr sz="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79"/>
          <p:cNvSpPr/>
          <p:nvPr/>
        </p:nvSpPr>
        <p:spPr>
          <a:xfrm>
            <a:off x="7579500" y="1779675"/>
            <a:ext cx="487800" cy="189000"/>
          </a:xfrm>
          <a:prstGeom prst="roundRect">
            <a:avLst>
              <a:gd name="adj" fmla="val 50000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-2286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Découvrir</a:t>
            </a:r>
            <a:endParaRPr sz="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6" name="Google Shape;526;p79"/>
          <p:cNvCxnSpPr/>
          <p:nvPr/>
        </p:nvCxnSpPr>
        <p:spPr>
          <a:xfrm>
            <a:off x="4922697" y="2391900"/>
            <a:ext cx="1278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27" name="Google Shape;527;p79"/>
          <p:cNvPicPr preferRelativeResize="0"/>
          <p:nvPr/>
        </p:nvPicPr>
        <p:blipFill rotWithShape="1">
          <a:blip r:embed="rId7">
            <a:alphaModFix/>
          </a:blip>
          <a:srcRect l="357" r="367"/>
          <a:stretch/>
        </p:blipFill>
        <p:spPr>
          <a:xfrm>
            <a:off x="6271700" y="819425"/>
            <a:ext cx="1891824" cy="910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79"/>
          <p:cNvGrpSpPr/>
          <p:nvPr/>
        </p:nvGrpSpPr>
        <p:grpSpPr>
          <a:xfrm>
            <a:off x="7637240" y="1437350"/>
            <a:ext cx="487767" cy="192900"/>
            <a:chOff x="7528575" y="1239550"/>
            <a:chExt cx="575400" cy="192900"/>
          </a:xfrm>
        </p:grpSpPr>
        <p:sp>
          <p:nvSpPr>
            <p:cNvPr id="529" name="Google Shape;529;p79"/>
            <p:cNvSpPr/>
            <p:nvPr/>
          </p:nvSpPr>
          <p:spPr>
            <a:xfrm>
              <a:off x="7528575" y="1239550"/>
              <a:ext cx="575400" cy="19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Skip </a:t>
              </a:r>
              <a:endParaRPr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0" name="Google Shape;530;p79"/>
            <p:cNvGrpSpPr/>
            <p:nvPr/>
          </p:nvGrpSpPr>
          <p:grpSpPr>
            <a:xfrm>
              <a:off x="7899378" y="1297696"/>
              <a:ext cx="84025" cy="76604"/>
              <a:chOff x="8736375" y="1274500"/>
              <a:chExt cx="112800" cy="123000"/>
            </a:xfrm>
          </p:grpSpPr>
          <p:sp>
            <p:nvSpPr>
              <p:cNvPr id="531" name="Google Shape;531;p79"/>
              <p:cNvSpPr/>
              <p:nvPr/>
            </p:nvSpPr>
            <p:spPr>
              <a:xfrm rot="5400000">
                <a:off x="8712975" y="1297900"/>
                <a:ext cx="123000" cy="76200"/>
              </a:xfrm>
              <a:prstGeom prst="triangle">
                <a:avLst>
                  <a:gd name="adj" fmla="val 5365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79"/>
              <p:cNvSpPr/>
              <p:nvPr/>
            </p:nvSpPr>
            <p:spPr>
              <a:xfrm>
                <a:off x="8812575" y="1274500"/>
                <a:ext cx="36600" cy="123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533" name="Google Shape;533;p79"/>
          <p:cNvCxnSpPr/>
          <p:nvPr/>
        </p:nvCxnSpPr>
        <p:spPr>
          <a:xfrm flipH="1">
            <a:off x="6272500" y="1718575"/>
            <a:ext cx="1752300" cy="39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4" name="Google Shape;534;p79"/>
          <p:cNvPicPr preferRelativeResize="0"/>
          <p:nvPr/>
        </p:nvPicPr>
        <p:blipFill rotWithShape="1">
          <a:blip r:embed="rId8">
            <a:alphaModFix/>
          </a:blip>
          <a:srcRect l="44782" t="26858" r="44779" b="26969"/>
          <a:stretch/>
        </p:blipFill>
        <p:spPr>
          <a:xfrm>
            <a:off x="8082273" y="1779675"/>
            <a:ext cx="42726" cy="1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5100" y="3733226"/>
            <a:ext cx="143250" cy="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9"/>
          <p:cNvPicPr preferRelativeResize="0"/>
          <p:nvPr/>
        </p:nvPicPr>
        <p:blipFill rotWithShape="1">
          <a:blip r:embed="rId9">
            <a:alphaModFix/>
          </a:blip>
          <a:srcRect l="738" r="748"/>
          <a:stretch/>
        </p:blipFill>
        <p:spPr>
          <a:xfrm>
            <a:off x="1819350" y="1052225"/>
            <a:ext cx="2953799" cy="210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9"/>
          <p:cNvPicPr preferRelativeResize="0"/>
          <p:nvPr/>
        </p:nvPicPr>
        <p:blipFill rotWithShape="1">
          <a:blip r:embed="rId10">
            <a:alphaModFix/>
          </a:blip>
          <a:srcRect t="4153" b="4153"/>
          <a:stretch/>
        </p:blipFill>
        <p:spPr>
          <a:xfrm>
            <a:off x="1819850" y="3144125"/>
            <a:ext cx="2953800" cy="3941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38" name="Google Shape;538;p79"/>
          <p:cNvSpPr/>
          <p:nvPr/>
        </p:nvSpPr>
        <p:spPr>
          <a:xfrm>
            <a:off x="1825575" y="3224338"/>
            <a:ext cx="2953800" cy="54900"/>
          </a:xfrm>
          <a:prstGeom prst="rect">
            <a:avLst/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9"/>
          <p:cNvSpPr/>
          <p:nvPr/>
        </p:nvSpPr>
        <p:spPr>
          <a:xfrm>
            <a:off x="1819850" y="1052225"/>
            <a:ext cx="2953800" cy="2165100"/>
          </a:xfrm>
          <a:prstGeom prst="roundRect">
            <a:avLst>
              <a:gd name="adj" fmla="val 1989"/>
            </a:avLst>
          </a:prstGeom>
          <a:solidFill>
            <a:srgbClr val="4FB39F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0" name="Google Shape;540;p79"/>
          <p:cNvSpPr/>
          <p:nvPr/>
        </p:nvSpPr>
        <p:spPr>
          <a:xfrm>
            <a:off x="1877850" y="2872350"/>
            <a:ext cx="2808300" cy="231900"/>
          </a:xfrm>
          <a:prstGeom prst="roundRect">
            <a:avLst>
              <a:gd name="adj" fmla="val 16667"/>
            </a:avLst>
          </a:prstGeom>
          <a:solidFill>
            <a:srgbClr val="162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donc pour quatre personnes ce sera plutôt confortable comme voiture</a:t>
            </a:r>
            <a:endParaRPr sz="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2305275" y="2622015"/>
            <a:ext cx="1023000" cy="189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162035"/>
                </a:solidFill>
                <a:latin typeface="Calibri"/>
                <a:ea typeface="Calibri"/>
                <a:cs typeface="Calibri"/>
                <a:sym typeface="Calibri"/>
              </a:rPr>
              <a:t>Positive Verbiage</a:t>
            </a:r>
            <a:endParaRPr sz="900" b="1">
              <a:solidFill>
                <a:srgbClr val="1620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2005584" y="2589475"/>
            <a:ext cx="353100" cy="254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3" name="Google Shape;543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61479" y="2600525"/>
            <a:ext cx="241300" cy="231964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79"/>
          <p:cNvSpPr/>
          <p:nvPr/>
        </p:nvSpPr>
        <p:spPr>
          <a:xfrm>
            <a:off x="6333888" y="1749825"/>
            <a:ext cx="290700" cy="272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9"/>
          <p:cNvSpPr/>
          <p:nvPr/>
        </p:nvSpPr>
        <p:spPr>
          <a:xfrm>
            <a:off x="4541198" y="126100"/>
            <a:ext cx="827700" cy="490500"/>
          </a:xfrm>
          <a:prstGeom prst="roundRect">
            <a:avLst>
              <a:gd name="adj" fmla="val 5000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9"/>
          <p:cNvSpPr/>
          <p:nvPr/>
        </p:nvSpPr>
        <p:spPr>
          <a:xfrm>
            <a:off x="0" y="126100"/>
            <a:ext cx="5147400" cy="490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9"/>
          <p:cNvSpPr txBox="1"/>
          <p:nvPr/>
        </p:nvSpPr>
        <p:spPr>
          <a:xfrm>
            <a:off x="0" y="133700"/>
            <a:ext cx="4992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err="1">
                <a:solidFill>
                  <a:srgbClr val="162035"/>
                </a:solidFill>
                <a:latin typeface="Oswald"/>
                <a:ea typeface="Oswald"/>
                <a:cs typeface="Oswald"/>
                <a:sym typeface="Oswald"/>
              </a:rPr>
              <a:t>Exemple</a:t>
            </a:r>
            <a:r>
              <a:rPr lang="en" sz="1800" b="1" dirty="0">
                <a:solidFill>
                  <a:srgbClr val="162035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1800" b="1" dirty="0" err="1">
                <a:solidFill>
                  <a:srgbClr val="162035"/>
                </a:solidFill>
                <a:latin typeface="Oswald"/>
                <a:ea typeface="Oswald"/>
                <a:cs typeface="Oswald"/>
                <a:sym typeface="Oswald"/>
              </a:rPr>
              <a:t>d’OPEL</a:t>
            </a:r>
            <a:endParaRPr sz="1800" b="1" i="0" strike="noStrike" cap="none" dirty="0">
              <a:solidFill>
                <a:srgbClr val="4FB39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548" name="Google Shape;548;p79"/>
          <p:cNvGrpSpPr/>
          <p:nvPr/>
        </p:nvGrpSpPr>
        <p:grpSpPr>
          <a:xfrm>
            <a:off x="4922523" y="163696"/>
            <a:ext cx="407864" cy="409417"/>
            <a:chOff x="8125932" y="249022"/>
            <a:chExt cx="501000" cy="501000"/>
          </a:xfrm>
        </p:grpSpPr>
        <p:sp>
          <p:nvSpPr>
            <p:cNvPr id="549" name="Google Shape;549;p79"/>
            <p:cNvSpPr/>
            <p:nvPr/>
          </p:nvSpPr>
          <p:spPr>
            <a:xfrm>
              <a:off x="8125932" y="249022"/>
              <a:ext cx="501000" cy="501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50" name="Google Shape;550;p7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71670" y="334737"/>
              <a:ext cx="222550" cy="3295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1" name="Google Shape;551;p7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91025" y="1814175"/>
            <a:ext cx="176457" cy="1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72500" y="2041825"/>
            <a:ext cx="1891799" cy="2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g3165d9ec9db_0_77"/>
          <p:cNvPicPr preferRelativeResize="0"/>
          <p:nvPr/>
        </p:nvPicPr>
        <p:blipFill rotWithShape="1">
          <a:blip r:embed="rId3">
            <a:alphaModFix/>
          </a:blip>
          <a:srcRect t="68462"/>
          <a:stretch/>
        </p:blipFill>
        <p:spPr>
          <a:xfrm>
            <a:off x="0" y="3521375"/>
            <a:ext cx="9144000" cy="16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g3165d9ec9db_0_77"/>
          <p:cNvSpPr/>
          <p:nvPr/>
        </p:nvSpPr>
        <p:spPr>
          <a:xfrm>
            <a:off x="3212100" y="3287292"/>
            <a:ext cx="2730300" cy="426900"/>
          </a:xfrm>
          <a:prstGeom prst="roundRect">
            <a:avLst>
              <a:gd name="adj" fmla="val 34763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Avantages Coûts de Silverpush</a:t>
            </a:r>
            <a:endParaRPr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5" name="Google Shape;795;g3165d9ec9db_0_77"/>
          <p:cNvSpPr/>
          <p:nvPr/>
        </p:nvSpPr>
        <p:spPr>
          <a:xfrm>
            <a:off x="7257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Dépasse les normes moyennes de VTR de 10 à 25 %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g3165d9ec9db_0_77"/>
          <p:cNvSpPr/>
          <p:nvPr/>
        </p:nvSpPr>
        <p:spPr>
          <a:xfrm>
            <a:off x="120662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Augmentation de l'engagement de 1,4 à 2 fois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g3165d9ec9db_0_77"/>
          <p:cNvSpPr/>
          <p:nvPr/>
        </p:nvSpPr>
        <p:spPr>
          <a:xfrm>
            <a:off x="234067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Augmentation de la mémorisation des publicités de 1,5 à 2 fois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g3165d9ec9db_0_77"/>
          <p:cNvSpPr/>
          <p:nvPr/>
        </p:nvSpPr>
        <p:spPr>
          <a:xfrm>
            <a:off x="347472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Hausse</a:t>
            </a: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la brand awareness de la marque de 25 à 35 %</a:t>
            </a: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g3165d9ec9db_0_77"/>
          <p:cNvSpPr/>
          <p:nvPr/>
        </p:nvSpPr>
        <p:spPr>
          <a:xfrm>
            <a:off x="460877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 Safety et Brand Suitability</a:t>
            </a: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g3165d9ec9db_0_77"/>
          <p:cNvSpPr/>
          <p:nvPr/>
        </p:nvSpPr>
        <p:spPr>
          <a:xfrm>
            <a:off x="574282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Ciblage</a:t>
            </a: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d'inventaire</a:t>
            </a: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premium</a:t>
            </a: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g3165d9ec9db_0_77"/>
          <p:cNvSpPr/>
          <p:nvPr/>
        </p:nvSpPr>
        <p:spPr>
          <a:xfrm>
            <a:off x="687687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Analyse</a:t>
            </a: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approfondie</a:t>
            </a: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post </a:t>
            </a: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campagne</a:t>
            </a: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g3165d9ec9db_0_77"/>
          <p:cNvSpPr/>
          <p:nvPr/>
        </p:nvSpPr>
        <p:spPr>
          <a:xfrm>
            <a:off x="8010925" y="4191325"/>
            <a:ext cx="1060500" cy="742200"/>
          </a:xfrm>
          <a:prstGeom prst="roundRect">
            <a:avLst>
              <a:gd name="adj" fmla="val 16667"/>
            </a:avLst>
          </a:prstGeom>
          <a:solidFill>
            <a:srgbClr val="4FB39F">
              <a:alpha val="12580"/>
            </a:srgbClr>
          </a:solidFill>
          <a:ln w="9525" cap="flat" cmpd="sng">
            <a:solidFill>
              <a:srgbClr val="4FB3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Mémorisation</a:t>
            </a:r>
            <a:r>
              <a:rPr lang="en" sz="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positive de la marque</a:t>
            </a: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3" name="Google Shape;803;g3165d9ec9db_0_77"/>
          <p:cNvCxnSpPr>
            <a:stCxn id="794" idx="2"/>
            <a:endCxn id="795" idx="0"/>
          </p:cNvCxnSpPr>
          <p:nvPr/>
        </p:nvCxnSpPr>
        <p:spPr>
          <a:xfrm rot="5400000">
            <a:off x="2351550" y="1965492"/>
            <a:ext cx="477000" cy="39744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04" name="Google Shape;804;g3165d9ec9db_0_77"/>
          <p:cNvCxnSpPr>
            <a:stCxn id="794" idx="2"/>
            <a:endCxn id="796" idx="0"/>
          </p:cNvCxnSpPr>
          <p:nvPr/>
        </p:nvCxnSpPr>
        <p:spPr>
          <a:xfrm rot="5400000">
            <a:off x="2918550" y="2532492"/>
            <a:ext cx="477000" cy="28404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05" name="Google Shape;805;g3165d9ec9db_0_77"/>
          <p:cNvCxnSpPr>
            <a:stCxn id="794" idx="2"/>
            <a:endCxn id="797" idx="0"/>
          </p:cNvCxnSpPr>
          <p:nvPr/>
        </p:nvCxnSpPr>
        <p:spPr>
          <a:xfrm rot="5400000">
            <a:off x="3485550" y="3099492"/>
            <a:ext cx="477000" cy="17064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06" name="Google Shape;806;g3165d9ec9db_0_77"/>
          <p:cNvCxnSpPr>
            <a:stCxn id="794" idx="2"/>
            <a:endCxn id="798" idx="0"/>
          </p:cNvCxnSpPr>
          <p:nvPr/>
        </p:nvCxnSpPr>
        <p:spPr>
          <a:xfrm rot="5400000">
            <a:off x="4052550" y="3666492"/>
            <a:ext cx="477000" cy="5724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07" name="Google Shape;807;g3165d9ec9db_0_77"/>
          <p:cNvCxnSpPr>
            <a:stCxn id="794" idx="2"/>
            <a:endCxn id="799" idx="0"/>
          </p:cNvCxnSpPr>
          <p:nvPr/>
        </p:nvCxnSpPr>
        <p:spPr>
          <a:xfrm rot="-5400000" flipH="1">
            <a:off x="4619700" y="3671742"/>
            <a:ext cx="477000" cy="5619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08" name="Google Shape;808;g3165d9ec9db_0_77"/>
          <p:cNvCxnSpPr>
            <a:stCxn id="794" idx="2"/>
            <a:endCxn id="800" idx="0"/>
          </p:cNvCxnSpPr>
          <p:nvPr/>
        </p:nvCxnSpPr>
        <p:spPr>
          <a:xfrm rot="-5400000" flipH="1">
            <a:off x="5186700" y="3104742"/>
            <a:ext cx="477000" cy="16959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09" name="Google Shape;809;g3165d9ec9db_0_77"/>
          <p:cNvCxnSpPr>
            <a:stCxn id="794" idx="2"/>
            <a:endCxn id="801" idx="0"/>
          </p:cNvCxnSpPr>
          <p:nvPr/>
        </p:nvCxnSpPr>
        <p:spPr>
          <a:xfrm rot="-5400000" flipH="1">
            <a:off x="5753700" y="2537742"/>
            <a:ext cx="477000" cy="28299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810" name="Google Shape;810;g3165d9ec9db_0_77"/>
          <p:cNvCxnSpPr>
            <a:stCxn id="794" idx="2"/>
            <a:endCxn id="802" idx="0"/>
          </p:cNvCxnSpPr>
          <p:nvPr/>
        </p:nvCxnSpPr>
        <p:spPr>
          <a:xfrm rot="-5400000" flipH="1">
            <a:off x="6320700" y="1970742"/>
            <a:ext cx="477000" cy="39639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811" name="Google Shape;811;g3165d9ec9db_0_77"/>
          <p:cNvSpPr/>
          <p:nvPr/>
        </p:nvSpPr>
        <p:spPr>
          <a:xfrm>
            <a:off x="952838" y="1238236"/>
            <a:ext cx="983400" cy="2826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Avant vente</a:t>
            </a:r>
            <a:endParaRPr sz="1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2" name="Google Shape;812;g3165d9ec9db_0_77"/>
          <p:cNvCxnSpPr>
            <a:stCxn id="811" idx="3"/>
          </p:cNvCxnSpPr>
          <p:nvPr/>
        </p:nvCxnSpPr>
        <p:spPr>
          <a:xfrm rot="10800000" flipH="1">
            <a:off x="1936238" y="1375336"/>
            <a:ext cx="431400" cy="4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3" name="Google Shape;813;g3165d9ec9db_0_77"/>
          <p:cNvSpPr/>
          <p:nvPr/>
        </p:nvSpPr>
        <p:spPr>
          <a:xfrm>
            <a:off x="2427287" y="1025360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Agence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4" name="Google Shape;814;g3165d9ec9db_0_77"/>
          <p:cNvCxnSpPr>
            <a:stCxn id="813" idx="3"/>
          </p:cNvCxnSpPr>
          <p:nvPr/>
        </p:nvCxnSpPr>
        <p:spPr>
          <a:xfrm rot="10800000" flipH="1">
            <a:off x="3336887" y="1375310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5" name="Google Shape;815;g3165d9ec9db_0_77"/>
          <p:cNvSpPr/>
          <p:nvPr/>
        </p:nvSpPr>
        <p:spPr>
          <a:xfrm>
            <a:off x="3828010" y="1025360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Plan media 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envoyé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au client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g3165d9ec9db_0_77"/>
          <p:cNvSpPr txBox="1"/>
          <p:nvPr/>
        </p:nvSpPr>
        <p:spPr>
          <a:xfrm>
            <a:off x="2427287" y="1777346"/>
            <a:ext cx="9096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 err="1">
                <a:solidFill>
                  <a:srgbClr val="4FB39F"/>
                </a:solidFill>
                <a:latin typeface="Calibri"/>
                <a:ea typeface="Calibri"/>
                <a:cs typeface="Calibri"/>
                <a:sym typeface="Calibri"/>
              </a:rPr>
              <a:t>Réception</a:t>
            </a:r>
            <a:r>
              <a:rPr lang="en" sz="1000" b="1" dirty="0">
                <a:solidFill>
                  <a:srgbClr val="4FB39F"/>
                </a:solidFill>
                <a:latin typeface="Calibri"/>
                <a:ea typeface="Calibri"/>
                <a:cs typeface="Calibri"/>
                <a:sym typeface="Calibri"/>
              </a:rPr>
              <a:t> du brief </a:t>
            </a:r>
            <a:endParaRPr sz="1000" b="1" dirty="0">
              <a:solidFill>
                <a:srgbClr val="4FB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g3165d9ec9db_0_77"/>
          <p:cNvSpPr/>
          <p:nvPr/>
        </p:nvSpPr>
        <p:spPr>
          <a:xfrm>
            <a:off x="5228733" y="1025360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Client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g3165d9ec9db_0_77"/>
          <p:cNvSpPr txBox="1"/>
          <p:nvPr/>
        </p:nvSpPr>
        <p:spPr>
          <a:xfrm>
            <a:off x="5228733" y="1777346"/>
            <a:ext cx="9096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4FB39F"/>
                </a:solidFill>
                <a:latin typeface="Calibri"/>
                <a:ea typeface="Calibri"/>
                <a:cs typeface="Calibri"/>
                <a:sym typeface="Calibri"/>
              </a:rPr>
              <a:t>Approbation reçue</a:t>
            </a:r>
            <a:endParaRPr sz="1000" b="1" dirty="0">
              <a:solidFill>
                <a:srgbClr val="4FB3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9" name="Google Shape;819;g3165d9ec9db_0_77"/>
          <p:cNvCxnSpPr/>
          <p:nvPr/>
        </p:nvCxnSpPr>
        <p:spPr>
          <a:xfrm rot="10800000" flipH="1">
            <a:off x="4737686" y="1378532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0" name="Google Shape;820;g3165d9ec9db_0_77"/>
          <p:cNvSpPr/>
          <p:nvPr/>
        </p:nvSpPr>
        <p:spPr>
          <a:xfrm>
            <a:off x="6629450" y="1027525"/>
            <a:ext cx="9834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Liens de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prévisualisation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partagés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avec le client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g3165d9ec9db_0_77"/>
          <p:cNvSpPr/>
          <p:nvPr/>
        </p:nvSpPr>
        <p:spPr>
          <a:xfrm>
            <a:off x="6629456" y="2350978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Approbation du client reçue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2" name="Google Shape;822;g3165d9ec9db_0_77"/>
          <p:cNvCxnSpPr/>
          <p:nvPr/>
        </p:nvCxnSpPr>
        <p:spPr>
          <a:xfrm flipH="1">
            <a:off x="6198056" y="2701942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3" name="Google Shape;823;g3165d9ec9db_0_77"/>
          <p:cNvSpPr/>
          <p:nvPr/>
        </p:nvSpPr>
        <p:spPr>
          <a:xfrm>
            <a:off x="3818806" y="2350978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Rapport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hebdomadaire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campagne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partagé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4" name="Google Shape;824;g3165d9ec9db_0_77"/>
          <p:cNvCxnSpPr/>
          <p:nvPr/>
        </p:nvCxnSpPr>
        <p:spPr>
          <a:xfrm flipH="1">
            <a:off x="3387406" y="2701942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5" name="Google Shape;825;g3165d9ec9db_0_77"/>
          <p:cNvSpPr/>
          <p:nvPr/>
        </p:nvSpPr>
        <p:spPr>
          <a:xfrm>
            <a:off x="2418083" y="2350978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Analyse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post-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campagne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partagée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6" name="Google Shape;826;g3165d9ec9db_0_77"/>
          <p:cNvCxnSpPr/>
          <p:nvPr/>
        </p:nvCxnSpPr>
        <p:spPr>
          <a:xfrm flipH="1">
            <a:off x="1986683" y="2701942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7" name="Google Shape;827;g3165d9ec9db_0_77"/>
          <p:cNvSpPr/>
          <p:nvPr/>
        </p:nvSpPr>
        <p:spPr>
          <a:xfrm>
            <a:off x="952838" y="2561700"/>
            <a:ext cx="983400" cy="2826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Après vente</a:t>
            </a:r>
            <a:endParaRPr sz="1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8" name="Google Shape;828;g3165d9ec9db_0_77"/>
          <p:cNvCxnSpPr/>
          <p:nvPr/>
        </p:nvCxnSpPr>
        <p:spPr>
          <a:xfrm rot="10800000" flipH="1">
            <a:off x="6138408" y="1378532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9" name="Google Shape;829;g3165d9ec9db_0_77"/>
          <p:cNvSpPr/>
          <p:nvPr/>
        </p:nvSpPr>
        <p:spPr>
          <a:xfrm>
            <a:off x="5224131" y="2350978"/>
            <a:ext cx="909600" cy="7041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Lancement</a:t>
            </a:r>
            <a:r>
              <a:rPr lang="en" sz="900" dirty="0"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" sz="900" dirty="0" err="1">
                <a:latin typeface="Calibri"/>
                <a:ea typeface="Calibri"/>
                <a:cs typeface="Calibri"/>
                <a:sym typeface="Calibri"/>
              </a:rPr>
              <a:t>campagne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0" name="Google Shape;830;g3165d9ec9db_0_77"/>
          <p:cNvCxnSpPr/>
          <p:nvPr/>
        </p:nvCxnSpPr>
        <p:spPr>
          <a:xfrm flipH="1">
            <a:off x="4792731" y="2701942"/>
            <a:ext cx="431400" cy="2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1" name="Google Shape;831;g3165d9ec9db_0_77"/>
          <p:cNvCxnSpPr>
            <a:stCxn id="820" idx="3"/>
            <a:endCxn id="821" idx="3"/>
          </p:cNvCxnSpPr>
          <p:nvPr/>
        </p:nvCxnSpPr>
        <p:spPr>
          <a:xfrm flipH="1">
            <a:off x="7539050" y="1379575"/>
            <a:ext cx="73800" cy="1323600"/>
          </a:xfrm>
          <a:prstGeom prst="bentConnector3">
            <a:avLst>
              <a:gd name="adj1" fmla="val -322663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2" name="Google Shape;832;g3165d9ec9db_0_77"/>
          <p:cNvSpPr/>
          <p:nvPr/>
        </p:nvSpPr>
        <p:spPr>
          <a:xfrm>
            <a:off x="0" y="190500"/>
            <a:ext cx="89100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g3165d9ec9db_0_77"/>
          <p:cNvSpPr/>
          <p:nvPr/>
        </p:nvSpPr>
        <p:spPr>
          <a:xfrm>
            <a:off x="8763093" y="2501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3165d9ec9db_0_77"/>
          <p:cNvSpPr txBox="1"/>
          <p:nvPr/>
        </p:nvSpPr>
        <p:spPr>
          <a:xfrm>
            <a:off x="31300" y="261250"/>
            <a:ext cx="862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Silverpush</a:t>
            </a:r>
            <a:r>
              <a:rPr lang="en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offre</a:t>
            </a:r>
            <a:r>
              <a:rPr lang="en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une</a:t>
            </a:r>
            <a:r>
              <a:rPr lang="en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solution </a:t>
            </a: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compl</a:t>
            </a:r>
            <a:r>
              <a:rPr lang="fr-FR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te</a:t>
            </a:r>
            <a:r>
              <a:rPr lang="en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end to end à </a:t>
            </a: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ses</a:t>
            </a:r>
            <a:r>
              <a:rPr lang="en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000" b="1" dirty="0" err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partenaires</a:t>
            </a:r>
            <a:endParaRPr sz="20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"/>
          <p:cNvSpPr/>
          <p:nvPr/>
        </p:nvSpPr>
        <p:spPr>
          <a:xfrm>
            <a:off x="75" y="5089925"/>
            <a:ext cx="9144000" cy="53700"/>
          </a:xfrm>
          <a:prstGeom prst="rect">
            <a:avLst/>
          </a:prstGeom>
          <a:gradFill>
            <a:gsLst>
              <a:gs pos="0">
                <a:srgbClr val="263455"/>
              </a:gs>
              <a:gs pos="100000">
                <a:srgbClr val="16203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0"/>
          <p:cNvSpPr/>
          <p:nvPr/>
        </p:nvSpPr>
        <p:spPr>
          <a:xfrm>
            <a:off x="0" y="190500"/>
            <a:ext cx="42597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0"/>
          <p:cNvSpPr txBox="1"/>
          <p:nvPr/>
        </p:nvSpPr>
        <p:spPr>
          <a:xfrm>
            <a:off x="72700" y="195600"/>
            <a:ext cx="37830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Matrice</a:t>
            </a:r>
            <a:r>
              <a:rPr lang="en" sz="23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des </a:t>
            </a:r>
            <a:r>
              <a:rPr lang="en" sz="2300" b="1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Résultats</a:t>
            </a:r>
            <a:r>
              <a:rPr lang="en" sz="23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BLS</a:t>
            </a:r>
            <a:endParaRPr sz="2300" b="1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2" name="Google Shape;842;p10"/>
          <p:cNvSpPr/>
          <p:nvPr/>
        </p:nvSpPr>
        <p:spPr>
          <a:xfrm>
            <a:off x="4132043" y="2501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3" name="Google Shape;843;p10"/>
          <p:cNvGrpSpPr/>
          <p:nvPr/>
        </p:nvGrpSpPr>
        <p:grpSpPr>
          <a:xfrm>
            <a:off x="912463" y="1443325"/>
            <a:ext cx="2023825" cy="1218375"/>
            <a:chOff x="563950" y="1427175"/>
            <a:chExt cx="2023825" cy="1218375"/>
          </a:xfrm>
        </p:grpSpPr>
        <p:sp>
          <p:nvSpPr>
            <p:cNvPr id="844" name="Google Shape;844;p10"/>
            <p:cNvSpPr/>
            <p:nvPr/>
          </p:nvSpPr>
          <p:spPr>
            <a:xfrm>
              <a:off x="566975" y="1838550"/>
              <a:ext cx="2020800" cy="8070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563950" y="1427175"/>
              <a:ext cx="2023800" cy="807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26345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46" name="Google Shape;846;p10"/>
            <p:cNvSpPr txBox="1"/>
            <p:nvPr/>
          </p:nvSpPr>
          <p:spPr>
            <a:xfrm>
              <a:off x="647639" y="2272725"/>
              <a:ext cx="16692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1">
                  <a:solidFill>
                    <a:srgbClr val="4FB39F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Marque d'épicerie</a:t>
              </a:r>
              <a:endParaRPr sz="1500" b="1" i="0" u="none" strike="noStrike" cap="none">
                <a:solidFill>
                  <a:srgbClr val="4FB39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pic>
          <p:nvPicPr>
            <p:cNvPr id="847" name="Google Shape;84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33875" y="1529625"/>
              <a:ext cx="602100" cy="6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Google Shape;848;p10"/>
            <p:cNvSpPr txBox="1"/>
            <p:nvPr/>
          </p:nvSpPr>
          <p:spPr>
            <a:xfrm>
              <a:off x="1621500" y="1515075"/>
              <a:ext cx="850500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16.5%</a:t>
              </a:r>
              <a:r>
                <a:rPr lang="en" sz="15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 </a:t>
              </a:r>
              <a:b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</a:br>
              <a: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Uplift</a:t>
              </a:r>
              <a:endParaRPr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9" name="Google Shape;849;p10"/>
          <p:cNvGrpSpPr/>
          <p:nvPr/>
        </p:nvGrpSpPr>
        <p:grpSpPr>
          <a:xfrm>
            <a:off x="6207713" y="1443325"/>
            <a:ext cx="2023825" cy="1218375"/>
            <a:chOff x="3260000" y="1459475"/>
            <a:chExt cx="2023825" cy="1218375"/>
          </a:xfrm>
        </p:grpSpPr>
        <p:sp>
          <p:nvSpPr>
            <p:cNvPr id="850" name="Google Shape;850;p10"/>
            <p:cNvSpPr/>
            <p:nvPr/>
          </p:nvSpPr>
          <p:spPr>
            <a:xfrm>
              <a:off x="3263025" y="1870850"/>
              <a:ext cx="2020800" cy="8070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3260000" y="1459475"/>
              <a:ext cx="2023800" cy="807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26345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52" name="Google Shape;852;p10"/>
            <p:cNvSpPr txBox="1"/>
            <p:nvPr/>
          </p:nvSpPr>
          <p:spPr>
            <a:xfrm>
              <a:off x="3531050" y="2305022"/>
              <a:ext cx="1481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1">
                  <a:solidFill>
                    <a:srgbClr val="4FB39F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Marque de cadeaux</a:t>
              </a:r>
              <a:endParaRPr sz="1500" b="1" i="0" u="none" strike="noStrike" cap="none">
                <a:solidFill>
                  <a:srgbClr val="4FB39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pic>
          <p:nvPicPr>
            <p:cNvPr id="853" name="Google Shape;853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5700" y="1607700"/>
              <a:ext cx="510550" cy="510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4" name="Google Shape;854;p10"/>
            <p:cNvSpPr txBox="1"/>
            <p:nvPr/>
          </p:nvSpPr>
          <p:spPr>
            <a:xfrm>
              <a:off x="4317550" y="1547375"/>
              <a:ext cx="850500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6.7%</a:t>
              </a:r>
              <a:r>
                <a:rPr lang="en" sz="15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 </a:t>
              </a:r>
              <a:b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</a:br>
              <a: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Uplift</a:t>
              </a:r>
              <a:endParaRPr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5" name="Google Shape;855;p10"/>
          <p:cNvGrpSpPr/>
          <p:nvPr/>
        </p:nvGrpSpPr>
        <p:grpSpPr>
          <a:xfrm>
            <a:off x="3571625" y="3149038"/>
            <a:ext cx="2023825" cy="1218375"/>
            <a:chOff x="628525" y="3525900"/>
            <a:chExt cx="2023825" cy="1218375"/>
          </a:xfrm>
        </p:grpSpPr>
        <p:sp>
          <p:nvSpPr>
            <p:cNvPr id="856" name="Google Shape;856;p10"/>
            <p:cNvSpPr/>
            <p:nvPr/>
          </p:nvSpPr>
          <p:spPr>
            <a:xfrm>
              <a:off x="631550" y="3937275"/>
              <a:ext cx="2020800" cy="8070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628525" y="3525900"/>
              <a:ext cx="2023800" cy="807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26345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58" name="Google Shape;858;p10"/>
            <p:cNvSpPr txBox="1"/>
            <p:nvPr/>
          </p:nvSpPr>
          <p:spPr>
            <a:xfrm>
              <a:off x="899575" y="4371447"/>
              <a:ext cx="1481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1">
                  <a:solidFill>
                    <a:srgbClr val="4FB39F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Marque de beauté</a:t>
              </a:r>
              <a:endParaRPr sz="1500" b="1" i="0" u="none" strike="noStrike" cap="none">
                <a:solidFill>
                  <a:srgbClr val="4FB39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pic>
          <p:nvPicPr>
            <p:cNvPr id="859" name="Google Shape;859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0475" y="3680375"/>
              <a:ext cx="498051" cy="498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0" name="Google Shape;860;p10"/>
            <p:cNvSpPr txBox="1"/>
            <p:nvPr/>
          </p:nvSpPr>
          <p:spPr>
            <a:xfrm>
              <a:off x="1686075" y="3613800"/>
              <a:ext cx="850500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rgbClr val="16203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5.4%</a:t>
              </a:r>
              <a:r>
                <a:rPr lang="en" sz="15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 </a:t>
              </a:r>
              <a:b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</a:br>
              <a: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Uplift</a:t>
              </a:r>
              <a:endParaRPr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1" name="Google Shape;861;p10"/>
          <p:cNvGrpSpPr/>
          <p:nvPr/>
        </p:nvGrpSpPr>
        <p:grpSpPr>
          <a:xfrm>
            <a:off x="935519" y="3149038"/>
            <a:ext cx="2023825" cy="1218375"/>
            <a:chOff x="3292300" y="3493625"/>
            <a:chExt cx="2023825" cy="1218375"/>
          </a:xfrm>
        </p:grpSpPr>
        <p:sp>
          <p:nvSpPr>
            <p:cNvPr id="862" name="Google Shape;862;p10"/>
            <p:cNvSpPr/>
            <p:nvPr/>
          </p:nvSpPr>
          <p:spPr>
            <a:xfrm>
              <a:off x="3295325" y="3905000"/>
              <a:ext cx="2020800" cy="8070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3292300" y="3493625"/>
              <a:ext cx="2023800" cy="807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26345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64" name="Google Shape;864;p10"/>
            <p:cNvSpPr txBox="1"/>
            <p:nvPr/>
          </p:nvSpPr>
          <p:spPr>
            <a:xfrm>
              <a:off x="3563350" y="4339172"/>
              <a:ext cx="1481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1">
                  <a:solidFill>
                    <a:srgbClr val="4FB39F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Marque de mode</a:t>
              </a:r>
              <a:endParaRPr sz="1500" b="1" i="0" u="none" strike="noStrike" cap="none">
                <a:solidFill>
                  <a:srgbClr val="4FB39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pic>
          <p:nvPicPr>
            <p:cNvPr id="865" name="Google Shape;865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83775" y="3617625"/>
              <a:ext cx="559000" cy="55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6" name="Google Shape;866;p10"/>
            <p:cNvSpPr txBox="1"/>
            <p:nvPr/>
          </p:nvSpPr>
          <p:spPr>
            <a:xfrm>
              <a:off x="4349850" y="3581525"/>
              <a:ext cx="850500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rgbClr val="16203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6.2%</a:t>
              </a:r>
              <a:r>
                <a:rPr lang="en" sz="15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 </a:t>
              </a:r>
              <a:b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</a:br>
              <a: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Uplift</a:t>
              </a:r>
              <a:endParaRPr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7" name="Google Shape;867;p10"/>
          <p:cNvGrpSpPr/>
          <p:nvPr/>
        </p:nvGrpSpPr>
        <p:grpSpPr>
          <a:xfrm>
            <a:off x="6207713" y="3149038"/>
            <a:ext cx="2023825" cy="1218375"/>
            <a:chOff x="5939925" y="3477475"/>
            <a:chExt cx="2023825" cy="1218375"/>
          </a:xfrm>
        </p:grpSpPr>
        <p:sp>
          <p:nvSpPr>
            <p:cNvPr id="868" name="Google Shape;868;p10"/>
            <p:cNvSpPr/>
            <p:nvPr/>
          </p:nvSpPr>
          <p:spPr>
            <a:xfrm>
              <a:off x="5942950" y="3888850"/>
              <a:ext cx="2020800" cy="8070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5939925" y="3477475"/>
              <a:ext cx="2023800" cy="807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26345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70" name="Google Shape;870;p10"/>
            <p:cNvSpPr txBox="1"/>
            <p:nvPr/>
          </p:nvSpPr>
          <p:spPr>
            <a:xfrm>
              <a:off x="5939937" y="4284487"/>
              <a:ext cx="19392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b="1">
                  <a:solidFill>
                    <a:srgbClr val="4FB39F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Marque de soins de santé</a:t>
              </a:r>
              <a:endParaRPr b="1" i="0" u="none" strike="noStrike" cap="none">
                <a:solidFill>
                  <a:srgbClr val="4FB39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71" name="Google Shape;871;p10"/>
            <p:cNvSpPr txBox="1"/>
            <p:nvPr/>
          </p:nvSpPr>
          <p:spPr>
            <a:xfrm>
              <a:off x="6997350" y="3544975"/>
              <a:ext cx="850500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3.9%</a:t>
              </a:r>
              <a:r>
                <a:rPr lang="en" sz="15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 </a:t>
              </a:r>
              <a:b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</a:br>
              <a: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Uplift</a:t>
              </a:r>
              <a:endParaRPr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72" name="Google Shape;87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8537" y="3254350"/>
            <a:ext cx="602100" cy="60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0"/>
          <p:cNvGrpSpPr/>
          <p:nvPr/>
        </p:nvGrpSpPr>
        <p:grpSpPr>
          <a:xfrm>
            <a:off x="3571613" y="1443325"/>
            <a:ext cx="2023825" cy="1218375"/>
            <a:chOff x="5859200" y="1459475"/>
            <a:chExt cx="2023825" cy="1218375"/>
          </a:xfrm>
        </p:grpSpPr>
        <p:sp>
          <p:nvSpPr>
            <p:cNvPr id="874" name="Google Shape;874;p10"/>
            <p:cNvSpPr/>
            <p:nvPr/>
          </p:nvSpPr>
          <p:spPr>
            <a:xfrm>
              <a:off x="5862225" y="1870850"/>
              <a:ext cx="2020800" cy="8070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5859200" y="1459475"/>
              <a:ext cx="2023800" cy="807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26345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sp>
          <p:nvSpPr>
            <p:cNvPr id="876" name="Google Shape;876;p10"/>
            <p:cNvSpPr txBox="1"/>
            <p:nvPr/>
          </p:nvSpPr>
          <p:spPr>
            <a:xfrm>
              <a:off x="5981100" y="2305025"/>
              <a:ext cx="1779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1">
                  <a:solidFill>
                    <a:srgbClr val="4FB39F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Marque d'alcool</a:t>
              </a:r>
              <a:endParaRPr sz="1500" b="1" i="0" u="none" strike="noStrike" cap="none">
                <a:solidFill>
                  <a:srgbClr val="4FB39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endParaRPr>
            </a:p>
          </p:txBody>
        </p:sp>
        <p:pic>
          <p:nvPicPr>
            <p:cNvPr id="877" name="Google Shape;877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29125" y="1561925"/>
              <a:ext cx="602100" cy="6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p10"/>
            <p:cNvSpPr txBox="1"/>
            <p:nvPr/>
          </p:nvSpPr>
          <p:spPr>
            <a:xfrm>
              <a:off x="6910500" y="1547375"/>
              <a:ext cx="850500" cy="630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rgbClr val="16203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14.6%</a:t>
              </a:r>
              <a:r>
                <a:rPr lang="en" sz="15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 </a:t>
              </a:r>
              <a:b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</a:br>
              <a:r>
                <a:rPr lang="en" sz="1200" b="1" i="0" u="none" strike="noStrike" cap="none" dirty="0">
                  <a:solidFill>
                    <a:srgbClr val="263455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Uplift </a:t>
              </a:r>
              <a:endParaRPr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8"/>
          <p:cNvSpPr/>
          <p:nvPr/>
        </p:nvSpPr>
        <p:spPr>
          <a:xfrm>
            <a:off x="409300" y="2717750"/>
            <a:ext cx="1764900" cy="392100"/>
          </a:xfrm>
          <a:prstGeom prst="homePlate">
            <a:avLst>
              <a:gd name="adj" fmla="val 50000"/>
            </a:avLst>
          </a:prstGeom>
          <a:solidFill>
            <a:srgbClr val="4FB39F">
              <a:alpha val="2392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8"/>
          <p:cNvSpPr/>
          <p:nvPr/>
        </p:nvSpPr>
        <p:spPr>
          <a:xfrm>
            <a:off x="2044875" y="2717750"/>
            <a:ext cx="1764900" cy="392100"/>
          </a:xfrm>
          <a:prstGeom prst="chevron">
            <a:avLst>
              <a:gd name="adj" fmla="val 50000"/>
            </a:avLst>
          </a:prstGeom>
          <a:solidFill>
            <a:srgbClr val="4FB39F">
              <a:alpha val="2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18"/>
          <p:cNvSpPr/>
          <p:nvPr/>
        </p:nvSpPr>
        <p:spPr>
          <a:xfrm>
            <a:off x="3689550" y="2717750"/>
            <a:ext cx="1764900" cy="392100"/>
          </a:xfrm>
          <a:prstGeom prst="chevron">
            <a:avLst>
              <a:gd name="adj" fmla="val 50000"/>
            </a:avLst>
          </a:prstGeom>
          <a:solidFill>
            <a:srgbClr val="4FB39F">
              <a:alpha val="5607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8"/>
          <p:cNvSpPr/>
          <p:nvPr/>
        </p:nvSpPr>
        <p:spPr>
          <a:xfrm>
            <a:off x="5332875" y="2717750"/>
            <a:ext cx="1764900" cy="392100"/>
          </a:xfrm>
          <a:prstGeom prst="chevron">
            <a:avLst>
              <a:gd name="adj" fmla="val 50000"/>
            </a:avLst>
          </a:prstGeom>
          <a:solidFill>
            <a:srgbClr val="4FB39F">
              <a:alpha val="8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8"/>
          <p:cNvSpPr/>
          <p:nvPr/>
        </p:nvSpPr>
        <p:spPr>
          <a:xfrm>
            <a:off x="6969800" y="2717750"/>
            <a:ext cx="1764900" cy="392100"/>
          </a:xfrm>
          <a:prstGeom prst="chevron">
            <a:avLst>
              <a:gd name="adj" fmla="val 50000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8"/>
          <p:cNvSpPr txBox="1"/>
          <p:nvPr/>
        </p:nvSpPr>
        <p:spPr>
          <a:xfrm>
            <a:off x="739625" y="2713700"/>
            <a:ext cx="76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2012</a:t>
            </a:r>
            <a:endParaRPr sz="13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59" name="Google Shape;959;p18"/>
          <p:cNvSpPr txBox="1"/>
          <p:nvPr/>
        </p:nvSpPr>
        <p:spPr>
          <a:xfrm>
            <a:off x="2508663" y="2713700"/>
            <a:ext cx="76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2018</a:t>
            </a:r>
            <a:endParaRPr sz="13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0" name="Google Shape;960;p18"/>
          <p:cNvSpPr txBox="1"/>
          <p:nvPr/>
        </p:nvSpPr>
        <p:spPr>
          <a:xfrm>
            <a:off x="4190775" y="2713700"/>
            <a:ext cx="76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2020</a:t>
            </a:r>
            <a:endParaRPr sz="13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1" name="Google Shape;961;p18"/>
          <p:cNvSpPr txBox="1"/>
          <p:nvPr/>
        </p:nvSpPr>
        <p:spPr>
          <a:xfrm>
            <a:off x="5834688" y="2713700"/>
            <a:ext cx="76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2022</a:t>
            </a:r>
            <a:endParaRPr sz="13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2" name="Google Shape;962;p18"/>
          <p:cNvSpPr txBox="1"/>
          <p:nvPr/>
        </p:nvSpPr>
        <p:spPr>
          <a:xfrm>
            <a:off x="7478775" y="2713700"/>
            <a:ext cx="76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2024</a:t>
            </a:r>
            <a:endParaRPr sz="13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3" name="Google Shape;963;p18"/>
          <p:cNvSpPr txBox="1"/>
          <p:nvPr/>
        </p:nvSpPr>
        <p:spPr>
          <a:xfrm>
            <a:off x="573875" y="3185750"/>
            <a:ext cx="10926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Synchronisation TV</a:t>
            </a: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4" name="Google Shape;964;p18"/>
          <p:cNvSpPr txBox="1"/>
          <p:nvPr/>
        </p:nvSpPr>
        <p:spPr>
          <a:xfrm>
            <a:off x="1968625" y="2074472"/>
            <a:ext cx="1841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Lancement de Parallels Synchronisation Météo &amp; Sports Lancement de Mirrors YouTube</a:t>
            </a: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5" name="Google Shape;965;p18"/>
          <p:cNvSpPr txBox="1"/>
          <p:nvPr/>
        </p:nvSpPr>
        <p:spPr>
          <a:xfrm>
            <a:off x="4052625" y="3185750"/>
            <a:ext cx="10374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Mirrors FB</a:t>
            </a: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&amp; Insta</a:t>
            </a: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6" name="Google Shape;966;p18"/>
          <p:cNvSpPr txBox="1"/>
          <p:nvPr/>
        </p:nvSpPr>
        <p:spPr>
          <a:xfrm>
            <a:off x="5332875" y="2074472"/>
            <a:ext cx="1670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Mirrors sur OTT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Mirrors sur CTV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Mirrors sur les sites premium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67" name="Google Shape;967;p18"/>
          <p:cNvSpPr txBox="1"/>
          <p:nvPr/>
        </p:nvSpPr>
        <p:spPr>
          <a:xfrm>
            <a:off x="7154875" y="3193750"/>
            <a:ext cx="1408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i="0" u="none" strike="noStrike" cap="none">
                <a:solidFill>
                  <a:srgbClr val="FC4347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Crafters:</a:t>
            </a:r>
            <a:endParaRPr sz="900" b="1" i="0" u="none" strike="noStrike" cap="none">
              <a:solidFill>
                <a:srgbClr val="FC4347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Personnalisation créative</a:t>
            </a:r>
            <a:endParaRPr sz="900" b="1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968" name="Google Shape;96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125" y="1152355"/>
            <a:ext cx="1670400" cy="147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7799" y="3278400"/>
            <a:ext cx="1163501" cy="137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9728" y="1527527"/>
            <a:ext cx="1408801" cy="109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7225" y="3278412"/>
            <a:ext cx="1576051" cy="96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60125" y="1984300"/>
            <a:ext cx="1303550" cy="3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8"/>
          <p:cNvSpPr/>
          <p:nvPr/>
        </p:nvSpPr>
        <p:spPr>
          <a:xfrm>
            <a:off x="0" y="190500"/>
            <a:ext cx="70032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8"/>
          <p:cNvSpPr/>
          <p:nvPr/>
        </p:nvSpPr>
        <p:spPr>
          <a:xfrm>
            <a:off x="6880568" y="24960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8"/>
          <p:cNvSpPr txBox="1"/>
          <p:nvPr/>
        </p:nvSpPr>
        <p:spPr>
          <a:xfrm>
            <a:off x="72700" y="191050"/>
            <a:ext cx="64530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1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Les consommateurs ont évolué, notre technologie aussi</a:t>
            </a:r>
            <a:endParaRPr sz="21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69051" b="36244"/>
          <a:stretch/>
        </p:blipFill>
        <p:spPr>
          <a:xfrm>
            <a:off x="2476130" y="3616641"/>
            <a:ext cx="1991700" cy="1023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1" name="Google Shape;981;p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r="68988" b="44308"/>
          <a:stretch/>
        </p:blipFill>
        <p:spPr>
          <a:xfrm>
            <a:off x="276088" y="3621435"/>
            <a:ext cx="1991700" cy="998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2" name="Google Shape;982;p19">
            <a:hlinkClick r:id="rId7"/>
          </p:cNvPr>
          <p:cNvPicPr preferRelativeResize="0"/>
          <p:nvPr/>
        </p:nvPicPr>
        <p:blipFill rotWithShape="1">
          <a:blip r:embed="rId6">
            <a:alphaModFix/>
          </a:blip>
          <a:srcRect l="34290" t="1812" r="34694" b="45883"/>
          <a:stretch/>
        </p:blipFill>
        <p:spPr>
          <a:xfrm>
            <a:off x="4676179" y="2408015"/>
            <a:ext cx="1991700" cy="1023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3" name="Google Shape;983;p19">
            <a:hlinkClick r:id="rId8"/>
          </p:cNvPr>
          <p:cNvPicPr preferRelativeResize="0"/>
          <p:nvPr/>
        </p:nvPicPr>
        <p:blipFill rotWithShape="1">
          <a:blip r:embed="rId4">
            <a:alphaModFix/>
          </a:blip>
          <a:srcRect l="34195" r="34855" b="39404"/>
          <a:stretch/>
        </p:blipFill>
        <p:spPr>
          <a:xfrm>
            <a:off x="4676173" y="3629470"/>
            <a:ext cx="1991700" cy="998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4" name="Google Shape;984;p19">
            <a:hlinkClick r:id="rId9"/>
          </p:cNvPr>
          <p:cNvPicPr preferRelativeResize="0"/>
          <p:nvPr/>
        </p:nvPicPr>
        <p:blipFill rotWithShape="1">
          <a:blip r:embed="rId4">
            <a:alphaModFix/>
          </a:blip>
          <a:srcRect l="68393" b="39397"/>
          <a:stretch/>
        </p:blipFill>
        <p:spPr>
          <a:xfrm>
            <a:off x="6876215" y="3619362"/>
            <a:ext cx="1991700" cy="1018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5" name="Google Shape;985;p19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76224" y="2399639"/>
            <a:ext cx="1991700" cy="1040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6" name="Google Shape;986;p19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76133" y="2414673"/>
            <a:ext cx="1991400" cy="1010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7" name="Google Shape;987;p19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6087" y="2410982"/>
            <a:ext cx="1991400" cy="1010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8" name="Google Shape;988;p19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876224" y="1209975"/>
            <a:ext cx="1991400" cy="1010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89" name="Google Shape;989;p19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676175" y="1209975"/>
            <a:ext cx="1991400" cy="1010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90" name="Google Shape;990;p19">
            <a:hlinkClick r:id="rId20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476130" y="1212722"/>
            <a:ext cx="1991400" cy="1010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991" name="Google Shape;991;p19">
            <a:hlinkClick r:id="rId22"/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76087" y="1212727"/>
            <a:ext cx="1991400" cy="1010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992" name="Google Shape;992;p19"/>
          <p:cNvSpPr/>
          <p:nvPr/>
        </p:nvSpPr>
        <p:spPr>
          <a:xfrm>
            <a:off x="75" y="5089925"/>
            <a:ext cx="9144000" cy="53700"/>
          </a:xfrm>
          <a:prstGeom prst="rect">
            <a:avLst/>
          </a:prstGeom>
          <a:gradFill>
            <a:gsLst>
              <a:gs pos="0">
                <a:srgbClr val="263455"/>
              </a:gs>
              <a:gs pos="100000">
                <a:srgbClr val="16203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9"/>
          <p:cNvSpPr/>
          <p:nvPr/>
        </p:nvSpPr>
        <p:spPr>
          <a:xfrm>
            <a:off x="1421300" y="0"/>
            <a:ext cx="6273000" cy="602100"/>
          </a:xfrm>
          <a:prstGeom prst="rect">
            <a:avLst/>
          </a:prstGeom>
          <a:solidFill>
            <a:srgbClr val="263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9"/>
          <p:cNvSpPr/>
          <p:nvPr/>
        </p:nvSpPr>
        <p:spPr>
          <a:xfrm>
            <a:off x="7557517" y="596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9"/>
          <p:cNvSpPr/>
          <p:nvPr/>
        </p:nvSpPr>
        <p:spPr>
          <a:xfrm>
            <a:off x="1303462" y="59650"/>
            <a:ext cx="275100" cy="483900"/>
          </a:xfrm>
          <a:prstGeom prst="roundRect">
            <a:avLst>
              <a:gd name="adj" fmla="val 16667"/>
            </a:avLst>
          </a:prstGeom>
          <a:solidFill>
            <a:srgbClr val="4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9"/>
          <p:cNvSpPr txBox="1"/>
          <p:nvPr/>
        </p:nvSpPr>
        <p:spPr>
          <a:xfrm>
            <a:off x="1327950" y="73649"/>
            <a:ext cx="648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Technologie primée</a:t>
            </a:r>
            <a:endParaRPr sz="2300" b="1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558</Words>
  <Application>Microsoft Macintosh PowerPoint</Application>
  <PresentationFormat>Affichage à l'écran (16:9)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24" baseType="lpstr">
      <vt:lpstr>Arial</vt:lpstr>
      <vt:lpstr>Raleway SemiBold</vt:lpstr>
      <vt:lpstr>Oswald</vt:lpstr>
      <vt:lpstr>Nunito</vt:lpstr>
      <vt:lpstr>Barlow Semi Condensed</vt:lpstr>
      <vt:lpstr>Calibri</vt:lpstr>
      <vt:lpstr>Roboto Light</vt:lpstr>
      <vt:lpstr>Quattrocento Sans</vt:lpstr>
      <vt:lpstr>Barlow Semi Condensed Light</vt:lpstr>
      <vt:lpstr>Simple Light</vt:lpstr>
      <vt:lpstr>Office Theme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Pierre Gauthier</cp:lastModifiedBy>
  <cp:revision>11</cp:revision>
  <dcterms:modified xsi:type="dcterms:W3CDTF">2024-12-19T17:28:21Z</dcterms:modified>
</cp:coreProperties>
</file>