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13"/>
  </p:notesMasterIdLst>
  <p:sldIdLst>
    <p:sldId id="256" r:id="rId6"/>
    <p:sldId id="357" r:id="rId7"/>
    <p:sldId id="259" r:id="rId8"/>
    <p:sldId id="1062" r:id="rId9"/>
    <p:sldId id="1060" r:id="rId10"/>
    <p:sldId id="1061" r:id="rId11"/>
    <p:sldId id="257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99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A383C1-8EEA-9393-3507-5BEB46097AF0}" v="170" dt="2021-05-17T09:15:20.486"/>
    <p1510:client id="{E8A656A2-5CD1-4846-A6D0-666F38F01DA3}" v="91" dt="2021-05-12T11:10:23.0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32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3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6F9351-FF67-4417-9464-D8D0FFE09FD0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CD575FE7-B811-4589-B3CA-6EE592F4E02C}">
      <dgm:prSet/>
      <dgm:spPr/>
      <dgm:t>
        <a:bodyPr/>
        <a:lstStyle/>
        <a:p>
          <a:pPr>
            <a:defRPr cap="all"/>
          </a:pPr>
          <a:r>
            <a:rPr lang="fr-FR" dirty="0"/>
            <a:t>Une utilité sociale </a:t>
          </a:r>
          <a:endParaRPr lang="en-US" dirty="0"/>
        </a:p>
      </dgm:t>
    </dgm:pt>
    <dgm:pt modelId="{2ABEE0CB-67F7-442F-8679-6FBCFB432C43}" type="parTrans" cxnId="{28EDB3E5-D115-4667-BBEB-373C93E7EAB0}">
      <dgm:prSet/>
      <dgm:spPr/>
      <dgm:t>
        <a:bodyPr/>
        <a:lstStyle/>
        <a:p>
          <a:endParaRPr lang="en-US"/>
        </a:p>
      </dgm:t>
    </dgm:pt>
    <dgm:pt modelId="{B2BC25FF-4E27-41BA-AEFC-9BE86E6338D4}" type="sibTrans" cxnId="{28EDB3E5-D115-4667-BBEB-373C93E7EAB0}">
      <dgm:prSet/>
      <dgm:spPr/>
      <dgm:t>
        <a:bodyPr/>
        <a:lstStyle/>
        <a:p>
          <a:endParaRPr lang="en-US"/>
        </a:p>
      </dgm:t>
    </dgm:pt>
    <dgm:pt modelId="{4101B9F7-6C40-4ACF-A1C0-F6B9D229CA6C}">
      <dgm:prSet/>
      <dgm:spPr/>
      <dgm:t>
        <a:bodyPr/>
        <a:lstStyle/>
        <a:p>
          <a:pPr>
            <a:defRPr cap="all"/>
          </a:pPr>
          <a:r>
            <a:rPr lang="fr-FR" dirty="0"/>
            <a:t>Un territoire </a:t>
          </a:r>
          <a:endParaRPr lang="en-US" dirty="0"/>
        </a:p>
      </dgm:t>
    </dgm:pt>
    <dgm:pt modelId="{7E7AF496-6A16-49EC-8152-D031CE239355}" type="parTrans" cxnId="{214B2280-FE86-4078-A7EC-B08448241DF6}">
      <dgm:prSet/>
      <dgm:spPr/>
      <dgm:t>
        <a:bodyPr/>
        <a:lstStyle/>
        <a:p>
          <a:endParaRPr lang="en-US"/>
        </a:p>
      </dgm:t>
    </dgm:pt>
    <dgm:pt modelId="{7160D833-5951-48A5-9816-CF023492018F}" type="sibTrans" cxnId="{214B2280-FE86-4078-A7EC-B08448241DF6}">
      <dgm:prSet/>
      <dgm:spPr/>
      <dgm:t>
        <a:bodyPr/>
        <a:lstStyle/>
        <a:p>
          <a:endParaRPr lang="en-US"/>
        </a:p>
      </dgm:t>
    </dgm:pt>
    <dgm:pt modelId="{2ED28FBC-A569-4C52-B61C-80D554843AE1}">
      <dgm:prSet/>
      <dgm:spPr/>
      <dgm:t>
        <a:bodyPr/>
        <a:lstStyle/>
        <a:p>
          <a:pPr>
            <a:defRPr cap="all"/>
          </a:pPr>
          <a:r>
            <a:rPr lang="fr-FR" dirty="0"/>
            <a:t>Un projet collectif</a:t>
          </a:r>
          <a:endParaRPr lang="en-US" dirty="0"/>
        </a:p>
      </dgm:t>
    </dgm:pt>
    <dgm:pt modelId="{26E3D678-5C87-44C3-97A9-0D391BB59D57}" type="parTrans" cxnId="{9A00337E-F853-4C6D-95BE-00BB29B19976}">
      <dgm:prSet/>
      <dgm:spPr/>
      <dgm:t>
        <a:bodyPr/>
        <a:lstStyle/>
        <a:p>
          <a:endParaRPr lang="en-US"/>
        </a:p>
      </dgm:t>
    </dgm:pt>
    <dgm:pt modelId="{5A4B46C9-1C3F-4E6B-AB3E-7395EBEE3AEE}" type="sibTrans" cxnId="{9A00337E-F853-4C6D-95BE-00BB29B19976}">
      <dgm:prSet/>
      <dgm:spPr/>
      <dgm:t>
        <a:bodyPr/>
        <a:lstStyle/>
        <a:p>
          <a:endParaRPr lang="en-US"/>
        </a:p>
      </dgm:t>
    </dgm:pt>
    <dgm:pt modelId="{66DCF9A0-D552-4B99-BF08-7E1EA9E83976}">
      <dgm:prSet/>
      <dgm:spPr/>
      <dgm:t>
        <a:bodyPr/>
        <a:lstStyle/>
        <a:p>
          <a:pPr>
            <a:defRPr cap="all"/>
          </a:pPr>
          <a:r>
            <a:rPr lang="fr-FR" dirty="0"/>
            <a:t>Une performance économique </a:t>
          </a:r>
          <a:endParaRPr lang="en-US" dirty="0"/>
        </a:p>
      </dgm:t>
    </dgm:pt>
    <dgm:pt modelId="{B7F3D695-E6FF-4CB9-A273-F2366801F006}" type="parTrans" cxnId="{0BA2E774-F1C2-4361-A100-54353DBD95CA}">
      <dgm:prSet/>
      <dgm:spPr/>
      <dgm:t>
        <a:bodyPr/>
        <a:lstStyle/>
        <a:p>
          <a:endParaRPr lang="en-US"/>
        </a:p>
      </dgm:t>
    </dgm:pt>
    <dgm:pt modelId="{8A00B82F-6653-4E38-8852-2818CE7BB8B8}" type="sibTrans" cxnId="{0BA2E774-F1C2-4361-A100-54353DBD95CA}">
      <dgm:prSet/>
      <dgm:spPr/>
      <dgm:t>
        <a:bodyPr/>
        <a:lstStyle/>
        <a:p>
          <a:endParaRPr lang="en-US"/>
        </a:p>
      </dgm:t>
    </dgm:pt>
    <dgm:pt modelId="{DF3307D0-97A7-4ED2-80CA-2DE490EBBDDD}" type="pres">
      <dgm:prSet presAssocID="{F26F9351-FF67-4417-9464-D8D0FFE09FD0}" presName="root" presStyleCnt="0">
        <dgm:presLayoutVars>
          <dgm:dir/>
          <dgm:resizeHandles val="exact"/>
        </dgm:presLayoutVars>
      </dgm:prSet>
      <dgm:spPr/>
    </dgm:pt>
    <dgm:pt modelId="{14E5C94F-8168-4C9E-B7CA-2FEB936FC4D1}" type="pres">
      <dgm:prSet presAssocID="{CD575FE7-B811-4589-B3CA-6EE592F4E02C}" presName="compNode" presStyleCnt="0"/>
      <dgm:spPr/>
    </dgm:pt>
    <dgm:pt modelId="{522046ED-8E59-4CC4-849B-5BCEBA104C4C}" type="pres">
      <dgm:prSet presAssocID="{CD575FE7-B811-4589-B3CA-6EE592F4E02C}" presName="iconBgRect" presStyleLbl="bgShp" presStyleIdx="0" presStyleCnt="4"/>
      <dgm:spPr/>
    </dgm:pt>
    <dgm:pt modelId="{998CB0F4-B474-4369-B575-1D1C7A2E4D8A}" type="pres">
      <dgm:prSet presAssocID="{CD575FE7-B811-4589-B3CA-6EE592F4E02C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bulb"/>
        </a:ext>
      </dgm:extLst>
    </dgm:pt>
    <dgm:pt modelId="{2FA780DB-075E-40ED-80A0-72060290DB17}" type="pres">
      <dgm:prSet presAssocID="{CD575FE7-B811-4589-B3CA-6EE592F4E02C}" presName="spaceRect" presStyleCnt="0"/>
      <dgm:spPr/>
    </dgm:pt>
    <dgm:pt modelId="{9711913E-D7E8-4FEC-9C6B-8A3ADB89BF49}" type="pres">
      <dgm:prSet presAssocID="{CD575FE7-B811-4589-B3CA-6EE592F4E02C}" presName="textRect" presStyleLbl="revTx" presStyleIdx="0" presStyleCnt="4">
        <dgm:presLayoutVars>
          <dgm:chMax val="1"/>
          <dgm:chPref val="1"/>
        </dgm:presLayoutVars>
      </dgm:prSet>
      <dgm:spPr/>
    </dgm:pt>
    <dgm:pt modelId="{DA5B17DE-EAB2-4657-AD60-A76448E0A1D2}" type="pres">
      <dgm:prSet presAssocID="{B2BC25FF-4E27-41BA-AEFC-9BE86E6338D4}" presName="sibTrans" presStyleCnt="0"/>
      <dgm:spPr/>
    </dgm:pt>
    <dgm:pt modelId="{F72B8189-D44E-4ADA-AB62-0A927C1FFB22}" type="pres">
      <dgm:prSet presAssocID="{4101B9F7-6C40-4ACF-A1C0-F6B9D229CA6C}" presName="compNode" presStyleCnt="0"/>
      <dgm:spPr/>
    </dgm:pt>
    <dgm:pt modelId="{AC17CE33-BFC4-473B-80DF-80CAF925F17F}" type="pres">
      <dgm:prSet presAssocID="{4101B9F7-6C40-4ACF-A1C0-F6B9D229CA6C}" presName="iconBgRect" presStyleLbl="bgShp" presStyleIdx="1" presStyleCnt="4"/>
      <dgm:spPr/>
    </dgm:pt>
    <dgm:pt modelId="{E7E0275E-2517-4545-8C2A-58DAE05ADB84}" type="pres">
      <dgm:prSet presAssocID="{4101B9F7-6C40-4ACF-A1C0-F6B9D229CA6C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p compass"/>
        </a:ext>
      </dgm:extLst>
    </dgm:pt>
    <dgm:pt modelId="{19E523FC-B75C-4888-8DE9-1B9F19583860}" type="pres">
      <dgm:prSet presAssocID="{4101B9F7-6C40-4ACF-A1C0-F6B9D229CA6C}" presName="spaceRect" presStyleCnt="0"/>
      <dgm:spPr/>
    </dgm:pt>
    <dgm:pt modelId="{BC4FD506-0E75-4C2B-94ED-5F4FA8F81B0A}" type="pres">
      <dgm:prSet presAssocID="{4101B9F7-6C40-4ACF-A1C0-F6B9D229CA6C}" presName="textRect" presStyleLbl="revTx" presStyleIdx="1" presStyleCnt="4">
        <dgm:presLayoutVars>
          <dgm:chMax val="1"/>
          <dgm:chPref val="1"/>
        </dgm:presLayoutVars>
      </dgm:prSet>
      <dgm:spPr/>
    </dgm:pt>
    <dgm:pt modelId="{8974611E-6F84-4488-99A1-03CBF3375E0B}" type="pres">
      <dgm:prSet presAssocID="{7160D833-5951-48A5-9816-CF023492018F}" presName="sibTrans" presStyleCnt="0"/>
      <dgm:spPr/>
    </dgm:pt>
    <dgm:pt modelId="{1179A26C-0CA7-4FDC-AFA7-29D1AAD38D0F}" type="pres">
      <dgm:prSet presAssocID="{2ED28FBC-A569-4C52-B61C-80D554843AE1}" presName="compNode" presStyleCnt="0"/>
      <dgm:spPr/>
    </dgm:pt>
    <dgm:pt modelId="{4743BF77-67C9-41E0-A248-18DDF8A1BE7A}" type="pres">
      <dgm:prSet presAssocID="{2ED28FBC-A569-4C52-B61C-80D554843AE1}" presName="iconBgRect" presStyleLbl="bgShp" presStyleIdx="2" presStyleCnt="4"/>
      <dgm:spPr/>
    </dgm:pt>
    <dgm:pt modelId="{B164307B-AFD6-4D09-B199-B8A69C1470DE}" type="pres">
      <dgm:prSet presAssocID="{2ED28FBC-A569-4C52-B61C-80D554843AE1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ymnast - Floor Routine"/>
        </a:ext>
      </dgm:extLst>
    </dgm:pt>
    <dgm:pt modelId="{1BF2F004-7FD0-4CE5-9EC0-40D1870DD51A}" type="pres">
      <dgm:prSet presAssocID="{2ED28FBC-A569-4C52-B61C-80D554843AE1}" presName="spaceRect" presStyleCnt="0"/>
      <dgm:spPr/>
    </dgm:pt>
    <dgm:pt modelId="{E04FE273-4F98-4F24-9F1A-39B6AF9145E2}" type="pres">
      <dgm:prSet presAssocID="{2ED28FBC-A569-4C52-B61C-80D554843AE1}" presName="textRect" presStyleLbl="revTx" presStyleIdx="2" presStyleCnt="4">
        <dgm:presLayoutVars>
          <dgm:chMax val="1"/>
          <dgm:chPref val="1"/>
        </dgm:presLayoutVars>
      </dgm:prSet>
      <dgm:spPr/>
    </dgm:pt>
    <dgm:pt modelId="{70F7E3E0-E71D-455A-99A3-1A2C373436F2}" type="pres">
      <dgm:prSet presAssocID="{5A4B46C9-1C3F-4E6B-AB3E-7395EBEE3AEE}" presName="sibTrans" presStyleCnt="0"/>
      <dgm:spPr/>
    </dgm:pt>
    <dgm:pt modelId="{88BCF41C-9595-4B55-94F3-F9A3F4355C89}" type="pres">
      <dgm:prSet presAssocID="{66DCF9A0-D552-4B99-BF08-7E1EA9E83976}" presName="compNode" presStyleCnt="0"/>
      <dgm:spPr/>
    </dgm:pt>
    <dgm:pt modelId="{981988DB-C013-4B61-8A3B-AC9B8FDD85E8}" type="pres">
      <dgm:prSet presAssocID="{66DCF9A0-D552-4B99-BF08-7E1EA9E83976}" presName="iconBgRect" presStyleLbl="bgShp" presStyleIdx="3" presStyleCnt="4"/>
      <dgm:spPr/>
    </dgm:pt>
    <dgm:pt modelId="{4828A5BF-FC5E-4C23-8105-F919D26DCEF2}" type="pres">
      <dgm:prSet presAssocID="{66DCF9A0-D552-4B99-BF08-7E1EA9E83976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Graph with Upward Trend"/>
        </a:ext>
      </dgm:extLst>
    </dgm:pt>
    <dgm:pt modelId="{F7597D8E-0194-48ED-BB5C-3CBF68433BA9}" type="pres">
      <dgm:prSet presAssocID="{66DCF9A0-D552-4B99-BF08-7E1EA9E83976}" presName="spaceRect" presStyleCnt="0"/>
      <dgm:spPr/>
    </dgm:pt>
    <dgm:pt modelId="{5D9BFE68-E6A9-4ABF-8578-7755EC8F75FB}" type="pres">
      <dgm:prSet presAssocID="{66DCF9A0-D552-4B99-BF08-7E1EA9E83976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5A1E7C03-119D-4108-BB81-9CF0B4151A8E}" type="presOf" srcId="{4101B9F7-6C40-4ACF-A1C0-F6B9D229CA6C}" destId="{BC4FD506-0E75-4C2B-94ED-5F4FA8F81B0A}" srcOrd="0" destOrd="0" presId="urn:microsoft.com/office/officeart/2018/5/layout/IconCircleLabelList"/>
    <dgm:cxn modelId="{22998F2E-8F27-4F4F-B2DA-E8168B9C8659}" type="presOf" srcId="{66DCF9A0-D552-4B99-BF08-7E1EA9E83976}" destId="{5D9BFE68-E6A9-4ABF-8578-7755EC8F75FB}" srcOrd="0" destOrd="0" presId="urn:microsoft.com/office/officeart/2018/5/layout/IconCircleLabelList"/>
    <dgm:cxn modelId="{0BA2E774-F1C2-4361-A100-54353DBD95CA}" srcId="{F26F9351-FF67-4417-9464-D8D0FFE09FD0}" destId="{66DCF9A0-D552-4B99-BF08-7E1EA9E83976}" srcOrd="3" destOrd="0" parTransId="{B7F3D695-E6FF-4CB9-A273-F2366801F006}" sibTransId="{8A00B82F-6653-4E38-8852-2818CE7BB8B8}"/>
    <dgm:cxn modelId="{9A00337E-F853-4C6D-95BE-00BB29B19976}" srcId="{F26F9351-FF67-4417-9464-D8D0FFE09FD0}" destId="{2ED28FBC-A569-4C52-B61C-80D554843AE1}" srcOrd="2" destOrd="0" parTransId="{26E3D678-5C87-44C3-97A9-0D391BB59D57}" sibTransId="{5A4B46C9-1C3F-4E6B-AB3E-7395EBEE3AEE}"/>
    <dgm:cxn modelId="{214B2280-FE86-4078-A7EC-B08448241DF6}" srcId="{F26F9351-FF67-4417-9464-D8D0FFE09FD0}" destId="{4101B9F7-6C40-4ACF-A1C0-F6B9D229CA6C}" srcOrd="1" destOrd="0" parTransId="{7E7AF496-6A16-49EC-8152-D031CE239355}" sibTransId="{7160D833-5951-48A5-9816-CF023492018F}"/>
    <dgm:cxn modelId="{2CC1B488-9D2E-4EE6-928A-8DCB22728810}" type="presOf" srcId="{CD575FE7-B811-4589-B3CA-6EE592F4E02C}" destId="{9711913E-D7E8-4FEC-9C6B-8A3ADB89BF49}" srcOrd="0" destOrd="0" presId="urn:microsoft.com/office/officeart/2018/5/layout/IconCircleLabelList"/>
    <dgm:cxn modelId="{22243F8C-FBD2-4B57-B4FE-E534899821E2}" type="presOf" srcId="{2ED28FBC-A569-4C52-B61C-80D554843AE1}" destId="{E04FE273-4F98-4F24-9F1A-39B6AF9145E2}" srcOrd="0" destOrd="0" presId="urn:microsoft.com/office/officeart/2018/5/layout/IconCircleLabelList"/>
    <dgm:cxn modelId="{5367EE99-CB8F-4AE1-AF38-22802470DF12}" type="presOf" srcId="{F26F9351-FF67-4417-9464-D8D0FFE09FD0}" destId="{DF3307D0-97A7-4ED2-80CA-2DE490EBBDDD}" srcOrd="0" destOrd="0" presId="urn:microsoft.com/office/officeart/2018/5/layout/IconCircleLabelList"/>
    <dgm:cxn modelId="{28EDB3E5-D115-4667-BBEB-373C93E7EAB0}" srcId="{F26F9351-FF67-4417-9464-D8D0FFE09FD0}" destId="{CD575FE7-B811-4589-B3CA-6EE592F4E02C}" srcOrd="0" destOrd="0" parTransId="{2ABEE0CB-67F7-442F-8679-6FBCFB432C43}" sibTransId="{B2BC25FF-4E27-41BA-AEFC-9BE86E6338D4}"/>
    <dgm:cxn modelId="{82DEC40F-0069-416F-92B9-8A7ED1CDBF79}" type="presParOf" srcId="{DF3307D0-97A7-4ED2-80CA-2DE490EBBDDD}" destId="{14E5C94F-8168-4C9E-B7CA-2FEB936FC4D1}" srcOrd="0" destOrd="0" presId="urn:microsoft.com/office/officeart/2018/5/layout/IconCircleLabelList"/>
    <dgm:cxn modelId="{A5A74695-0C3B-4820-8764-DC35D10D9979}" type="presParOf" srcId="{14E5C94F-8168-4C9E-B7CA-2FEB936FC4D1}" destId="{522046ED-8E59-4CC4-849B-5BCEBA104C4C}" srcOrd="0" destOrd="0" presId="urn:microsoft.com/office/officeart/2018/5/layout/IconCircleLabelList"/>
    <dgm:cxn modelId="{72F6A2FF-C2BF-430D-B04F-B2855C9F933C}" type="presParOf" srcId="{14E5C94F-8168-4C9E-B7CA-2FEB936FC4D1}" destId="{998CB0F4-B474-4369-B575-1D1C7A2E4D8A}" srcOrd="1" destOrd="0" presId="urn:microsoft.com/office/officeart/2018/5/layout/IconCircleLabelList"/>
    <dgm:cxn modelId="{85101DE0-60FB-4FE7-90A3-72F00416760E}" type="presParOf" srcId="{14E5C94F-8168-4C9E-B7CA-2FEB936FC4D1}" destId="{2FA780DB-075E-40ED-80A0-72060290DB17}" srcOrd="2" destOrd="0" presId="urn:microsoft.com/office/officeart/2018/5/layout/IconCircleLabelList"/>
    <dgm:cxn modelId="{5DA197E0-DABF-4321-94F6-255DE237D955}" type="presParOf" srcId="{14E5C94F-8168-4C9E-B7CA-2FEB936FC4D1}" destId="{9711913E-D7E8-4FEC-9C6B-8A3ADB89BF49}" srcOrd="3" destOrd="0" presId="urn:microsoft.com/office/officeart/2018/5/layout/IconCircleLabelList"/>
    <dgm:cxn modelId="{20BD43B9-4520-4242-9EB9-9AA5CA873A2B}" type="presParOf" srcId="{DF3307D0-97A7-4ED2-80CA-2DE490EBBDDD}" destId="{DA5B17DE-EAB2-4657-AD60-A76448E0A1D2}" srcOrd="1" destOrd="0" presId="urn:microsoft.com/office/officeart/2018/5/layout/IconCircleLabelList"/>
    <dgm:cxn modelId="{8D7D8896-FE94-4B98-8FE4-26AB001EF7A0}" type="presParOf" srcId="{DF3307D0-97A7-4ED2-80CA-2DE490EBBDDD}" destId="{F72B8189-D44E-4ADA-AB62-0A927C1FFB22}" srcOrd="2" destOrd="0" presId="urn:microsoft.com/office/officeart/2018/5/layout/IconCircleLabelList"/>
    <dgm:cxn modelId="{583AF61F-F9BE-41A5-9745-49ADA80F4EFC}" type="presParOf" srcId="{F72B8189-D44E-4ADA-AB62-0A927C1FFB22}" destId="{AC17CE33-BFC4-473B-80DF-80CAF925F17F}" srcOrd="0" destOrd="0" presId="urn:microsoft.com/office/officeart/2018/5/layout/IconCircleLabelList"/>
    <dgm:cxn modelId="{91AA4894-4C10-4BD6-90AB-8B512358F302}" type="presParOf" srcId="{F72B8189-D44E-4ADA-AB62-0A927C1FFB22}" destId="{E7E0275E-2517-4545-8C2A-58DAE05ADB84}" srcOrd="1" destOrd="0" presId="urn:microsoft.com/office/officeart/2018/5/layout/IconCircleLabelList"/>
    <dgm:cxn modelId="{CA4E5F63-9253-4FA2-8498-5854602880A8}" type="presParOf" srcId="{F72B8189-D44E-4ADA-AB62-0A927C1FFB22}" destId="{19E523FC-B75C-4888-8DE9-1B9F19583860}" srcOrd="2" destOrd="0" presId="urn:microsoft.com/office/officeart/2018/5/layout/IconCircleLabelList"/>
    <dgm:cxn modelId="{F4D420A3-C028-438E-A010-AA46B7631D59}" type="presParOf" srcId="{F72B8189-D44E-4ADA-AB62-0A927C1FFB22}" destId="{BC4FD506-0E75-4C2B-94ED-5F4FA8F81B0A}" srcOrd="3" destOrd="0" presId="urn:microsoft.com/office/officeart/2018/5/layout/IconCircleLabelList"/>
    <dgm:cxn modelId="{3BB2EA21-0BCC-4CB5-8509-005C1D2A33C4}" type="presParOf" srcId="{DF3307D0-97A7-4ED2-80CA-2DE490EBBDDD}" destId="{8974611E-6F84-4488-99A1-03CBF3375E0B}" srcOrd="3" destOrd="0" presId="urn:microsoft.com/office/officeart/2018/5/layout/IconCircleLabelList"/>
    <dgm:cxn modelId="{35601B4E-B29E-4981-AFB0-831C9F4F1F85}" type="presParOf" srcId="{DF3307D0-97A7-4ED2-80CA-2DE490EBBDDD}" destId="{1179A26C-0CA7-4FDC-AFA7-29D1AAD38D0F}" srcOrd="4" destOrd="0" presId="urn:microsoft.com/office/officeart/2018/5/layout/IconCircleLabelList"/>
    <dgm:cxn modelId="{EE068FB3-A1E6-4B64-AD20-DE719DAA12C5}" type="presParOf" srcId="{1179A26C-0CA7-4FDC-AFA7-29D1AAD38D0F}" destId="{4743BF77-67C9-41E0-A248-18DDF8A1BE7A}" srcOrd="0" destOrd="0" presId="urn:microsoft.com/office/officeart/2018/5/layout/IconCircleLabelList"/>
    <dgm:cxn modelId="{DA2A47C5-3177-4734-8637-B1C4E5F7CDCE}" type="presParOf" srcId="{1179A26C-0CA7-4FDC-AFA7-29D1AAD38D0F}" destId="{B164307B-AFD6-4D09-B199-B8A69C1470DE}" srcOrd="1" destOrd="0" presId="urn:microsoft.com/office/officeart/2018/5/layout/IconCircleLabelList"/>
    <dgm:cxn modelId="{303A277B-1D35-45AF-B4B0-4B8980FF8C24}" type="presParOf" srcId="{1179A26C-0CA7-4FDC-AFA7-29D1AAD38D0F}" destId="{1BF2F004-7FD0-4CE5-9EC0-40D1870DD51A}" srcOrd="2" destOrd="0" presId="urn:microsoft.com/office/officeart/2018/5/layout/IconCircleLabelList"/>
    <dgm:cxn modelId="{4EBB0D6E-4383-4DCE-A09E-5D62687B55D7}" type="presParOf" srcId="{1179A26C-0CA7-4FDC-AFA7-29D1AAD38D0F}" destId="{E04FE273-4F98-4F24-9F1A-39B6AF9145E2}" srcOrd="3" destOrd="0" presId="urn:microsoft.com/office/officeart/2018/5/layout/IconCircleLabelList"/>
    <dgm:cxn modelId="{7F7489A1-CFFC-42F6-BC39-5FF66344ADE7}" type="presParOf" srcId="{DF3307D0-97A7-4ED2-80CA-2DE490EBBDDD}" destId="{70F7E3E0-E71D-455A-99A3-1A2C373436F2}" srcOrd="5" destOrd="0" presId="urn:microsoft.com/office/officeart/2018/5/layout/IconCircleLabelList"/>
    <dgm:cxn modelId="{A3532D1D-1BF2-4C05-8A82-8817CDC1A9B6}" type="presParOf" srcId="{DF3307D0-97A7-4ED2-80CA-2DE490EBBDDD}" destId="{88BCF41C-9595-4B55-94F3-F9A3F4355C89}" srcOrd="6" destOrd="0" presId="urn:microsoft.com/office/officeart/2018/5/layout/IconCircleLabelList"/>
    <dgm:cxn modelId="{8E886ABF-C842-4B42-8DA3-36C86411D1EB}" type="presParOf" srcId="{88BCF41C-9595-4B55-94F3-F9A3F4355C89}" destId="{981988DB-C013-4B61-8A3B-AC9B8FDD85E8}" srcOrd="0" destOrd="0" presId="urn:microsoft.com/office/officeart/2018/5/layout/IconCircleLabelList"/>
    <dgm:cxn modelId="{649D58F6-FFCB-46CF-A27A-F4E77E00B89B}" type="presParOf" srcId="{88BCF41C-9595-4B55-94F3-F9A3F4355C89}" destId="{4828A5BF-FC5E-4C23-8105-F919D26DCEF2}" srcOrd="1" destOrd="0" presId="urn:microsoft.com/office/officeart/2018/5/layout/IconCircleLabelList"/>
    <dgm:cxn modelId="{B90BFE89-9117-4B94-9258-7926B241408E}" type="presParOf" srcId="{88BCF41C-9595-4B55-94F3-F9A3F4355C89}" destId="{F7597D8E-0194-48ED-BB5C-3CBF68433BA9}" srcOrd="2" destOrd="0" presId="urn:microsoft.com/office/officeart/2018/5/layout/IconCircleLabelList"/>
    <dgm:cxn modelId="{2CF6D376-0255-444C-893F-4B126AF92DD1}" type="presParOf" srcId="{88BCF41C-9595-4B55-94F3-F9A3F4355C89}" destId="{5D9BFE68-E6A9-4ABF-8578-7755EC8F75FB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2046ED-8E59-4CC4-849B-5BCEBA104C4C}">
      <dsp:nvSpPr>
        <dsp:cNvPr id="0" name=""/>
        <dsp:cNvSpPr/>
      </dsp:nvSpPr>
      <dsp:spPr>
        <a:xfrm>
          <a:off x="973190" y="986724"/>
          <a:ext cx="1264141" cy="126414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8CB0F4-B474-4369-B575-1D1C7A2E4D8A}">
      <dsp:nvSpPr>
        <dsp:cNvPr id="0" name=""/>
        <dsp:cNvSpPr/>
      </dsp:nvSpPr>
      <dsp:spPr>
        <a:xfrm>
          <a:off x="1242597" y="1256131"/>
          <a:ext cx="725326" cy="7253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11913E-D7E8-4FEC-9C6B-8A3ADB89BF49}">
      <dsp:nvSpPr>
        <dsp:cNvPr id="0" name=""/>
        <dsp:cNvSpPr/>
      </dsp:nvSpPr>
      <dsp:spPr>
        <a:xfrm>
          <a:off x="569079" y="2644614"/>
          <a:ext cx="207236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fr-FR" sz="1900" kern="1200" dirty="0"/>
            <a:t>Une utilité sociale </a:t>
          </a:r>
          <a:endParaRPr lang="en-US" sz="1900" kern="1200" dirty="0"/>
        </a:p>
      </dsp:txBody>
      <dsp:txXfrm>
        <a:off x="569079" y="2644614"/>
        <a:ext cx="2072362" cy="720000"/>
      </dsp:txXfrm>
    </dsp:sp>
    <dsp:sp modelId="{AC17CE33-BFC4-473B-80DF-80CAF925F17F}">
      <dsp:nvSpPr>
        <dsp:cNvPr id="0" name=""/>
        <dsp:cNvSpPr/>
      </dsp:nvSpPr>
      <dsp:spPr>
        <a:xfrm>
          <a:off x="3408216" y="986724"/>
          <a:ext cx="1264141" cy="126414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E0275E-2517-4545-8C2A-58DAE05ADB84}">
      <dsp:nvSpPr>
        <dsp:cNvPr id="0" name=""/>
        <dsp:cNvSpPr/>
      </dsp:nvSpPr>
      <dsp:spPr>
        <a:xfrm>
          <a:off x="3677623" y="1256131"/>
          <a:ext cx="725326" cy="7253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4FD506-0E75-4C2B-94ED-5F4FA8F81B0A}">
      <dsp:nvSpPr>
        <dsp:cNvPr id="0" name=""/>
        <dsp:cNvSpPr/>
      </dsp:nvSpPr>
      <dsp:spPr>
        <a:xfrm>
          <a:off x="3004105" y="2644614"/>
          <a:ext cx="207236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fr-FR" sz="1900" kern="1200" dirty="0"/>
            <a:t>Un territoire </a:t>
          </a:r>
          <a:endParaRPr lang="en-US" sz="1900" kern="1200" dirty="0"/>
        </a:p>
      </dsp:txBody>
      <dsp:txXfrm>
        <a:off x="3004105" y="2644614"/>
        <a:ext cx="2072362" cy="720000"/>
      </dsp:txXfrm>
    </dsp:sp>
    <dsp:sp modelId="{4743BF77-67C9-41E0-A248-18DDF8A1BE7A}">
      <dsp:nvSpPr>
        <dsp:cNvPr id="0" name=""/>
        <dsp:cNvSpPr/>
      </dsp:nvSpPr>
      <dsp:spPr>
        <a:xfrm>
          <a:off x="5843242" y="986724"/>
          <a:ext cx="1264141" cy="126414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64307B-AFD6-4D09-B199-B8A69C1470DE}">
      <dsp:nvSpPr>
        <dsp:cNvPr id="0" name=""/>
        <dsp:cNvSpPr/>
      </dsp:nvSpPr>
      <dsp:spPr>
        <a:xfrm>
          <a:off x="6112649" y="1256131"/>
          <a:ext cx="725326" cy="72532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4FE273-4F98-4F24-9F1A-39B6AF9145E2}">
      <dsp:nvSpPr>
        <dsp:cNvPr id="0" name=""/>
        <dsp:cNvSpPr/>
      </dsp:nvSpPr>
      <dsp:spPr>
        <a:xfrm>
          <a:off x="5439131" y="2644614"/>
          <a:ext cx="207236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fr-FR" sz="1900" kern="1200" dirty="0"/>
            <a:t>Un projet collectif</a:t>
          </a:r>
          <a:endParaRPr lang="en-US" sz="1900" kern="1200" dirty="0"/>
        </a:p>
      </dsp:txBody>
      <dsp:txXfrm>
        <a:off x="5439131" y="2644614"/>
        <a:ext cx="2072362" cy="720000"/>
      </dsp:txXfrm>
    </dsp:sp>
    <dsp:sp modelId="{981988DB-C013-4B61-8A3B-AC9B8FDD85E8}">
      <dsp:nvSpPr>
        <dsp:cNvPr id="0" name=""/>
        <dsp:cNvSpPr/>
      </dsp:nvSpPr>
      <dsp:spPr>
        <a:xfrm>
          <a:off x="8278268" y="986724"/>
          <a:ext cx="1264141" cy="126414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28A5BF-FC5E-4C23-8105-F919D26DCEF2}">
      <dsp:nvSpPr>
        <dsp:cNvPr id="0" name=""/>
        <dsp:cNvSpPr/>
      </dsp:nvSpPr>
      <dsp:spPr>
        <a:xfrm>
          <a:off x="8547675" y="1256131"/>
          <a:ext cx="725326" cy="72532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9BFE68-E6A9-4ABF-8578-7755EC8F75FB}">
      <dsp:nvSpPr>
        <dsp:cNvPr id="0" name=""/>
        <dsp:cNvSpPr/>
      </dsp:nvSpPr>
      <dsp:spPr>
        <a:xfrm>
          <a:off x="7874157" y="2644614"/>
          <a:ext cx="207236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fr-FR" sz="1900" kern="1200" dirty="0"/>
            <a:t>Une performance économique </a:t>
          </a:r>
          <a:endParaRPr lang="en-US" sz="1900" kern="1200" dirty="0"/>
        </a:p>
      </dsp:txBody>
      <dsp:txXfrm>
        <a:off x="7874157" y="2644614"/>
        <a:ext cx="2072362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7AB5F2-1517-420A-93ED-E87747420DA1}" type="datetimeFigureOut">
              <a:rPr lang="fr-FR" smtClean="0"/>
              <a:t>03/06/2021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6EEC0F-DA1F-469E-93C2-90BF95C97E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4888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15259A-5A7C-47AD-B664-8A6BAB9299E8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4233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5D82F9A-C488-41F6-8BDB-F68723545D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AEA8E04-E061-4397-8CEE-05C07B1CB3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F0FA5EF-5032-4805-8D6F-1152CF8F2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8C07A-1065-486C-81F5-FBFE7E2880AB}" type="datetimeFigureOut">
              <a:rPr lang="fr-FR" smtClean="0"/>
              <a:t>03/06/2021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71C723B-A341-4858-8B43-286ABB81E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0C401EA-9270-4F89-91F0-F862F5115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5F910-BD78-4E42-8213-EE204D729E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6640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08454F-AD93-48A1-A214-F5ED5BC77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84FD2FD-346A-432D-B521-66F4BA3FCB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B8EFC7D-7415-40FF-920F-8B893D5DC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8C07A-1065-486C-81F5-FBFE7E2880AB}" type="datetimeFigureOut">
              <a:rPr lang="fr-FR" smtClean="0"/>
              <a:t>03/06/2021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5302090-3C7A-4C1E-8E13-EC1CB8491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8E651D6-9A74-4D8E-B4C4-3F0B479FF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5F910-BD78-4E42-8213-EE204D729E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7825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50BD8E79-FDF9-45EA-8F3E-BC623F02F9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CC15C61-C23D-4B75-B27C-99C7DEFCB2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86B99B7-F124-465E-88EA-8E575DB62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8C07A-1065-486C-81F5-FBFE7E2880AB}" type="datetimeFigureOut">
              <a:rPr lang="fr-FR" smtClean="0"/>
              <a:t>03/06/2021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9054BD1-9E02-4D90-A46C-35BF9C58C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D68B6A8-DBE8-4E05-99B1-0FCF93C89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5F910-BD78-4E42-8213-EE204D729E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10793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EFF36-D647-4B7C-9CF3-C8314F3AAB7D}" type="datetimeFigureOut">
              <a:rPr lang="fr-FR" smtClean="0"/>
              <a:t>03/06/2021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EBF50-A9AD-432E-B266-28D5916659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48308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EFF36-D647-4B7C-9CF3-C8314F3AAB7D}" type="datetimeFigureOut">
              <a:rPr lang="fr-FR" smtClean="0"/>
              <a:t>03/06/2021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EBF50-A9AD-432E-B266-28D5916659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49419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EFF36-D647-4B7C-9CF3-C8314F3AAB7D}" type="datetimeFigureOut">
              <a:rPr lang="fr-FR" smtClean="0"/>
              <a:t>03/06/2021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EBF50-A9AD-432E-B266-28D5916659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90785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EFF36-D647-4B7C-9CF3-C8314F3AAB7D}" type="datetimeFigureOut">
              <a:rPr lang="fr-FR" smtClean="0"/>
              <a:t>03/06/2021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EBF50-A9AD-432E-B266-28D5916659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16445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EFF36-D647-4B7C-9CF3-C8314F3AAB7D}" type="datetimeFigureOut">
              <a:rPr lang="fr-FR" smtClean="0"/>
              <a:t>03/06/2021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EBF50-A9AD-432E-B266-28D5916659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69803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EFF36-D647-4B7C-9CF3-C8314F3AAB7D}" type="datetimeFigureOut">
              <a:rPr lang="fr-FR" smtClean="0"/>
              <a:t>03/06/2021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EBF50-A9AD-432E-B266-28D5916659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03599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EFF36-D647-4B7C-9CF3-C8314F3AAB7D}" type="datetimeFigureOut">
              <a:rPr lang="fr-FR" smtClean="0"/>
              <a:t>03/06/2021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EBF50-A9AD-432E-B266-28D5916659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13508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EFF36-D647-4B7C-9CF3-C8314F3AAB7D}" type="datetimeFigureOut">
              <a:rPr lang="fr-FR" smtClean="0"/>
              <a:t>03/06/2021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EBF50-A9AD-432E-B266-28D5916659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8754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75B0F2-79B3-44CA-BE54-28AE09A6F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4D7BB7E-460C-4415-86C6-B48BE1B384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41285FE-82B3-4F93-8186-E85DDE4E5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8C07A-1065-486C-81F5-FBFE7E2880AB}" type="datetimeFigureOut">
              <a:rPr lang="fr-FR" smtClean="0"/>
              <a:t>03/06/2021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9D68963-DE6F-4772-90A4-D5B637D03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52A70AD-2BC9-4DC0-8DF5-0E2F46623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5F910-BD78-4E42-8213-EE204D729E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00173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EFF36-D647-4B7C-9CF3-C8314F3AAB7D}" type="datetimeFigureOut">
              <a:rPr lang="fr-FR" smtClean="0"/>
              <a:t>03/06/2021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EBF50-A9AD-432E-B266-28D5916659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88493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EFF36-D647-4B7C-9CF3-C8314F3AAB7D}" type="datetimeFigureOut">
              <a:rPr lang="fr-FR" smtClean="0"/>
              <a:t>03/06/2021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EBF50-A9AD-432E-B266-28D5916659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06086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EFF36-D647-4B7C-9CF3-C8314F3AAB7D}" type="datetimeFigureOut">
              <a:rPr lang="fr-FR" smtClean="0"/>
              <a:t>03/06/2021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EBF50-A9AD-432E-B266-28D5916659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9306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80BF26-92C5-4B7B-A297-3C983D1EF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D8C5F99-9474-4313-B7B8-65E03E8AEF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3F0D89F-6612-4D39-91A9-3C525E7FB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8C07A-1065-486C-81F5-FBFE7E2880AB}" type="datetimeFigureOut">
              <a:rPr lang="fr-FR" smtClean="0"/>
              <a:t>03/06/2021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AB16D20-4DCC-4806-81C9-402818D34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A5FA8C1-448A-474C-8E7A-D256D2F24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5F910-BD78-4E42-8213-EE204D729E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3211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54FBDD-20CD-4AF1-8434-56993BE71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D91CA0E-32E4-4AA1-B395-802867593B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B0F57EC-715A-42A3-9EEF-FBCC05D0A5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D3F0389-56C2-4906-A9A3-DD80E9185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8C07A-1065-486C-81F5-FBFE7E2880AB}" type="datetimeFigureOut">
              <a:rPr lang="fr-FR" smtClean="0"/>
              <a:t>03/06/2021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C1095D9-F72B-4690-AD34-EAF807051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47F2131-1745-4A89-B6C7-E72511B9C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5F910-BD78-4E42-8213-EE204D729E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5083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FDFDDD3-6AB3-4977-B360-4EB4F001C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40389E4-C2D1-4CD1-80C8-35909978D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DD5B18D-09F3-4592-8660-D79566A1F3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919A94A-B62B-45BB-A029-BD6E6FBC7E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35A77F1-8740-4E17-A34B-F4FAE3CAD7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4AF6E21D-D2F5-4995-AB11-F10F1D9C8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8C07A-1065-486C-81F5-FBFE7E2880AB}" type="datetimeFigureOut">
              <a:rPr lang="fr-FR" smtClean="0"/>
              <a:t>03/06/2021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7DF03A76-DA82-46A7-B149-FA8903744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0CB19CD-3C61-4712-8440-3C0BB84E1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5F910-BD78-4E42-8213-EE204D729E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9623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FABF78-286C-4813-A17B-A42F23DE4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B2AA20A-55B7-4E82-B9E4-974408D72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8C07A-1065-486C-81F5-FBFE7E2880AB}" type="datetimeFigureOut">
              <a:rPr lang="fr-FR" smtClean="0"/>
              <a:t>03/06/2021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892F13B-308D-4F8F-81B1-258B72B78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D9CA2E8-9645-4BB2-A2F1-F32517B70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5F910-BD78-4E42-8213-EE204D729E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830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EF5FDBE-49E5-4D8E-81E2-56AA08A58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8C07A-1065-486C-81F5-FBFE7E2880AB}" type="datetimeFigureOut">
              <a:rPr lang="fr-FR" smtClean="0"/>
              <a:t>03/06/2021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C0D5AEA-7FD9-47EA-8018-39BF500DB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717080F-C890-4FE3-8C75-7EA63D9CC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5F910-BD78-4E42-8213-EE204D729E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8990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B188FD-0DFD-4FF9-94AE-76F365680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5EC5239-B2BE-496A-A6A1-4144E90EDF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7D41048-09A8-42A4-9C2A-E502E53BFB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F99FD7C-914D-4A27-9450-701E22F05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8C07A-1065-486C-81F5-FBFE7E2880AB}" type="datetimeFigureOut">
              <a:rPr lang="fr-FR" smtClean="0"/>
              <a:t>03/06/2021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341AA6C-EB3D-44E0-8B43-80A4E4A75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B17ABCF-AB0B-4775-85F6-5A9AD3AAD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5F910-BD78-4E42-8213-EE204D729E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8110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B3388C-7E66-4E15-9A9A-3B3EEFB1F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8D4CF5C-BA9A-483A-9B3B-0386560257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1A49464-9540-4025-88BF-98A3A2F724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BA1351C-9946-4673-9DF5-9D8455E17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8C07A-1065-486C-81F5-FBFE7E2880AB}" type="datetimeFigureOut">
              <a:rPr lang="fr-FR" smtClean="0"/>
              <a:t>03/06/2021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46E04CD-3859-4CF8-A083-B4E224A9B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0FD501A-84C8-42FE-9DE5-053787805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5F910-BD78-4E42-8213-EE204D729E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5420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2F6E0A1-02B5-4320-98A7-298B39841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B918EB1-007A-4728-A26E-9F064FF97A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1C709C3-51DC-459B-83E9-CEFD4A9F25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F8C07A-1065-486C-81F5-FBFE7E2880AB}" type="datetimeFigureOut">
              <a:rPr lang="fr-FR" smtClean="0"/>
              <a:t>03/06/2021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CE5C83F-1989-4210-8375-9BF1A10CDC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29B03C3-3303-4AEE-BFAA-D84BAED410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E5F910-BD78-4E42-8213-EE204D729E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5744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9EFF36-D647-4B7C-9CF3-C8314F3AAB7D}" type="datetimeFigureOut">
              <a:rPr lang="fr-FR" smtClean="0"/>
              <a:t>03/06/2021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5EBF50-A9AD-432E-B266-28D5916659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1361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sv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5" Type="http://schemas.openxmlformats.org/officeDocument/2006/relationships/image" Target="../media/image24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svg"/><Relationship Id="rId23" Type="http://schemas.openxmlformats.org/officeDocument/2006/relationships/image" Target="../media/image22.svg"/><Relationship Id="rId28" Type="http://schemas.openxmlformats.org/officeDocument/2006/relationships/image" Target="../media/image27.png"/><Relationship Id="rId10" Type="http://schemas.openxmlformats.org/officeDocument/2006/relationships/image" Target="../media/image9.sv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g"/><Relationship Id="rId13" Type="http://schemas.openxmlformats.org/officeDocument/2006/relationships/image" Target="../media/image46.png"/><Relationship Id="rId3" Type="http://schemas.openxmlformats.org/officeDocument/2006/relationships/image" Target="../media/image37.png"/><Relationship Id="rId7" Type="http://schemas.openxmlformats.org/officeDocument/2006/relationships/image" Target="../media/image40.jpg"/><Relationship Id="rId12" Type="http://schemas.openxmlformats.org/officeDocument/2006/relationships/image" Target="../media/image45.png"/><Relationship Id="rId2" Type="http://schemas.openxmlformats.org/officeDocument/2006/relationships/image" Target="../media/image28.jpg"/><Relationship Id="rId16" Type="http://schemas.openxmlformats.org/officeDocument/2006/relationships/image" Target="../media/image49.jp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44.gif"/><Relationship Id="rId5" Type="http://schemas.openxmlformats.org/officeDocument/2006/relationships/image" Target="../media/image39.png"/><Relationship Id="rId15" Type="http://schemas.openxmlformats.org/officeDocument/2006/relationships/image" Target="../media/image48.png"/><Relationship Id="rId10" Type="http://schemas.openxmlformats.org/officeDocument/2006/relationships/image" Target="../media/image43.png"/><Relationship Id="rId4" Type="http://schemas.openxmlformats.org/officeDocument/2006/relationships/image" Target="../media/image38.svg"/><Relationship Id="rId9" Type="http://schemas.openxmlformats.org/officeDocument/2006/relationships/image" Target="../media/image42.png"/><Relationship Id="rId14" Type="http://schemas.openxmlformats.org/officeDocument/2006/relationships/image" Target="../media/image47.jf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deveco.creer@grandorlyseinebievre.fr" TargetMode="External"/><Relationship Id="rId4" Type="http://schemas.openxmlformats.org/officeDocument/2006/relationships/hyperlink" Target="mailto:deveco.ess@grandorlyseinebievre.fr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AA63B5-9322-41C3-A6AD-B0B8F96E46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2B73BD8-6D22-4A34-A0DA-3D93327D01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05D1EA2-EAE3-4709-B8FB-FA4B4DD035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" y="0"/>
            <a:ext cx="12192000" cy="68580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9858523E-7780-4D9A-B8A6-9A0484BA06A4}"/>
              </a:ext>
            </a:extLst>
          </p:cNvPr>
          <p:cNvSpPr txBox="1"/>
          <p:nvPr/>
        </p:nvSpPr>
        <p:spPr>
          <a:xfrm>
            <a:off x="3048000" y="5262880"/>
            <a:ext cx="7091680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Entreprendre &amp; </a:t>
            </a:r>
            <a:r>
              <a:rPr lang="fr-FR" sz="2800" dirty="0">
                <a:solidFill>
                  <a:schemeClr val="bg1"/>
                </a:solidFill>
              </a:rPr>
              <a:t>réussir</a:t>
            </a:r>
            <a:r>
              <a:rPr lang="en-US" sz="2800" dirty="0">
                <a:solidFill>
                  <a:schemeClr val="bg1"/>
                </a:solidFill>
              </a:rPr>
              <a:t> v</a:t>
            </a:r>
            <a:r>
              <a:rPr lang="fr-FR" sz="2800" dirty="0" err="1">
                <a:solidFill>
                  <a:schemeClr val="bg1"/>
                </a:solidFill>
              </a:rPr>
              <a:t>otre</a:t>
            </a:r>
            <a:r>
              <a:rPr lang="fr-FR" sz="2800" dirty="0">
                <a:solidFill>
                  <a:schemeClr val="bg1"/>
                </a:solidFill>
              </a:rPr>
              <a:t> projet ESS : Grand-Orly Seine Bièvre à vos côtés ! </a:t>
            </a:r>
            <a:endParaRPr lang="fr-FR" sz="2800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6469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579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5515B2E9-965C-493B-87FE-61E223D1AD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08" y="327570"/>
            <a:ext cx="759130" cy="900000"/>
          </a:xfrm>
          <a:prstGeom prst="rect">
            <a:avLst/>
          </a:prstGeom>
        </p:spPr>
      </p:pic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C5663DA8-3D84-457C-A775-EE9852BC39F2}"/>
              </a:ext>
            </a:extLst>
          </p:cNvPr>
          <p:cNvCxnSpPr>
            <a:cxnSpLocks/>
          </p:cNvCxnSpPr>
          <p:nvPr/>
        </p:nvCxnSpPr>
        <p:spPr>
          <a:xfrm>
            <a:off x="1233300" y="617957"/>
            <a:ext cx="0" cy="504000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Image 30">
            <a:extLst>
              <a:ext uri="{FF2B5EF4-FFF2-40B4-BE49-F238E27FC236}">
                <a16:creationId xmlns:a16="http://schemas.microsoft.com/office/drawing/2014/main" id="{A70C4DAE-B0DB-4775-BB19-23B100340BE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96702" y="1258036"/>
            <a:ext cx="2356568" cy="214953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97B96574-B34C-406F-A673-D26E58BCA928}"/>
              </a:ext>
            </a:extLst>
          </p:cNvPr>
          <p:cNvSpPr txBox="1"/>
          <p:nvPr/>
        </p:nvSpPr>
        <p:spPr>
          <a:xfrm>
            <a:off x="569410" y="2487926"/>
            <a:ext cx="9803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700 000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HABITANTS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F64AE8F2-8676-4466-ABC8-46C075D165BE}"/>
              </a:ext>
            </a:extLst>
          </p:cNvPr>
          <p:cNvSpPr txBox="1"/>
          <p:nvPr/>
        </p:nvSpPr>
        <p:spPr>
          <a:xfrm>
            <a:off x="2699037" y="2126297"/>
            <a:ext cx="13630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307 000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LOGEMENTS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581FAEE7-2C83-4B7F-9A20-EDF35C59CD36}"/>
              </a:ext>
            </a:extLst>
          </p:cNvPr>
          <p:cNvSpPr txBox="1"/>
          <p:nvPr/>
        </p:nvSpPr>
        <p:spPr>
          <a:xfrm>
            <a:off x="1442284" y="4546997"/>
            <a:ext cx="14361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50 000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ÉTABLISSEMENTS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092AB230-9305-4F40-83E4-AC2B117A30C7}"/>
              </a:ext>
            </a:extLst>
          </p:cNvPr>
          <p:cNvSpPr txBox="1"/>
          <p:nvPr/>
        </p:nvSpPr>
        <p:spPr>
          <a:xfrm>
            <a:off x="-271979" y="4562168"/>
            <a:ext cx="11172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285 000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EMPLOIS</a:t>
            </a:r>
          </a:p>
        </p:txBody>
      </p:sp>
      <p:pic>
        <p:nvPicPr>
          <p:cNvPr id="18" name="Graphique 17">
            <a:extLst>
              <a:ext uri="{FF2B5EF4-FFF2-40B4-BE49-F238E27FC236}">
                <a16:creationId xmlns:a16="http://schemas.microsoft.com/office/drawing/2014/main" id="{3D37A45F-0425-4F15-955C-E9A026F2C1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20887" y="2128672"/>
            <a:ext cx="463560" cy="463560"/>
          </a:xfrm>
          <a:prstGeom prst="rect">
            <a:avLst/>
          </a:prstGeom>
        </p:spPr>
      </p:pic>
      <p:pic>
        <p:nvPicPr>
          <p:cNvPr id="19" name="Graphique 18">
            <a:extLst>
              <a:ext uri="{FF2B5EF4-FFF2-40B4-BE49-F238E27FC236}">
                <a16:creationId xmlns:a16="http://schemas.microsoft.com/office/drawing/2014/main" id="{B4828C4D-ED89-4DB8-A65C-0556FB4036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301208" y="2360452"/>
            <a:ext cx="472862" cy="580331"/>
          </a:xfrm>
          <a:prstGeom prst="rect">
            <a:avLst/>
          </a:prstGeom>
        </p:spPr>
      </p:pic>
      <p:pic>
        <p:nvPicPr>
          <p:cNvPr id="20" name="Graphique 19">
            <a:extLst>
              <a:ext uri="{FF2B5EF4-FFF2-40B4-BE49-F238E27FC236}">
                <a16:creationId xmlns:a16="http://schemas.microsoft.com/office/drawing/2014/main" id="{5B8F4BE6-787B-4B05-B78C-C70982D2027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79244" y="4541971"/>
            <a:ext cx="551154" cy="410161"/>
          </a:xfrm>
          <a:prstGeom prst="rect">
            <a:avLst/>
          </a:prstGeom>
        </p:spPr>
      </p:pic>
      <p:sp>
        <p:nvSpPr>
          <p:cNvPr id="44" name="ZoneTexte 43">
            <a:extLst>
              <a:ext uri="{FF2B5EF4-FFF2-40B4-BE49-F238E27FC236}">
                <a16:creationId xmlns:a16="http://schemas.microsoft.com/office/drawing/2014/main" id="{54229F1F-CD20-4A83-A621-FFF808EAA9DA}"/>
              </a:ext>
            </a:extLst>
          </p:cNvPr>
          <p:cNvSpPr txBox="1"/>
          <p:nvPr/>
        </p:nvSpPr>
        <p:spPr>
          <a:xfrm>
            <a:off x="215856" y="1403313"/>
            <a:ext cx="3495807" cy="523220"/>
          </a:xfrm>
          <a:prstGeom prst="rect">
            <a:avLst/>
          </a:prstGeom>
          <a:solidFill>
            <a:srgbClr val="D9D1C2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>
                <a:ln>
                  <a:noFill/>
                </a:ln>
                <a:solidFill>
                  <a:srgbClr val="804E88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TERRITOIRE MAJEUR DU GRAND PARIS </a:t>
            </a: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804E88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1</a:t>
            </a:r>
            <a:r>
              <a:rPr kumimoji="0" lang="fr-FR" sz="1200" b="0" i="0" u="none" strike="noStrike" kern="1200" cap="none" spc="0" normalizeH="0" baseline="30000" noProof="0">
                <a:ln>
                  <a:noFill/>
                </a:ln>
                <a:solidFill>
                  <a:srgbClr val="804E88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er</a:t>
            </a: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804E88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 après Paris en nombre d’habitants</a:t>
            </a:r>
            <a:endParaRPr kumimoji="0" lang="fr-FR" sz="1600" b="0" i="0" u="none" strike="noStrike" kern="1200" cap="none" spc="0" normalizeH="0" baseline="0" noProof="0">
              <a:ln>
                <a:noFill/>
              </a:ln>
              <a:solidFill>
                <a:srgbClr val="804E88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89723C81-FDF9-4F7C-BC30-20BAD41CDA3D}"/>
              </a:ext>
            </a:extLst>
          </p:cNvPr>
          <p:cNvSpPr txBox="1"/>
          <p:nvPr/>
        </p:nvSpPr>
        <p:spPr>
          <a:xfrm>
            <a:off x="215856" y="3773581"/>
            <a:ext cx="3714211" cy="523220"/>
          </a:xfrm>
          <a:prstGeom prst="rect">
            <a:avLst/>
          </a:prstGeom>
          <a:solidFill>
            <a:srgbClr val="D9D1C2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>
                <a:ln>
                  <a:noFill/>
                </a:ln>
                <a:solidFill>
                  <a:srgbClr val="804E88"/>
                </a:solidFill>
                <a:effectLst/>
                <a:uLnTx/>
                <a:uFillTx/>
                <a:latin typeface="Arial Narrow"/>
                <a:ea typeface="+mn-ea"/>
                <a:cs typeface="Arial"/>
              </a:rPr>
              <a:t>3</a:t>
            </a:r>
            <a:r>
              <a:rPr kumimoji="0" lang="fr-FR" sz="1600" b="0" i="0" u="none" strike="noStrike" kern="1200" cap="none" spc="0" normalizeH="0" baseline="30000" noProof="0">
                <a:ln>
                  <a:noFill/>
                </a:ln>
                <a:solidFill>
                  <a:srgbClr val="804E88"/>
                </a:solidFill>
                <a:effectLst/>
                <a:uLnTx/>
                <a:uFillTx/>
                <a:latin typeface="Arial Narrow"/>
                <a:ea typeface="+mn-ea"/>
                <a:cs typeface="Arial"/>
              </a:rPr>
              <a:t>ème</a:t>
            </a:r>
            <a:r>
              <a:rPr kumimoji="0" lang="fr-FR" sz="1600" b="0" i="0" u="none" strike="noStrike" kern="1200" cap="none" spc="0" normalizeH="0" baseline="0" noProof="0">
                <a:ln>
                  <a:noFill/>
                </a:ln>
                <a:solidFill>
                  <a:srgbClr val="804E88"/>
                </a:solidFill>
                <a:effectLst/>
                <a:uLnTx/>
                <a:uFillTx/>
                <a:latin typeface="Arial Narrow"/>
                <a:ea typeface="+mn-ea"/>
                <a:cs typeface="Arial"/>
              </a:rPr>
              <a:t> PÔLE ÉCONOMIQUE DU GRAND PARIS </a:t>
            </a:r>
            <a:endParaRPr kumimoji="0" lang="fr-FR" sz="1600" b="0" i="0" u="none" strike="noStrike" kern="1200" cap="none" spc="0" normalizeH="0" baseline="0" noProof="0">
              <a:ln>
                <a:noFill/>
              </a:ln>
              <a:solidFill>
                <a:srgbClr val="804E88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804E88"/>
                </a:solidFill>
                <a:effectLst/>
                <a:uLnTx/>
                <a:uFillTx/>
                <a:latin typeface="Arial Narrow"/>
                <a:ea typeface="+mn-ea"/>
                <a:cs typeface="Arial"/>
              </a:rPr>
              <a:t>après Paris et Paris Ouest La Défense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667D6D76-24D8-4B8D-AAD8-463BB75F0AFD}"/>
              </a:ext>
            </a:extLst>
          </p:cNvPr>
          <p:cNvSpPr txBox="1"/>
          <p:nvPr/>
        </p:nvSpPr>
        <p:spPr>
          <a:xfrm>
            <a:off x="161124" y="2152407"/>
            <a:ext cx="980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124 km²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B137DE1B-4B9A-40BC-8318-F8919E5ADCBB}"/>
              </a:ext>
            </a:extLst>
          </p:cNvPr>
          <p:cNvSpPr txBox="1"/>
          <p:nvPr/>
        </p:nvSpPr>
        <p:spPr>
          <a:xfrm>
            <a:off x="5299440" y="4302090"/>
            <a:ext cx="245599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LABELLISÉ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TERRITOIRE D’INDUSTRIE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PAR LE GOUVERNEMENT</a:t>
            </a:r>
            <a:endParaRPr kumimoji="0" lang="fr-FR" sz="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0A03B459-2894-40D7-99D2-D9AB9F1A20C6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275" y="4227785"/>
            <a:ext cx="629419" cy="689858"/>
          </a:xfrm>
          <a:prstGeom prst="rect">
            <a:avLst/>
          </a:prstGeom>
        </p:spPr>
      </p:pic>
      <p:sp>
        <p:nvSpPr>
          <p:cNvPr id="24" name="ZoneTexte 23">
            <a:extLst>
              <a:ext uri="{FF2B5EF4-FFF2-40B4-BE49-F238E27FC236}">
                <a16:creationId xmlns:a16="http://schemas.microsoft.com/office/drawing/2014/main" id="{B488A398-DE71-449C-9A28-769359916E62}"/>
              </a:ext>
            </a:extLst>
          </p:cNvPr>
          <p:cNvSpPr txBox="1"/>
          <p:nvPr/>
        </p:nvSpPr>
        <p:spPr>
          <a:xfrm>
            <a:off x="489763" y="3157249"/>
            <a:ext cx="1402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770 HA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D’ESPACES VERTS</a:t>
            </a:r>
          </a:p>
        </p:txBody>
      </p:sp>
      <p:pic>
        <p:nvPicPr>
          <p:cNvPr id="25" name="Graphique 24">
            <a:extLst>
              <a:ext uri="{FF2B5EF4-FFF2-40B4-BE49-F238E27FC236}">
                <a16:creationId xmlns:a16="http://schemas.microsoft.com/office/drawing/2014/main" id="{23DF9F04-2B6A-4397-9946-0E7859162C9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21625" y="3157249"/>
            <a:ext cx="268139" cy="384721"/>
          </a:xfrm>
          <a:prstGeom prst="rect">
            <a:avLst/>
          </a:prstGeom>
        </p:spPr>
      </p:pic>
      <p:sp>
        <p:nvSpPr>
          <p:cNvPr id="55" name="ZoneTexte 54">
            <a:extLst>
              <a:ext uri="{FF2B5EF4-FFF2-40B4-BE49-F238E27FC236}">
                <a16:creationId xmlns:a16="http://schemas.microsoft.com/office/drawing/2014/main" id="{AF470969-AB7B-4EE9-BCE5-0CFEDB74FCB3}"/>
              </a:ext>
            </a:extLst>
          </p:cNvPr>
          <p:cNvSpPr txBox="1"/>
          <p:nvPr/>
        </p:nvSpPr>
        <p:spPr>
          <a:xfrm>
            <a:off x="2197114" y="3095694"/>
            <a:ext cx="1402948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CENTRES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COMMERCIAUX</a:t>
            </a:r>
            <a:endParaRPr kumimoji="0" lang="fr-FR" sz="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6" name="Graphique 25">
            <a:extLst>
              <a:ext uri="{FF2B5EF4-FFF2-40B4-BE49-F238E27FC236}">
                <a16:creationId xmlns:a16="http://schemas.microsoft.com/office/drawing/2014/main" id="{7FA8CADD-1E27-4C95-939A-3665F52D871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807936" y="3161117"/>
            <a:ext cx="399834" cy="376984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9CBEBD3B-0DC1-41E5-877C-F64A0CFDE7F9}"/>
              </a:ext>
            </a:extLst>
          </p:cNvPr>
          <p:cNvSpPr/>
          <p:nvPr/>
        </p:nvSpPr>
        <p:spPr>
          <a:xfrm>
            <a:off x="4630591" y="3402597"/>
            <a:ext cx="17248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  <a:r>
              <a:rPr kumimoji="0" lang="fr-F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UNIVERSITÉS</a:t>
            </a:r>
            <a:endParaRPr kumimoji="0" lang="fr-FR" sz="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16</a:t>
            </a:r>
            <a:r>
              <a:rPr kumimoji="0" lang="fr-F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ÉCOLES D’INGÉNIEURS</a:t>
            </a:r>
            <a:endParaRPr kumimoji="0" lang="fr-FR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8" name="Graphique 27">
            <a:extLst>
              <a:ext uri="{FF2B5EF4-FFF2-40B4-BE49-F238E27FC236}">
                <a16:creationId xmlns:a16="http://schemas.microsoft.com/office/drawing/2014/main" id="{666A009D-51F9-4E85-A3FD-25B61F9ACE2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072921" y="3494992"/>
            <a:ext cx="509749" cy="393235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CD108C43-EE5B-49EB-A02E-F72F4C46EAE0}"/>
              </a:ext>
            </a:extLst>
          </p:cNvPr>
          <p:cNvSpPr/>
          <p:nvPr/>
        </p:nvSpPr>
        <p:spPr>
          <a:xfrm rot="10800000" flipV="1">
            <a:off x="3046369" y="5779914"/>
            <a:ext cx="190438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2,7 MILLIONS DE M²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 SURFACE ÉCONOMIQUE PROGRAMMÉS</a:t>
            </a:r>
          </a:p>
        </p:txBody>
      </p:sp>
      <p:pic>
        <p:nvPicPr>
          <p:cNvPr id="30" name="Graphique 29">
            <a:extLst>
              <a:ext uri="{FF2B5EF4-FFF2-40B4-BE49-F238E27FC236}">
                <a16:creationId xmlns:a16="http://schemas.microsoft.com/office/drawing/2014/main" id="{3338B7D0-72B8-437D-BE89-4D107945540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2042915" y="5911777"/>
            <a:ext cx="676275" cy="647700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9011992B-34BD-48AD-873A-49EC79BBF37E}"/>
              </a:ext>
            </a:extLst>
          </p:cNvPr>
          <p:cNvSpPr/>
          <p:nvPr/>
        </p:nvSpPr>
        <p:spPr>
          <a:xfrm>
            <a:off x="3453323" y="2801961"/>
            <a:ext cx="1626986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 GARES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DU GRAND PARIS EXPRESS</a:t>
            </a: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3" name="Graphique 32">
            <a:extLst>
              <a:ext uri="{FF2B5EF4-FFF2-40B4-BE49-F238E27FC236}">
                <a16:creationId xmlns:a16="http://schemas.microsoft.com/office/drawing/2014/main" id="{09D0FFD4-85F1-4800-85AA-D2D77C33B7A4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3189350" y="2834871"/>
            <a:ext cx="257175" cy="323850"/>
          </a:xfrm>
          <a:prstGeom prst="rect">
            <a:avLst/>
          </a:prstGeom>
        </p:spPr>
      </p:pic>
      <p:sp>
        <p:nvSpPr>
          <p:cNvPr id="77" name="ZoneTexte 76">
            <a:extLst>
              <a:ext uri="{FF2B5EF4-FFF2-40B4-BE49-F238E27FC236}">
                <a16:creationId xmlns:a16="http://schemas.microsoft.com/office/drawing/2014/main" id="{C7DCCA06-CABA-421E-8BCD-2E5F5A5E4D83}"/>
              </a:ext>
            </a:extLst>
          </p:cNvPr>
          <p:cNvSpPr txBox="1"/>
          <p:nvPr/>
        </p:nvSpPr>
        <p:spPr>
          <a:xfrm>
            <a:off x="1233297" y="639675"/>
            <a:ext cx="5781600" cy="461665"/>
          </a:xfrm>
          <a:prstGeom prst="rect">
            <a:avLst/>
          </a:prstGeom>
          <a:noFill/>
          <a:ln>
            <a:noFill/>
          </a:ln>
        </p:spPr>
        <p:txBody>
          <a:bodyPr wrap="square" rIns="0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>
                <a:ln>
                  <a:noFill/>
                </a:ln>
                <a:solidFill>
                  <a:srgbClr val="513156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GRAND-ORLY SEINE BIÈVRE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E33BC6D-E853-4529-9883-6A40A01749CC}"/>
              </a:ext>
            </a:extLst>
          </p:cNvPr>
          <p:cNvSpPr/>
          <p:nvPr/>
        </p:nvSpPr>
        <p:spPr>
          <a:xfrm rot="10800000" flipV="1">
            <a:off x="215857" y="5292604"/>
            <a:ext cx="5581391" cy="338554"/>
          </a:xfrm>
          <a:prstGeom prst="rect">
            <a:avLst/>
          </a:prstGeom>
          <a:solidFill>
            <a:srgbClr val="D9D1C2"/>
          </a:solidFill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>
                <a:ln>
                  <a:noFill/>
                </a:ln>
                <a:solidFill>
                  <a:srgbClr val="804E88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TERRITOIRE AU PLUS FORT POTENTIEL DE DÉVELOPPEMENT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5D39023-3490-432D-93E6-B6097CB9B628}"/>
              </a:ext>
            </a:extLst>
          </p:cNvPr>
          <p:cNvSpPr/>
          <p:nvPr/>
        </p:nvSpPr>
        <p:spPr>
          <a:xfrm rot="10800000" flipH="1" flipV="1">
            <a:off x="143514" y="5794402"/>
            <a:ext cx="1731798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PLUS DE </a:t>
            </a: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70</a:t>
            </a:r>
            <a:r>
              <a:rPr kumimoji="0" lang="fr-FR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PROJETS URBAINS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37388E6-3322-43CA-81CA-A76EC84EAE0E}"/>
              </a:ext>
            </a:extLst>
          </p:cNvPr>
          <p:cNvSpPr/>
          <p:nvPr/>
        </p:nvSpPr>
        <p:spPr>
          <a:xfrm>
            <a:off x="1323738" y="6405277"/>
            <a:ext cx="1968809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4 690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LOGEMENTS NEUFS PAR AN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B8EA47-B40F-4AD2-A4F5-8CE85A652B59}"/>
              </a:ext>
            </a:extLst>
          </p:cNvPr>
          <p:cNvSpPr/>
          <p:nvPr/>
        </p:nvSpPr>
        <p:spPr>
          <a:xfrm>
            <a:off x="5411956" y="5898440"/>
            <a:ext cx="269817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DONT </a:t>
            </a:r>
            <a:r>
              <a:rPr kumimoji="0" lang="fr-FR" sz="1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700 000 M² </a:t>
            </a:r>
            <a:r>
              <a:rPr kumimoji="0" lang="fr-FR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 SURFACE PROGRAMMÉS</a:t>
            </a:r>
            <a:endParaRPr kumimoji="0" lang="fr-FR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DÉDIÉS À </a:t>
            </a:r>
            <a:r>
              <a:rPr kumimoji="0" lang="fr-FR" sz="1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L’ACTIVITÉ PRODUCTIVE</a:t>
            </a:r>
            <a:endParaRPr kumimoji="0" lang="fr-FR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Graphique 5">
            <a:extLst>
              <a:ext uri="{FF2B5EF4-FFF2-40B4-BE49-F238E27FC236}">
                <a16:creationId xmlns:a16="http://schemas.microsoft.com/office/drawing/2014/main" id="{373749A1-5FF2-497C-A2FD-CE39C4179B97}"/>
              </a:ext>
            </a:extLst>
          </p:cNvPr>
          <p:cNvPicPr>
            <a:picLocks noChangeAspect="1"/>
          </p:cNvPicPr>
          <p:nvPr/>
        </p:nvPicPr>
        <p:blipFill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4826259" y="5971630"/>
            <a:ext cx="789444" cy="616294"/>
          </a:xfrm>
          <a:prstGeom prst="rect">
            <a:avLst/>
          </a:prstGeom>
        </p:spPr>
      </p:pic>
      <p:pic>
        <p:nvPicPr>
          <p:cNvPr id="22" name="Graphique 21">
            <a:extLst>
              <a:ext uri="{FF2B5EF4-FFF2-40B4-BE49-F238E27FC236}">
                <a16:creationId xmlns:a16="http://schemas.microsoft.com/office/drawing/2014/main" id="{A5CFA436-8C40-4148-9074-5B0A5329BACE}"/>
              </a:ext>
            </a:extLst>
          </p:cNvPr>
          <p:cNvPicPr>
            <a:picLocks noChangeAspect="1"/>
          </p:cNvPicPr>
          <p:nvPr/>
        </p:nvPicPr>
        <p:blipFill rotWithShape="1">
          <a:blip r:embed="rId2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 b="11490"/>
          <a:stretch/>
        </p:blipFill>
        <p:spPr>
          <a:xfrm>
            <a:off x="10809332" y="5292605"/>
            <a:ext cx="1201116" cy="854196"/>
          </a:xfrm>
          <a:prstGeom prst="rect">
            <a:avLst/>
          </a:prstGeom>
        </p:spPr>
      </p:pic>
      <p:pic>
        <p:nvPicPr>
          <p:cNvPr id="41" name="Graphique 40">
            <a:extLst>
              <a:ext uri="{FF2B5EF4-FFF2-40B4-BE49-F238E27FC236}">
                <a16:creationId xmlns:a16="http://schemas.microsoft.com/office/drawing/2014/main" id="{6C1DC1A5-3F8C-4991-9249-A3A18E7923F6}"/>
              </a:ext>
            </a:extLst>
          </p:cNvPr>
          <p:cNvPicPr>
            <a:picLocks noChangeAspect="1"/>
          </p:cNvPicPr>
          <p:nvPr/>
        </p:nvPicPr>
        <p:blipFill rotWithShape="1">
          <a:blip r:embed="rId2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 l="9773" t="85279" b="746"/>
          <a:stretch/>
        </p:blipFill>
        <p:spPr>
          <a:xfrm>
            <a:off x="9274565" y="4055785"/>
            <a:ext cx="1347715" cy="167719"/>
          </a:xfrm>
          <a:prstGeom prst="rect">
            <a:avLst/>
          </a:prstGeom>
        </p:spPr>
      </p:pic>
      <p:pic>
        <p:nvPicPr>
          <p:cNvPr id="43" name="Graphique 42">
            <a:extLst>
              <a:ext uri="{FF2B5EF4-FFF2-40B4-BE49-F238E27FC236}">
                <a16:creationId xmlns:a16="http://schemas.microsoft.com/office/drawing/2014/main" id="{302CAB53-7EE1-43B8-A2A7-A7130D3661EB}"/>
              </a:ext>
            </a:extLst>
          </p:cNvPr>
          <p:cNvPicPr>
            <a:picLocks noChangeAspect="1"/>
          </p:cNvPicPr>
          <p:nvPr/>
        </p:nvPicPr>
        <p:blipFill rotWithShape="1">
          <a:blip r:embed="rId2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 t="86986" r="89840"/>
          <a:stretch/>
        </p:blipFill>
        <p:spPr>
          <a:xfrm>
            <a:off x="9274565" y="3763651"/>
            <a:ext cx="283862" cy="292134"/>
          </a:xfrm>
          <a:prstGeom prst="rect">
            <a:avLst/>
          </a:prstGeom>
        </p:spPr>
      </p:pic>
      <p:pic>
        <p:nvPicPr>
          <p:cNvPr id="34" name="Graphique 33">
            <a:extLst>
              <a:ext uri="{FF2B5EF4-FFF2-40B4-BE49-F238E27FC236}">
                <a16:creationId xmlns:a16="http://schemas.microsoft.com/office/drawing/2014/main" id="{5F712D7E-530A-4AEC-A73E-D2DD08DB1252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2699037" y="4547775"/>
            <a:ext cx="484287" cy="484287"/>
          </a:xfrm>
          <a:prstGeom prst="rect">
            <a:avLst/>
          </a:prstGeom>
        </p:spPr>
      </p:pic>
      <p:sp>
        <p:nvSpPr>
          <p:cNvPr id="45" name="ZoneTexte 44">
            <a:extLst>
              <a:ext uri="{FF2B5EF4-FFF2-40B4-BE49-F238E27FC236}">
                <a16:creationId xmlns:a16="http://schemas.microsoft.com/office/drawing/2014/main" id="{8EC5F748-2AEF-4789-B25A-531D9916F1F0}"/>
              </a:ext>
            </a:extLst>
          </p:cNvPr>
          <p:cNvSpPr txBox="1"/>
          <p:nvPr/>
        </p:nvSpPr>
        <p:spPr>
          <a:xfrm>
            <a:off x="3215936" y="4501277"/>
            <a:ext cx="14361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AÉROPORT INTERNATIONAL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PARIS-ORLY</a:t>
            </a:r>
          </a:p>
        </p:txBody>
      </p:sp>
      <p:pic>
        <p:nvPicPr>
          <p:cNvPr id="39" name="Image 38" descr="Une image contenant carte, texte&#10;&#10;Description générée avec un niveau de confiance très élevé">
            <a:extLst>
              <a:ext uri="{FF2B5EF4-FFF2-40B4-BE49-F238E27FC236}">
                <a16:creationId xmlns:a16="http://schemas.microsoft.com/office/drawing/2014/main" id="{6C1A1B94-287D-4680-B65E-C3EB866A6935}"/>
              </a:ext>
            </a:extLst>
          </p:cNvPr>
          <p:cNvPicPr>
            <a:picLocks noChangeAspect="1"/>
          </p:cNvPicPr>
          <p:nvPr/>
        </p:nvPicPr>
        <p:blipFill rotWithShape="1">
          <a:blip r:embed="rId2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11584" y="2034"/>
            <a:ext cx="54539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6383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AA63B5-9322-41C3-A6AD-B0B8F96E46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2B73BD8-6D22-4A34-A0DA-3D93327D01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0A56349-FF9A-4D0B-83E0-78DAC0FE17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0722" cy="6858000"/>
          </a:xfrm>
          <a:prstGeom prst="rect">
            <a:avLst/>
          </a:prstGeom>
        </p:spPr>
      </p:pic>
      <p:graphicFrame>
        <p:nvGraphicFramePr>
          <p:cNvPr id="4" name="Espace réservé du texte 2">
            <a:extLst>
              <a:ext uri="{FF2B5EF4-FFF2-40B4-BE49-F238E27FC236}">
                <a16:creationId xmlns:a16="http://schemas.microsoft.com/office/drawing/2014/main" id="{B47DC4DF-88A7-4DE4-9939-1DE5D5802A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7665976"/>
              </p:ext>
            </p:extLst>
          </p:nvPr>
        </p:nvGraphicFramePr>
        <p:xfrm>
          <a:off x="838200" y="1327630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9" name="ZoneTexte 38">
            <a:extLst>
              <a:ext uri="{FF2B5EF4-FFF2-40B4-BE49-F238E27FC236}">
                <a16:creationId xmlns:a16="http://schemas.microsoft.com/office/drawing/2014/main" id="{C91B87C3-C126-4AC1-95E4-129D0FAFB9AB}"/>
              </a:ext>
            </a:extLst>
          </p:cNvPr>
          <p:cNvSpPr txBox="1"/>
          <p:nvPr/>
        </p:nvSpPr>
        <p:spPr>
          <a:xfrm>
            <a:off x="3439277" y="845718"/>
            <a:ext cx="5886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/>
              <a:t>L’ESS, qu’est-ce que c’est ? </a:t>
            </a:r>
          </a:p>
        </p:txBody>
      </p:sp>
    </p:spTree>
    <p:extLst>
      <p:ext uri="{BB962C8B-B14F-4D97-AF65-F5344CB8AC3E}">
        <p14:creationId xmlns:p14="http://schemas.microsoft.com/office/powerpoint/2010/main" val="1861205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AA63B5-9322-41C3-A6AD-B0B8F96E46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2B73BD8-6D22-4A34-A0DA-3D93327D01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0A56349-FF9A-4D0B-83E0-78DAC0FE17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0722" cy="6858000"/>
          </a:xfrm>
          <a:prstGeom prst="rect">
            <a:avLst/>
          </a:prstGeom>
        </p:spPr>
      </p:pic>
      <p:pic>
        <p:nvPicPr>
          <p:cNvPr id="7" name="Graphique 6">
            <a:extLst>
              <a:ext uri="{FF2B5EF4-FFF2-40B4-BE49-F238E27FC236}">
                <a16:creationId xmlns:a16="http://schemas.microsoft.com/office/drawing/2014/main" id="{FD77598D-C8C9-4564-ABCC-0D65DB2AFB9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5697" t="6858" r="8377" b="27202"/>
          <a:stretch/>
        </p:blipFill>
        <p:spPr>
          <a:xfrm>
            <a:off x="1393059" y="499030"/>
            <a:ext cx="8796131" cy="4758770"/>
          </a:xfrm>
          <a:prstGeom prst="rect">
            <a:avLst/>
          </a:prstGeom>
        </p:spPr>
      </p:pic>
      <p:sp>
        <p:nvSpPr>
          <p:cNvPr id="8" name="Ellipse 7">
            <a:extLst>
              <a:ext uri="{FF2B5EF4-FFF2-40B4-BE49-F238E27FC236}">
                <a16:creationId xmlns:a16="http://schemas.microsoft.com/office/drawing/2014/main" id="{5FAF64C1-BC4C-41CA-82AF-4673649BE6ED}"/>
              </a:ext>
            </a:extLst>
          </p:cNvPr>
          <p:cNvSpPr/>
          <p:nvPr/>
        </p:nvSpPr>
        <p:spPr>
          <a:xfrm>
            <a:off x="7893125" y="726585"/>
            <a:ext cx="1033670" cy="1063487"/>
          </a:xfrm>
          <a:prstGeom prst="ellipse">
            <a:avLst/>
          </a:prstGeom>
          <a:solidFill>
            <a:srgbClr val="FFFFFF"/>
          </a:solidFill>
          <a:ln w="38100">
            <a:solidFill>
              <a:srgbClr val="804E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89D9D21B-44FE-4CBE-8162-8FE0AA319227}"/>
              </a:ext>
            </a:extLst>
          </p:cNvPr>
          <p:cNvSpPr/>
          <p:nvPr/>
        </p:nvSpPr>
        <p:spPr>
          <a:xfrm>
            <a:off x="1644933" y="2180101"/>
            <a:ext cx="1033670" cy="1063487"/>
          </a:xfrm>
          <a:prstGeom prst="ellipse">
            <a:avLst/>
          </a:prstGeom>
          <a:solidFill>
            <a:srgbClr val="FFFFFF"/>
          </a:solidFill>
          <a:ln w="38100">
            <a:solidFill>
              <a:srgbClr val="804E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EBA897E2-D0F2-436D-919E-90F92594DD70}"/>
              </a:ext>
            </a:extLst>
          </p:cNvPr>
          <p:cNvSpPr/>
          <p:nvPr/>
        </p:nvSpPr>
        <p:spPr>
          <a:xfrm>
            <a:off x="6434894" y="1002072"/>
            <a:ext cx="1033670" cy="1063487"/>
          </a:xfrm>
          <a:prstGeom prst="ellipse">
            <a:avLst/>
          </a:prstGeom>
          <a:solidFill>
            <a:srgbClr val="FFFFFF"/>
          </a:solidFill>
          <a:ln w="38100">
            <a:solidFill>
              <a:srgbClr val="804E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CAB30FE9-5A9B-4696-95C1-F9F1591F9FFB}"/>
              </a:ext>
            </a:extLst>
          </p:cNvPr>
          <p:cNvSpPr/>
          <p:nvPr/>
        </p:nvSpPr>
        <p:spPr>
          <a:xfrm>
            <a:off x="8949794" y="1731173"/>
            <a:ext cx="1033670" cy="1063487"/>
          </a:xfrm>
          <a:prstGeom prst="ellipse">
            <a:avLst/>
          </a:prstGeom>
          <a:solidFill>
            <a:srgbClr val="FFFFFF"/>
          </a:solidFill>
          <a:ln w="38100">
            <a:solidFill>
              <a:srgbClr val="804E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99845A8-AE68-4880-BDBE-5BADD9D5142B}"/>
              </a:ext>
            </a:extLst>
          </p:cNvPr>
          <p:cNvSpPr/>
          <p:nvPr/>
        </p:nvSpPr>
        <p:spPr>
          <a:xfrm>
            <a:off x="68426" y="2548342"/>
            <a:ext cx="1479942" cy="754775"/>
          </a:xfrm>
          <a:prstGeom prst="rect">
            <a:avLst/>
          </a:prstGeom>
          <a:solidFill>
            <a:srgbClr val="F1ED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</a:rPr>
              <a:t>Je concrétise mon idée de création d’activité 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C10169E-E3D0-46BB-8AE9-2062BB935F9F}"/>
              </a:ext>
            </a:extLst>
          </p:cNvPr>
          <p:cNvSpPr/>
          <p:nvPr/>
        </p:nvSpPr>
        <p:spPr>
          <a:xfrm>
            <a:off x="4144389" y="5449526"/>
            <a:ext cx="2018241" cy="736858"/>
          </a:xfrm>
          <a:prstGeom prst="rect">
            <a:avLst/>
          </a:prstGeom>
          <a:solidFill>
            <a:srgbClr val="F1ED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BFA55CD-EAF6-43C5-BBD9-80C55CF2BBA3}"/>
              </a:ext>
            </a:extLst>
          </p:cNvPr>
          <p:cNvSpPr/>
          <p:nvPr/>
        </p:nvSpPr>
        <p:spPr>
          <a:xfrm>
            <a:off x="5957495" y="246292"/>
            <a:ext cx="1513952" cy="747112"/>
          </a:xfrm>
          <a:prstGeom prst="rect">
            <a:avLst/>
          </a:prstGeom>
          <a:solidFill>
            <a:srgbClr val="F1ED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</a:rPr>
              <a:t>Je recrute mes premiers salariés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F75EC42-727C-400D-BDDB-628E616CDDFD}"/>
              </a:ext>
            </a:extLst>
          </p:cNvPr>
          <p:cNvSpPr/>
          <p:nvPr/>
        </p:nvSpPr>
        <p:spPr>
          <a:xfrm>
            <a:off x="7915344" y="237090"/>
            <a:ext cx="1513952" cy="471948"/>
          </a:xfrm>
          <a:prstGeom prst="rect">
            <a:avLst/>
          </a:prstGeom>
          <a:solidFill>
            <a:srgbClr val="F1ED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3BB14B6-0CE9-413A-8767-E1888D69ECCF}"/>
              </a:ext>
            </a:extLst>
          </p:cNvPr>
          <p:cNvSpPr/>
          <p:nvPr/>
        </p:nvSpPr>
        <p:spPr>
          <a:xfrm>
            <a:off x="10006463" y="2674047"/>
            <a:ext cx="1513952" cy="471948"/>
          </a:xfrm>
          <a:prstGeom prst="rect">
            <a:avLst/>
          </a:prstGeom>
          <a:solidFill>
            <a:srgbClr val="F1ED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</a:rPr>
              <a:t>Je cherche des financements 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50486E2A-5296-4725-B5CB-80F76305E6EC}"/>
              </a:ext>
            </a:extLst>
          </p:cNvPr>
          <p:cNvSpPr txBox="1"/>
          <p:nvPr/>
        </p:nvSpPr>
        <p:spPr>
          <a:xfrm>
            <a:off x="7730045" y="159218"/>
            <a:ext cx="1818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 </a:t>
            </a:r>
            <a:r>
              <a:rPr lang="fr-FR" sz="1400" dirty="0"/>
              <a:t>Je consolide mon activité  </a:t>
            </a:r>
            <a:endParaRPr lang="fr-FR" dirty="0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8CDA4CCD-9A8D-4C13-AB32-50EBBB93765C}"/>
              </a:ext>
            </a:extLst>
          </p:cNvPr>
          <p:cNvSpPr txBox="1"/>
          <p:nvPr/>
        </p:nvSpPr>
        <p:spPr>
          <a:xfrm>
            <a:off x="3890816" y="5593154"/>
            <a:ext cx="24807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Je construis mon modèle économique et juridique 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3364FBB-2586-4DE5-B43E-FD7E9604B4D1}"/>
              </a:ext>
            </a:extLst>
          </p:cNvPr>
          <p:cNvSpPr/>
          <p:nvPr/>
        </p:nvSpPr>
        <p:spPr>
          <a:xfrm>
            <a:off x="4962398" y="1959014"/>
            <a:ext cx="1103565" cy="751545"/>
          </a:xfrm>
          <a:prstGeom prst="rect">
            <a:avLst/>
          </a:prstGeom>
          <a:solidFill>
            <a:srgbClr val="F1ED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</a:rPr>
              <a:t>Je mobilise des bénévoles </a:t>
            </a:r>
          </a:p>
        </p:txBody>
      </p:sp>
      <p:pic>
        <p:nvPicPr>
          <p:cNvPr id="21" name="Espace réservé du contenu 6">
            <a:extLst>
              <a:ext uri="{FF2B5EF4-FFF2-40B4-BE49-F238E27FC236}">
                <a16:creationId xmlns:a16="http://schemas.microsoft.com/office/drawing/2014/main" id="{7B826731-F4E8-4B90-AC75-7052D4420F2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7066" b="88224" l="9648" r="25881">
                        <a14:foregroundMark x1="11945" y1="76048" x2="11945" y2="76048"/>
                        <a14:foregroundMark x1="9648" y1="78643" x2="9648" y2="78643"/>
                        <a14:foregroundMark x1="17917" y1="68463" x2="17917" y2="68463"/>
                        <a14:foregroundMark x1="18530" y1="67066" x2="18530" y2="67066"/>
                        <a14:foregroundMark x1="23124" y1="74451" x2="23124" y2="74451"/>
                        <a14:foregroundMark x1="24043" y1="78842" x2="24043" y2="78842"/>
                        <a14:foregroundMark x1="14855" y1="86228" x2="14855" y2="86228"/>
                        <a14:foregroundMark x1="16998" y1="88224" x2="16998" y2="88224"/>
                        <a14:foregroundMark x1="24349" y1="77246" x2="24349" y2="77246"/>
                        <a14:foregroundMark x1="25881" y1="77645" x2="25881" y2="77645"/>
                        <a14:foregroundMark x1="21440" y1="77445" x2="21440" y2="774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434" t="66046" r="73621" b="10975"/>
          <a:stretch/>
        </p:blipFill>
        <p:spPr>
          <a:xfrm>
            <a:off x="8024305" y="846042"/>
            <a:ext cx="771309" cy="757782"/>
          </a:xfrm>
          <a:prstGeom prst="rect">
            <a:avLst/>
          </a:prstGeom>
        </p:spPr>
      </p:pic>
      <p:pic>
        <p:nvPicPr>
          <p:cNvPr id="5" name="Image 4" descr="Une image contenant texte, signe&#10;&#10;Description générée automatiquement">
            <a:extLst>
              <a:ext uri="{FF2B5EF4-FFF2-40B4-BE49-F238E27FC236}">
                <a16:creationId xmlns:a16="http://schemas.microsoft.com/office/drawing/2014/main" id="{4BC03988-2878-4FAF-9358-E178C82DE84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4" t="2505" b="4539"/>
          <a:stretch/>
        </p:blipFill>
        <p:spPr>
          <a:xfrm>
            <a:off x="6644047" y="1139528"/>
            <a:ext cx="621496" cy="768675"/>
          </a:xfrm>
          <a:prstGeom prst="rect">
            <a:avLst/>
          </a:prstGeom>
        </p:spPr>
      </p:pic>
      <p:sp>
        <p:nvSpPr>
          <p:cNvPr id="26" name="Ellipse 25">
            <a:extLst>
              <a:ext uri="{FF2B5EF4-FFF2-40B4-BE49-F238E27FC236}">
                <a16:creationId xmlns:a16="http://schemas.microsoft.com/office/drawing/2014/main" id="{C8AA2DC3-57B2-4CCB-B95D-EEFCD58717F7}"/>
              </a:ext>
            </a:extLst>
          </p:cNvPr>
          <p:cNvSpPr/>
          <p:nvPr/>
        </p:nvSpPr>
        <p:spPr>
          <a:xfrm>
            <a:off x="6127212" y="2085401"/>
            <a:ext cx="1033670" cy="1063487"/>
          </a:xfrm>
          <a:prstGeom prst="ellipse">
            <a:avLst/>
          </a:prstGeom>
          <a:solidFill>
            <a:srgbClr val="FFFFFF"/>
          </a:solidFill>
          <a:ln w="38100">
            <a:solidFill>
              <a:srgbClr val="804E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6FE27B37-526D-49F0-8A50-356144BC62D5}"/>
              </a:ext>
            </a:extLst>
          </p:cNvPr>
          <p:cNvSpPr/>
          <p:nvPr/>
        </p:nvSpPr>
        <p:spPr>
          <a:xfrm>
            <a:off x="2595942" y="3839194"/>
            <a:ext cx="1033670" cy="1063487"/>
          </a:xfrm>
          <a:prstGeom prst="ellipse">
            <a:avLst/>
          </a:prstGeom>
          <a:solidFill>
            <a:srgbClr val="FFFFFF"/>
          </a:solidFill>
          <a:ln w="38100">
            <a:solidFill>
              <a:srgbClr val="804E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23" name="Image 22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8370366B-CE82-4FE5-89F8-D8E07DFA5DC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230" y="2443928"/>
            <a:ext cx="865379" cy="308957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1C4A2323-5DB9-406C-AAA5-4132174D538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263" y="2565419"/>
            <a:ext cx="951009" cy="248673"/>
          </a:xfrm>
          <a:prstGeom prst="rect">
            <a:avLst/>
          </a:prstGeom>
        </p:spPr>
      </p:pic>
      <p:sp>
        <p:nvSpPr>
          <p:cNvPr id="32" name="Ellipse 31">
            <a:extLst>
              <a:ext uri="{FF2B5EF4-FFF2-40B4-BE49-F238E27FC236}">
                <a16:creationId xmlns:a16="http://schemas.microsoft.com/office/drawing/2014/main" id="{D09D79F7-168F-49BA-9B67-124B0DB0B7B9}"/>
              </a:ext>
            </a:extLst>
          </p:cNvPr>
          <p:cNvSpPr/>
          <p:nvPr/>
        </p:nvSpPr>
        <p:spPr>
          <a:xfrm>
            <a:off x="4184719" y="3853458"/>
            <a:ext cx="1033670" cy="1063487"/>
          </a:xfrm>
          <a:prstGeom prst="ellipse">
            <a:avLst/>
          </a:prstGeom>
          <a:solidFill>
            <a:srgbClr val="FFFFFF"/>
          </a:solidFill>
          <a:ln w="38100">
            <a:solidFill>
              <a:srgbClr val="804E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45" name="Image 44">
            <a:extLst>
              <a:ext uri="{FF2B5EF4-FFF2-40B4-BE49-F238E27FC236}">
                <a16:creationId xmlns:a16="http://schemas.microsoft.com/office/drawing/2014/main" id="{ADA366B8-04D5-498E-83E2-FE588F831DF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910" y="4161844"/>
            <a:ext cx="859287" cy="483349"/>
          </a:xfrm>
          <a:prstGeom prst="rect">
            <a:avLst/>
          </a:prstGeom>
        </p:spPr>
      </p:pic>
      <p:sp>
        <p:nvSpPr>
          <p:cNvPr id="46" name="Nuage 45">
            <a:extLst>
              <a:ext uri="{FF2B5EF4-FFF2-40B4-BE49-F238E27FC236}">
                <a16:creationId xmlns:a16="http://schemas.microsoft.com/office/drawing/2014/main" id="{0C083A93-74B0-406E-A6F4-69028A5EE6FD}"/>
              </a:ext>
            </a:extLst>
          </p:cNvPr>
          <p:cNvSpPr/>
          <p:nvPr/>
        </p:nvSpPr>
        <p:spPr>
          <a:xfrm>
            <a:off x="2451330" y="3109750"/>
            <a:ext cx="1384993" cy="693162"/>
          </a:xfrm>
          <a:prstGeom prst="cloud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tx1"/>
                </a:solidFill>
              </a:rPr>
              <a:t>Individuel… mais pas tout seul !  Les CAE :</a:t>
            </a:r>
          </a:p>
        </p:txBody>
      </p:sp>
      <p:sp>
        <p:nvSpPr>
          <p:cNvPr id="80" name="Nuage 79">
            <a:extLst>
              <a:ext uri="{FF2B5EF4-FFF2-40B4-BE49-F238E27FC236}">
                <a16:creationId xmlns:a16="http://schemas.microsoft.com/office/drawing/2014/main" id="{6AB91E55-3587-431D-A74B-A0E6FF30968F}"/>
              </a:ext>
            </a:extLst>
          </p:cNvPr>
          <p:cNvSpPr/>
          <p:nvPr/>
        </p:nvSpPr>
        <p:spPr>
          <a:xfrm>
            <a:off x="3861700" y="3313068"/>
            <a:ext cx="1344261" cy="845221"/>
          </a:xfrm>
          <a:prstGeom prst="cloud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tx1"/>
                </a:solidFill>
              </a:rPr>
              <a:t>Création d’une  coopérative : SCOP ou SCIC ?...</a:t>
            </a:r>
            <a:endParaRPr lang="fr-FR" sz="1400" dirty="0"/>
          </a:p>
        </p:txBody>
      </p:sp>
      <p:pic>
        <p:nvPicPr>
          <p:cNvPr id="52" name="Image 51">
            <a:extLst>
              <a:ext uri="{FF2B5EF4-FFF2-40B4-BE49-F238E27FC236}">
                <a16:creationId xmlns:a16="http://schemas.microsoft.com/office/drawing/2014/main" id="{BB86E728-26D2-42A9-B8B0-ED66D2D75C2E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3" t="3302" r="2415" b="34322"/>
          <a:stretch/>
        </p:blipFill>
        <p:spPr>
          <a:xfrm>
            <a:off x="2778763" y="4015196"/>
            <a:ext cx="705538" cy="363928"/>
          </a:xfrm>
          <a:prstGeom prst="rect">
            <a:avLst/>
          </a:prstGeom>
        </p:spPr>
      </p:pic>
      <p:pic>
        <p:nvPicPr>
          <p:cNvPr id="54" name="Image 53">
            <a:extLst>
              <a:ext uri="{FF2B5EF4-FFF2-40B4-BE49-F238E27FC236}">
                <a16:creationId xmlns:a16="http://schemas.microsoft.com/office/drawing/2014/main" id="{8CEFCBBE-D9EB-440A-B053-80E6FD1EA9D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482" y="4378736"/>
            <a:ext cx="828590" cy="322230"/>
          </a:xfrm>
          <a:prstGeom prst="rect">
            <a:avLst/>
          </a:prstGeom>
        </p:spPr>
      </p:pic>
      <p:sp>
        <p:nvSpPr>
          <p:cNvPr id="99" name="Ellipse 98">
            <a:extLst>
              <a:ext uri="{FF2B5EF4-FFF2-40B4-BE49-F238E27FC236}">
                <a16:creationId xmlns:a16="http://schemas.microsoft.com/office/drawing/2014/main" id="{CE492FC8-3BB4-49EA-9D22-F7F4B688BE97}"/>
              </a:ext>
            </a:extLst>
          </p:cNvPr>
          <p:cNvSpPr/>
          <p:nvPr/>
        </p:nvSpPr>
        <p:spPr>
          <a:xfrm>
            <a:off x="5462779" y="4113449"/>
            <a:ext cx="1033670" cy="1063487"/>
          </a:xfrm>
          <a:prstGeom prst="ellipse">
            <a:avLst/>
          </a:prstGeom>
          <a:solidFill>
            <a:srgbClr val="FFFFFF"/>
          </a:solidFill>
          <a:ln w="38100">
            <a:solidFill>
              <a:srgbClr val="804E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8" name="Nuage 97">
            <a:extLst>
              <a:ext uri="{FF2B5EF4-FFF2-40B4-BE49-F238E27FC236}">
                <a16:creationId xmlns:a16="http://schemas.microsoft.com/office/drawing/2014/main" id="{D7BECD13-81BE-4768-B31D-73AB07497EEB}"/>
              </a:ext>
            </a:extLst>
          </p:cNvPr>
          <p:cNvSpPr/>
          <p:nvPr/>
        </p:nvSpPr>
        <p:spPr>
          <a:xfrm>
            <a:off x="3673901" y="4718944"/>
            <a:ext cx="1245584" cy="736858"/>
          </a:xfrm>
          <a:prstGeom prst="cloud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tx1"/>
                </a:solidFill>
              </a:rPr>
              <a:t>Reprise et transmission en coopérative  </a:t>
            </a:r>
            <a:endParaRPr lang="fr-FR" sz="1400" dirty="0"/>
          </a:p>
        </p:txBody>
      </p:sp>
      <p:sp>
        <p:nvSpPr>
          <p:cNvPr id="100" name="Ellipse 99">
            <a:extLst>
              <a:ext uri="{FF2B5EF4-FFF2-40B4-BE49-F238E27FC236}">
                <a16:creationId xmlns:a16="http://schemas.microsoft.com/office/drawing/2014/main" id="{4D6E5538-C134-4B10-B2ED-05D5B884937D}"/>
              </a:ext>
            </a:extLst>
          </p:cNvPr>
          <p:cNvSpPr/>
          <p:nvPr/>
        </p:nvSpPr>
        <p:spPr>
          <a:xfrm>
            <a:off x="6197636" y="3349092"/>
            <a:ext cx="1033670" cy="1063487"/>
          </a:xfrm>
          <a:prstGeom prst="ellipse">
            <a:avLst/>
          </a:prstGeom>
          <a:solidFill>
            <a:srgbClr val="FFFFFF"/>
          </a:solidFill>
          <a:ln w="38100">
            <a:solidFill>
              <a:srgbClr val="804E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0" name="Image 59">
            <a:extLst>
              <a:ext uri="{FF2B5EF4-FFF2-40B4-BE49-F238E27FC236}">
                <a16:creationId xmlns:a16="http://schemas.microsoft.com/office/drawing/2014/main" id="{C524E131-AAFE-497E-931F-BD421356845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736" y="4332137"/>
            <a:ext cx="709039" cy="559842"/>
          </a:xfrm>
          <a:prstGeom prst="rect">
            <a:avLst/>
          </a:prstGeom>
        </p:spPr>
      </p:pic>
      <p:pic>
        <p:nvPicPr>
          <p:cNvPr id="62" name="Image 61">
            <a:extLst>
              <a:ext uri="{FF2B5EF4-FFF2-40B4-BE49-F238E27FC236}">
                <a16:creationId xmlns:a16="http://schemas.microsoft.com/office/drawing/2014/main" id="{9A16710E-6586-4D79-B35C-0A8A2885DE1B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99" b="25888"/>
          <a:stretch/>
        </p:blipFill>
        <p:spPr>
          <a:xfrm>
            <a:off x="6311038" y="3685833"/>
            <a:ext cx="867005" cy="404999"/>
          </a:xfrm>
          <a:prstGeom prst="rect">
            <a:avLst/>
          </a:prstGeom>
        </p:spPr>
      </p:pic>
      <p:sp>
        <p:nvSpPr>
          <p:cNvPr id="102" name="Nuage 101">
            <a:extLst>
              <a:ext uri="{FF2B5EF4-FFF2-40B4-BE49-F238E27FC236}">
                <a16:creationId xmlns:a16="http://schemas.microsoft.com/office/drawing/2014/main" id="{D36203FD-FE1D-48DE-9FFE-CDC24FC18A79}"/>
              </a:ext>
            </a:extLst>
          </p:cNvPr>
          <p:cNvSpPr/>
          <p:nvPr/>
        </p:nvSpPr>
        <p:spPr>
          <a:xfrm>
            <a:off x="6528196" y="4343570"/>
            <a:ext cx="1344261" cy="845221"/>
          </a:xfrm>
          <a:prstGeom prst="cloud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tx1"/>
                </a:solidFill>
              </a:rPr>
              <a:t>Un projet d’insertion par l’activité économique ? </a:t>
            </a:r>
            <a:endParaRPr lang="fr-FR" sz="1400" dirty="0"/>
          </a:p>
        </p:txBody>
      </p:sp>
      <p:pic>
        <p:nvPicPr>
          <p:cNvPr id="64" name="Image 63" descr="Une image contenant texte&#10;&#10;Description générée automatiquement">
            <a:extLst>
              <a:ext uri="{FF2B5EF4-FFF2-40B4-BE49-F238E27FC236}">
                <a16:creationId xmlns:a16="http://schemas.microsoft.com/office/drawing/2014/main" id="{6DADFCD9-EC9D-4F19-B97E-30DB7F78DBF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6795" y="2145394"/>
            <a:ext cx="1099641" cy="329234"/>
          </a:xfrm>
          <a:prstGeom prst="rect">
            <a:avLst/>
          </a:prstGeom>
        </p:spPr>
      </p:pic>
      <p:sp>
        <p:nvSpPr>
          <p:cNvPr id="105" name="Ellipse 104">
            <a:extLst>
              <a:ext uri="{FF2B5EF4-FFF2-40B4-BE49-F238E27FC236}">
                <a16:creationId xmlns:a16="http://schemas.microsoft.com/office/drawing/2014/main" id="{0E651645-C0F3-4618-B4C9-A2952687DDAA}"/>
              </a:ext>
            </a:extLst>
          </p:cNvPr>
          <p:cNvSpPr/>
          <p:nvPr/>
        </p:nvSpPr>
        <p:spPr>
          <a:xfrm>
            <a:off x="8959780" y="2871726"/>
            <a:ext cx="1033670" cy="1063487"/>
          </a:xfrm>
          <a:prstGeom prst="ellipse">
            <a:avLst/>
          </a:prstGeom>
          <a:solidFill>
            <a:srgbClr val="FFFFFF"/>
          </a:solidFill>
          <a:ln w="38100">
            <a:solidFill>
              <a:srgbClr val="804E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6" name="Image 65">
            <a:extLst>
              <a:ext uri="{FF2B5EF4-FFF2-40B4-BE49-F238E27FC236}">
                <a16:creationId xmlns:a16="http://schemas.microsoft.com/office/drawing/2014/main" id="{2AEDCFCF-B8B3-4D14-8DEE-1F702EDC7E5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2590" y="3134473"/>
            <a:ext cx="803285" cy="504450"/>
          </a:xfrm>
          <a:prstGeom prst="rect">
            <a:avLst/>
          </a:prstGeom>
        </p:spPr>
      </p:pic>
      <p:sp>
        <p:nvSpPr>
          <p:cNvPr id="108" name="Nuage 107">
            <a:extLst>
              <a:ext uri="{FF2B5EF4-FFF2-40B4-BE49-F238E27FC236}">
                <a16:creationId xmlns:a16="http://schemas.microsoft.com/office/drawing/2014/main" id="{7E86A144-EB2A-4494-94FD-022409C082F8}"/>
              </a:ext>
            </a:extLst>
          </p:cNvPr>
          <p:cNvSpPr/>
          <p:nvPr/>
        </p:nvSpPr>
        <p:spPr>
          <a:xfrm>
            <a:off x="10001499" y="1402446"/>
            <a:ext cx="1309968" cy="936247"/>
          </a:xfrm>
          <a:prstGeom prst="cloud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tx1"/>
                </a:solidFill>
              </a:rPr>
              <a:t>Prêt d’honneur, solidaire, garanties d’emprunts, primes… </a:t>
            </a:r>
            <a:endParaRPr lang="fr-FR" sz="1400" dirty="0"/>
          </a:p>
        </p:txBody>
      </p:sp>
      <p:sp>
        <p:nvSpPr>
          <p:cNvPr id="109" name="Nuage 108">
            <a:extLst>
              <a:ext uri="{FF2B5EF4-FFF2-40B4-BE49-F238E27FC236}">
                <a16:creationId xmlns:a16="http://schemas.microsoft.com/office/drawing/2014/main" id="{D82F626D-40EF-43FD-8811-8773EC9A8463}"/>
              </a:ext>
            </a:extLst>
          </p:cNvPr>
          <p:cNvSpPr/>
          <p:nvPr/>
        </p:nvSpPr>
        <p:spPr>
          <a:xfrm>
            <a:off x="10078923" y="3313068"/>
            <a:ext cx="1463774" cy="723894"/>
          </a:xfrm>
          <a:prstGeom prst="cloud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tx1"/>
                </a:solidFill>
              </a:rPr>
              <a:t>Clubs d’investisseurs citoyens :  apports au capital 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2781673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39B9A314-CD7E-4E8A-BA0C-11E0561E79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8" y="0"/>
            <a:ext cx="12180722" cy="68580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085DA62C-2324-40F1-8E48-4E15A195B655}"/>
              </a:ext>
            </a:extLst>
          </p:cNvPr>
          <p:cNvSpPr txBox="1"/>
          <p:nvPr/>
        </p:nvSpPr>
        <p:spPr>
          <a:xfrm>
            <a:off x="2899201" y="36961"/>
            <a:ext cx="76771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Quelques exemples du territoire</a:t>
            </a:r>
            <a:r>
              <a:rPr lang="fr-FR" dirty="0"/>
              <a:t> </a:t>
            </a:r>
          </a:p>
          <a:p>
            <a:endParaRPr lang="fr-FR" dirty="0"/>
          </a:p>
          <a:p>
            <a:r>
              <a:rPr lang="fr-FR" dirty="0"/>
              <a:t> </a:t>
            </a:r>
          </a:p>
        </p:txBody>
      </p:sp>
      <p:pic>
        <p:nvPicPr>
          <p:cNvPr id="6" name="Picture 2" descr="ASSOCIATION AU FIL DE L'EAU à CHOISY-LE-ROI : Val-de-Marne Tourisme">
            <a:extLst>
              <a:ext uri="{FF2B5EF4-FFF2-40B4-BE49-F238E27FC236}">
                <a16:creationId xmlns:a16="http://schemas.microsoft.com/office/drawing/2014/main" id="{8606695D-8D2E-409D-91C9-A096B7E25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6075" y="689046"/>
            <a:ext cx="2528714" cy="1685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4607E85-82E8-4C39-A268-10DF41C173F7}"/>
              </a:ext>
            </a:extLst>
          </p:cNvPr>
          <p:cNvSpPr/>
          <p:nvPr/>
        </p:nvSpPr>
        <p:spPr>
          <a:xfrm>
            <a:off x="7456250" y="2422540"/>
            <a:ext cx="37871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/>
              <a:t>Association Atelier chantier d’insertion « Au fil de l’eau », Choisy-le-Roi </a:t>
            </a:r>
          </a:p>
          <a:p>
            <a:r>
              <a:rPr lang="fr-FR" sz="1200" dirty="0"/>
              <a:t>Navigation et croisières sur la Seine et la Marne, sensibilisation à la biodiversité, entretien des berges.</a:t>
            </a:r>
          </a:p>
        </p:txBody>
      </p:sp>
      <p:pic>
        <p:nvPicPr>
          <p:cNvPr id="8" name="Image 7" descr="Une image contenant extérieur, bâtiment, maison, rue&#10;&#10;Description générée automatiquement">
            <a:extLst>
              <a:ext uri="{FF2B5EF4-FFF2-40B4-BE49-F238E27FC236}">
                <a16:creationId xmlns:a16="http://schemas.microsoft.com/office/drawing/2014/main" id="{5F7FF6D6-64AB-4899-8C7D-6914947A31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6116" y="3486533"/>
            <a:ext cx="2504990" cy="1547316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E9AFFF7A-8981-4584-9A37-27CEBCF1F9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233" y="3486533"/>
            <a:ext cx="2504990" cy="156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a Mine ressourcerie | La Pêche, monnaie locale citoyenne d'Ile de France">
            <a:extLst>
              <a:ext uri="{FF2B5EF4-FFF2-40B4-BE49-F238E27FC236}">
                <a16:creationId xmlns:a16="http://schemas.microsoft.com/office/drawing/2014/main" id="{3B098074-6BD8-4720-A203-6A342DAA81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233" y="548342"/>
            <a:ext cx="2240539" cy="1966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1252634-453B-4415-BDC8-03F2672B0674}"/>
              </a:ext>
            </a:extLst>
          </p:cNvPr>
          <p:cNvSpPr/>
          <p:nvPr/>
        </p:nvSpPr>
        <p:spPr>
          <a:xfrm>
            <a:off x="2806944" y="2607207"/>
            <a:ext cx="40230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/>
              <a:t>Association Atelier chantier d’insertion « La Mine », Arcueil</a:t>
            </a:r>
          </a:p>
          <a:p>
            <a:r>
              <a:rPr lang="fr-FR" sz="1200" dirty="0"/>
              <a:t>Tiers-lieu dédié au réemploi et à l’innovation (café associatif, ressourcerie, crêperie, </a:t>
            </a:r>
            <a:r>
              <a:rPr lang="fr-FR" sz="1200" dirty="0" err="1"/>
              <a:t>fab</a:t>
            </a:r>
            <a:r>
              <a:rPr lang="fr-FR" sz="1200" dirty="0"/>
              <a:t> </a:t>
            </a:r>
            <a:r>
              <a:rPr lang="fr-FR" sz="1200" dirty="0" err="1"/>
              <a:t>lab</a:t>
            </a:r>
            <a:r>
              <a:rPr lang="fr-FR" sz="1200" dirty="0"/>
              <a:t>…)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93F96C5-44D0-4CFB-B47E-606274367D2B}"/>
              </a:ext>
            </a:extLst>
          </p:cNvPr>
          <p:cNvSpPr/>
          <p:nvPr/>
        </p:nvSpPr>
        <p:spPr>
          <a:xfrm>
            <a:off x="2899201" y="5122244"/>
            <a:ext cx="40230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/>
              <a:t>Association « La Ressourcerie du Spectacle », Vitry</a:t>
            </a:r>
          </a:p>
          <a:p>
            <a:r>
              <a:rPr lang="fr-FR" sz="1200" dirty="0"/>
              <a:t>Ressourcerie spécialisée dans le réemploi de matériel audiovisuel et du spectacle.</a:t>
            </a:r>
          </a:p>
          <a:p>
            <a:r>
              <a:rPr lang="fr-FR" sz="1200" dirty="0"/>
              <a:t>Gestionnaire du tiers-lieu le CRAPO héberge des acteurs de l’économie circulaire, de l’ESS, de la culture.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A3C504E-4F3D-4858-9E5B-3B5E2375A4F4}"/>
              </a:ext>
            </a:extLst>
          </p:cNvPr>
          <p:cNvSpPr/>
          <p:nvPr/>
        </p:nvSpPr>
        <p:spPr>
          <a:xfrm>
            <a:off x="7456250" y="5050808"/>
            <a:ext cx="346989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/>
              <a:t>« La Ferme de </a:t>
            </a:r>
            <a:r>
              <a:rPr lang="fr-FR" sz="1200" b="1" dirty="0" err="1"/>
              <a:t>Contin</a:t>
            </a:r>
            <a:r>
              <a:rPr lang="fr-FR" sz="1200" b="1" dirty="0"/>
              <a:t> », à Paray-Vieille-Poste</a:t>
            </a:r>
          </a:p>
          <a:p>
            <a:r>
              <a:rPr lang="fr-FR" sz="1200" dirty="0"/>
              <a:t>Projet d’urbanisme transitoire où sont accueillies des structures ESS (le théâtre du fil, Et toi tu fais quoi ? Et </a:t>
            </a:r>
            <a:r>
              <a:rPr lang="fr-FR" sz="1200" dirty="0" err="1"/>
              <a:t>Alicecoop</a:t>
            </a:r>
            <a:r>
              <a:rPr lang="fr-FR" sz="1200" dirty="0"/>
              <a:t>. Leur secteurs d’activité : réemploi, théâtre, accompagnement des structures ESS. </a:t>
            </a:r>
            <a:endParaRPr lang="fr-FR" sz="1200" b="1" dirty="0"/>
          </a:p>
        </p:txBody>
      </p:sp>
    </p:spTree>
    <p:extLst>
      <p:ext uri="{BB962C8B-B14F-4D97-AF65-F5344CB8AC3E}">
        <p14:creationId xmlns:p14="http://schemas.microsoft.com/office/powerpoint/2010/main" val="11344543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AA63B5-9322-41C3-A6AD-B0B8F96E46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9B9A314-CD7E-4E8A-BA0C-11E0561E79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8" y="0"/>
            <a:ext cx="12180722" cy="6858000"/>
          </a:xfrm>
          <a:prstGeom prst="rect">
            <a:avLst/>
          </a:prstGeom>
        </p:spPr>
      </p:pic>
      <p:sp>
        <p:nvSpPr>
          <p:cNvPr id="3" name="Sous-titre 2">
            <a:extLst>
              <a:ext uri="{FF2B5EF4-FFF2-40B4-BE49-F238E27FC236}">
                <a16:creationId xmlns:a16="http://schemas.microsoft.com/office/drawing/2014/main" id="{82B73BD8-6D22-4A34-A0DA-3D93327D01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4846" y="99094"/>
            <a:ext cx="9144000" cy="693070"/>
          </a:xfrm>
        </p:spPr>
        <p:txBody>
          <a:bodyPr/>
          <a:lstStyle/>
          <a:p>
            <a:r>
              <a:rPr lang="fr-FR" b="1" dirty="0"/>
              <a:t>Où nous rencontrer ?</a:t>
            </a:r>
          </a:p>
          <a:p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1D3F4E0C-5AC2-404E-ACC2-C37E40A65DF8}"/>
              </a:ext>
            </a:extLst>
          </p:cNvPr>
          <p:cNvSpPr txBox="1"/>
          <p:nvPr/>
        </p:nvSpPr>
        <p:spPr>
          <a:xfrm>
            <a:off x="3710680" y="637935"/>
            <a:ext cx="479883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b="1" dirty="0"/>
              <a:t>Nous vous accueillons dans nos équipements ! </a:t>
            </a:r>
            <a:endParaRPr lang="fr-FR" b="1" dirty="0">
              <a:cs typeface="Calibri"/>
            </a:endParaRPr>
          </a:p>
        </p:txBody>
      </p:sp>
      <p:pic>
        <p:nvPicPr>
          <p:cNvPr id="9" name="Image 8" descr="Une image contenant carte&#10;&#10;Description générée automatiquement">
            <a:extLst>
              <a:ext uri="{FF2B5EF4-FFF2-40B4-BE49-F238E27FC236}">
                <a16:creationId xmlns:a16="http://schemas.microsoft.com/office/drawing/2014/main" id="{5BF6A234-A820-4E42-A81A-8D5A6465621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03" t="9349" r="27221" b="45305"/>
          <a:stretch/>
        </p:blipFill>
        <p:spPr>
          <a:xfrm>
            <a:off x="4920994" y="939635"/>
            <a:ext cx="4212953" cy="5850733"/>
          </a:xfrm>
          <a:prstGeom prst="rect">
            <a:avLst/>
          </a:prstGeom>
        </p:spPr>
      </p:pic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7CA3716C-25E1-47B1-8C69-0A9F0048086C}"/>
              </a:ext>
            </a:extLst>
          </p:cNvPr>
          <p:cNvCxnSpPr/>
          <p:nvPr/>
        </p:nvCxnSpPr>
        <p:spPr>
          <a:xfrm>
            <a:off x="7159606" y="1240611"/>
            <a:ext cx="1166326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50D80135-B9F3-4FA5-ADE2-EB882476B095}"/>
              </a:ext>
            </a:extLst>
          </p:cNvPr>
          <p:cNvCxnSpPr/>
          <p:nvPr/>
        </p:nvCxnSpPr>
        <p:spPr>
          <a:xfrm>
            <a:off x="7371184" y="3251573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1A819131-A8F1-4635-ADA1-2A9938CBD745}"/>
              </a:ext>
            </a:extLst>
          </p:cNvPr>
          <p:cNvCxnSpPr/>
          <p:nvPr/>
        </p:nvCxnSpPr>
        <p:spPr>
          <a:xfrm>
            <a:off x="7982170" y="3262671"/>
            <a:ext cx="981957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>
            <a:extLst>
              <a:ext uri="{FF2B5EF4-FFF2-40B4-BE49-F238E27FC236}">
                <a16:creationId xmlns:a16="http://schemas.microsoft.com/office/drawing/2014/main" id="{F4EF6DCC-35D9-4F1A-AA7A-787037E4FA0F}"/>
              </a:ext>
            </a:extLst>
          </p:cNvPr>
          <p:cNvSpPr txBox="1"/>
          <p:nvPr/>
        </p:nvSpPr>
        <p:spPr>
          <a:xfrm>
            <a:off x="8963045" y="3102602"/>
            <a:ext cx="23689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Accompagnement à la création d’entreprises et hôtel d’entreprises </a:t>
            </a:r>
          </a:p>
          <a:p>
            <a:endParaRPr lang="fr-FR" sz="1200" dirty="0"/>
          </a:p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137 avenue Anatole France</a:t>
            </a:r>
          </a:p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94600 Choisy-le-Roi</a:t>
            </a:r>
          </a:p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01,78,90,88,17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5EAB751D-F6E1-43A9-AEB6-323EAA675037}"/>
              </a:ext>
            </a:extLst>
          </p:cNvPr>
          <p:cNvSpPr txBox="1"/>
          <p:nvPr/>
        </p:nvSpPr>
        <p:spPr>
          <a:xfrm>
            <a:off x="8325932" y="1116426"/>
            <a:ext cx="272122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Pépinière, hôtel d’entreprises, espace de coworking et 1</a:t>
            </a:r>
            <a:r>
              <a:rPr lang="fr-FR" sz="1200" baseline="30000" dirty="0"/>
              <a:t>er</a:t>
            </a:r>
            <a:r>
              <a:rPr lang="fr-FR" sz="1200" dirty="0"/>
              <a:t> lieu de convergence de la Silver Economie en Ile de France 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54 rue Molière </a:t>
            </a:r>
          </a:p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94200 Ivry-sur-Seine</a:t>
            </a:r>
          </a:p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01,76,28,00,28</a:t>
            </a:r>
          </a:p>
        </p:txBody>
      </p: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747175AD-13BF-487D-9E72-3D94B1F565F4}"/>
              </a:ext>
            </a:extLst>
          </p:cNvPr>
          <p:cNvCxnSpPr/>
          <p:nvPr/>
        </p:nvCxnSpPr>
        <p:spPr>
          <a:xfrm flipV="1">
            <a:off x="6867894" y="6205592"/>
            <a:ext cx="1148702" cy="33935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ZoneTexte 19">
            <a:extLst>
              <a:ext uri="{FF2B5EF4-FFF2-40B4-BE49-F238E27FC236}">
                <a16:creationId xmlns:a16="http://schemas.microsoft.com/office/drawing/2014/main" id="{1662548A-089A-4599-868C-842FFBDC2615}"/>
              </a:ext>
            </a:extLst>
          </p:cNvPr>
          <p:cNvSpPr txBox="1"/>
          <p:nvPr/>
        </p:nvSpPr>
        <p:spPr>
          <a:xfrm>
            <a:off x="8092400" y="5657682"/>
            <a:ext cx="23689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Hôtels d’entreprises et d’activités </a:t>
            </a:r>
          </a:p>
          <a:p>
            <a:endParaRPr lang="fr-FR" sz="1200" dirty="0"/>
          </a:p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105 avenue Victor Schoelcher</a:t>
            </a:r>
          </a:p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91170 Viry-Châtillon</a:t>
            </a:r>
          </a:p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01,69,57,84,70</a:t>
            </a:r>
          </a:p>
        </p:txBody>
      </p: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3FDB04D2-F33C-4844-BE5E-2DC934A33D21}"/>
              </a:ext>
            </a:extLst>
          </p:cNvPr>
          <p:cNvCxnSpPr/>
          <p:nvPr/>
        </p:nvCxnSpPr>
        <p:spPr>
          <a:xfrm flipH="1" flipV="1">
            <a:off x="4881121" y="2072350"/>
            <a:ext cx="653147" cy="11578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>
            <a:extLst>
              <a:ext uri="{FF2B5EF4-FFF2-40B4-BE49-F238E27FC236}">
                <a16:creationId xmlns:a16="http://schemas.microsoft.com/office/drawing/2014/main" id="{58DA3DDF-DF10-4BBE-9BAD-D661971A19B3}"/>
              </a:ext>
            </a:extLst>
          </p:cNvPr>
          <p:cNvSpPr txBox="1"/>
          <p:nvPr/>
        </p:nvSpPr>
        <p:spPr>
          <a:xfrm>
            <a:off x="2253896" y="1459686"/>
            <a:ext cx="23689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Accompagnement à la création et au développement d’entreprises, pépinière, hôtel d’entreprises et espace de coworking. </a:t>
            </a:r>
          </a:p>
          <a:p>
            <a:endParaRPr lang="fr-FR" sz="1200" dirty="0"/>
          </a:p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11-13 avenue de la division Leclerc 94230 Cachan</a:t>
            </a:r>
          </a:p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01,49,84,85,85</a:t>
            </a:r>
          </a:p>
        </p:txBody>
      </p: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918572D1-1788-45E4-9C22-67109BE160E5}"/>
              </a:ext>
            </a:extLst>
          </p:cNvPr>
          <p:cNvCxnSpPr/>
          <p:nvPr/>
        </p:nvCxnSpPr>
        <p:spPr>
          <a:xfrm flipH="1" flipV="1">
            <a:off x="5388869" y="4436865"/>
            <a:ext cx="1033914" cy="40744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>
            <a:extLst>
              <a:ext uri="{FF2B5EF4-FFF2-40B4-BE49-F238E27FC236}">
                <a16:creationId xmlns:a16="http://schemas.microsoft.com/office/drawing/2014/main" id="{BD368617-F065-416B-A039-35EB44D7100E}"/>
              </a:ext>
            </a:extLst>
          </p:cNvPr>
          <p:cNvSpPr txBox="1"/>
          <p:nvPr/>
        </p:nvSpPr>
        <p:spPr>
          <a:xfrm>
            <a:off x="3096955" y="3809185"/>
            <a:ext cx="23689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Accueil et accompagnement à la création d’entreprises</a:t>
            </a:r>
          </a:p>
          <a:p>
            <a:endParaRPr lang="fr-FR" sz="1200" dirty="0"/>
          </a:p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3 rue Lefèvre-Utile</a:t>
            </a:r>
          </a:p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91200 Athis-Mons</a:t>
            </a:r>
          </a:p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01,78,18,26,83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F206691-8EC8-4DD3-9705-49A01E5DE524}"/>
              </a:ext>
            </a:extLst>
          </p:cNvPr>
          <p:cNvSpPr/>
          <p:nvPr/>
        </p:nvSpPr>
        <p:spPr>
          <a:xfrm>
            <a:off x="2242824" y="5596460"/>
            <a:ext cx="2926573" cy="1268776"/>
          </a:xfrm>
          <a:prstGeom prst="rect">
            <a:avLst/>
          </a:prstGeom>
          <a:solidFill>
            <a:srgbClr val="B199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88BCEDF3-CBBD-469D-82E9-B3675A13A75B}"/>
              </a:ext>
            </a:extLst>
          </p:cNvPr>
          <p:cNvSpPr txBox="1"/>
          <p:nvPr/>
        </p:nvSpPr>
        <p:spPr>
          <a:xfrm>
            <a:off x="2253896" y="5620816"/>
            <a:ext cx="3536630" cy="116955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1400" b="1" dirty="0"/>
              <a:t>Contactez-nous !</a:t>
            </a:r>
          </a:p>
          <a:p>
            <a:endParaRPr lang="fr-FR" sz="1400" dirty="0">
              <a:solidFill>
                <a:schemeClr val="bg1"/>
              </a:solidFill>
            </a:endParaRPr>
          </a:p>
          <a:p>
            <a:r>
              <a:rPr lang="fr-FR" sz="140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deveco.ess@grandorlyseinebievre.fr</a:t>
            </a:r>
            <a:r>
              <a:rPr lang="fr-FR" sz="1400" dirty="0">
                <a:solidFill>
                  <a:schemeClr val="bg1"/>
                </a:solidFill>
              </a:rPr>
              <a:t> </a:t>
            </a:r>
          </a:p>
          <a:p>
            <a:endParaRPr lang="fr-FR" sz="1400" dirty="0">
              <a:solidFill>
                <a:schemeClr val="bg1"/>
              </a:solidFill>
            </a:endParaRPr>
          </a:p>
          <a:p>
            <a:r>
              <a:rPr lang="fr-FR" sz="1400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deveco.creer@grandorlyseinebievre.fr</a:t>
            </a:r>
            <a:r>
              <a:rPr lang="fr-FR" sz="14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544735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AA63B5-9322-41C3-A6AD-B0B8F96E46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2B73BD8-6D22-4A34-A0DA-3D93327D01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92F6AFE-2A1A-404D-9215-66125ADAEF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" y="0"/>
            <a:ext cx="121807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32393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7208A0550643A438A63C7B39F61DEA1" ma:contentTypeVersion="12" ma:contentTypeDescription="Crée un document." ma:contentTypeScope="" ma:versionID="d048ce261495b6f9117ca5c0057061ca">
  <xsd:schema xmlns:xsd="http://www.w3.org/2001/XMLSchema" xmlns:xs="http://www.w3.org/2001/XMLSchema" xmlns:p="http://schemas.microsoft.com/office/2006/metadata/properties" xmlns:ns2="0c916fed-d8cd-4f02-843c-9048f7febfa7" xmlns:ns3="2e6779a2-6aba-4689-8ed8-927f3de14762" targetNamespace="http://schemas.microsoft.com/office/2006/metadata/properties" ma:root="true" ma:fieldsID="8aea8f84722f52315dd9fcaf6e0efc70" ns2:_="" ns3:_="">
    <xsd:import namespace="0c916fed-d8cd-4f02-843c-9048f7febfa7"/>
    <xsd:import namespace="2e6779a2-6aba-4689-8ed8-927f3de1476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916fed-d8cd-4f02-843c-9048f7febfa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EventHashCode" ma:index="1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6779a2-6aba-4689-8ed8-927f3de1476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18C74C9-4C2A-4A98-A91E-0ECC5C61D53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3069BFD-7D05-4869-8D66-D07D4490E9D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c916fed-d8cd-4f02-843c-9048f7febfa7"/>
    <ds:schemaRef ds:uri="2e6779a2-6aba-4689-8ed8-927f3de1476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25DB666-256A-4BF1-991B-6998247B2620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1422</TotalTime>
  <Words>485</Words>
  <Application>Microsoft Office PowerPoint</Application>
  <PresentationFormat>Grand écran</PresentationFormat>
  <Paragraphs>98</Paragraphs>
  <Slides>7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7</vt:i4>
      </vt:variant>
    </vt:vector>
  </HeadingPairs>
  <TitlesOfParts>
    <vt:vector size="13" baseType="lpstr">
      <vt:lpstr>Arial</vt:lpstr>
      <vt:lpstr>Arial Narrow</vt:lpstr>
      <vt:lpstr>Calibri</vt:lpstr>
      <vt:lpstr>Calibri Light</vt:lpstr>
      <vt:lpstr>Thème Office</vt:lpstr>
      <vt:lpstr>1_Office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PIERRE-GUILBOT Mathilde</dc:creator>
  <cp:lastModifiedBy>Morgane RAFFET</cp:lastModifiedBy>
  <cp:revision>61</cp:revision>
  <dcterms:created xsi:type="dcterms:W3CDTF">2021-03-31T15:32:13Z</dcterms:created>
  <dcterms:modified xsi:type="dcterms:W3CDTF">2021-06-03T13:30:10Z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0x01010037208A0550643A438A63C7B39F61DEA1</vt:lpwstr>
  </property>
</Properties>
</file>