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2" r:id="rId4"/>
    <p:sldId id="263" r:id="rId5"/>
    <p:sldId id="262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84" r:id="rId24"/>
    <p:sldId id="294" r:id="rId2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BE"/>
    <a:srgbClr val="436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0B42-F530-491B-9C7F-32BA728B8F62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823D-5BD9-4C18-8E53-5104A1D04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697C-D71D-41B2-91C7-A15CDA9445C3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BB4F-85A1-4EE9-A992-2BDC4642DA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CB33-33FB-4006-9787-ABEC2DAF9F68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EF07-5940-4267-B4C7-72D9474FF4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5AB9-5B58-4610-893F-5206617E95C7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9E01-3B2E-42AA-8A70-8BEDABBE86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F73-FC03-4516-9A93-4AEB894F937C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07AC-7BE5-483E-9486-3D188618A9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9018-712E-48D6-A3AA-E3732D0D997D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6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B17A-93D0-4D92-92A5-981EBB8C10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845F-5F1F-48EA-8FEE-7AC7E03D4C91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8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F289-CD1C-4B31-BD17-1BC190FBD1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8C98-C302-4C2C-8854-E0B46ABE45F9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4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6B64-13BD-4899-B09D-73F94B7EF0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A19B-91E3-49B2-AC0B-8460EAE5652C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3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53E4-ED0C-4BA3-8E74-BC1EA36D81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0468-3AEA-45C7-A3DD-7A282CF81243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6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6454-B43E-433A-8054-9DCFFF8BFD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479C-5E6A-4141-B863-D3B3FC2BE2D5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6" name="Espace réservé du pied de pag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1A95-E201-4B8B-9791-7AEC8CD302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590EC-B0A0-4F39-9182-58FB061DF38F}" type="datetimeFigureOut">
              <a:rPr lang="fr-FR"/>
              <a:pPr>
                <a:defRPr/>
              </a:pPr>
              <a:t>08/06/2021</a:t>
            </a:fld>
            <a:endParaRPr lang="fr-FR"/>
          </a:p>
        </p:txBody>
      </p:sp>
      <p:sp>
        <p:nvSpPr>
          <p:cNvPr id="5" name="Espace réservé du pied de page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6F58B-484F-42B5-B410-ECD39EDA65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mansinnovation.com/" TargetMode="External"/><Relationship Id="rId3" Type="http://schemas.openxmlformats.org/officeDocument/2006/relationships/image" Target="../media/image85.png"/><Relationship Id="rId7" Type="http://schemas.openxmlformats.org/officeDocument/2006/relationships/image" Target="../media/image87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hyperlink" Target="http://www.letmethink.io/" TargetMode="External"/><Relationship Id="rId4" Type="http://schemas.openxmlformats.org/officeDocument/2006/relationships/image" Target="../media/image86.png"/><Relationship Id="rId9" Type="http://schemas.openxmlformats.org/officeDocument/2006/relationships/hyperlink" Target="https://levillagebyca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jpeg"/><Relationship Id="rId3" Type="http://schemas.openxmlformats.org/officeDocument/2006/relationships/image" Target="../media/image4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image" Target="../media/image3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jpeg"/><Relationship Id="rId41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32" Type="http://schemas.openxmlformats.org/officeDocument/2006/relationships/image" Target="../media/image51.jpeg"/><Relationship Id="rId37" Type="http://schemas.openxmlformats.org/officeDocument/2006/relationships/image" Target="../media/image56.png"/><Relationship Id="rId40" Type="http://schemas.openxmlformats.org/officeDocument/2006/relationships/image" Target="../media/image59.jpeg"/><Relationship Id="rId45" Type="http://schemas.openxmlformats.org/officeDocument/2006/relationships/image" Target="../media/image13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Relationship Id="rId35" Type="http://schemas.openxmlformats.org/officeDocument/2006/relationships/image" Target="../media/image54.jpeg"/><Relationship Id="rId43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4339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1992313" y="2001838"/>
            <a:ext cx="6994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alibri" pitchFamily="34" charset="0"/>
              </a:rPr>
              <a:t>PROJETS INNOVANTS :</a:t>
            </a:r>
          </a:p>
          <a:p>
            <a:r>
              <a:rPr lang="fr-FR" sz="4400" dirty="0">
                <a:solidFill>
                  <a:schemeClr val="bg1"/>
                </a:solidFill>
                <a:latin typeface="Calibri" pitchFamily="34" charset="0"/>
              </a:rPr>
              <a:t>ACCOMPAGNEMENT ET FACTEURS CLEFS DE SUCCES </a:t>
            </a:r>
          </a:p>
        </p:txBody>
      </p:sp>
      <p:pic>
        <p:nvPicPr>
          <p:cNvPr id="14341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0788" y="5805488"/>
            <a:ext cx="1997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355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355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Mission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d’accompagnement des entreprises: 1/2</a:t>
            </a:r>
          </a:p>
        </p:txBody>
      </p:sp>
      <p:pic>
        <p:nvPicPr>
          <p:cNvPr id="23559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5754" y="790729"/>
            <a:ext cx="8812472" cy="49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4578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4579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Mission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d’accompagnement des entreprises: 2/2</a:t>
            </a:r>
          </a:p>
        </p:txBody>
      </p:sp>
      <p:pic>
        <p:nvPicPr>
          <p:cNvPr id="24583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2375" y="784225"/>
            <a:ext cx="8437087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560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560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 Innovation en 2020, c’était</a:t>
            </a:r>
          </a:p>
        </p:txBody>
      </p:sp>
      <p:pic>
        <p:nvPicPr>
          <p:cNvPr id="25607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8633" y="855329"/>
            <a:ext cx="8218920" cy="46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6626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662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Mission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de diffusion de la culture de l’innovation </a:t>
            </a:r>
          </a:p>
        </p:txBody>
      </p:sp>
      <p:pic>
        <p:nvPicPr>
          <p:cNvPr id="26631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6946" y="847932"/>
            <a:ext cx="8323811" cy="46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7650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7651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4- Entreprises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innovantes: les facteurs clefs de succès </a:t>
            </a:r>
          </a:p>
        </p:txBody>
      </p:sp>
      <p:pic>
        <p:nvPicPr>
          <p:cNvPr id="27655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95053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933153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1887" y="790545"/>
            <a:ext cx="9144000" cy="514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867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4- Entreprises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innovantes: les facteurs clefs de succès </a:t>
            </a:r>
          </a:p>
        </p:txBody>
      </p:sp>
      <p:pic>
        <p:nvPicPr>
          <p:cNvPr id="28679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3184" y="1047750"/>
            <a:ext cx="8154816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1746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174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7585" y="126533"/>
            <a:ext cx="7950200" cy="447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algn="ctr"/>
            <a:endParaRPr lang="fr-FR" sz="6000" smtClean="0"/>
          </a:p>
        </p:txBody>
      </p:sp>
      <p:sp>
        <p:nvSpPr>
          <p:cNvPr id="35843" name="Sous-titr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fr-FR" sz="2400" smtClean="0"/>
          </a:p>
        </p:txBody>
      </p:sp>
      <p:pic>
        <p:nvPicPr>
          <p:cNvPr id="35844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A8BB"/>
                </a:solidFill>
                <a:latin typeface="Calibri" pitchFamily="34" charset="0"/>
              </a:rPr>
              <a:t>5-</a:t>
            </a:r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rgbClr val="00A8BB"/>
                </a:solidFill>
              </a:rPr>
              <a:t>Le </a:t>
            </a:r>
            <a:r>
              <a:rPr lang="fr-FR" sz="2000" dirty="0">
                <a:solidFill>
                  <a:srgbClr val="00A8BB"/>
                </a:solidFill>
              </a:rPr>
              <a:t>Village by CA Le Mans- La Ruche : présentation et </a:t>
            </a:r>
            <a:r>
              <a:rPr lang="fr-FR" sz="2000" dirty="0" smtClean="0">
                <a:solidFill>
                  <a:srgbClr val="00A8BB"/>
                </a:solidFill>
              </a:rPr>
              <a:t>intérêt</a:t>
            </a:r>
            <a:endParaRPr lang="fr-FR" sz="2000" dirty="0">
              <a:solidFill>
                <a:srgbClr val="00A8BB"/>
              </a:solidFill>
            </a:endParaRPr>
          </a:p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 </a:t>
            </a:r>
            <a:endParaRPr lang="fr-FR" sz="2000" b="1" dirty="0">
              <a:solidFill>
                <a:srgbClr val="00A8BB"/>
              </a:solidFill>
              <a:latin typeface="Calibri" pitchFamily="34" charset="0"/>
            </a:endParaRPr>
          </a:p>
        </p:txBody>
      </p:sp>
      <p:pic>
        <p:nvPicPr>
          <p:cNvPr id="35848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503" y="1765304"/>
            <a:ext cx="2662353" cy="110013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244436" y="3365504"/>
            <a:ext cx="931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« Coopérer pour innover »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622192-56B0-46D9-B561-9ACBF4707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4221" y="6317218"/>
            <a:ext cx="857200" cy="4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472" y="6321011"/>
            <a:ext cx="1056274" cy="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9" y="6351097"/>
            <a:ext cx="1005215" cy="3408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6002517"/>
            <a:ext cx="1615998" cy="7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40B0B8-1474-4CC1-9CC1-2E7FBC85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4221" y="6425286"/>
            <a:ext cx="857200" cy="4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472" y="6429079"/>
            <a:ext cx="988666" cy="4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9" y="6459165"/>
            <a:ext cx="1005215" cy="3408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6110585"/>
            <a:ext cx="1615998" cy="7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536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720975" y="244475"/>
            <a:ext cx="8505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1B0BE"/>
                </a:solidFill>
                <a:latin typeface="Calibri" pitchFamily="34" charset="0"/>
              </a:rPr>
              <a:t>PROJETS INNOVANTS </a:t>
            </a:r>
            <a:r>
              <a:rPr lang="fr-FR" sz="2000" dirty="0" smtClean="0">
                <a:solidFill>
                  <a:srgbClr val="01B0BE"/>
                </a:solidFill>
                <a:latin typeface="Calibri" pitchFamily="34" charset="0"/>
              </a:rPr>
              <a:t>: ACCOMPAGNEMENT </a:t>
            </a:r>
            <a:r>
              <a:rPr lang="fr-FR" sz="2000" dirty="0">
                <a:solidFill>
                  <a:srgbClr val="01B0BE"/>
                </a:solidFill>
                <a:latin typeface="Calibri" pitchFamily="34" charset="0"/>
              </a:rPr>
              <a:t>ET FACTEURS CLEFS </a:t>
            </a:r>
            <a:r>
              <a:rPr lang="fr-FR" sz="2000" dirty="0" smtClean="0">
                <a:solidFill>
                  <a:srgbClr val="01B0BE"/>
                </a:solidFill>
                <a:latin typeface="Calibri" pitchFamily="34" charset="0"/>
              </a:rPr>
              <a:t>DE </a:t>
            </a:r>
            <a:r>
              <a:rPr lang="fr-FR" sz="2000" dirty="0">
                <a:solidFill>
                  <a:srgbClr val="01B0BE"/>
                </a:solidFill>
                <a:latin typeface="Calibri" pitchFamily="34" charset="0"/>
              </a:rPr>
              <a:t>SUCCES 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828925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Imag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400" y="6554788"/>
            <a:ext cx="4379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187902" y="1122363"/>
            <a:ext cx="81386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rgbClr val="00A8BB"/>
                </a:solidFill>
                <a:latin typeface="+mn-lt"/>
              </a:rPr>
              <a:t>Le Mans, situation et filières </a:t>
            </a: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d’excellence</a:t>
            </a:r>
          </a:p>
          <a:p>
            <a:pPr marL="342900" indent="-342900">
              <a:buFont typeface="+mj-lt"/>
              <a:buAutoNum type="arabicPeriod"/>
            </a:pPr>
            <a:endParaRPr lang="fr-FR" sz="1500" dirty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rgbClr val="00A8BB"/>
                </a:solidFill>
                <a:latin typeface="+mn-lt"/>
              </a:rPr>
              <a:t>Le Mans, un environnement porteur pour les </a:t>
            </a: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entreprises</a:t>
            </a:r>
          </a:p>
          <a:p>
            <a:pPr marL="342900" indent="-342900">
              <a:buFont typeface="+mj-lt"/>
              <a:buAutoNum type="arabicPeriod"/>
            </a:pPr>
            <a:endParaRPr lang="fr-FR" sz="1500" dirty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rgbClr val="00A8BB"/>
                </a:solidFill>
                <a:latin typeface="+mn-lt"/>
              </a:rPr>
              <a:t>Le Mans </a:t>
            </a: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Innovation : présentation et accompagnement</a:t>
            </a:r>
          </a:p>
          <a:p>
            <a:pPr marL="342900" indent="-342900">
              <a:buFont typeface="+mj-lt"/>
              <a:buAutoNum type="arabicPeriod"/>
            </a:pPr>
            <a:endParaRPr lang="fr-FR" sz="1500" dirty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rgbClr val="00A8BB"/>
                </a:solidFill>
                <a:latin typeface="+mn-lt"/>
              </a:rPr>
              <a:t>Entreprises </a:t>
            </a: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innovantes : </a:t>
            </a:r>
            <a:r>
              <a:rPr lang="fr-FR" sz="2400" dirty="0">
                <a:solidFill>
                  <a:srgbClr val="00A8BB"/>
                </a:solidFill>
                <a:latin typeface="+mn-lt"/>
              </a:rPr>
              <a:t>les facteurs clefs </a:t>
            </a: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du </a:t>
            </a:r>
            <a:r>
              <a:rPr lang="fr-FR" sz="2400" dirty="0">
                <a:solidFill>
                  <a:srgbClr val="00A8BB"/>
                </a:solidFill>
                <a:latin typeface="+mn-lt"/>
              </a:rPr>
              <a:t>succès </a:t>
            </a:r>
            <a:endParaRPr lang="fr-FR" sz="2400" dirty="0" smtClean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fr-FR" sz="1500" dirty="0" smtClean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Le Village by CA Le Mans- La Ruche : présentation et intérêt du Village</a:t>
            </a:r>
          </a:p>
          <a:p>
            <a:pPr marL="342900" indent="-342900">
              <a:buFont typeface="+mj-lt"/>
              <a:buAutoNum type="arabicPeriod"/>
            </a:pPr>
            <a:endParaRPr lang="fr-FR" sz="1500" dirty="0" smtClean="0">
              <a:solidFill>
                <a:srgbClr val="00A8BB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>
                <a:solidFill>
                  <a:srgbClr val="00A8BB"/>
                </a:solidFill>
                <a:latin typeface="+mn-lt"/>
              </a:rPr>
              <a:t>Témoignage de l’entreprise Let Me </a:t>
            </a:r>
            <a:r>
              <a:rPr lang="fr-FR" sz="2400" dirty="0" err="1" smtClean="0">
                <a:solidFill>
                  <a:srgbClr val="00A8BB"/>
                </a:solidFill>
                <a:latin typeface="+mn-lt"/>
              </a:rPr>
              <a:t>Think</a:t>
            </a:r>
            <a:endParaRPr lang="fr-FR" sz="2400" dirty="0" smtClean="0">
              <a:solidFill>
                <a:srgbClr val="00A8BB"/>
              </a:solidFill>
              <a:latin typeface="+mn-lt"/>
            </a:endParaRPr>
          </a:p>
          <a:p>
            <a:endParaRPr lang="fr-FR" b="1" dirty="0">
              <a:solidFill>
                <a:srgbClr val="00A8BB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2496AA-F52B-417B-86F2-0AF460FC5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1808" y="6163581"/>
            <a:ext cx="1232795" cy="5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7808" y="6165021"/>
            <a:ext cx="1412615" cy="5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6" y="6162141"/>
            <a:ext cx="1341312" cy="4547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96" y="5945815"/>
            <a:ext cx="1950551" cy="9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47C9CC-3B87-4E2A-AE79-4E924294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4221" y="6367096"/>
            <a:ext cx="857200" cy="4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472" y="6370889"/>
            <a:ext cx="1056274" cy="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9" y="6400975"/>
            <a:ext cx="1005215" cy="3408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6052395"/>
            <a:ext cx="1615998" cy="7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41FA0D-A789-4D30-9975-4562F3A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4221" y="6367096"/>
            <a:ext cx="857200" cy="4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472" y="6370889"/>
            <a:ext cx="1056274" cy="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9" y="6400975"/>
            <a:ext cx="1005215" cy="3408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6052395"/>
            <a:ext cx="1615998" cy="7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2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072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6 - Témoignage de l’entreprise Let Me </a:t>
            </a:r>
            <a:r>
              <a:rPr lang="fr-FR" sz="2000" b="1" dirty="0" err="1" smtClean="0">
                <a:solidFill>
                  <a:srgbClr val="00A8BB"/>
                </a:solidFill>
                <a:latin typeface="Calibri" pitchFamily="34" charset="0"/>
              </a:rPr>
              <a:t>Think</a:t>
            </a:r>
            <a:endParaRPr lang="fr-FR" sz="2000" b="1" dirty="0">
              <a:solidFill>
                <a:srgbClr val="00A8BB"/>
              </a:solidFill>
              <a:latin typeface="Calibri" pitchFamily="34" charset="0"/>
            </a:endParaRPr>
          </a:p>
        </p:txBody>
      </p:sp>
      <p:pic>
        <p:nvPicPr>
          <p:cNvPr id="30727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7" y="987366"/>
            <a:ext cx="8877793" cy="4699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05" y="1779144"/>
            <a:ext cx="4556113" cy="35640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21" y="918348"/>
            <a:ext cx="1502747" cy="509527"/>
          </a:xfrm>
          <a:prstGeom prst="rect">
            <a:avLst/>
          </a:prstGeom>
        </p:spPr>
      </p:pic>
      <p:pic>
        <p:nvPicPr>
          <p:cNvPr id="15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82" y="1580647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370" y="2889680"/>
            <a:ext cx="162224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eut être une image de texte qui dit ’Let Me Think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04" y="3977194"/>
            <a:ext cx="1181172" cy="1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316778" y="775524"/>
            <a:ext cx="472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mtClean="0">
                <a:solidFill>
                  <a:srgbClr val="01B0BE"/>
                </a:solidFill>
                <a:latin typeface="+mn-lt"/>
              </a:rPr>
              <a:t>PLACE </a:t>
            </a:r>
            <a:r>
              <a:rPr lang="fr-FR" sz="3200" b="1" dirty="0" smtClean="0">
                <a:solidFill>
                  <a:srgbClr val="01B0BE"/>
                </a:solidFill>
                <a:latin typeface="+mn-lt"/>
              </a:rPr>
              <a:t>À VOS QUESTIONS !</a:t>
            </a:r>
            <a:endParaRPr lang="fr-FR" sz="3200" b="1" dirty="0">
              <a:solidFill>
                <a:srgbClr val="01B0BE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02367" y="1666504"/>
            <a:ext cx="2991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</a:rPr>
              <a:t>Damien </a:t>
            </a:r>
            <a:r>
              <a:rPr lang="fr-FR" sz="1600" dirty="0" err="1" smtClean="0">
                <a:latin typeface="+mn-lt"/>
              </a:rPr>
              <a:t>Derouet</a:t>
            </a:r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Directeur de Le </a:t>
            </a:r>
            <a:r>
              <a:rPr lang="fr-FR" sz="1600" dirty="0">
                <a:latin typeface="+mn-lt"/>
              </a:rPr>
              <a:t>M</a:t>
            </a:r>
            <a:r>
              <a:rPr lang="fr-FR" sz="1600" dirty="0" smtClean="0">
                <a:latin typeface="+mn-lt"/>
              </a:rPr>
              <a:t>ans Innovation</a:t>
            </a:r>
            <a:endParaRPr lang="fr-FR" sz="1600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02367" y="2812130"/>
            <a:ext cx="205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</a:rPr>
              <a:t>Frédéric Renault</a:t>
            </a:r>
          </a:p>
          <a:p>
            <a:r>
              <a:rPr lang="fr-FR" sz="1600" dirty="0" smtClean="0">
                <a:latin typeface="+mn-lt"/>
              </a:rPr>
              <a:t>Maire du Village by CA</a:t>
            </a:r>
          </a:p>
          <a:p>
            <a:r>
              <a:rPr lang="fr-FR" sz="1600" dirty="0" smtClean="0">
                <a:latin typeface="+mn-lt"/>
              </a:rPr>
              <a:t>Le Mans – La Ruche</a:t>
            </a:r>
            <a:endParaRPr lang="fr-FR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2367" y="4285667"/>
            <a:ext cx="2404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dirty="0">
                <a:latin typeface="+mn-lt"/>
              </a:rPr>
              <a:t>Victor Loiseau</a:t>
            </a:r>
          </a:p>
          <a:p>
            <a:pPr>
              <a:spcAft>
                <a:spcPts val="0"/>
              </a:spcAft>
            </a:pPr>
            <a:r>
              <a:rPr lang="fr-FR" sz="1600" dirty="0">
                <a:latin typeface="+mn-lt"/>
              </a:rPr>
              <a:t>Let Me </a:t>
            </a:r>
            <a:r>
              <a:rPr lang="fr-FR" sz="1600" dirty="0" err="1" smtClean="0">
                <a:latin typeface="+mn-lt"/>
              </a:rPr>
              <a:t>Think</a:t>
            </a:r>
            <a:endParaRPr lang="fr-FR" sz="1600" dirty="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01389" y="5753091"/>
            <a:ext cx="69330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hlinkClick r:id="rId8"/>
              </a:rPr>
              <a:t>www.lemansinnovation.com</a:t>
            </a:r>
            <a:r>
              <a:rPr lang="fr-FR" sz="1600" dirty="0"/>
              <a:t>    </a:t>
            </a:r>
            <a:r>
              <a:rPr lang="fr-FR" sz="1600" dirty="0">
                <a:hlinkClick r:id="rId9"/>
              </a:rPr>
              <a:t>https://levillagebyca.com</a:t>
            </a:r>
            <a:r>
              <a:rPr lang="fr-FR" sz="1600" dirty="0" smtClean="0">
                <a:hlinkClick r:id="rId9"/>
              </a:rPr>
              <a:t>/</a:t>
            </a:r>
            <a:r>
              <a:rPr lang="fr-FR" sz="1600" dirty="0" smtClean="0"/>
              <a:t>  </a:t>
            </a:r>
            <a:r>
              <a:rPr lang="fr-FR" sz="1600" dirty="0">
                <a:hlinkClick r:id="rId10"/>
              </a:rPr>
              <a:t>www.letmethink.io</a:t>
            </a:r>
            <a:endParaRPr lang="fr-FR" sz="1600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8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536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0763" y="1512888"/>
            <a:ext cx="29241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1-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Mans, situation et filières d’excellence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828925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Imag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0938" y="1455738"/>
            <a:ext cx="28638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ag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4188" y="3040063"/>
            <a:ext cx="199548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8950" y="1941513"/>
            <a:ext cx="2433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6413" y="4092575"/>
            <a:ext cx="2752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Imag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7513" y="955675"/>
            <a:ext cx="361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Imag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92400" y="6554788"/>
            <a:ext cx="4379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8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386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638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1-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Mans, situation et filières d’excellence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828925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Groupe 26"/>
          <p:cNvGrpSpPr>
            <a:grpSpLocks/>
          </p:cNvGrpSpPr>
          <p:nvPr/>
        </p:nvGrpSpPr>
        <p:grpSpPr bwMode="auto">
          <a:xfrm>
            <a:off x="473075" y="1039813"/>
            <a:ext cx="5373688" cy="4775200"/>
            <a:chOff x="472518" y="1039091"/>
            <a:chExt cx="5373734" cy="4776286"/>
          </a:xfrm>
        </p:grpSpPr>
        <p:sp>
          <p:nvSpPr>
            <p:cNvPr id="28" name="Forme libre 27"/>
            <p:cNvSpPr/>
            <p:nvPr/>
          </p:nvSpPr>
          <p:spPr>
            <a:xfrm>
              <a:off x="472518" y="1039091"/>
              <a:ext cx="5373734" cy="1111503"/>
            </a:xfrm>
            <a:custGeom>
              <a:avLst/>
              <a:gdLst>
                <a:gd name="connsiteX0" fmla="*/ 0 w 5373734"/>
                <a:gd name="connsiteY0" fmla="*/ 111076 h 1110764"/>
                <a:gd name="connsiteX1" fmla="*/ 111076 w 5373734"/>
                <a:gd name="connsiteY1" fmla="*/ 0 h 1110764"/>
                <a:gd name="connsiteX2" fmla="*/ 5262658 w 5373734"/>
                <a:gd name="connsiteY2" fmla="*/ 0 h 1110764"/>
                <a:gd name="connsiteX3" fmla="*/ 5373734 w 5373734"/>
                <a:gd name="connsiteY3" fmla="*/ 111076 h 1110764"/>
                <a:gd name="connsiteX4" fmla="*/ 5373734 w 5373734"/>
                <a:gd name="connsiteY4" fmla="*/ 999688 h 1110764"/>
                <a:gd name="connsiteX5" fmla="*/ 5262658 w 5373734"/>
                <a:gd name="connsiteY5" fmla="*/ 1110764 h 1110764"/>
                <a:gd name="connsiteX6" fmla="*/ 111076 w 5373734"/>
                <a:gd name="connsiteY6" fmla="*/ 1110764 h 1110764"/>
                <a:gd name="connsiteX7" fmla="*/ 0 w 5373734"/>
                <a:gd name="connsiteY7" fmla="*/ 999688 h 1110764"/>
                <a:gd name="connsiteX8" fmla="*/ 0 w 5373734"/>
                <a:gd name="connsiteY8" fmla="*/ 111076 h 11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3734" h="1110764">
                  <a:moveTo>
                    <a:pt x="0" y="111076"/>
                  </a:moveTo>
                  <a:cubicBezTo>
                    <a:pt x="0" y="49730"/>
                    <a:pt x="49730" y="0"/>
                    <a:pt x="111076" y="0"/>
                  </a:cubicBezTo>
                  <a:lnTo>
                    <a:pt x="5262658" y="0"/>
                  </a:lnTo>
                  <a:cubicBezTo>
                    <a:pt x="5324004" y="0"/>
                    <a:pt x="5373734" y="49730"/>
                    <a:pt x="5373734" y="111076"/>
                  </a:cubicBezTo>
                  <a:lnTo>
                    <a:pt x="5373734" y="999688"/>
                  </a:lnTo>
                  <a:cubicBezTo>
                    <a:pt x="5373734" y="1061034"/>
                    <a:pt x="5324004" y="1110764"/>
                    <a:pt x="5262658" y="1110764"/>
                  </a:cubicBezTo>
                  <a:lnTo>
                    <a:pt x="111076" y="1110764"/>
                  </a:lnTo>
                  <a:cubicBezTo>
                    <a:pt x="49730" y="1110764"/>
                    <a:pt x="0" y="1061034"/>
                    <a:pt x="0" y="999688"/>
                  </a:cubicBezTo>
                  <a:lnTo>
                    <a:pt x="0" y="11107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50593" tIns="64770" rIns="64771" bIns="6477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700" b="1">
                  <a:solidFill>
                    <a:schemeClr val="bg1"/>
                  </a:solidFill>
                  <a:cs typeface="Arial" charset="0"/>
                </a:rPr>
                <a:t>Centre tertiaire Gare TGV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146 entreprises employant plus de 3200 salariés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Sociétés internationales (MMA – Oui Care – STMicroelectronics…) secteurs banque assurance, numérique et services à la personne</a:t>
              </a:r>
            </a:p>
          </p:txBody>
        </p:sp>
        <p:grpSp>
          <p:nvGrpSpPr>
            <p:cNvPr id="29" name="Rectangle à coins arrondis 28"/>
            <p:cNvGrpSpPr>
              <a:grpSpLocks/>
            </p:cNvGrpSpPr>
            <p:nvPr/>
          </p:nvGrpSpPr>
          <p:grpSpPr bwMode="auto">
            <a:xfrm>
              <a:off x="573024" y="1164336"/>
              <a:ext cx="1097280" cy="914400"/>
              <a:chOff x="573024" y="1164336"/>
              <a:chExt cx="1097280" cy="914400"/>
            </a:xfrm>
          </p:grpSpPr>
          <p:pic>
            <p:nvPicPr>
              <p:cNvPr id="16410" name="Rectangle à coins arrondis 2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3024" y="1164336"/>
                <a:ext cx="1097280" cy="914400"/>
              </a:xfrm>
              <a:prstGeom prst="rect">
                <a:avLst/>
              </a:prstGeom>
              <a:noFill/>
            </p:spPr>
          </p:pic>
          <p:sp>
            <p:nvSpPr>
              <p:cNvPr id="16411" name="Text Box 27"/>
              <p:cNvSpPr txBox="1">
                <a:spLocks noChangeArrowheads="1"/>
              </p:cNvSpPr>
              <p:nvPr/>
            </p:nvSpPr>
            <p:spPr bwMode="auto">
              <a:xfrm>
                <a:off x="609621" y="1203057"/>
                <a:ext cx="1022692" cy="836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" name="Forme libre 29"/>
            <p:cNvSpPr/>
            <p:nvPr/>
          </p:nvSpPr>
          <p:spPr>
            <a:xfrm>
              <a:off x="472518" y="2260156"/>
              <a:ext cx="5373734" cy="1111503"/>
            </a:xfrm>
            <a:custGeom>
              <a:avLst/>
              <a:gdLst>
                <a:gd name="connsiteX0" fmla="*/ 0 w 5373734"/>
                <a:gd name="connsiteY0" fmla="*/ 111076 h 1110764"/>
                <a:gd name="connsiteX1" fmla="*/ 111076 w 5373734"/>
                <a:gd name="connsiteY1" fmla="*/ 0 h 1110764"/>
                <a:gd name="connsiteX2" fmla="*/ 5262658 w 5373734"/>
                <a:gd name="connsiteY2" fmla="*/ 0 h 1110764"/>
                <a:gd name="connsiteX3" fmla="*/ 5373734 w 5373734"/>
                <a:gd name="connsiteY3" fmla="*/ 111076 h 1110764"/>
                <a:gd name="connsiteX4" fmla="*/ 5373734 w 5373734"/>
                <a:gd name="connsiteY4" fmla="*/ 999688 h 1110764"/>
                <a:gd name="connsiteX5" fmla="*/ 5262658 w 5373734"/>
                <a:gd name="connsiteY5" fmla="*/ 1110764 h 1110764"/>
                <a:gd name="connsiteX6" fmla="*/ 111076 w 5373734"/>
                <a:gd name="connsiteY6" fmla="*/ 1110764 h 1110764"/>
                <a:gd name="connsiteX7" fmla="*/ 0 w 5373734"/>
                <a:gd name="connsiteY7" fmla="*/ 999688 h 1110764"/>
                <a:gd name="connsiteX8" fmla="*/ 0 w 5373734"/>
                <a:gd name="connsiteY8" fmla="*/ 111076 h 11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3734" h="1110764">
                  <a:moveTo>
                    <a:pt x="0" y="111076"/>
                  </a:moveTo>
                  <a:cubicBezTo>
                    <a:pt x="0" y="49730"/>
                    <a:pt x="49730" y="0"/>
                    <a:pt x="111076" y="0"/>
                  </a:cubicBezTo>
                  <a:lnTo>
                    <a:pt x="5262658" y="0"/>
                  </a:lnTo>
                  <a:cubicBezTo>
                    <a:pt x="5324004" y="0"/>
                    <a:pt x="5373734" y="49730"/>
                    <a:pt x="5373734" y="111076"/>
                  </a:cubicBezTo>
                  <a:lnTo>
                    <a:pt x="5373734" y="999688"/>
                  </a:lnTo>
                  <a:cubicBezTo>
                    <a:pt x="5373734" y="1061034"/>
                    <a:pt x="5324004" y="1110764"/>
                    <a:pt x="5262658" y="1110764"/>
                  </a:cubicBezTo>
                  <a:lnTo>
                    <a:pt x="111076" y="1110764"/>
                  </a:lnTo>
                  <a:cubicBezTo>
                    <a:pt x="49730" y="1110764"/>
                    <a:pt x="0" y="1061034"/>
                    <a:pt x="0" y="999688"/>
                  </a:cubicBezTo>
                  <a:lnTo>
                    <a:pt x="0" y="11107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50593" tIns="64770" rIns="64771" bIns="6477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700" b="1">
                  <a:solidFill>
                    <a:schemeClr val="bg1"/>
                  </a:solidFill>
                  <a:cs typeface="Arial" charset="0"/>
                </a:rPr>
                <a:t>Développement durable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Hydrogène et solutions propres pour les mobilités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Eolien – maintenance et formation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Industrie photovoltaïque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</a:pPr>
              <a:endParaRPr lang="fr-FR" sz="12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1" name="Rectangle à coins arrondis 30"/>
            <p:cNvGrpSpPr>
              <a:grpSpLocks/>
            </p:cNvGrpSpPr>
            <p:nvPr/>
          </p:nvGrpSpPr>
          <p:grpSpPr bwMode="auto">
            <a:xfrm>
              <a:off x="573024" y="2389632"/>
              <a:ext cx="1097280" cy="908304"/>
              <a:chOff x="573024" y="2389632"/>
              <a:chExt cx="1097280" cy="908304"/>
            </a:xfrm>
          </p:grpSpPr>
          <p:pic>
            <p:nvPicPr>
              <p:cNvPr id="16414" name="Rectangle à coins arrondis 3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3024" y="2389632"/>
                <a:ext cx="1097280" cy="908304"/>
              </a:xfrm>
              <a:prstGeom prst="rect">
                <a:avLst/>
              </a:prstGeom>
              <a:noFill/>
            </p:spPr>
          </p:pic>
          <p:sp>
            <p:nvSpPr>
              <p:cNvPr id="16415" name="Text Box 31"/>
              <p:cNvSpPr txBox="1">
                <a:spLocks noChangeArrowheads="1"/>
              </p:cNvSpPr>
              <p:nvPr/>
            </p:nvSpPr>
            <p:spPr bwMode="auto">
              <a:xfrm>
                <a:off x="609621" y="2424897"/>
                <a:ext cx="1022692" cy="836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" name="Forme libre 31"/>
            <p:cNvSpPr/>
            <p:nvPr/>
          </p:nvSpPr>
          <p:spPr>
            <a:xfrm>
              <a:off x="472518" y="3482809"/>
              <a:ext cx="5373734" cy="1111503"/>
            </a:xfrm>
            <a:custGeom>
              <a:avLst/>
              <a:gdLst>
                <a:gd name="connsiteX0" fmla="*/ 0 w 5373734"/>
                <a:gd name="connsiteY0" fmla="*/ 111076 h 1110764"/>
                <a:gd name="connsiteX1" fmla="*/ 111076 w 5373734"/>
                <a:gd name="connsiteY1" fmla="*/ 0 h 1110764"/>
                <a:gd name="connsiteX2" fmla="*/ 5262658 w 5373734"/>
                <a:gd name="connsiteY2" fmla="*/ 0 h 1110764"/>
                <a:gd name="connsiteX3" fmla="*/ 5373734 w 5373734"/>
                <a:gd name="connsiteY3" fmla="*/ 111076 h 1110764"/>
                <a:gd name="connsiteX4" fmla="*/ 5373734 w 5373734"/>
                <a:gd name="connsiteY4" fmla="*/ 999688 h 1110764"/>
                <a:gd name="connsiteX5" fmla="*/ 5262658 w 5373734"/>
                <a:gd name="connsiteY5" fmla="*/ 1110764 h 1110764"/>
                <a:gd name="connsiteX6" fmla="*/ 111076 w 5373734"/>
                <a:gd name="connsiteY6" fmla="*/ 1110764 h 1110764"/>
                <a:gd name="connsiteX7" fmla="*/ 0 w 5373734"/>
                <a:gd name="connsiteY7" fmla="*/ 999688 h 1110764"/>
                <a:gd name="connsiteX8" fmla="*/ 0 w 5373734"/>
                <a:gd name="connsiteY8" fmla="*/ 111076 h 11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3734" h="1110764">
                  <a:moveTo>
                    <a:pt x="0" y="111076"/>
                  </a:moveTo>
                  <a:cubicBezTo>
                    <a:pt x="0" y="49730"/>
                    <a:pt x="49730" y="0"/>
                    <a:pt x="111076" y="0"/>
                  </a:cubicBezTo>
                  <a:lnTo>
                    <a:pt x="5262658" y="0"/>
                  </a:lnTo>
                  <a:cubicBezTo>
                    <a:pt x="5324004" y="0"/>
                    <a:pt x="5373734" y="49730"/>
                    <a:pt x="5373734" y="111076"/>
                  </a:cubicBezTo>
                  <a:lnTo>
                    <a:pt x="5373734" y="999688"/>
                  </a:lnTo>
                  <a:cubicBezTo>
                    <a:pt x="5373734" y="1061034"/>
                    <a:pt x="5324004" y="1110764"/>
                    <a:pt x="5262658" y="1110764"/>
                  </a:cubicBezTo>
                  <a:lnTo>
                    <a:pt x="111076" y="1110764"/>
                  </a:lnTo>
                  <a:cubicBezTo>
                    <a:pt x="49730" y="1110764"/>
                    <a:pt x="0" y="1061034"/>
                    <a:pt x="0" y="999688"/>
                  </a:cubicBezTo>
                  <a:lnTo>
                    <a:pt x="0" y="11107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50593" tIns="64770" rIns="64771" bIns="6477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700" b="1">
                  <a:solidFill>
                    <a:schemeClr val="bg1"/>
                  </a:solidFill>
                  <a:cs typeface="Arial" charset="0"/>
                </a:rPr>
                <a:t>Acoustique</a:t>
              </a:r>
            </a:p>
            <a:p>
              <a:pPr marL="57150" lvl="1" indent="-571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100">
                  <a:solidFill>
                    <a:srgbClr val="FFFFFF"/>
                  </a:solidFill>
                  <a:cs typeface="Arial" charset="0"/>
                </a:rPr>
                <a:t> Recherche et développement pour les industriels</a:t>
              </a:r>
            </a:p>
            <a:p>
              <a:pPr marL="57150" lvl="1" indent="-571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100">
                  <a:solidFill>
                    <a:srgbClr val="FFFFFF"/>
                  </a:solidFill>
                  <a:cs typeface="Arial" charset="0"/>
                </a:rPr>
                <a:t>Le Mans Acoustique, CTTM, événement Le Mans Sonor, Laum...</a:t>
              </a:r>
            </a:p>
          </p:txBody>
        </p:sp>
        <p:sp>
          <p:nvSpPr>
            <p:cNvPr id="33" name="Rectangle à coins arrondis 32"/>
            <p:cNvSpPr>
              <a:spLocks noChangeArrowheads="1"/>
            </p:cNvSpPr>
            <p:nvPr/>
          </p:nvSpPr>
          <p:spPr bwMode="auto">
            <a:xfrm>
              <a:off x="583594" y="3593849"/>
              <a:ext cx="1074746" cy="88861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algn="ctr">
              <a:solidFill>
                <a:srgbClr val="E7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472518" y="4703874"/>
              <a:ext cx="5373734" cy="1111503"/>
            </a:xfrm>
            <a:custGeom>
              <a:avLst/>
              <a:gdLst>
                <a:gd name="connsiteX0" fmla="*/ 0 w 5373734"/>
                <a:gd name="connsiteY0" fmla="*/ 111076 h 1110764"/>
                <a:gd name="connsiteX1" fmla="*/ 111076 w 5373734"/>
                <a:gd name="connsiteY1" fmla="*/ 0 h 1110764"/>
                <a:gd name="connsiteX2" fmla="*/ 5262658 w 5373734"/>
                <a:gd name="connsiteY2" fmla="*/ 0 h 1110764"/>
                <a:gd name="connsiteX3" fmla="*/ 5373734 w 5373734"/>
                <a:gd name="connsiteY3" fmla="*/ 111076 h 1110764"/>
                <a:gd name="connsiteX4" fmla="*/ 5373734 w 5373734"/>
                <a:gd name="connsiteY4" fmla="*/ 999688 h 1110764"/>
                <a:gd name="connsiteX5" fmla="*/ 5262658 w 5373734"/>
                <a:gd name="connsiteY5" fmla="*/ 1110764 h 1110764"/>
                <a:gd name="connsiteX6" fmla="*/ 111076 w 5373734"/>
                <a:gd name="connsiteY6" fmla="*/ 1110764 h 1110764"/>
                <a:gd name="connsiteX7" fmla="*/ 0 w 5373734"/>
                <a:gd name="connsiteY7" fmla="*/ 999688 h 1110764"/>
                <a:gd name="connsiteX8" fmla="*/ 0 w 5373734"/>
                <a:gd name="connsiteY8" fmla="*/ 111076 h 11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3734" h="1110764">
                  <a:moveTo>
                    <a:pt x="0" y="111076"/>
                  </a:moveTo>
                  <a:cubicBezTo>
                    <a:pt x="0" y="49730"/>
                    <a:pt x="49730" y="0"/>
                    <a:pt x="111076" y="0"/>
                  </a:cubicBezTo>
                  <a:lnTo>
                    <a:pt x="5262658" y="0"/>
                  </a:lnTo>
                  <a:cubicBezTo>
                    <a:pt x="5324004" y="0"/>
                    <a:pt x="5373734" y="49730"/>
                    <a:pt x="5373734" y="111076"/>
                  </a:cubicBezTo>
                  <a:lnTo>
                    <a:pt x="5373734" y="999688"/>
                  </a:lnTo>
                  <a:cubicBezTo>
                    <a:pt x="5373734" y="1061034"/>
                    <a:pt x="5324004" y="1110764"/>
                    <a:pt x="5262658" y="1110764"/>
                  </a:cubicBezTo>
                  <a:lnTo>
                    <a:pt x="111076" y="1110764"/>
                  </a:lnTo>
                  <a:cubicBezTo>
                    <a:pt x="49730" y="1110764"/>
                    <a:pt x="0" y="1061034"/>
                    <a:pt x="0" y="999688"/>
                  </a:cubicBezTo>
                  <a:lnTo>
                    <a:pt x="0" y="11107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50593" tIns="64770" rIns="64771" bIns="6477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700" b="1">
                  <a:solidFill>
                    <a:schemeClr val="bg1"/>
                  </a:solidFill>
                  <a:cs typeface="Arial" charset="0"/>
                </a:rPr>
                <a:t>Logistique</a:t>
              </a:r>
            </a:p>
            <a:p>
              <a:pPr marL="114300" lvl="1" indent="-114300" defTabSz="755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FR" sz="1200">
                  <a:solidFill>
                    <a:srgbClr val="FFFFFF"/>
                  </a:solidFill>
                  <a:cs typeface="Arial" charset="0"/>
                </a:rPr>
                <a:t>Nombreuses plateformes logistiques pour desservir le grand Ouest</a:t>
              </a:r>
            </a:p>
          </p:txBody>
        </p:sp>
        <p:grpSp>
          <p:nvGrpSpPr>
            <p:cNvPr id="35" name="Rectangle à coins arrondis 34"/>
            <p:cNvGrpSpPr>
              <a:grpSpLocks/>
            </p:cNvGrpSpPr>
            <p:nvPr/>
          </p:nvGrpSpPr>
          <p:grpSpPr bwMode="auto">
            <a:xfrm>
              <a:off x="573024" y="4803648"/>
              <a:ext cx="1097280" cy="914400"/>
              <a:chOff x="573024" y="4803648"/>
              <a:chExt cx="1097280" cy="914400"/>
            </a:xfrm>
          </p:grpSpPr>
          <p:pic>
            <p:nvPicPr>
              <p:cNvPr id="16420" name="Rectangle à coins arrondis 34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73024" y="4803648"/>
                <a:ext cx="1097280" cy="914400"/>
              </a:xfrm>
              <a:prstGeom prst="rect">
                <a:avLst/>
              </a:prstGeom>
              <a:noFill/>
            </p:spPr>
          </p:pic>
          <p:sp>
            <p:nvSpPr>
              <p:cNvPr id="16421" name="Text Box 37"/>
              <p:cNvSpPr txBox="1">
                <a:spLocks noChangeArrowheads="1"/>
              </p:cNvSpPr>
              <p:nvPr/>
            </p:nvSpPr>
            <p:spPr bwMode="auto">
              <a:xfrm>
                <a:off x="609621" y="4841716"/>
                <a:ext cx="1022692" cy="836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1" name="Forme libre 20"/>
          <p:cNvSpPr/>
          <p:nvPr/>
        </p:nvSpPr>
        <p:spPr>
          <a:xfrm>
            <a:off x="6237288" y="4654550"/>
            <a:ext cx="5189537" cy="1017588"/>
          </a:xfrm>
          <a:custGeom>
            <a:avLst/>
            <a:gdLst>
              <a:gd name="connsiteX0" fmla="*/ 0 w 5190488"/>
              <a:gd name="connsiteY0" fmla="*/ 101801 h 1018014"/>
              <a:gd name="connsiteX1" fmla="*/ 101801 w 5190488"/>
              <a:gd name="connsiteY1" fmla="*/ 0 h 1018014"/>
              <a:gd name="connsiteX2" fmla="*/ 5088687 w 5190488"/>
              <a:gd name="connsiteY2" fmla="*/ 0 h 1018014"/>
              <a:gd name="connsiteX3" fmla="*/ 5190488 w 5190488"/>
              <a:gd name="connsiteY3" fmla="*/ 101801 h 1018014"/>
              <a:gd name="connsiteX4" fmla="*/ 5190488 w 5190488"/>
              <a:gd name="connsiteY4" fmla="*/ 916213 h 1018014"/>
              <a:gd name="connsiteX5" fmla="*/ 5088687 w 5190488"/>
              <a:gd name="connsiteY5" fmla="*/ 1018014 h 1018014"/>
              <a:gd name="connsiteX6" fmla="*/ 101801 w 5190488"/>
              <a:gd name="connsiteY6" fmla="*/ 1018014 h 1018014"/>
              <a:gd name="connsiteX7" fmla="*/ 0 w 5190488"/>
              <a:gd name="connsiteY7" fmla="*/ 916213 h 1018014"/>
              <a:gd name="connsiteX8" fmla="*/ 0 w 5190488"/>
              <a:gd name="connsiteY8" fmla="*/ 101801 h 10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488" h="1018014">
                <a:moveTo>
                  <a:pt x="0" y="101801"/>
                </a:moveTo>
                <a:cubicBezTo>
                  <a:pt x="0" y="45578"/>
                  <a:pt x="45578" y="0"/>
                  <a:pt x="101801" y="0"/>
                </a:cubicBezTo>
                <a:lnTo>
                  <a:pt x="5088687" y="0"/>
                </a:lnTo>
                <a:cubicBezTo>
                  <a:pt x="5144910" y="0"/>
                  <a:pt x="5190488" y="45578"/>
                  <a:pt x="5190488" y="101801"/>
                </a:cubicBezTo>
                <a:lnTo>
                  <a:pt x="5190488" y="916213"/>
                </a:lnTo>
                <a:cubicBezTo>
                  <a:pt x="5190488" y="972436"/>
                  <a:pt x="5144910" y="1018014"/>
                  <a:pt x="5088687" y="1018014"/>
                </a:cubicBezTo>
                <a:lnTo>
                  <a:pt x="101801" y="1018014"/>
                </a:lnTo>
                <a:cubicBezTo>
                  <a:pt x="45578" y="1018014"/>
                  <a:pt x="0" y="972436"/>
                  <a:pt x="0" y="916213"/>
                </a:cubicBezTo>
                <a:lnTo>
                  <a:pt x="0" y="1018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4669" tIns="64770" rIns="64771" bIns="64770"/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fr-FR" sz="1700" b="1">
                <a:solidFill>
                  <a:srgbClr val="FFFFFF"/>
                </a:solidFill>
                <a:cs typeface="Arial" charset="0"/>
              </a:rPr>
              <a:t>Biomédical</a:t>
            </a:r>
          </a:p>
          <a:p>
            <a:pPr marL="114300" lvl="1" indent="-114300" defTabSz="7556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fr-FR" sz="1200">
                <a:solidFill>
                  <a:srgbClr val="FFFFFF"/>
                </a:solidFill>
                <a:cs typeface="Arial" charset="0"/>
              </a:rPr>
              <a:t>7500 emplois dans le médical et les grands équipements de santé (3</a:t>
            </a:r>
            <a:r>
              <a:rPr lang="fr-FR" sz="1200" baseline="30000">
                <a:solidFill>
                  <a:srgbClr val="FFFFFF"/>
                </a:solidFill>
                <a:cs typeface="Arial" charset="0"/>
              </a:rPr>
              <a:t>ème</a:t>
            </a:r>
            <a:r>
              <a:rPr lang="fr-FR" sz="1200">
                <a:solidFill>
                  <a:srgbClr val="FFFFFF"/>
                </a:solidFill>
                <a:cs typeface="Arial" charset="0"/>
              </a:rPr>
              <a:t> CH non universitaire de France; future 4è centre de cancérologie)</a:t>
            </a:r>
          </a:p>
        </p:txBody>
      </p:sp>
      <p:grpSp>
        <p:nvGrpSpPr>
          <p:cNvPr id="22" name="Rectangle à coins arrondis 21"/>
          <p:cNvGrpSpPr>
            <a:grpSpLocks/>
          </p:cNvGrpSpPr>
          <p:nvPr/>
        </p:nvGrpSpPr>
        <p:grpSpPr bwMode="auto">
          <a:xfrm>
            <a:off x="6327775" y="4743450"/>
            <a:ext cx="1060450" cy="839788"/>
            <a:chOff x="3986" y="2988"/>
            <a:chExt cx="668" cy="529"/>
          </a:xfrm>
        </p:grpSpPr>
        <p:pic>
          <p:nvPicPr>
            <p:cNvPr id="16396" name="Rectangle à coins arrondis 2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6" y="2988"/>
              <a:ext cx="668" cy="529"/>
            </a:xfrm>
            <a:prstGeom prst="rect">
              <a:avLst/>
            </a:prstGeom>
            <a:noFill/>
          </p:spPr>
        </p:pic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4008" y="3011"/>
              <a:ext cx="624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6237288" y="2371725"/>
            <a:ext cx="5189537" cy="1019175"/>
          </a:xfrm>
          <a:custGeom>
            <a:avLst/>
            <a:gdLst>
              <a:gd name="connsiteX0" fmla="*/ 0 w 5190488"/>
              <a:gd name="connsiteY0" fmla="*/ 101801 h 1018014"/>
              <a:gd name="connsiteX1" fmla="*/ 101801 w 5190488"/>
              <a:gd name="connsiteY1" fmla="*/ 0 h 1018014"/>
              <a:gd name="connsiteX2" fmla="*/ 5088687 w 5190488"/>
              <a:gd name="connsiteY2" fmla="*/ 0 h 1018014"/>
              <a:gd name="connsiteX3" fmla="*/ 5190488 w 5190488"/>
              <a:gd name="connsiteY3" fmla="*/ 101801 h 1018014"/>
              <a:gd name="connsiteX4" fmla="*/ 5190488 w 5190488"/>
              <a:gd name="connsiteY4" fmla="*/ 916213 h 1018014"/>
              <a:gd name="connsiteX5" fmla="*/ 5088687 w 5190488"/>
              <a:gd name="connsiteY5" fmla="*/ 1018014 h 1018014"/>
              <a:gd name="connsiteX6" fmla="*/ 101801 w 5190488"/>
              <a:gd name="connsiteY6" fmla="*/ 1018014 h 1018014"/>
              <a:gd name="connsiteX7" fmla="*/ 0 w 5190488"/>
              <a:gd name="connsiteY7" fmla="*/ 916213 h 1018014"/>
              <a:gd name="connsiteX8" fmla="*/ 0 w 5190488"/>
              <a:gd name="connsiteY8" fmla="*/ 101801 h 10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488" h="1018014">
                <a:moveTo>
                  <a:pt x="0" y="101801"/>
                </a:moveTo>
                <a:cubicBezTo>
                  <a:pt x="0" y="45578"/>
                  <a:pt x="45578" y="0"/>
                  <a:pt x="101801" y="0"/>
                </a:cubicBezTo>
                <a:lnTo>
                  <a:pt x="5088687" y="0"/>
                </a:lnTo>
                <a:cubicBezTo>
                  <a:pt x="5144910" y="0"/>
                  <a:pt x="5190488" y="45578"/>
                  <a:pt x="5190488" y="101801"/>
                </a:cubicBezTo>
                <a:lnTo>
                  <a:pt x="5190488" y="916213"/>
                </a:lnTo>
                <a:cubicBezTo>
                  <a:pt x="5190488" y="972436"/>
                  <a:pt x="5144910" y="1018014"/>
                  <a:pt x="5088687" y="1018014"/>
                </a:cubicBezTo>
                <a:lnTo>
                  <a:pt x="101801" y="1018014"/>
                </a:lnTo>
                <a:cubicBezTo>
                  <a:pt x="45578" y="1018014"/>
                  <a:pt x="0" y="972436"/>
                  <a:pt x="0" y="916213"/>
                </a:cubicBezTo>
                <a:lnTo>
                  <a:pt x="0" y="1018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4669" tIns="64770" rIns="64771" bIns="64770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/>
              <a:t>Industrie Agroalimentaire</a:t>
            </a:r>
          </a:p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Un territoire d’industriels agroalimentaires spécialisés dans la viande et les produits laitiers (</a:t>
            </a:r>
            <a:r>
              <a:rPr lang="fr-FR" sz="1200" dirty="0" err="1"/>
              <a:t>Bordeau</a:t>
            </a:r>
            <a:r>
              <a:rPr lang="fr-FR" sz="1200" dirty="0"/>
              <a:t> </a:t>
            </a:r>
            <a:r>
              <a:rPr lang="fr-FR" sz="1200" dirty="0" err="1"/>
              <a:t>Chesnel</a:t>
            </a:r>
            <a:r>
              <a:rPr lang="fr-FR" sz="1200" dirty="0"/>
              <a:t>, Cosme, Yoplait...)</a:t>
            </a:r>
            <a:endParaRPr lang="fr-FR" sz="1200" b="1" dirty="0"/>
          </a:p>
        </p:txBody>
      </p:sp>
      <p:grpSp>
        <p:nvGrpSpPr>
          <p:cNvPr id="24" name="Rectangle à coins arrondis 23"/>
          <p:cNvGrpSpPr>
            <a:grpSpLocks/>
          </p:cNvGrpSpPr>
          <p:nvPr/>
        </p:nvGrpSpPr>
        <p:grpSpPr bwMode="auto">
          <a:xfrm>
            <a:off x="6327775" y="2462213"/>
            <a:ext cx="1060450" cy="835025"/>
            <a:chOff x="3986" y="1551"/>
            <a:chExt cx="668" cy="526"/>
          </a:xfrm>
        </p:grpSpPr>
        <p:pic>
          <p:nvPicPr>
            <p:cNvPr id="16400" name="Rectangle à coins arrondis 2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86" y="1551"/>
              <a:ext cx="668" cy="526"/>
            </a:xfrm>
            <a:prstGeom prst="rect">
              <a:avLst/>
            </a:prstGeom>
            <a:noFill/>
          </p:spPr>
        </p:pic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008" y="1573"/>
              <a:ext cx="624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orme libre 24"/>
          <p:cNvSpPr/>
          <p:nvPr/>
        </p:nvSpPr>
        <p:spPr>
          <a:xfrm>
            <a:off x="6237288" y="1033463"/>
            <a:ext cx="5189537" cy="1270000"/>
          </a:xfrm>
          <a:custGeom>
            <a:avLst/>
            <a:gdLst>
              <a:gd name="connsiteX0" fmla="*/ 0 w 5190488"/>
              <a:gd name="connsiteY0" fmla="*/ 101801 h 1018014"/>
              <a:gd name="connsiteX1" fmla="*/ 101801 w 5190488"/>
              <a:gd name="connsiteY1" fmla="*/ 0 h 1018014"/>
              <a:gd name="connsiteX2" fmla="*/ 5088687 w 5190488"/>
              <a:gd name="connsiteY2" fmla="*/ 0 h 1018014"/>
              <a:gd name="connsiteX3" fmla="*/ 5190488 w 5190488"/>
              <a:gd name="connsiteY3" fmla="*/ 101801 h 1018014"/>
              <a:gd name="connsiteX4" fmla="*/ 5190488 w 5190488"/>
              <a:gd name="connsiteY4" fmla="*/ 916213 h 1018014"/>
              <a:gd name="connsiteX5" fmla="*/ 5088687 w 5190488"/>
              <a:gd name="connsiteY5" fmla="*/ 1018014 h 1018014"/>
              <a:gd name="connsiteX6" fmla="*/ 101801 w 5190488"/>
              <a:gd name="connsiteY6" fmla="*/ 1018014 h 1018014"/>
              <a:gd name="connsiteX7" fmla="*/ 0 w 5190488"/>
              <a:gd name="connsiteY7" fmla="*/ 916213 h 1018014"/>
              <a:gd name="connsiteX8" fmla="*/ 0 w 5190488"/>
              <a:gd name="connsiteY8" fmla="*/ 101801 h 10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488" h="1018014">
                <a:moveTo>
                  <a:pt x="0" y="101801"/>
                </a:moveTo>
                <a:cubicBezTo>
                  <a:pt x="0" y="45578"/>
                  <a:pt x="45578" y="0"/>
                  <a:pt x="101801" y="0"/>
                </a:cubicBezTo>
                <a:lnTo>
                  <a:pt x="5088687" y="0"/>
                </a:lnTo>
                <a:cubicBezTo>
                  <a:pt x="5144910" y="0"/>
                  <a:pt x="5190488" y="45578"/>
                  <a:pt x="5190488" y="101801"/>
                </a:cubicBezTo>
                <a:lnTo>
                  <a:pt x="5190488" y="916213"/>
                </a:lnTo>
                <a:cubicBezTo>
                  <a:pt x="5190488" y="972436"/>
                  <a:pt x="5144910" y="1018014"/>
                  <a:pt x="5088687" y="1018014"/>
                </a:cubicBezTo>
                <a:lnTo>
                  <a:pt x="101801" y="1018014"/>
                </a:lnTo>
                <a:cubicBezTo>
                  <a:pt x="45578" y="1018014"/>
                  <a:pt x="0" y="972436"/>
                  <a:pt x="0" y="916213"/>
                </a:cubicBezTo>
                <a:lnTo>
                  <a:pt x="0" y="1018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4669" tIns="64770" rIns="64771" bIns="64770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bg1"/>
                </a:solidFill>
              </a:rPr>
              <a:t>Industrie Automobile et mécanique</a:t>
            </a:r>
          </a:p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Constructeurs et </a:t>
            </a:r>
            <a:r>
              <a:rPr lang="fr-FR" sz="1200" dirty="0" err="1"/>
              <a:t>soustraitants</a:t>
            </a:r>
            <a:r>
              <a:rPr lang="fr-FR" sz="1200" dirty="0"/>
              <a:t> de l’industrie automobile et aéronautique (Renault, </a:t>
            </a:r>
            <a:r>
              <a:rPr lang="fr-FR" sz="1200" dirty="0" err="1"/>
              <a:t>Claas</a:t>
            </a:r>
            <a:r>
              <a:rPr lang="fr-FR" sz="1200" dirty="0"/>
              <a:t> </a:t>
            </a:r>
            <a:r>
              <a:rPr lang="fr-FR" sz="1200" dirty="0" err="1"/>
              <a:t>Tractor</a:t>
            </a:r>
            <a:r>
              <a:rPr lang="fr-FR" sz="1200" dirty="0"/>
              <a:t>, NTN, GKN, </a:t>
            </a:r>
            <a:r>
              <a:rPr lang="fr-FR" sz="1200" dirty="0" err="1"/>
              <a:t>Flowserve</a:t>
            </a:r>
            <a:r>
              <a:rPr lang="fr-FR" sz="1200" dirty="0"/>
              <a:t>, SMB, Dura, E4V, Gruau...) et des industries d’autres univers (Bobet, </a:t>
            </a:r>
            <a:r>
              <a:rPr lang="fr-FR" sz="1200" dirty="0" err="1"/>
              <a:t>Colart</a:t>
            </a:r>
            <a:r>
              <a:rPr lang="fr-FR" sz="1200" dirty="0"/>
              <a:t>, Groupe Leblanc, </a:t>
            </a:r>
            <a:r>
              <a:rPr lang="fr-FR" sz="1200" dirty="0" err="1"/>
              <a:t>Dairon</a:t>
            </a:r>
            <a:r>
              <a:rPr lang="fr-FR" sz="1200" dirty="0"/>
              <a:t>,</a:t>
            </a:r>
          </a:p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fr-FR" sz="1700" b="1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25"/>
          <p:cNvSpPr>
            <a:spLocks noChangeArrowheads="1"/>
          </p:cNvSpPr>
          <p:nvPr/>
        </p:nvSpPr>
        <p:spPr bwMode="auto">
          <a:xfrm>
            <a:off x="6338888" y="1300163"/>
            <a:ext cx="1038225" cy="814387"/>
          </a:xfrm>
          <a:prstGeom prst="roundRect">
            <a:avLst>
              <a:gd name="adj" fmla="val 10000"/>
            </a:avLst>
          </a:prstGeom>
          <a:blipFill dpi="0" rotWithShape="1">
            <a:blip r:embed="rId12"/>
            <a:srcRect/>
            <a:stretch>
              <a:fillRect/>
            </a:stretch>
          </a:blipFill>
          <a:ln w="12700" algn="ctr">
            <a:solidFill>
              <a:srgbClr val="E7E6E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237288" y="3530600"/>
            <a:ext cx="5189537" cy="1017588"/>
          </a:xfrm>
          <a:custGeom>
            <a:avLst/>
            <a:gdLst>
              <a:gd name="connsiteX0" fmla="*/ 0 w 5190488"/>
              <a:gd name="connsiteY0" fmla="*/ 101801 h 1018014"/>
              <a:gd name="connsiteX1" fmla="*/ 101801 w 5190488"/>
              <a:gd name="connsiteY1" fmla="*/ 0 h 1018014"/>
              <a:gd name="connsiteX2" fmla="*/ 5088687 w 5190488"/>
              <a:gd name="connsiteY2" fmla="*/ 0 h 1018014"/>
              <a:gd name="connsiteX3" fmla="*/ 5190488 w 5190488"/>
              <a:gd name="connsiteY3" fmla="*/ 101801 h 1018014"/>
              <a:gd name="connsiteX4" fmla="*/ 5190488 w 5190488"/>
              <a:gd name="connsiteY4" fmla="*/ 916213 h 1018014"/>
              <a:gd name="connsiteX5" fmla="*/ 5088687 w 5190488"/>
              <a:gd name="connsiteY5" fmla="*/ 1018014 h 1018014"/>
              <a:gd name="connsiteX6" fmla="*/ 101801 w 5190488"/>
              <a:gd name="connsiteY6" fmla="*/ 1018014 h 1018014"/>
              <a:gd name="connsiteX7" fmla="*/ 0 w 5190488"/>
              <a:gd name="connsiteY7" fmla="*/ 916213 h 1018014"/>
              <a:gd name="connsiteX8" fmla="*/ 0 w 5190488"/>
              <a:gd name="connsiteY8" fmla="*/ 101801 h 10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488" h="1018014">
                <a:moveTo>
                  <a:pt x="0" y="101801"/>
                </a:moveTo>
                <a:cubicBezTo>
                  <a:pt x="0" y="45578"/>
                  <a:pt x="45578" y="0"/>
                  <a:pt x="101801" y="0"/>
                </a:cubicBezTo>
                <a:lnTo>
                  <a:pt x="5088687" y="0"/>
                </a:lnTo>
                <a:cubicBezTo>
                  <a:pt x="5144910" y="0"/>
                  <a:pt x="5190488" y="45578"/>
                  <a:pt x="5190488" y="101801"/>
                </a:cubicBezTo>
                <a:lnTo>
                  <a:pt x="5190488" y="916213"/>
                </a:lnTo>
                <a:cubicBezTo>
                  <a:pt x="5190488" y="972436"/>
                  <a:pt x="5144910" y="1018014"/>
                  <a:pt x="5088687" y="1018014"/>
                </a:cubicBezTo>
                <a:lnTo>
                  <a:pt x="101801" y="1018014"/>
                </a:lnTo>
                <a:cubicBezTo>
                  <a:pt x="45578" y="1018014"/>
                  <a:pt x="0" y="972436"/>
                  <a:pt x="0" y="916213"/>
                </a:cubicBezTo>
                <a:lnTo>
                  <a:pt x="0" y="10180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4669" tIns="64770" rIns="64771" bIns="64770"/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fr-FR" sz="1700" b="1">
                <a:solidFill>
                  <a:srgbClr val="FFFFFF"/>
                </a:solidFill>
                <a:cs typeface="Arial" charset="0"/>
              </a:rPr>
              <a:t>Risque et assurance</a:t>
            </a:r>
          </a:p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fr-FR" sz="1200">
                <a:solidFill>
                  <a:srgbClr val="FFFFFF"/>
                </a:solidFill>
                <a:cs typeface="Arial" charset="0"/>
              </a:rPr>
              <a:t>Un institut de recherche internationalement reconnu, des grands groupes (COVEA, Groupama, GIE CESAME VITALE), un Salon du Risque global en 2022, un institut de l’actuariat</a:t>
            </a:r>
            <a:endParaRPr lang="fr-FR" sz="17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7" name="Rectangle à coins arrondis 36"/>
          <p:cNvGrpSpPr>
            <a:grpSpLocks/>
          </p:cNvGrpSpPr>
          <p:nvPr/>
        </p:nvGrpSpPr>
        <p:grpSpPr bwMode="auto">
          <a:xfrm>
            <a:off x="6327775" y="3621088"/>
            <a:ext cx="1060450" cy="835025"/>
            <a:chOff x="3986" y="2281"/>
            <a:chExt cx="668" cy="526"/>
          </a:xfrm>
        </p:grpSpPr>
        <p:pic>
          <p:nvPicPr>
            <p:cNvPr id="16406" name="Rectangle à coins arrondis 3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86" y="2281"/>
              <a:ext cx="668" cy="526"/>
            </a:xfrm>
            <a:prstGeom prst="rect">
              <a:avLst/>
            </a:prstGeom>
            <a:noFill/>
          </p:spPr>
        </p:pic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4008" y="2303"/>
              <a:ext cx="624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424" name="Picture 40" descr="GLOBAL RISK EXPO CONGRES on Twitter: &quot;Le Mans Innovation accompagnera la  1ère édition de Global Risk Expo Congrès ce 8 mars 2022 #lemans : concours  de start-up, challenges étudiants, les projets 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3013" y="3640138"/>
            <a:ext cx="1058862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410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7411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498475" y="1344613"/>
            <a:ext cx="1895475" cy="34528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36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15" name="Picture 42" descr="initiatives-Sarthe+sign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263" y="1871663"/>
            <a:ext cx="1244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age 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663" y="2411413"/>
            <a:ext cx="11398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9" descr="logo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9388" y="3576638"/>
            <a:ext cx="10588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 descr="Résultat de recherche d'images pour &quot;solution eco pays de la loire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8600" y="1525588"/>
            <a:ext cx="10429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Imag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8250" y="3165475"/>
            <a:ext cx="6556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5" descr="Le Mans Créapoli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8038" y="1409700"/>
            <a:ext cx="13557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Imag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0413" y="2022475"/>
            <a:ext cx="9921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Image 5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7850" y="1739900"/>
            <a:ext cx="757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Imag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0538" y="2349500"/>
            <a:ext cx="8556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Image 2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3638" y="3938588"/>
            <a:ext cx="7429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Imag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36025" y="2333625"/>
            <a:ext cx="1071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Image 2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85088" y="390207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Image 2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05613" y="384492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Image 2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45363" y="3406775"/>
            <a:ext cx="9112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à coins arrondis 30"/>
          <p:cNvSpPr/>
          <p:nvPr/>
        </p:nvSpPr>
        <p:spPr>
          <a:xfrm>
            <a:off x="2620963" y="1360488"/>
            <a:ext cx="1870075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30" name="Picture 4" descr="Résultat de recherche d'images pour &quot;solution eco pays de la loire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2188" y="2620963"/>
            <a:ext cx="10429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8615363" y="1358900"/>
            <a:ext cx="1533525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32" name="Image 3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007475" y="1543050"/>
            <a:ext cx="669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691563" y="2978150"/>
            <a:ext cx="12827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Image 3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770938" y="3532188"/>
            <a:ext cx="12684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Image 3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754313" y="4225925"/>
            <a:ext cx="7699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Image 38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412413" y="1955800"/>
            <a:ext cx="8048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Image 3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673850" y="2905125"/>
            <a:ext cx="776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Imag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643188" y="2222500"/>
            <a:ext cx="987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Imag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715125" y="2074863"/>
            <a:ext cx="10461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Image 44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693988" y="2894013"/>
            <a:ext cx="11350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2" descr="ASCAPE 72 : l'emploi par l'action ! Présentation, avec Luc Thiriez.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328275" y="2676525"/>
            <a:ext cx="9366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4" descr="FACE LE MANS METROPOLE | LinkedIn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488613" y="4087813"/>
            <a:ext cx="709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6" descr="Après le 31 mars 2020, le calcul de l'allocation chômage change - Fidérim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702925" y="3557588"/>
            <a:ext cx="784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8" descr="Apec – Association pour l'emploi des cadres Logo Vector - (.SVG + .PNG) -  LogoVectorSeek.Com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0272713" y="3313113"/>
            <a:ext cx="6746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Image 4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0471150" y="1447800"/>
            <a:ext cx="6397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à coins arrondis 50"/>
          <p:cNvSpPr/>
          <p:nvPr/>
        </p:nvSpPr>
        <p:spPr>
          <a:xfrm>
            <a:off x="10226675" y="1344613"/>
            <a:ext cx="1295400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6624638" y="1358900"/>
            <a:ext cx="1868487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8616950" y="1358900"/>
            <a:ext cx="1531938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4597400" y="1344613"/>
            <a:ext cx="1868488" cy="339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50" name="Picture 3" descr="CCI Le Mans Sarthe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211263" y="2074863"/>
            <a:ext cx="11271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Image 56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65188" y="1511300"/>
            <a:ext cx="10080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Image 69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838200" y="3419475"/>
            <a:ext cx="75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6" descr="Résultat de recherche d'images pour &quot;CEAS logo&quot;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289050" y="3003550"/>
            <a:ext cx="9255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Image 59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036638" y="4033838"/>
            <a:ext cx="12620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2" descr="logo CMA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27075" y="2493963"/>
            <a:ext cx="6667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Image 61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985000" y="1479550"/>
            <a:ext cx="10334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2" descr="Le Mans Université - RFI Ouest Industries Créatives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684713" y="3321050"/>
            <a:ext cx="7889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Image 8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610100" y="2540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8" descr="http://afcrt.com/wp-content/uploads/2014/12/logo_cttm2.jp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5513388" y="3279775"/>
            <a:ext cx="881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Picture 32" descr="logo14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5403850" y="3848100"/>
            <a:ext cx="9906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1" name="Image 43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738688" y="4154488"/>
            <a:ext cx="7635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2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2-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Mans, un environnement </a:t>
            </a:r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porteur pour les entreprises</a:t>
            </a:r>
            <a:endParaRPr lang="fr-FR" sz="2000" b="1" dirty="0">
              <a:solidFill>
                <a:srgbClr val="00A8BB"/>
              </a:solidFill>
              <a:latin typeface="Calibri" pitchFamily="34" charset="0"/>
            </a:endParaRPr>
          </a:p>
        </p:txBody>
      </p:sp>
      <p:pic>
        <p:nvPicPr>
          <p:cNvPr id="17463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65" name="Groupe 62"/>
          <p:cNvGrpSpPr>
            <a:grpSpLocks/>
          </p:cNvGrpSpPr>
          <p:nvPr/>
        </p:nvGrpSpPr>
        <p:grpSpPr bwMode="auto">
          <a:xfrm>
            <a:off x="0" y="4987925"/>
            <a:ext cx="12079288" cy="652463"/>
            <a:chOff x="0" y="4987552"/>
            <a:chExt cx="12079272" cy="653215"/>
          </a:xfrm>
        </p:grpSpPr>
        <p:grpSp>
          <p:nvGrpSpPr>
            <p:cNvPr id="17466" name="Groupe 67"/>
            <p:cNvGrpSpPr>
              <a:grpSpLocks/>
            </p:cNvGrpSpPr>
            <p:nvPr/>
          </p:nvGrpSpPr>
          <p:grpSpPr bwMode="auto">
            <a:xfrm>
              <a:off x="0" y="4987552"/>
              <a:ext cx="2198361" cy="653215"/>
              <a:chOff x="17624" y="0"/>
              <a:chExt cx="2198361" cy="653215"/>
            </a:xfrm>
          </p:grpSpPr>
          <p:sp>
            <p:nvSpPr>
              <p:cNvPr id="84" name="Chevron 83"/>
              <p:cNvSpPr/>
              <p:nvPr/>
            </p:nvSpPr>
            <p:spPr>
              <a:xfrm>
                <a:off x="17624" y="0"/>
                <a:ext cx="2198685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Chevron 4"/>
              <p:cNvSpPr txBox="1"/>
              <p:nvPr/>
            </p:nvSpPr>
            <p:spPr>
              <a:xfrm>
                <a:off x="344649" y="0"/>
                <a:ext cx="1544636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Création / accompagnement</a:t>
                </a:r>
              </a:p>
            </p:txBody>
          </p:sp>
        </p:grpSp>
        <p:grpSp>
          <p:nvGrpSpPr>
            <p:cNvPr id="17467" name="Groupe 68"/>
            <p:cNvGrpSpPr>
              <a:grpSpLocks/>
            </p:cNvGrpSpPr>
            <p:nvPr/>
          </p:nvGrpSpPr>
          <p:grpSpPr bwMode="auto">
            <a:xfrm>
              <a:off x="1969653" y="4987552"/>
              <a:ext cx="2198361" cy="653215"/>
              <a:chOff x="1987277" y="0"/>
              <a:chExt cx="2198361" cy="653215"/>
            </a:xfrm>
          </p:grpSpPr>
          <p:sp>
            <p:nvSpPr>
              <p:cNvPr id="82" name="Chevron 81"/>
              <p:cNvSpPr/>
              <p:nvPr/>
            </p:nvSpPr>
            <p:spPr>
              <a:xfrm>
                <a:off x="1987709" y="0"/>
                <a:ext cx="2198684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Chevron 6"/>
              <p:cNvSpPr txBox="1"/>
              <p:nvPr/>
            </p:nvSpPr>
            <p:spPr>
              <a:xfrm>
                <a:off x="2314734" y="0"/>
                <a:ext cx="1544635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Financement</a:t>
                </a:r>
              </a:p>
            </p:txBody>
          </p:sp>
        </p:grpSp>
        <p:grpSp>
          <p:nvGrpSpPr>
            <p:cNvPr id="17468" name="Groupe 69"/>
            <p:cNvGrpSpPr>
              <a:grpSpLocks/>
            </p:cNvGrpSpPr>
            <p:nvPr/>
          </p:nvGrpSpPr>
          <p:grpSpPr bwMode="auto">
            <a:xfrm>
              <a:off x="3945336" y="4987552"/>
              <a:ext cx="2198361" cy="653215"/>
              <a:chOff x="3962960" y="0"/>
              <a:chExt cx="2198361" cy="653215"/>
            </a:xfrm>
          </p:grpSpPr>
          <p:sp>
            <p:nvSpPr>
              <p:cNvPr id="80" name="Chevron 79"/>
              <p:cNvSpPr/>
              <p:nvPr/>
            </p:nvSpPr>
            <p:spPr>
              <a:xfrm>
                <a:off x="3962557" y="0"/>
                <a:ext cx="2198684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Chevron 8"/>
              <p:cNvSpPr txBox="1"/>
              <p:nvPr/>
            </p:nvSpPr>
            <p:spPr>
              <a:xfrm>
                <a:off x="4289582" y="0"/>
                <a:ext cx="1544635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Réseaux thématiques</a:t>
                </a:r>
              </a:p>
            </p:txBody>
          </p:sp>
        </p:grpSp>
        <p:grpSp>
          <p:nvGrpSpPr>
            <p:cNvPr id="17469" name="Groupe 70"/>
            <p:cNvGrpSpPr>
              <a:grpSpLocks/>
            </p:cNvGrpSpPr>
            <p:nvPr/>
          </p:nvGrpSpPr>
          <p:grpSpPr bwMode="auto">
            <a:xfrm>
              <a:off x="5923861" y="4987552"/>
              <a:ext cx="2198361" cy="653215"/>
              <a:chOff x="5941485" y="0"/>
              <a:chExt cx="2198361" cy="653215"/>
            </a:xfrm>
          </p:grpSpPr>
          <p:sp>
            <p:nvSpPr>
              <p:cNvPr id="78" name="Chevron 77"/>
              <p:cNvSpPr/>
              <p:nvPr/>
            </p:nvSpPr>
            <p:spPr>
              <a:xfrm>
                <a:off x="5942166" y="0"/>
                <a:ext cx="2197097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Chevron 10"/>
              <p:cNvSpPr txBox="1"/>
              <p:nvPr/>
            </p:nvSpPr>
            <p:spPr>
              <a:xfrm>
                <a:off x="6269191" y="0"/>
                <a:ext cx="1543048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Attractivité exogène</a:t>
                </a:r>
              </a:p>
            </p:txBody>
          </p:sp>
        </p:grpSp>
        <p:grpSp>
          <p:nvGrpSpPr>
            <p:cNvPr id="17470" name="Groupe 71"/>
            <p:cNvGrpSpPr>
              <a:grpSpLocks/>
            </p:cNvGrpSpPr>
            <p:nvPr/>
          </p:nvGrpSpPr>
          <p:grpSpPr bwMode="auto">
            <a:xfrm>
              <a:off x="7902386" y="4987552"/>
              <a:ext cx="2198361" cy="653215"/>
              <a:chOff x="7920010" y="0"/>
              <a:chExt cx="2198361" cy="653215"/>
            </a:xfrm>
          </p:grpSpPr>
          <p:sp>
            <p:nvSpPr>
              <p:cNvPr id="76" name="Chevron 75"/>
              <p:cNvSpPr/>
              <p:nvPr/>
            </p:nvSpPr>
            <p:spPr>
              <a:xfrm>
                <a:off x="7920189" y="0"/>
                <a:ext cx="2198685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Chevron 12"/>
              <p:cNvSpPr txBox="1"/>
              <p:nvPr/>
            </p:nvSpPr>
            <p:spPr>
              <a:xfrm>
                <a:off x="8247214" y="0"/>
                <a:ext cx="1544636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Immobilier et foncier</a:t>
                </a:r>
              </a:p>
            </p:txBody>
          </p:sp>
        </p:grpSp>
        <p:grpSp>
          <p:nvGrpSpPr>
            <p:cNvPr id="17471" name="Groupe 72"/>
            <p:cNvGrpSpPr>
              <a:grpSpLocks/>
            </p:cNvGrpSpPr>
            <p:nvPr/>
          </p:nvGrpSpPr>
          <p:grpSpPr bwMode="auto">
            <a:xfrm>
              <a:off x="9880911" y="4987552"/>
              <a:ext cx="2198361" cy="653215"/>
              <a:chOff x="9898535" y="0"/>
              <a:chExt cx="2198361" cy="653215"/>
            </a:xfrm>
          </p:grpSpPr>
          <p:sp>
            <p:nvSpPr>
              <p:cNvPr id="74" name="Chevron 73"/>
              <p:cNvSpPr/>
              <p:nvPr/>
            </p:nvSpPr>
            <p:spPr>
              <a:xfrm>
                <a:off x="9898211" y="0"/>
                <a:ext cx="2198685" cy="653215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Chevron 14"/>
              <p:cNvSpPr txBox="1"/>
              <p:nvPr/>
            </p:nvSpPr>
            <p:spPr>
              <a:xfrm>
                <a:off x="10225236" y="0"/>
                <a:ext cx="1544636" cy="6532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008" tIns="20003" rIns="20003" bIns="20003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500" dirty="0"/>
                  <a:t>Emploi et RH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843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843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 Innovation</a:t>
            </a:r>
          </a:p>
        </p:txBody>
      </p:sp>
      <p:pic>
        <p:nvPicPr>
          <p:cNvPr id="18439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https://www.lemansinnovation.fr/wp-content/uploads/2017/05/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603" y="2257425"/>
            <a:ext cx="10607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9459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A8BB"/>
                </a:solidFill>
                <a:latin typeface="Calibri" pitchFamily="34" charset="0"/>
              </a:rPr>
              <a:t>3- Le </a:t>
            </a:r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Mans Innovation…Qui sommes-nous?</a:t>
            </a:r>
          </a:p>
        </p:txBody>
      </p:sp>
      <p:pic>
        <p:nvPicPr>
          <p:cNvPr id="19463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0350" y="1046350"/>
            <a:ext cx="8010525" cy="45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048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048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3- Le Mans Innovation…Qui sommes-nous?</a:t>
            </a:r>
          </a:p>
        </p:txBody>
      </p:sp>
      <p:pic>
        <p:nvPicPr>
          <p:cNvPr id="20487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0975" y="1019831"/>
            <a:ext cx="8272203" cy="465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2530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2531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069013"/>
            <a:ext cx="1157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800350" y="709613"/>
            <a:ext cx="8397875" cy="11112"/>
          </a:xfrm>
          <a:prstGeom prst="line">
            <a:avLst/>
          </a:prstGeom>
          <a:ln w="38100">
            <a:solidFill>
              <a:srgbClr val="00A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63"/>
          <p:cNvSpPr>
            <a:spLocks noChangeArrowheads="1"/>
          </p:cNvSpPr>
          <p:nvPr/>
        </p:nvSpPr>
        <p:spPr bwMode="auto">
          <a:xfrm>
            <a:off x="2720975" y="244475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A8BB"/>
                </a:solidFill>
                <a:latin typeface="Calibri" pitchFamily="34" charset="0"/>
              </a:rPr>
              <a:t>3- Le Mans Innovation</a:t>
            </a:r>
          </a:p>
        </p:txBody>
      </p:sp>
      <p:pic>
        <p:nvPicPr>
          <p:cNvPr id="22535" name="Picture 2" descr="Le Mans Innovation | Entreprises Pays de la L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13" y="5845175"/>
            <a:ext cx="14620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Le village by CA Le Mans-La Ruche | Le Mans Développ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5883275"/>
            <a:ext cx="1844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9136" y="1075114"/>
            <a:ext cx="773705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443</Words>
  <Application>Microsoft Office PowerPoint</Application>
  <PresentationFormat>Grand écran</PresentationFormat>
  <Paragraphs>67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Anne-Helene FORET</cp:lastModifiedBy>
  <cp:revision>45</cp:revision>
  <dcterms:created xsi:type="dcterms:W3CDTF">2021-03-31T15:32:13Z</dcterms:created>
  <dcterms:modified xsi:type="dcterms:W3CDTF">2021-06-08T13:53:45Z</dcterms:modified>
</cp:coreProperties>
</file>