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7" r:id="rId13"/>
    <p:sldId id="275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D82F9A-C488-41F6-8BDB-F68723545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EA8E04-E061-4397-8CEE-05C07B1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0FA5EF-5032-4805-8D6F-1152CF8F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1C723B-A341-4858-8B43-286ABB81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C401EA-9270-4F89-91F0-F862F511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4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8454F-AD93-48A1-A214-F5ED5BC7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4FD2FD-346A-432D-B521-66F4BA3FC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EFC7D-7415-40FF-920F-8B893D5D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302090-3C7A-4C1E-8E13-EC1CB849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E651D6-9A74-4D8E-B4C4-3F0B479F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82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0BD8E79-FDF9-45EA-8F3E-BC623F02F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C15C61-C23D-4B75-B27C-99C7DEFCB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6B99B7-F124-465E-88EA-8E575DB6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54BD1-9E02-4D90-A46C-35BF9C58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8B6A8-DBE8-4E05-99B1-0FCF93C8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07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5B0F2-79B3-44CA-BE54-28AE09A6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D7BB7E-460C-4415-86C6-B48BE1B38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1285FE-82B3-4F93-8186-E85DDE4E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D68963-DE6F-4772-90A4-D5B637D0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2A70AD-2BC9-4DC0-8DF5-0E2F4662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1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0BF26-92C5-4B7B-A297-3C983D1E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8C5F99-9474-4313-B7B8-65E03E8A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F0D89F-6612-4D39-91A9-3C525E7F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16D20-4DCC-4806-81C9-402818D3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5FA8C1-448A-474C-8E7A-D256D2F2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4FBDD-20CD-4AF1-8434-56993BE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91CA0E-32E4-4AA1-B395-80286759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0F57EC-715A-42A3-9EEF-FBCC05D0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3F0389-56C2-4906-A9A3-DD80E918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1095D9-F72B-4690-AD34-EAF80705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7F2131-1745-4A89-B6C7-E72511B9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508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FDDD3-6AB3-4977-B360-4EB4F001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0389E4-C2D1-4CD1-80C8-35909978D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D5B18D-09F3-4592-8660-D79566A1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19A94A-B62B-45BB-A029-BD6E6FBC7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5A77F1-8740-4E17-A34B-F4FAE3CAD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F6E21D-D2F5-4995-AB11-F10F1D9C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F03A76-DA82-46A7-B149-FA89037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CB19CD-3C61-4712-8440-3C0BB84E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6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ABF78-286C-4813-A17B-A42F23DE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2AA20A-55B7-4E82-B9E4-974408D7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92F13B-308D-4F8F-81B1-258B72B7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9CA2E8-9645-4BB2-A2F1-F32517B7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0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F5FDBE-49E5-4D8E-81E2-56AA08A5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0D5AEA-7FD9-47EA-8018-39BF500D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17080F-C890-4FE3-8C75-7EA63D9C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99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188FD-0DFD-4FF9-94AE-76F36568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EC5239-B2BE-496A-A6A1-4144E90E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D41048-09A8-42A4-9C2A-E502E53BF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99FD7C-914D-4A27-9450-701E22F0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41AA6C-EB3D-44E0-8B43-80A4E4A7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17ABCF-AB0B-4775-85F6-5A9AD3AA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1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3388C-7E66-4E15-9A9A-3B3EEFB1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D4CF5C-BA9A-483A-9B3B-03865602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49464-9540-4025-88BF-98A3A2F7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A1351C-9946-4673-9DF5-9D8455E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6E04CD-3859-4CF8-A083-B4E224A9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FD501A-84C8-42FE-9DE5-05378780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2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F6E0A1-02B5-4320-98A7-298B3984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918EB1-007A-4728-A26E-9F064FF97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709C3-51DC-459B-83E9-CEFD4A9F2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C07A-1065-486C-81F5-FBFE7E2880AB}" type="datetimeFigureOut">
              <a:rPr lang="fr-FR" smtClean="0"/>
              <a:t>04/06/2021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E5C83F-1989-4210-8375-9BF1A10CD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9B03C3-3303-4AEE-BFAA-D84BAED41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F910-BD78-4E42-8213-EE204D729E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74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5D1EA2-EAE3-4709-B8FB-FA4B4DD0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9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0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43D14-1DC4-4CD7-811F-FE544DC968CC}"/>
              </a:ext>
            </a:extLst>
          </p:cNvPr>
          <p:cNvSpPr/>
          <p:nvPr/>
        </p:nvSpPr>
        <p:spPr>
          <a:xfrm>
            <a:off x="910533" y="1795749"/>
            <a:ext cx="99027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400" b="1" dirty="0"/>
              <a:t> </a:t>
            </a:r>
            <a:r>
              <a:rPr lang="fr-FR" sz="2400" dirty="0"/>
              <a:t>Respect des personnes et des biens</a:t>
            </a:r>
          </a:p>
          <a:p>
            <a:r>
              <a:rPr lang="fr-FR" sz="2400" dirty="0"/>
              <a:t>	</a:t>
            </a:r>
            <a:r>
              <a:rPr lang="fr-FR" sz="2200" dirty="0"/>
              <a:t>Implications dans la gestion des salariés (bienveillance)</a:t>
            </a:r>
          </a:p>
          <a:p>
            <a:r>
              <a:rPr lang="fr-FR" sz="2200" dirty="0"/>
              <a:t>	et des ressources notamment collectives</a:t>
            </a:r>
            <a:br>
              <a:rPr lang="fr-FR" sz="2200" dirty="0"/>
            </a:br>
            <a:endParaRPr lang="fr-FR" sz="2200" i="1" dirty="0"/>
          </a:p>
          <a:p>
            <a:pPr>
              <a:buFont typeface="Wingdings" pitchFamily="2" charset="2"/>
              <a:buChar char="ü"/>
            </a:pPr>
            <a:r>
              <a:rPr lang="fr-FR" sz="2400" b="1" dirty="0"/>
              <a:t> </a:t>
            </a:r>
            <a:r>
              <a:rPr lang="fr-FR" sz="2400" dirty="0"/>
              <a:t>Gratuité de l’accompagnement</a:t>
            </a:r>
          </a:p>
          <a:p>
            <a:pPr lvl="1"/>
            <a:r>
              <a:rPr lang="fr-FR" sz="2400" dirty="0"/>
              <a:t>	</a:t>
            </a:r>
            <a:r>
              <a:rPr lang="fr-FR" sz="2200" dirty="0"/>
              <a:t>Membres bénévoles</a:t>
            </a:r>
            <a:br>
              <a:rPr lang="fr-FR" sz="2200" dirty="0"/>
            </a:br>
            <a:endParaRPr lang="fr-FR" sz="2200" dirty="0"/>
          </a:p>
          <a:p>
            <a:pPr>
              <a:buFont typeface="Wingdings" pitchFamily="2" charset="2"/>
              <a:buChar char="ü"/>
            </a:pPr>
            <a:r>
              <a:rPr lang="fr-FR" sz="2400" b="1" dirty="0"/>
              <a:t> </a:t>
            </a:r>
            <a:r>
              <a:rPr lang="fr-FR" sz="2400" dirty="0"/>
              <a:t>Engagement de réciprocité</a:t>
            </a:r>
          </a:p>
          <a:p>
            <a:r>
              <a:rPr lang="fr-FR" sz="2400" dirty="0"/>
              <a:t>	</a:t>
            </a:r>
            <a:r>
              <a:rPr lang="fr-FR" sz="2200" dirty="0"/>
              <a:t>Je suis aidé (par un accompagnement gratuit) </a:t>
            </a:r>
          </a:p>
          <a:p>
            <a:r>
              <a:rPr lang="fr-FR" sz="2200" dirty="0"/>
              <a:t>               j’aiderai à mon tour le moment venu</a:t>
            </a:r>
          </a:p>
          <a:p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253B55-1A42-4D67-BD28-437E4AF07B16}"/>
              </a:ext>
            </a:extLst>
          </p:cNvPr>
          <p:cNvSpPr txBox="1"/>
          <p:nvPr/>
        </p:nvSpPr>
        <p:spPr>
          <a:xfrm>
            <a:off x="910534" y="680481"/>
            <a:ext cx="9392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</a:t>
            </a:r>
            <a:br>
              <a:rPr lang="fr-FR" sz="2400" dirty="0"/>
            </a:br>
            <a:r>
              <a:rPr lang="fr-FR" sz="2400" i="1" dirty="0"/>
              <a:t>Adhésion aux valeurs de Réseau Entreprendre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209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0"/>
            <a:ext cx="12180722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253B55-1A42-4D67-BD28-437E4AF07B16}"/>
              </a:ext>
            </a:extLst>
          </p:cNvPr>
          <p:cNvSpPr txBox="1"/>
          <p:nvPr/>
        </p:nvSpPr>
        <p:spPr>
          <a:xfrm>
            <a:off x="910534" y="680481"/>
            <a:ext cx="9392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</a:t>
            </a:r>
            <a:br>
              <a:rPr lang="fr-FR" sz="2400" dirty="0"/>
            </a:br>
            <a:r>
              <a:rPr lang="fr-FR" sz="2400" i="1" dirty="0"/>
              <a:t>En bref 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013560-8E3C-43BE-975D-0F3BD589C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18" y="1502679"/>
            <a:ext cx="7142581" cy="401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0"/>
            <a:ext cx="12180722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253B55-1A42-4D67-BD28-437E4AF07B16}"/>
              </a:ext>
            </a:extLst>
          </p:cNvPr>
          <p:cNvSpPr txBox="1"/>
          <p:nvPr/>
        </p:nvSpPr>
        <p:spPr>
          <a:xfrm>
            <a:off x="910534" y="680481"/>
            <a:ext cx="9392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</a:t>
            </a:r>
            <a:br>
              <a:rPr lang="fr-FR" sz="2400" dirty="0"/>
            </a:br>
            <a:r>
              <a:rPr lang="fr-FR" sz="2400" i="1" dirty="0"/>
              <a:t>En bref </a:t>
            </a:r>
          </a:p>
          <a:p>
            <a:endParaRPr lang="fr-FR" dirty="0"/>
          </a:p>
        </p:txBody>
      </p:sp>
      <p:pic>
        <p:nvPicPr>
          <p:cNvPr id="4" name="reseau-entreprendre-film-2-VDEF">
            <a:hlinkClick r:id="" action="ppaction://media"/>
            <a:extLst>
              <a:ext uri="{FF2B5EF4-FFF2-40B4-BE49-F238E27FC236}">
                <a16:creationId xmlns:a16="http://schemas.microsoft.com/office/drawing/2014/main" id="{99246D75-8DC2-4FB2-B7F1-659BFC241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352" y="1486562"/>
            <a:ext cx="7194313" cy="40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0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5D1EA2-EAE3-4709-B8FB-FA4B4DD0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2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2F6AFE-2A1A-404D-9215-66125ADA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EC42C0-177F-4B53-9ABF-9C4E779AE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07" y="2320853"/>
            <a:ext cx="6424357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B9A314-CD7E-4E8A-BA0C-11E0561E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F30136-C3B0-47A0-BFBD-2F7DE87998DA}"/>
              </a:ext>
            </a:extLst>
          </p:cNvPr>
          <p:cNvSpPr/>
          <p:nvPr/>
        </p:nvSpPr>
        <p:spPr>
          <a:xfrm>
            <a:off x="2550423" y="1843950"/>
            <a:ext cx="55750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Accompagnement </a:t>
            </a:r>
            <a:br>
              <a:rPr lang="fr-FR" sz="4000" b="1" dirty="0"/>
            </a:br>
            <a:r>
              <a:rPr lang="fr-FR" sz="4000" b="1" dirty="0"/>
              <a:t>Réseau Entreprendre</a:t>
            </a:r>
            <a:br>
              <a:rPr lang="fr-FR" sz="4000" dirty="0"/>
            </a:br>
            <a:r>
              <a:rPr lang="fr-FR" sz="4000" i="1" dirty="0"/>
              <a:t>Bien préparer mon dossier</a:t>
            </a:r>
          </a:p>
          <a:p>
            <a:endParaRPr lang="fr-FR" sz="4000" i="1" dirty="0"/>
          </a:p>
        </p:txBody>
      </p:sp>
    </p:spTree>
    <p:extLst>
      <p:ext uri="{BB962C8B-B14F-4D97-AF65-F5344CB8AC3E}">
        <p14:creationId xmlns:p14="http://schemas.microsoft.com/office/powerpoint/2010/main" val="255549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43D14-1DC4-4CD7-811F-FE544DC968CC}"/>
              </a:ext>
            </a:extLst>
          </p:cNvPr>
          <p:cNvSpPr/>
          <p:nvPr/>
        </p:nvSpPr>
        <p:spPr>
          <a:xfrm>
            <a:off x="953063" y="1321376"/>
            <a:ext cx="112332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/>
              <a:t>Les points importants pour Réseau Entreprendre :</a:t>
            </a:r>
            <a:br>
              <a:rPr lang="fr-FR" sz="2800" b="1" i="1" dirty="0"/>
            </a:br>
            <a:endParaRPr lang="fr-FR" sz="2800" b="1" i="1" dirty="0"/>
          </a:p>
          <a:p>
            <a:pPr>
              <a:buFont typeface="Wingdings" pitchFamily="2" charset="2"/>
              <a:buChar char="ü"/>
            </a:pPr>
            <a:r>
              <a:rPr lang="fr-FR" sz="2800" dirty="0"/>
              <a:t>Création d’emplois</a:t>
            </a:r>
          </a:p>
          <a:p>
            <a:pPr>
              <a:buFont typeface="Wingdings" pitchFamily="2" charset="2"/>
              <a:buChar char="ü"/>
            </a:pPr>
            <a:r>
              <a:rPr lang="fr-FR" sz="2800" dirty="0"/>
              <a:t>Posture d’</a:t>
            </a:r>
            <a:r>
              <a:rPr lang="fr-FR" sz="2800" dirty="0" err="1"/>
              <a:t>entrepreneur.e</a:t>
            </a:r>
            <a:r>
              <a:rPr lang="fr-FR" sz="2800" dirty="0"/>
              <a:t> de la personne</a:t>
            </a:r>
          </a:p>
          <a:p>
            <a:pPr>
              <a:buFont typeface="Wingdings" pitchFamily="2" charset="2"/>
              <a:buChar char="ü"/>
            </a:pPr>
            <a:r>
              <a:rPr lang="fr-FR" sz="2800" dirty="0"/>
              <a:t>Cohérence et pertinence du business plan</a:t>
            </a:r>
          </a:p>
          <a:p>
            <a:pPr>
              <a:buFont typeface="Wingdings" pitchFamily="2" charset="2"/>
              <a:buChar char="ü"/>
            </a:pPr>
            <a:r>
              <a:rPr lang="fr-FR" sz="2800" dirty="0"/>
              <a:t>Capacité à fédérer et utiliser un réseau – hors famille et amis</a:t>
            </a:r>
          </a:p>
          <a:p>
            <a:pPr>
              <a:buFont typeface="Wingdings" pitchFamily="2" charset="2"/>
              <a:buChar char="ü"/>
            </a:pPr>
            <a:r>
              <a:rPr lang="fr-FR" sz="2800" dirty="0"/>
              <a:t>Prise en compte des éléments relatifs au développement durable</a:t>
            </a:r>
          </a:p>
          <a:p>
            <a:pPr>
              <a:buFont typeface="Wingdings" pitchFamily="2" charset="2"/>
              <a:buChar char="ü"/>
            </a:pPr>
            <a:r>
              <a:rPr lang="fr-FR" sz="2800" dirty="0"/>
              <a:t>Adhésion aux valeurs de Réseau Entreprendre</a:t>
            </a:r>
          </a:p>
        </p:txBody>
      </p:sp>
    </p:spTree>
    <p:extLst>
      <p:ext uri="{BB962C8B-B14F-4D97-AF65-F5344CB8AC3E}">
        <p14:creationId xmlns:p14="http://schemas.microsoft.com/office/powerpoint/2010/main" val="186120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" y="0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43D14-1DC4-4CD7-811F-FE544DC968CC}"/>
              </a:ext>
            </a:extLst>
          </p:cNvPr>
          <p:cNvSpPr/>
          <p:nvPr/>
        </p:nvSpPr>
        <p:spPr>
          <a:xfrm>
            <a:off x="1006226" y="1958954"/>
            <a:ext cx="99772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400" dirty="0"/>
              <a:t> Point originel de la création de Réseau Entreprendre </a:t>
            </a:r>
          </a:p>
          <a:p>
            <a:pPr lvl="1"/>
            <a:r>
              <a:rPr lang="fr-FR" sz="2400" i="1" dirty="0"/>
              <a:t>En 1986 André Mulliez lance Réseau Entreprendre sur l’idée « pour créer des emplois créons des employeurs »</a:t>
            </a:r>
          </a:p>
          <a:p>
            <a:pPr lvl="1"/>
            <a:endParaRPr lang="fr-FR" sz="2400" dirty="0"/>
          </a:p>
          <a:p>
            <a:pPr>
              <a:buFont typeface="Wingdings" pitchFamily="2" charset="2"/>
              <a:buChar char="ü"/>
            </a:pPr>
            <a:r>
              <a:rPr lang="fr-FR" sz="2400" dirty="0"/>
              <a:t> Avoir un objectif de création de 5 emplois minimum dans les 3 ans – moyenne des structures accompagnées entre 15 et 20 emplois</a:t>
            </a:r>
          </a:p>
          <a:p>
            <a:endParaRPr lang="fr-FR" sz="2400" dirty="0"/>
          </a:p>
          <a:p>
            <a:pPr>
              <a:buFont typeface="Wingdings" pitchFamily="2" charset="2"/>
              <a:buChar char="ü"/>
            </a:pPr>
            <a:r>
              <a:rPr lang="fr-FR" sz="2400" dirty="0"/>
              <a:t> Développer l’emploi</a:t>
            </a:r>
          </a:p>
          <a:p>
            <a:endParaRPr lang="fr-FR" sz="3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C69F6D-18E6-441D-B4F9-F977F6CAF4D7}"/>
              </a:ext>
            </a:extLst>
          </p:cNvPr>
          <p:cNvSpPr txBox="1"/>
          <p:nvPr/>
        </p:nvSpPr>
        <p:spPr>
          <a:xfrm>
            <a:off x="893135" y="765544"/>
            <a:ext cx="8676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</a:t>
            </a:r>
            <a:br>
              <a:rPr lang="fr-FR" sz="2000" dirty="0"/>
            </a:br>
            <a:r>
              <a:rPr lang="fr-FR" sz="2400" i="1" dirty="0"/>
              <a:t>Création d’emplois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227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-10633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43D14-1DC4-4CD7-811F-FE544DC968CC}"/>
              </a:ext>
            </a:extLst>
          </p:cNvPr>
          <p:cNvSpPr/>
          <p:nvPr/>
        </p:nvSpPr>
        <p:spPr>
          <a:xfrm>
            <a:off x="953063" y="1779777"/>
            <a:ext cx="1018985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fr-FR" sz="2400" dirty="0"/>
              <a:t> Réseau Entreprendre accompagne la personne plus que l’entreprise</a:t>
            </a:r>
            <a:br>
              <a:rPr lang="fr-FR" sz="2400" dirty="0"/>
            </a:br>
            <a:endParaRPr lang="fr-FR" sz="2400" dirty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fr-FR" sz="2400" dirty="0"/>
              <a:t> Accompagnement par des chefs d’entreprises vers la posture d’</a:t>
            </a:r>
            <a:r>
              <a:rPr lang="fr-FR" sz="2400" dirty="0" err="1"/>
              <a:t>entrepreneur.e</a:t>
            </a:r>
            <a:r>
              <a:rPr lang="fr-FR" sz="2400" dirty="0"/>
              <a:t> (différent d’un conseil ou un coach)</a:t>
            </a:r>
            <a:br>
              <a:rPr lang="fr-FR" sz="2400" dirty="0"/>
            </a:br>
            <a:endParaRPr lang="fr-FR" sz="2400" dirty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fr-FR" sz="2400" dirty="0"/>
              <a:t> Le parcours de validation du projet s’attache à évaluer l’adéquation personne/projet </a:t>
            </a:r>
            <a:br>
              <a:rPr lang="fr-FR" sz="2400" dirty="0"/>
            </a:br>
            <a:endParaRPr lang="fr-FR" sz="2400" dirty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fr-FR" sz="2400" dirty="0"/>
              <a:t> Evaluation de l’utilité, de la pertinence et de la réceptivité par le candidat de l’accompagnement par Réseau Entreprendre</a:t>
            </a:r>
          </a:p>
          <a:p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564B6D-EEBA-4647-98BB-C642C3F5AB3A}"/>
              </a:ext>
            </a:extLst>
          </p:cNvPr>
          <p:cNvSpPr txBox="1"/>
          <p:nvPr/>
        </p:nvSpPr>
        <p:spPr>
          <a:xfrm>
            <a:off x="931797" y="712380"/>
            <a:ext cx="94136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</a:t>
            </a:r>
            <a:br>
              <a:rPr lang="fr-FR" sz="2800" dirty="0"/>
            </a:br>
            <a:r>
              <a:rPr lang="fr-FR" sz="2400" i="1" dirty="0"/>
              <a:t>Posture d’</a:t>
            </a:r>
            <a:r>
              <a:rPr lang="fr-FR" sz="2400" i="1" dirty="0" err="1"/>
              <a:t>entrepreneur.e</a:t>
            </a:r>
            <a:endParaRPr lang="fr-FR" sz="2400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083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43D14-1DC4-4CD7-811F-FE544DC968CC}"/>
              </a:ext>
            </a:extLst>
          </p:cNvPr>
          <p:cNvSpPr/>
          <p:nvPr/>
        </p:nvSpPr>
        <p:spPr>
          <a:xfrm>
            <a:off x="871870" y="1939445"/>
            <a:ext cx="101115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600" dirty="0"/>
              <a:t> Evaluation de la crédibilité des éléments projetés et des moyens prévus</a:t>
            </a:r>
            <a:endParaRPr lang="fr-FR" sz="2200" i="1" dirty="0"/>
          </a:p>
          <a:p>
            <a:pPr lvl="1"/>
            <a:r>
              <a:rPr lang="fr-FR" sz="2200" i="1" dirty="0"/>
              <a:t>Développement commercial, ressources financières, ressources humaines, …</a:t>
            </a:r>
            <a:br>
              <a:rPr lang="fr-FR" sz="2200" i="1" dirty="0"/>
            </a:br>
            <a:endParaRPr lang="fr-FR" sz="2200" i="1" dirty="0"/>
          </a:p>
          <a:p>
            <a:pPr>
              <a:buFont typeface="Wingdings" pitchFamily="2" charset="2"/>
              <a:buChar char="ü"/>
            </a:pPr>
            <a:r>
              <a:rPr lang="fr-FR" sz="2600" i="1" dirty="0"/>
              <a:t> Cohérence Produits vs Besoin</a:t>
            </a:r>
          </a:p>
          <a:p>
            <a:pPr lvl="1"/>
            <a:r>
              <a:rPr lang="fr-FR" sz="2200" i="1" dirty="0"/>
              <a:t>Le marché existe-t-il vraiment ?</a:t>
            </a:r>
            <a:br>
              <a:rPr lang="fr-FR" sz="2200" i="1" dirty="0"/>
            </a:br>
            <a:endParaRPr lang="fr-FR" sz="2200" i="1" dirty="0"/>
          </a:p>
          <a:p>
            <a:pPr>
              <a:buFont typeface="Wingdings" pitchFamily="2" charset="2"/>
              <a:buChar char="ü"/>
            </a:pPr>
            <a:r>
              <a:rPr lang="fr-FR" sz="2600" dirty="0"/>
              <a:t> Evaluation de l’utilité et de la pertinence du prêt d’honneur vs apports personnels (principe de 1 pour 1)</a:t>
            </a:r>
          </a:p>
          <a:p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3682F0-639C-4BD6-A2CB-F8E7D7FD13F6}"/>
              </a:ext>
            </a:extLst>
          </p:cNvPr>
          <p:cNvSpPr txBox="1"/>
          <p:nvPr/>
        </p:nvSpPr>
        <p:spPr>
          <a:xfrm>
            <a:off x="871870" y="723856"/>
            <a:ext cx="88569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 </a:t>
            </a:r>
          </a:p>
          <a:p>
            <a:r>
              <a:rPr lang="fr-FR" sz="2400" i="1" dirty="0"/>
              <a:t>Cohérence business plan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464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43D14-1DC4-4CD7-811F-FE544DC968CC}"/>
              </a:ext>
            </a:extLst>
          </p:cNvPr>
          <p:cNvSpPr/>
          <p:nvPr/>
        </p:nvSpPr>
        <p:spPr>
          <a:xfrm>
            <a:off x="953063" y="1727025"/>
            <a:ext cx="1012606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400" dirty="0"/>
              <a:t> Evaluation de la capacité à fédérer et mobiliser des intervenants qualifiés autour du projet </a:t>
            </a:r>
            <a:br>
              <a:rPr lang="fr-FR" sz="2400" dirty="0"/>
            </a:br>
            <a:endParaRPr lang="fr-FR" sz="2400" i="1" dirty="0"/>
          </a:p>
          <a:p>
            <a:pPr>
              <a:buFont typeface="Wingdings" pitchFamily="2" charset="2"/>
              <a:buChar char="ü"/>
            </a:pPr>
            <a:r>
              <a:rPr lang="fr-FR" sz="2400" dirty="0"/>
              <a:t> Propension du candidat à s’entourer et écouter des avis qualifiés pour challenger le projet</a:t>
            </a:r>
            <a:br>
              <a:rPr lang="fr-FR" sz="2400" dirty="0"/>
            </a:br>
            <a:endParaRPr lang="fr-FR" sz="2400" dirty="0"/>
          </a:p>
          <a:p>
            <a:pPr>
              <a:buFont typeface="Wingdings" pitchFamily="2" charset="2"/>
              <a:buChar char="ü"/>
            </a:pPr>
            <a:r>
              <a:rPr lang="fr-FR" sz="2400" dirty="0"/>
              <a:t> Capacité à décider et à assumer ses décisions</a:t>
            </a:r>
            <a:br>
              <a:rPr lang="fr-FR" sz="2400" dirty="0"/>
            </a:br>
            <a:endParaRPr lang="fr-FR" sz="2400" dirty="0"/>
          </a:p>
          <a:p>
            <a:pPr>
              <a:buFont typeface="Wingdings" pitchFamily="2" charset="2"/>
              <a:buChar char="ü"/>
            </a:pPr>
            <a:r>
              <a:rPr lang="fr-FR" sz="2400" dirty="0"/>
              <a:t> Association ou lancement </a:t>
            </a:r>
            <a:r>
              <a:rPr lang="fr-FR" sz="2400" dirty="0" err="1"/>
              <a:t>seul.e</a:t>
            </a:r>
            <a:r>
              <a:rPr lang="fr-FR" sz="2400" dirty="0"/>
              <a:t>  : </a:t>
            </a:r>
            <a:r>
              <a:rPr lang="fr-FR" sz="2200" dirty="0"/>
              <a:t>S’associer ou pas, avec qui et quand ?</a:t>
            </a:r>
          </a:p>
          <a:p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BC7AE8-5380-436A-8D7F-E5828F35E1B8}"/>
              </a:ext>
            </a:extLst>
          </p:cNvPr>
          <p:cNvSpPr txBox="1"/>
          <p:nvPr/>
        </p:nvSpPr>
        <p:spPr>
          <a:xfrm>
            <a:off x="953063" y="666311"/>
            <a:ext cx="69894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</a:t>
            </a:r>
            <a:br>
              <a:rPr lang="fr-FR" sz="2400" dirty="0"/>
            </a:br>
            <a:r>
              <a:rPr lang="fr-FR" sz="2400" i="1" dirty="0"/>
              <a:t>Capacité à fédérer et travailler en réseau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5390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A63B5-9322-41C3-A6AD-B0B8F96E4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73BD8-6D22-4A34-A0DA-3D93327D0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56349-FF9A-4D0B-83E0-78DAC0F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43D14-1DC4-4CD7-811F-FE544DC968CC}"/>
              </a:ext>
            </a:extLst>
          </p:cNvPr>
          <p:cNvSpPr/>
          <p:nvPr/>
        </p:nvSpPr>
        <p:spPr>
          <a:xfrm>
            <a:off x="984960" y="2108185"/>
            <a:ext cx="100941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Ce point n’est généralement pas « bloquant » mais prendra de plus en plus d’importance</a:t>
            </a:r>
          </a:p>
          <a:p>
            <a:endParaRPr lang="fr-FR" sz="2400" dirty="0"/>
          </a:p>
          <a:p>
            <a:pPr>
              <a:buFont typeface="Wingdings" pitchFamily="2" charset="2"/>
              <a:buChar char="ü"/>
            </a:pPr>
            <a:r>
              <a:rPr lang="fr-FR" sz="2400" dirty="0"/>
              <a:t> Prise en compte des impacts sociétaux et environnementaux du projet</a:t>
            </a:r>
            <a:br>
              <a:rPr lang="fr-FR" sz="2400" dirty="0"/>
            </a:br>
            <a:r>
              <a:rPr lang="fr-FR" sz="2400" dirty="0"/>
              <a:t> </a:t>
            </a:r>
            <a:endParaRPr lang="fr-FR" sz="2400" i="1" dirty="0"/>
          </a:p>
          <a:p>
            <a:pPr>
              <a:buFont typeface="Wingdings" pitchFamily="2" charset="2"/>
              <a:buChar char="ü"/>
            </a:pPr>
            <a:r>
              <a:rPr lang="fr-FR" sz="2400" dirty="0"/>
              <a:t> Volonté du candidat de s’engager sur un chemin d’amélioration sur un ou plusieurs points des ODD</a:t>
            </a:r>
          </a:p>
          <a:p>
            <a:endParaRPr lang="fr-FR" sz="2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DBE1C4-56F7-4681-B051-C44D60AD21FD}"/>
              </a:ext>
            </a:extLst>
          </p:cNvPr>
          <p:cNvSpPr txBox="1"/>
          <p:nvPr/>
        </p:nvSpPr>
        <p:spPr>
          <a:xfrm>
            <a:off x="882502" y="797442"/>
            <a:ext cx="78680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Accompagnement Réseau Entreprendre </a:t>
            </a:r>
          </a:p>
          <a:p>
            <a:r>
              <a:rPr lang="fr-FR" sz="2400" i="1" dirty="0"/>
              <a:t>Prise en compte des Objectifs de Développement Durable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8020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7132B4202F384E86CE4CD05D4F5AF7" ma:contentTypeVersion="14" ma:contentTypeDescription="Crée un document." ma:contentTypeScope="" ma:versionID="5e52a4c876c4e56f223567ca1fe6fdca">
  <xsd:schema xmlns:xsd="http://www.w3.org/2001/XMLSchema" xmlns:xs="http://www.w3.org/2001/XMLSchema" xmlns:p="http://schemas.microsoft.com/office/2006/metadata/properties" xmlns:ns2="1b648c06-8ea4-4047-9ed0-7a5dfbb3e390" xmlns:ns3="d2925e3a-2eeb-4491-80a2-11649c974c7a" targetNamespace="http://schemas.microsoft.com/office/2006/metadata/properties" ma:root="true" ma:fieldsID="0f7c0be3d5abb27d7a27804af82ef051" ns2:_="" ns3:_="">
    <xsd:import namespace="1b648c06-8ea4-4047-9ed0-7a5dfbb3e390"/>
    <xsd:import namespace="d2925e3a-2eeb-4491-80a2-11649c974c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Biennal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48c06-8ea4-4047-9ed0-7a5dfbb3e3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Biennale" ma:index="18" nillable="true" ma:displayName="Biennale" ma:format="Image" ma:internalName="Biennal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25e3a-2eeb-4491-80a2-11649c974c7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iennale xmlns="1b648c06-8ea4-4047-9ed0-7a5dfbb3e390">
      <Url xsi:nil="true"/>
      <Description xsi:nil="true"/>
    </Biennale>
  </documentManagement>
</p:properties>
</file>

<file path=customXml/itemProps1.xml><?xml version="1.0" encoding="utf-8"?>
<ds:datastoreItem xmlns:ds="http://schemas.openxmlformats.org/officeDocument/2006/customXml" ds:itemID="{0C73290A-03ED-4AE1-B756-780B60690CF5}"/>
</file>

<file path=customXml/itemProps2.xml><?xml version="1.0" encoding="utf-8"?>
<ds:datastoreItem xmlns:ds="http://schemas.openxmlformats.org/officeDocument/2006/customXml" ds:itemID="{EA6D526E-E5F1-4E73-9C58-7287BE4A03DB}"/>
</file>

<file path=customXml/itemProps3.xml><?xml version="1.0" encoding="utf-8"?>
<ds:datastoreItem xmlns:ds="http://schemas.openxmlformats.org/officeDocument/2006/customXml" ds:itemID="{56BA9C76-646B-4FB6-A16C-712767E91698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456</Words>
  <Application>Microsoft Office PowerPoint</Application>
  <PresentationFormat>Grand écran</PresentationFormat>
  <Paragraphs>49</Paragraphs>
  <Slides>13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PIERRE-GUILBOT Mathilde</dc:creator>
  <cp:lastModifiedBy>Lorédana LUDOT</cp:lastModifiedBy>
  <cp:revision>9</cp:revision>
  <dcterms:created xsi:type="dcterms:W3CDTF">2021-03-31T15:32:13Z</dcterms:created>
  <dcterms:modified xsi:type="dcterms:W3CDTF">2021-06-04T14:30:13Z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0x0101005F7132B4202F384E86CE4CD05D4F5AF7</vt:lpwstr>
  </property>
</Properties>
</file>