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04" r:id="rId1"/>
    <p:sldMasterId id="2147483816" r:id="rId2"/>
    <p:sldMasterId id="2147483828" r:id="rId3"/>
    <p:sldMasterId id="2147483852" r:id="rId4"/>
  </p:sldMasterIdLst>
  <p:notesMasterIdLst>
    <p:notesMasterId r:id="rId31"/>
  </p:notesMasterIdLst>
  <p:sldIdLst>
    <p:sldId id="550" r:id="rId5"/>
    <p:sldId id="551" r:id="rId6"/>
    <p:sldId id="552" r:id="rId7"/>
    <p:sldId id="591" r:id="rId8"/>
    <p:sldId id="553" r:id="rId9"/>
    <p:sldId id="592" r:id="rId10"/>
    <p:sldId id="593" r:id="rId11"/>
    <p:sldId id="594" r:id="rId12"/>
    <p:sldId id="596" r:id="rId13"/>
    <p:sldId id="568" r:id="rId14"/>
    <p:sldId id="569" r:id="rId15"/>
    <p:sldId id="572" r:id="rId16"/>
    <p:sldId id="573" r:id="rId17"/>
    <p:sldId id="576" r:id="rId18"/>
    <p:sldId id="580" r:id="rId19"/>
    <p:sldId id="581" r:id="rId20"/>
    <p:sldId id="582" r:id="rId21"/>
    <p:sldId id="583" r:id="rId22"/>
    <p:sldId id="584" r:id="rId23"/>
    <p:sldId id="585" r:id="rId24"/>
    <p:sldId id="588" r:id="rId25"/>
    <p:sldId id="586" r:id="rId26"/>
    <p:sldId id="587" r:id="rId27"/>
    <p:sldId id="589" r:id="rId28"/>
    <p:sldId id="590" r:id="rId29"/>
    <p:sldId id="554" r:id="rId30"/>
  </p:sldIdLst>
  <p:sldSz cx="12192000" cy="6858000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 obligatoires" id="{C55FF5EE-BA69-4B30-B934-EA00AF7B45A4}">
          <p14:sldIdLst>
            <p14:sldId id="550"/>
            <p14:sldId id="551"/>
            <p14:sldId id="552"/>
            <p14:sldId id="591"/>
            <p14:sldId id="553"/>
            <p14:sldId id="592"/>
            <p14:sldId id="593"/>
            <p14:sldId id="594"/>
            <p14:sldId id="596"/>
            <p14:sldId id="568"/>
            <p14:sldId id="569"/>
            <p14:sldId id="572"/>
            <p14:sldId id="573"/>
            <p14:sldId id="576"/>
            <p14:sldId id="580"/>
            <p14:sldId id="581"/>
            <p14:sldId id="582"/>
            <p14:sldId id="583"/>
            <p14:sldId id="584"/>
            <p14:sldId id="585"/>
            <p14:sldId id="588"/>
            <p14:sldId id="586"/>
            <p14:sldId id="587"/>
            <p14:sldId id="589"/>
            <p14:sldId id="590"/>
            <p14:sldId id="55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D66"/>
    <a:srgbClr val="0000FF"/>
    <a:srgbClr val="00A5C8"/>
    <a:srgbClr val="00B7E6"/>
    <a:srgbClr val="004687"/>
    <a:srgbClr val="000000"/>
    <a:srgbClr val="00A2E0"/>
    <a:srgbClr val="265AA6"/>
    <a:srgbClr val="2159A5"/>
    <a:srgbClr val="969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9730" autoAdjust="0"/>
  </p:normalViewPr>
  <p:slideViewPr>
    <p:cSldViewPr snapToGrid="0" snapToObjects="1">
      <p:cViewPr varScale="1">
        <p:scale>
          <a:sx n="39" d="100"/>
          <a:sy n="39" d="100"/>
        </p:scale>
        <p:origin x="860" y="40"/>
      </p:cViewPr>
      <p:guideLst/>
    </p:cSldViewPr>
  </p:slideViewPr>
  <p:outlineViewPr>
    <p:cViewPr>
      <p:scale>
        <a:sx n="33" d="100"/>
        <a:sy n="33" d="100"/>
      </p:scale>
      <p:origin x="0" y="-49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EC9786-5922-8A49-97F4-788F2C2DCC1E}" type="datetimeFigureOut">
              <a:rPr lang="fr-FR"/>
              <a:pPr>
                <a:defRPr/>
              </a:pPr>
              <a:t>28/05/2021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2C0EB7-45FA-AD4C-97AF-642D368FC7F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536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C0EB7-45FA-AD4C-97AF-642D368FC7F8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C0EB7-45FA-AD4C-97AF-642D368FC7F8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31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o IDF∏VioletaStoimenova-IStock-GettyImages.jpeg" descr="Plato IDF∏VioletaStoimenova-IStock-GettyImages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23065"/>
          <a:stretch/>
        </p:blipFill>
        <p:spPr>
          <a:xfrm flipH="1">
            <a:off x="7290440" y="1669009"/>
            <a:ext cx="4889723" cy="4239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6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o IDF∏PeopleImages-IStock-GettyImages.jpeg" descr="Plato IDF∏PeopleImages-IStock-GettyImages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4548" r="23600" b="14116"/>
          <a:stretch/>
        </p:blipFill>
        <p:spPr>
          <a:xfrm>
            <a:off x="6177647" y="2058116"/>
            <a:ext cx="6026192" cy="4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-10728"/>
            <a:ext cx="12192001" cy="114244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necteur droit 13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e niveau 1…"/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00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16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800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392" y="1730964"/>
            <a:ext cx="10860240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21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878392" y="2314524"/>
            <a:ext cx="10860240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0" baseline="0">
                <a:solidFill>
                  <a:srgbClr val="1D2545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  <a:endParaRPr lang="fr-FR" sz="1867" dirty="0"/>
          </a:p>
        </p:txBody>
      </p:sp>
      <p:pic>
        <p:nvPicPr>
          <p:cNvPr id="18" name="Image" descr="Image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726782" y="6341900"/>
            <a:ext cx="101600" cy="10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" descr="Image"/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Numéro de diapositive"/>
          <p:cNvSpPr txBox="1">
            <a:spLocks noGrp="1"/>
          </p:cNvSpPr>
          <p:nvPr userDrawn="1"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Espace réservé du pied de page 4"/>
          <p:cNvSpPr txBox="1">
            <a:spLocks/>
          </p:cNvSpPr>
          <p:nvPr userDrawn="1"/>
        </p:nvSpPr>
        <p:spPr>
          <a:xfrm>
            <a:off x="758532" y="6308195"/>
            <a:ext cx="5251743" cy="14922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b="1" i="1" dirty="0" smtClean="0">
                <a:solidFill>
                  <a:srgbClr val="1D2545"/>
                </a:solidFill>
              </a:rPr>
              <a:t>Faites</a:t>
            </a:r>
            <a:r>
              <a:rPr lang="fr-FR" sz="933" b="1" i="1" baseline="0" dirty="0" smtClean="0">
                <a:solidFill>
                  <a:srgbClr val="1D2545"/>
                </a:solidFill>
              </a:rPr>
              <a:t> le point sur les nouveaux dispositifs d’aides 2021</a:t>
            </a:r>
            <a:endParaRPr lang="fr-FR" sz="933" b="1" i="1" dirty="0" smtClean="0">
              <a:solidFill>
                <a:srgbClr val="1D2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4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0728"/>
            <a:ext cx="12192001" cy="1142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-57909" y="4392071"/>
            <a:ext cx="691552" cy="1384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-57909" y="1490827"/>
            <a:ext cx="691552" cy="138467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onnecteur droit 25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e niveau 1…"/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00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28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800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41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392" y="1730964"/>
            <a:ext cx="10860240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42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878392" y="2314524"/>
            <a:ext cx="10860240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0" baseline="0">
                <a:solidFill>
                  <a:srgbClr val="1D2545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  <a:endParaRPr lang="fr-FR" sz="1867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6" y="6200592"/>
            <a:ext cx="2288335" cy="435611"/>
          </a:xfrm>
          <a:prstGeom prst="rect">
            <a:avLst/>
          </a:prstGeom>
        </p:spPr>
      </p:pic>
      <p:pic>
        <p:nvPicPr>
          <p:cNvPr id="23" name="Image" descr="Image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uméro de diapositive"/>
          <p:cNvSpPr txBox="1">
            <a:spLocks noGrp="1"/>
          </p:cNvSpPr>
          <p:nvPr userDrawn="1"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Espace réservé du pied de page 4"/>
          <p:cNvSpPr txBox="1">
            <a:spLocks/>
          </p:cNvSpPr>
          <p:nvPr userDrawn="1"/>
        </p:nvSpPr>
        <p:spPr>
          <a:xfrm>
            <a:off x="758532" y="6308195"/>
            <a:ext cx="5251743" cy="14922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b="1" i="1" dirty="0" smtClean="0">
                <a:solidFill>
                  <a:srgbClr val="1D2545"/>
                </a:solidFill>
              </a:rPr>
              <a:t>Faites</a:t>
            </a:r>
            <a:r>
              <a:rPr lang="fr-FR" sz="933" b="1" i="1" baseline="0" dirty="0" smtClean="0">
                <a:solidFill>
                  <a:srgbClr val="1D2545"/>
                </a:solidFill>
              </a:rPr>
              <a:t> le point sur les nouveaux dispositifs d’aides 2021</a:t>
            </a:r>
            <a:endParaRPr lang="fr-FR" sz="933" b="1" i="1" dirty="0" smtClean="0">
              <a:solidFill>
                <a:srgbClr val="1D2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6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5D82F9A-C488-41F6-8BDB-F6872354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AEA8E04-E061-4397-8CEE-05C07B1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F0FA5EF-5032-4805-8D6F-1152CF8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8C07A-1065-486C-81F5-FBFE7E2880AB}" type="datetimeFigureOut">
              <a:rPr lang="fr-FR" smtClean="0"/>
              <a:t>28/05/2021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71C723B-A341-4858-8B43-286ABB81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0C401EA-9270-4F89-91F0-F862F511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9491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o IDF∏VioletaStoimenova-IStock-GettyImages.jpeg" descr="Plato IDF∏VioletaStoimenova-IStock-GettyImages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23065"/>
          <a:stretch/>
        </p:blipFill>
        <p:spPr>
          <a:xfrm flipH="1">
            <a:off x="7290440" y="1669009"/>
            <a:ext cx="4889723" cy="4239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o IDF∏VioletaStoimenova-IStock-GettyImages.jpeg" descr="Plato IDF∏VioletaStoimenova-IStock-GettyImages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23065"/>
          <a:stretch/>
        </p:blipFill>
        <p:spPr>
          <a:xfrm flipH="1">
            <a:off x="7290440" y="1669009"/>
            <a:ext cx="4889723" cy="4239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480000" y="2640000"/>
            <a:ext cx="8512457" cy="1354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dirty="0"/>
              <a:t>TITRE DE LA PRÉSENTATION</a:t>
            </a:r>
          </a:p>
        </p:txBody>
      </p:sp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4328559" y="6322659"/>
            <a:ext cx="96004" cy="14007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Espace réservé de la date 3"/>
          <p:cNvSpPr txBox="1">
            <a:spLocks/>
          </p:cNvSpPr>
          <p:nvPr userDrawn="1"/>
        </p:nvSpPr>
        <p:spPr>
          <a:xfrm>
            <a:off x="4394879" y="6270091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10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13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prstClr val="white"/>
                </a:solidFill>
              </a:rPr>
              <a:t>Chambre de commerce et d’industrie de Région Île-de-France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1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5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o IDF∏VioletaStoimenova-IStock-GettyImages.jpeg" descr="Plato IDF∏VioletaStoimenova-IStock-GettyImages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23065"/>
          <a:stretch/>
        </p:blipFill>
        <p:spPr>
          <a:xfrm flipH="1">
            <a:off x="7290440" y="1669009"/>
            <a:ext cx="4889723" cy="4239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DE CHAPITRE"/>
          <p:cNvSpPr txBox="1">
            <a:spLocks noGrp="1"/>
          </p:cNvSpPr>
          <p:nvPr>
            <p:ph type="title" hasCustomPrompt="1"/>
          </p:nvPr>
        </p:nvSpPr>
        <p:spPr>
          <a:xfrm>
            <a:off x="480000" y="2640004"/>
            <a:ext cx="8512457" cy="738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TITRE DE CHAPITRE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6941" y="952813"/>
            <a:ext cx="7715103" cy="400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1pPr>
            <a:lvl2pPr marL="0" indent="34288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2pPr>
            <a:lvl3pPr marL="0" indent="685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3pPr>
            <a:lvl4pPr marL="0" indent="102864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4pPr>
            <a:lvl5pPr marL="0" indent="137153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5pPr>
          </a:lstStyle>
          <a:p>
            <a:r>
              <a:rPr dirty="0"/>
              <a:t>TITRE DE LA PRÉSENTATION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23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4328559" y="6322659"/>
            <a:ext cx="96004" cy="14007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Espace réservé de la date 3"/>
          <p:cNvSpPr txBox="1">
            <a:spLocks/>
          </p:cNvSpPr>
          <p:nvPr userDrawn="1"/>
        </p:nvSpPr>
        <p:spPr>
          <a:xfrm>
            <a:off x="4394879" y="6270091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10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27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prstClr val="white"/>
                </a:solidFill>
              </a:rPr>
              <a:t>Chambre de commerce et d’industrie de Région Île-de-France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8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Connecteur droit 12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e niveau 1…"/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33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29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733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pic>
        <p:nvPicPr>
          <p:cNvPr id="15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4351867" y="6333067"/>
            <a:ext cx="101600" cy="101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Espace réservé de la date 3"/>
          <p:cNvSpPr txBox="1">
            <a:spLocks/>
          </p:cNvSpPr>
          <p:nvPr userDrawn="1"/>
        </p:nvSpPr>
        <p:spPr>
          <a:xfrm>
            <a:off x="4394879" y="6264229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933" smtClean="0">
                <a:solidFill>
                  <a:srgbClr val="1D254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srgbClr val="1D2545"/>
              </a:solidFill>
            </a:endParaRPr>
          </a:p>
        </p:txBody>
      </p:sp>
      <p:sp>
        <p:nvSpPr>
          <p:cNvPr id="21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 smtClean="0">
                <a:solidFill>
                  <a:srgbClr val="1D2545"/>
                </a:solidFill>
              </a:rPr>
              <a:t>Chambre de commerce et d’industrie de Région Île-de-France</a:t>
            </a:r>
          </a:p>
        </p:txBody>
      </p:sp>
      <p:sp>
        <p:nvSpPr>
          <p:cNvPr id="22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639225" y="1730964"/>
            <a:ext cx="10860240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23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639225" y="2314524"/>
            <a:ext cx="10860240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6" y="6200592"/>
            <a:ext cx="2288335" cy="4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3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328559" y="6322659"/>
            <a:ext cx="96004" cy="14007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Espace réservé de la date 3"/>
          <p:cNvSpPr txBox="1">
            <a:spLocks/>
          </p:cNvSpPr>
          <p:nvPr userDrawn="1"/>
        </p:nvSpPr>
        <p:spPr>
          <a:xfrm>
            <a:off x="4394879" y="6270091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10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23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prstClr val="white"/>
                </a:solidFill>
              </a:rPr>
              <a:t>Chambre de commerce et d’industrie de Région Île-de-France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24" name="TITRE DE CHAPITRE"/>
          <p:cNvSpPr txBox="1">
            <a:spLocks noGrp="1"/>
          </p:cNvSpPr>
          <p:nvPr>
            <p:ph type="title" hasCustomPrompt="1"/>
          </p:nvPr>
        </p:nvSpPr>
        <p:spPr>
          <a:xfrm>
            <a:off x="480000" y="2640004"/>
            <a:ext cx="8512457" cy="738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TITRE DE CHAPITRE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6941" y="952813"/>
            <a:ext cx="7715103" cy="400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1pPr>
            <a:lvl2pPr marL="0" indent="34288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2pPr>
            <a:lvl3pPr marL="0" indent="685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3pPr>
            <a:lvl4pPr marL="0" indent="102864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4pPr>
            <a:lvl5pPr marL="0" indent="137153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5pPr>
          </a:lstStyle>
          <a:p>
            <a:r>
              <a:t>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0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4351867" y="6333067"/>
            <a:ext cx="101600" cy="1016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Espace réservé de la date 3"/>
          <p:cNvSpPr txBox="1">
            <a:spLocks/>
          </p:cNvSpPr>
          <p:nvPr userDrawn="1"/>
        </p:nvSpPr>
        <p:spPr>
          <a:xfrm>
            <a:off x="4394879" y="6264229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933" smtClean="0">
                <a:solidFill>
                  <a:srgbClr val="1D254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srgbClr val="1D2545"/>
              </a:solidFill>
            </a:endParaRPr>
          </a:p>
        </p:txBody>
      </p:sp>
      <p:sp>
        <p:nvSpPr>
          <p:cNvPr id="27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 smtClean="0">
                <a:solidFill>
                  <a:srgbClr val="1D2545"/>
                </a:solidFill>
              </a:rPr>
              <a:t>Chambre de commerce et d’industrie de Région Île-de-France</a:t>
            </a:r>
          </a:p>
        </p:txBody>
      </p:sp>
      <p:sp>
        <p:nvSpPr>
          <p:cNvPr id="28" name="Connecteur droit 27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33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733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pic>
        <p:nvPicPr>
          <p:cNvPr id="32" name="Image" descr="Image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-17269" y="1490827"/>
            <a:ext cx="691552" cy="138467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392" y="1730964"/>
            <a:ext cx="10860240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878392" y="2314524"/>
            <a:ext cx="10860240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1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6" y="6200592"/>
            <a:ext cx="2288335" cy="4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9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NS∏Johnny Greig-IStock-GettyImages-488824904.jpeg" descr="ONS∏Johnny Greig-IStock-GettyImages-488824904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r="43266"/>
          <a:stretch/>
        </p:blipFill>
        <p:spPr>
          <a:xfrm>
            <a:off x="8297290" y="1030075"/>
            <a:ext cx="3871037" cy="4554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Connecteur droit 20"/>
          <p:cNvSpPr/>
          <p:nvPr userDrawn="1"/>
        </p:nvSpPr>
        <p:spPr>
          <a:xfrm>
            <a:off x="719668" y="524933"/>
            <a:ext cx="1919817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4351867" y="6333067"/>
            <a:ext cx="101600" cy="10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4394879" y="6264229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933" smtClean="0">
                <a:solidFill>
                  <a:srgbClr val="1D254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srgbClr val="1D2545"/>
              </a:solidFill>
            </a:endParaRPr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 smtClean="0">
                <a:solidFill>
                  <a:srgbClr val="1D2545"/>
                </a:solidFill>
              </a:rPr>
              <a:t>Chambre de commerce et d’industrie de Région Île-de-France</a:t>
            </a:r>
          </a:p>
        </p:txBody>
      </p:sp>
      <p:sp>
        <p:nvSpPr>
          <p:cNvPr id="15" name="Connecteur droit 12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33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17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733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392" y="1730964"/>
            <a:ext cx="7512573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878392" y="2314524"/>
            <a:ext cx="7512573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9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o IDF∏VioletaStoimenova-IStock-GettyImages.jpeg" descr="Plato IDF∏VioletaStoimenova-IStock-GettyImages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23065"/>
          <a:stretch/>
        </p:blipFill>
        <p:spPr>
          <a:xfrm flipH="1">
            <a:off x="7290440" y="1669009"/>
            <a:ext cx="4889723" cy="4239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480000" y="2640000"/>
            <a:ext cx="8512457" cy="1354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dirty="0"/>
              <a:t>TITRE DE LA PRÉSENTATION</a:t>
            </a:r>
          </a:p>
        </p:txBody>
      </p:sp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4328559" y="6322659"/>
            <a:ext cx="96004" cy="14007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Espace réservé de la date 3"/>
          <p:cNvSpPr txBox="1">
            <a:spLocks/>
          </p:cNvSpPr>
          <p:nvPr userDrawn="1"/>
        </p:nvSpPr>
        <p:spPr>
          <a:xfrm>
            <a:off x="4394879" y="6270091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10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13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prstClr val="white"/>
                </a:solidFill>
              </a:rPr>
              <a:t>Chambre de commerce et d’industrie de Région Île-de-France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1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2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o IDF∏PeopleImages-IStock-GettyImages.jpeg" descr="Plato IDF∏PeopleImages-IStock-GettyImages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4548" r="23600" b="14116"/>
          <a:stretch/>
        </p:blipFill>
        <p:spPr>
          <a:xfrm>
            <a:off x="6177647" y="2058116"/>
            <a:ext cx="6026192" cy="4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-10728"/>
            <a:ext cx="12192001" cy="1142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4351867" y="6333067"/>
            <a:ext cx="101600" cy="10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Espace réservé de la date 3"/>
          <p:cNvSpPr txBox="1">
            <a:spLocks/>
          </p:cNvSpPr>
          <p:nvPr userDrawn="1"/>
        </p:nvSpPr>
        <p:spPr>
          <a:xfrm>
            <a:off x="4394879" y="6264229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933" smtClean="0">
                <a:solidFill>
                  <a:srgbClr val="1D254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srgbClr val="1D2545"/>
              </a:solidFill>
            </a:endParaRPr>
          </a:p>
        </p:txBody>
      </p:sp>
      <p:sp>
        <p:nvSpPr>
          <p:cNvPr id="13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 smtClean="0">
                <a:solidFill>
                  <a:srgbClr val="1D2545"/>
                </a:solidFill>
              </a:rPr>
              <a:t>Chambre de commerce et d’industrie de Région Île-de-France</a:t>
            </a:r>
          </a:p>
        </p:txBody>
      </p:sp>
      <p:sp>
        <p:nvSpPr>
          <p:cNvPr id="14" name="Connecteur droit 13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e niveau 1…"/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16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7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1053241" y="2704688"/>
            <a:ext cx="4171464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  <a:latin typeface="+mj-lt"/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modifier 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1053242" y="3212273"/>
            <a:ext cx="4171463" cy="1193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0" baseline="0">
                <a:solidFill>
                  <a:srgbClr val="1D2545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  <a:endParaRPr lang="fr-FR" sz="1867" dirty="0"/>
          </a:p>
        </p:txBody>
      </p:sp>
      <p:sp>
        <p:nvSpPr>
          <p:cNvPr id="28" name="Espace réservé du texte 2"/>
          <p:cNvSpPr>
            <a:spLocks noGrp="1"/>
          </p:cNvSpPr>
          <p:nvPr>
            <p:ph type="body" sz="quarter" idx="27" hasCustomPrompt="1"/>
          </p:nvPr>
        </p:nvSpPr>
        <p:spPr>
          <a:xfrm>
            <a:off x="5856829" y="2709243"/>
            <a:ext cx="4171464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  <a:latin typeface="+mj-lt"/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modifier 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28" hasCustomPrompt="1"/>
          </p:nvPr>
        </p:nvSpPr>
        <p:spPr>
          <a:xfrm>
            <a:off x="5856830" y="3216827"/>
            <a:ext cx="4171463" cy="1193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pic>
        <p:nvPicPr>
          <p:cNvPr id="31" name="Image" descr="Image"/>
          <p:cNvPicPr>
            <a:picLocks noChangeAspect="1"/>
          </p:cNvPicPr>
          <p:nvPr userDrawn="1"/>
        </p:nvPicPr>
        <p:blipFill>
          <a:blip r:embed="rId7">
            <a:extLst/>
          </a:blip>
          <a:stretch>
            <a:fillRect/>
          </a:stretch>
        </p:blipFill>
        <p:spPr>
          <a:xfrm>
            <a:off x="-57909" y="1490827"/>
            <a:ext cx="691552" cy="138467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778255" y="1977544"/>
            <a:ext cx="4557284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161B33"/>
                </a:solidFill>
                <a:latin typeface="+mn-lt"/>
              </a:defRPr>
            </a:lvl1pPr>
          </a:lstStyle>
          <a:p>
            <a:r>
              <a:rPr lang="fr-FR" dirty="0" smtClean="0"/>
              <a:t>Cliquez pour modifier le texte</a:t>
            </a:r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0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o IDF∏PeopleImages-IStock-GettyImages.jpeg" descr="Plato IDF∏PeopleImages-IStock-GettyImages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4548" r="23600" b="14116"/>
          <a:stretch/>
        </p:blipFill>
        <p:spPr>
          <a:xfrm>
            <a:off x="6177647" y="2058116"/>
            <a:ext cx="6026192" cy="4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-10728"/>
            <a:ext cx="12192001" cy="1142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4351867" y="6333067"/>
            <a:ext cx="101600" cy="10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Espace réservé de la date 3"/>
          <p:cNvSpPr txBox="1">
            <a:spLocks/>
          </p:cNvSpPr>
          <p:nvPr userDrawn="1"/>
        </p:nvSpPr>
        <p:spPr>
          <a:xfrm>
            <a:off x="4394879" y="6264229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933" smtClean="0">
                <a:solidFill>
                  <a:srgbClr val="1D254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srgbClr val="1D2545"/>
              </a:solidFill>
            </a:endParaRPr>
          </a:p>
        </p:txBody>
      </p:sp>
      <p:sp>
        <p:nvSpPr>
          <p:cNvPr id="13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 smtClean="0">
                <a:solidFill>
                  <a:srgbClr val="1D2545"/>
                </a:solidFill>
              </a:rPr>
              <a:t>Chambre de commerce et d’industrie de Région Île-de-France</a:t>
            </a:r>
          </a:p>
        </p:txBody>
      </p:sp>
      <p:sp>
        <p:nvSpPr>
          <p:cNvPr id="14" name="Connecteur droit 13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e niveau 1…"/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16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7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392" y="1730964"/>
            <a:ext cx="10860240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21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878392" y="2314524"/>
            <a:ext cx="10860240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0" baseline="0">
                <a:solidFill>
                  <a:srgbClr val="1D2545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  <a:endParaRPr lang="fr-FR" sz="1867" dirty="0"/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03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0728"/>
            <a:ext cx="12192001" cy="1142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-57909" y="4392071"/>
            <a:ext cx="691552" cy="1384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-57909" y="1490827"/>
            <a:ext cx="691552" cy="138467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onnecteur droit 25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e niveau 1…"/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28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7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pic>
        <p:nvPicPr>
          <p:cNvPr id="25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 smtClean="0">
                <a:solidFill>
                  <a:srgbClr val="1D2545"/>
                </a:solidFill>
              </a:rPr>
              <a:t>Chambre de commerce et d’industrie de Région Île-de-France</a:t>
            </a:r>
          </a:p>
        </p:txBody>
      </p:sp>
      <p:sp>
        <p:nvSpPr>
          <p:cNvPr id="41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392" y="1730964"/>
            <a:ext cx="10860240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42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878392" y="2314524"/>
            <a:ext cx="10860240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0" baseline="0">
                <a:solidFill>
                  <a:srgbClr val="1D2545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  <a:endParaRPr lang="fr-FR" sz="1867" dirty="0"/>
          </a:p>
        </p:txBody>
      </p:sp>
      <p:sp>
        <p:nvSpPr>
          <p:cNvPr id="4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6" y="6200592"/>
            <a:ext cx="2288335" cy="4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6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Texte 4"/>
          <p:cNvSpPr txBox="1"/>
          <p:nvPr userDrawn="1"/>
        </p:nvSpPr>
        <p:spPr>
          <a:xfrm>
            <a:off x="1164960" y="3681809"/>
            <a:ext cx="383983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9" rIns="60959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2400" b="1" spc="110">
                <a:solidFill>
                  <a:srgbClr val="FFFFFF"/>
                </a:solidFill>
              </a:defRPr>
            </a:pPr>
            <a:r>
              <a:rPr sz="3200" b="1" spc="147" dirty="0">
                <a:solidFill>
                  <a:srgbClr val="FFFFFF"/>
                </a:solidFill>
                <a:latin typeface="Calibri"/>
              </a:rPr>
              <a:t>www.cci-paris-idf.fr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2400" b="1" spc="110">
                <a:solidFill>
                  <a:srgbClr val="FFFFFF"/>
                </a:solidFill>
              </a:defRPr>
            </a:pPr>
            <a:r>
              <a:rPr sz="3200" b="1" spc="147" dirty="0">
                <a:solidFill>
                  <a:srgbClr val="FFFFFF"/>
                </a:solidFill>
                <a:latin typeface="Calibri"/>
              </a:rPr>
              <a:t>0820 012 112</a:t>
            </a:r>
          </a:p>
        </p:txBody>
      </p:sp>
      <p:pic>
        <p:nvPicPr>
          <p:cNvPr id="9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521122" y="2641600"/>
            <a:ext cx="497525" cy="72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328559" y="6322659"/>
            <a:ext cx="96004" cy="14007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Espace réservé de la date 3"/>
          <p:cNvSpPr txBox="1">
            <a:spLocks/>
          </p:cNvSpPr>
          <p:nvPr userDrawn="1"/>
        </p:nvSpPr>
        <p:spPr>
          <a:xfrm>
            <a:off x="4394879" y="6270091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10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prstClr val="white"/>
                </a:solidFill>
              </a:rPr>
              <a:t>Chambre de commerce et d’industrie de Région Île-de-France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17" name="ZoneTexte 4"/>
          <p:cNvSpPr txBox="1"/>
          <p:nvPr userDrawn="1"/>
        </p:nvSpPr>
        <p:spPr>
          <a:xfrm>
            <a:off x="1141627" y="2430045"/>
            <a:ext cx="374160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9" rIns="60959">
            <a:spAutoFit/>
          </a:bodyPr>
          <a:lstStyle/>
          <a:p>
            <a:pPr defTabSz="685766" eaLnBrk="1" fontAlgn="auto" hangingPunct="1">
              <a:lnSpc>
                <a:spcPts val="4000"/>
              </a:lnSpc>
              <a:spcAft>
                <a:spcPts val="0"/>
              </a:spcAft>
              <a:defRPr sz="3200" spc="0"/>
            </a:pPr>
            <a:r>
              <a:rPr lang="fr-FR" sz="4267" dirty="0" smtClean="0">
                <a:solidFill>
                  <a:prstClr val="white"/>
                </a:solidFill>
                <a:latin typeface="Calibri"/>
              </a:rPr>
              <a:t>TOUT SAVOIR</a:t>
            </a:r>
            <a:br>
              <a:rPr lang="fr-FR" sz="4267" dirty="0" smtClean="0">
                <a:solidFill>
                  <a:prstClr val="white"/>
                </a:solidFill>
                <a:latin typeface="Calibri"/>
              </a:rPr>
            </a:br>
            <a:r>
              <a:rPr lang="fr-FR" sz="4267" dirty="0" smtClean="0">
                <a:solidFill>
                  <a:prstClr val="white"/>
                </a:solidFill>
                <a:latin typeface="Calibri"/>
              </a:rPr>
              <a:t>SUR VOTRE CCI :</a:t>
            </a:r>
            <a:endParaRPr sz="42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8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o IDF∏VioletaStoimenova-IStock-GettyImages.jpeg" descr="Plato IDF∏VioletaStoimenova-IStock-GettyImages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23065"/>
          <a:stretch/>
        </p:blipFill>
        <p:spPr>
          <a:xfrm flipH="1">
            <a:off x="7290440" y="1669009"/>
            <a:ext cx="4889723" cy="4239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 2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4"/>
          <a:stretch/>
        </p:blipFill>
        <p:spPr>
          <a:xfrm>
            <a:off x="9431291" y="6043582"/>
            <a:ext cx="2500300" cy="7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o IDF∏VioletaStoimenova-IStock-GettyImages.jpeg" descr="Plato IDF∏VioletaStoimenova-IStock-GettyImages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23065"/>
          <a:stretch/>
        </p:blipFill>
        <p:spPr>
          <a:xfrm flipH="1">
            <a:off x="7290440" y="1669009"/>
            <a:ext cx="4889723" cy="4239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480000" y="2640000"/>
            <a:ext cx="8512457" cy="1354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dirty="0"/>
              <a:t>TITRE DE LA PRÉSENTATION</a:t>
            </a:r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4"/>
          <a:stretch/>
        </p:blipFill>
        <p:spPr>
          <a:xfrm>
            <a:off x="9431291" y="6043582"/>
            <a:ext cx="2500300" cy="726905"/>
          </a:xfrm>
          <a:prstGeom prst="rect">
            <a:avLst/>
          </a:prstGeom>
        </p:spPr>
      </p:pic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4328559" y="6322659"/>
            <a:ext cx="96004" cy="14007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Espace réservé de la date 3"/>
          <p:cNvSpPr txBox="1">
            <a:spLocks/>
          </p:cNvSpPr>
          <p:nvPr userDrawn="1"/>
        </p:nvSpPr>
        <p:spPr>
          <a:xfrm>
            <a:off x="4394879" y="6270091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10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13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prstClr val="white"/>
                </a:solidFill>
              </a:rPr>
              <a:t>Chambre de commerce et d’industrie des Hauts-de-Seine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1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2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o IDF∏VioletaStoimenova-IStock-GettyImages.jpeg" descr="Plato IDF∏VioletaStoimenova-IStock-GettyImages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23065"/>
          <a:stretch/>
        </p:blipFill>
        <p:spPr>
          <a:xfrm flipH="1">
            <a:off x="7290440" y="1669009"/>
            <a:ext cx="4889723" cy="4239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DE CHAPITRE"/>
          <p:cNvSpPr txBox="1">
            <a:spLocks noGrp="1"/>
          </p:cNvSpPr>
          <p:nvPr>
            <p:ph type="title" hasCustomPrompt="1"/>
          </p:nvPr>
        </p:nvSpPr>
        <p:spPr>
          <a:xfrm>
            <a:off x="480000" y="2640004"/>
            <a:ext cx="8512457" cy="738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TITRE DE CHAPITRE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6941" y="952813"/>
            <a:ext cx="7715103" cy="400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1pPr>
            <a:lvl2pPr marL="0" indent="34288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2pPr>
            <a:lvl3pPr marL="0" indent="685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3pPr>
            <a:lvl4pPr marL="0" indent="102864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4pPr>
            <a:lvl5pPr marL="0" indent="137153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5pPr>
          </a:lstStyle>
          <a:p>
            <a:r>
              <a:rPr dirty="0"/>
              <a:t>TITRE DE LA PRÉSENTATION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23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4328559" y="6322659"/>
            <a:ext cx="96004" cy="140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4"/>
          <a:stretch/>
        </p:blipFill>
        <p:spPr>
          <a:xfrm>
            <a:off x="9431291" y="6043582"/>
            <a:ext cx="2500300" cy="726905"/>
          </a:xfrm>
          <a:prstGeom prst="rect">
            <a:avLst/>
          </a:prstGeom>
        </p:spPr>
      </p:pic>
      <p:sp>
        <p:nvSpPr>
          <p:cNvPr id="26" name="Espace réservé de la date 3"/>
          <p:cNvSpPr txBox="1">
            <a:spLocks/>
          </p:cNvSpPr>
          <p:nvPr userDrawn="1"/>
        </p:nvSpPr>
        <p:spPr>
          <a:xfrm>
            <a:off x="4394879" y="6270091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10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27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prstClr val="white"/>
                </a:solidFill>
              </a:rPr>
              <a:t>Chambre de commerce et d’industrie des Hauts-de-Seine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81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Connecteur droit 12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e niveau 1…"/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33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29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733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519" y="6201511"/>
            <a:ext cx="2070751" cy="434692"/>
          </a:xfrm>
          <a:prstGeom prst="rect">
            <a:avLst/>
          </a:prstGeom>
        </p:spPr>
      </p:pic>
      <p:pic>
        <p:nvPicPr>
          <p:cNvPr id="15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" descr="Image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4351867" y="6333067"/>
            <a:ext cx="101600" cy="101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Espace réservé de la date 3"/>
          <p:cNvSpPr txBox="1">
            <a:spLocks/>
          </p:cNvSpPr>
          <p:nvPr userDrawn="1"/>
        </p:nvSpPr>
        <p:spPr>
          <a:xfrm>
            <a:off x="4394879" y="6264229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933" smtClean="0">
                <a:solidFill>
                  <a:srgbClr val="1D254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srgbClr val="1D2545"/>
              </a:solidFill>
            </a:endParaRPr>
          </a:p>
        </p:txBody>
      </p:sp>
      <p:sp>
        <p:nvSpPr>
          <p:cNvPr id="21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 smtClean="0">
                <a:solidFill>
                  <a:srgbClr val="1D2545"/>
                </a:solidFill>
              </a:rPr>
              <a:t>Chambre de commerce et d’industrie des Hauts-de-Seine</a:t>
            </a:r>
            <a:endParaRPr lang="fr-FR" sz="933" dirty="0">
              <a:solidFill>
                <a:srgbClr val="1D2545"/>
              </a:solidFill>
            </a:endParaRPr>
          </a:p>
        </p:txBody>
      </p:sp>
      <p:sp>
        <p:nvSpPr>
          <p:cNvPr id="22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639225" y="1730964"/>
            <a:ext cx="10860240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23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639225" y="2314524"/>
            <a:ext cx="10860240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62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4"/>
          <a:stretch/>
        </p:blipFill>
        <p:spPr>
          <a:xfrm>
            <a:off x="9431291" y="6043582"/>
            <a:ext cx="2500300" cy="726905"/>
          </a:xfrm>
          <a:prstGeom prst="rect">
            <a:avLst/>
          </a:prstGeom>
        </p:spPr>
      </p:pic>
      <p:pic>
        <p:nvPicPr>
          <p:cNvPr id="19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4328559" y="6322659"/>
            <a:ext cx="96004" cy="14007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Espace réservé de la date 3"/>
          <p:cNvSpPr txBox="1">
            <a:spLocks/>
          </p:cNvSpPr>
          <p:nvPr userDrawn="1"/>
        </p:nvSpPr>
        <p:spPr>
          <a:xfrm>
            <a:off x="4394879" y="6270091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10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23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prstClr val="white"/>
                </a:solidFill>
              </a:rPr>
              <a:t>Chambre de commerce et d’industrie des Hauts-de-Seine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24" name="TITRE DE CHAPITRE"/>
          <p:cNvSpPr txBox="1">
            <a:spLocks noGrp="1"/>
          </p:cNvSpPr>
          <p:nvPr>
            <p:ph type="title" hasCustomPrompt="1"/>
          </p:nvPr>
        </p:nvSpPr>
        <p:spPr>
          <a:xfrm>
            <a:off x="480000" y="2640004"/>
            <a:ext cx="8512457" cy="738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TITRE DE CHAPITRE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6941" y="952813"/>
            <a:ext cx="7715103" cy="400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1pPr>
            <a:lvl2pPr marL="0" indent="34288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2pPr>
            <a:lvl3pPr marL="0" indent="685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3pPr>
            <a:lvl4pPr marL="0" indent="102864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4pPr>
            <a:lvl5pPr marL="0" indent="137153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5pPr>
          </a:lstStyle>
          <a:p>
            <a:r>
              <a:t>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90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519" y="6201511"/>
            <a:ext cx="2070751" cy="434692"/>
          </a:xfrm>
          <a:prstGeom prst="rect">
            <a:avLst/>
          </a:prstGeom>
        </p:spPr>
      </p:pic>
      <p:sp>
        <p:nvSpPr>
          <p:cNvPr id="27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 smtClean="0">
                <a:solidFill>
                  <a:srgbClr val="1D2545"/>
                </a:solidFill>
              </a:rPr>
              <a:t>Chambre de commerce et d’industrie des Hauts-de-Seine</a:t>
            </a:r>
            <a:endParaRPr lang="fr-FR" sz="933" dirty="0">
              <a:solidFill>
                <a:srgbClr val="1D2545"/>
              </a:solidFill>
            </a:endParaRPr>
          </a:p>
        </p:txBody>
      </p:sp>
      <p:sp>
        <p:nvSpPr>
          <p:cNvPr id="28" name="Connecteur droit 27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33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733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pic>
        <p:nvPicPr>
          <p:cNvPr id="32" name="Image" descr="Image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-17269" y="1490827"/>
            <a:ext cx="691552" cy="138467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392" y="1730964"/>
            <a:ext cx="10860240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878392" y="2314524"/>
            <a:ext cx="10860240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1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04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o IDF∏VioletaStoimenova-IStock-GettyImages.jpeg" descr="Plato IDF∏VioletaStoimenova-IStock-GettyImages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23065"/>
          <a:stretch/>
        </p:blipFill>
        <p:spPr>
          <a:xfrm flipH="1">
            <a:off x="7290440" y="1669009"/>
            <a:ext cx="4889723" cy="4239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DE CHAPITRE"/>
          <p:cNvSpPr txBox="1">
            <a:spLocks noGrp="1"/>
          </p:cNvSpPr>
          <p:nvPr>
            <p:ph type="title" hasCustomPrompt="1"/>
          </p:nvPr>
        </p:nvSpPr>
        <p:spPr>
          <a:xfrm>
            <a:off x="480000" y="2640004"/>
            <a:ext cx="8512457" cy="738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TITRE DE CHAPITRE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6941" y="952813"/>
            <a:ext cx="7715103" cy="400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1pPr>
            <a:lvl2pPr marL="0" indent="34288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2pPr>
            <a:lvl3pPr marL="0" indent="685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3pPr>
            <a:lvl4pPr marL="0" indent="102864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4pPr>
            <a:lvl5pPr marL="0" indent="137153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5pPr>
          </a:lstStyle>
          <a:p>
            <a:r>
              <a:rPr dirty="0"/>
              <a:t>TITRE DE LA PRÉSENTATION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23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4328559" y="6322659"/>
            <a:ext cx="96004" cy="14007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Espace réservé de la date 3"/>
          <p:cNvSpPr txBox="1">
            <a:spLocks/>
          </p:cNvSpPr>
          <p:nvPr userDrawn="1"/>
        </p:nvSpPr>
        <p:spPr>
          <a:xfrm>
            <a:off x="4394879" y="6270091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10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27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prstClr val="white"/>
                </a:solidFill>
              </a:rPr>
              <a:t>Chambre de commerce et d’industrie de Région Île-de-France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1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NS∏Johnny Greig-IStock-GettyImages-488824904.jpeg" descr="ONS∏Johnny Greig-IStock-GettyImages-488824904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r="43266"/>
          <a:stretch/>
        </p:blipFill>
        <p:spPr>
          <a:xfrm>
            <a:off x="8297290" y="1030075"/>
            <a:ext cx="3871037" cy="4554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4"/>
          <a:stretch/>
        </p:blipFill>
        <p:spPr>
          <a:xfrm>
            <a:off x="9697991" y="6043582"/>
            <a:ext cx="2500300" cy="726905"/>
          </a:xfrm>
          <a:prstGeom prst="rect">
            <a:avLst/>
          </a:prstGeom>
        </p:spPr>
      </p:pic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 smtClean="0">
                <a:solidFill>
                  <a:srgbClr val="1D2545"/>
                </a:solidFill>
              </a:rPr>
              <a:t>Chambre de commerce et d’industrie des Hauts-de-Seine</a:t>
            </a:r>
            <a:endParaRPr lang="fr-FR" sz="933" dirty="0">
              <a:solidFill>
                <a:srgbClr val="1D2545"/>
              </a:solidFill>
            </a:endParaRPr>
          </a:p>
        </p:txBody>
      </p:sp>
      <p:sp>
        <p:nvSpPr>
          <p:cNvPr id="15" name="Connecteur droit 12"/>
          <p:cNvSpPr/>
          <p:nvPr userDrawn="1"/>
        </p:nvSpPr>
        <p:spPr>
          <a:xfrm>
            <a:off x="633944" y="782108"/>
            <a:ext cx="1919817" cy="0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19999" y="415915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2000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392" y="1730964"/>
            <a:ext cx="7512573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878392" y="2314524"/>
            <a:ext cx="7512573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704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o IDF∏PeopleImages-IStock-GettyImages.jpeg" descr="Plato IDF∏PeopleImages-IStock-GettyImages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4548" r="23600" b="14116"/>
          <a:stretch/>
        </p:blipFill>
        <p:spPr>
          <a:xfrm>
            <a:off x="6177647" y="2058116"/>
            <a:ext cx="6026192" cy="4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-10728"/>
            <a:ext cx="12192001" cy="1142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 smtClean="0">
                <a:solidFill>
                  <a:srgbClr val="1D2545"/>
                </a:solidFill>
              </a:rPr>
              <a:t>Chambre de commerce et d’industrie des Hauts-de-Seine</a:t>
            </a:r>
            <a:endParaRPr lang="fr-FR" sz="933" dirty="0">
              <a:solidFill>
                <a:srgbClr val="1D2545"/>
              </a:solidFill>
            </a:endParaRPr>
          </a:p>
        </p:txBody>
      </p:sp>
      <p:sp>
        <p:nvSpPr>
          <p:cNvPr id="14" name="Connecteur droit 13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e niveau 1…"/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16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7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4"/>
          <a:stretch/>
        </p:blipFill>
        <p:spPr>
          <a:xfrm>
            <a:off x="9431291" y="6043582"/>
            <a:ext cx="2500300" cy="726905"/>
          </a:xfrm>
          <a:prstGeom prst="rect">
            <a:avLst/>
          </a:prstGeom>
        </p:spPr>
      </p:pic>
      <p:sp>
        <p:nvSpPr>
          <p:cNvPr id="18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1053241" y="2704688"/>
            <a:ext cx="4171464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  <a:latin typeface="+mj-lt"/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modifier 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1053242" y="3212273"/>
            <a:ext cx="4171463" cy="1193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0" baseline="0">
                <a:solidFill>
                  <a:srgbClr val="1D2545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  <a:endParaRPr lang="fr-FR" sz="1867" dirty="0"/>
          </a:p>
        </p:txBody>
      </p:sp>
      <p:sp>
        <p:nvSpPr>
          <p:cNvPr id="28" name="Espace réservé du texte 2"/>
          <p:cNvSpPr>
            <a:spLocks noGrp="1"/>
          </p:cNvSpPr>
          <p:nvPr>
            <p:ph type="body" sz="quarter" idx="27" hasCustomPrompt="1"/>
          </p:nvPr>
        </p:nvSpPr>
        <p:spPr>
          <a:xfrm>
            <a:off x="5856829" y="2709243"/>
            <a:ext cx="4171464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  <a:latin typeface="+mj-lt"/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modifier 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28" hasCustomPrompt="1"/>
          </p:nvPr>
        </p:nvSpPr>
        <p:spPr>
          <a:xfrm>
            <a:off x="5856830" y="3216827"/>
            <a:ext cx="4171463" cy="1193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pic>
        <p:nvPicPr>
          <p:cNvPr id="31" name="Image" descr="Image"/>
          <p:cNvPicPr>
            <a:picLocks noChangeAspect="1"/>
          </p:cNvPicPr>
          <p:nvPr userDrawn="1"/>
        </p:nvPicPr>
        <p:blipFill>
          <a:blip r:embed="rId7">
            <a:extLst/>
          </a:blip>
          <a:stretch>
            <a:fillRect/>
          </a:stretch>
        </p:blipFill>
        <p:spPr>
          <a:xfrm>
            <a:off x="-57909" y="1490827"/>
            <a:ext cx="691552" cy="138467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778255" y="1977544"/>
            <a:ext cx="4557284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161B33"/>
                </a:solidFill>
                <a:latin typeface="+mn-lt"/>
              </a:defRPr>
            </a:lvl1pPr>
          </a:lstStyle>
          <a:p>
            <a:r>
              <a:rPr lang="fr-FR" dirty="0" smtClean="0"/>
              <a:t>Cliquez pour modifier le texte</a:t>
            </a:r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60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o IDF∏PeopleImages-IStock-GettyImages.jpeg" descr="Plato IDF∏PeopleImages-IStock-GettyImages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4548" r="23600" b="14116"/>
          <a:stretch/>
        </p:blipFill>
        <p:spPr>
          <a:xfrm>
            <a:off x="6177647" y="2058116"/>
            <a:ext cx="6026192" cy="4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-10728"/>
            <a:ext cx="12192001" cy="1142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 smtClean="0">
                <a:solidFill>
                  <a:srgbClr val="1D2545"/>
                </a:solidFill>
              </a:rPr>
              <a:t>Chambre de commerce et d’industrie des Hauts-de-Seine</a:t>
            </a:r>
            <a:endParaRPr lang="fr-FR" sz="933" dirty="0">
              <a:solidFill>
                <a:srgbClr val="1D2545"/>
              </a:solidFill>
            </a:endParaRPr>
          </a:p>
        </p:txBody>
      </p:sp>
      <p:sp>
        <p:nvSpPr>
          <p:cNvPr id="14" name="Connecteur droit 13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e niveau 1…"/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16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7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4"/>
          <a:stretch/>
        </p:blipFill>
        <p:spPr>
          <a:xfrm>
            <a:off x="9431291" y="6043582"/>
            <a:ext cx="2500300" cy="726905"/>
          </a:xfrm>
          <a:prstGeom prst="rect">
            <a:avLst/>
          </a:prstGeom>
        </p:spPr>
      </p:pic>
      <p:sp>
        <p:nvSpPr>
          <p:cNvPr id="20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392" y="1730964"/>
            <a:ext cx="10860240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21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878392" y="2314524"/>
            <a:ext cx="10860240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0" baseline="0">
                <a:solidFill>
                  <a:srgbClr val="1D2545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  <a:endParaRPr lang="fr-FR" sz="1867" dirty="0"/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24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0728"/>
            <a:ext cx="12192001" cy="1142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-57909" y="4392071"/>
            <a:ext cx="691552" cy="1384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-57909" y="1490827"/>
            <a:ext cx="691552" cy="138467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onnecteur droit 25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e niveau 1…"/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28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7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519" y="6201511"/>
            <a:ext cx="2070751" cy="434692"/>
          </a:xfrm>
          <a:prstGeom prst="rect">
            <a:avLst/>
          </a:prstGeom>
        </p:spPr>
      </p:pic>
      <p:pic>
        <p:nvPicPr>
          <p:cNvPr id="25" name="Image" descr="Image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 smtClean="0">
                <a:solidFill>
                  <a:srgbClr val="1D2545"/>
                </a:solidFill>
              </a:rPr>
              <a:t>Chambre de commerce et d’industrie des Hauts-de-Seine</a:t>
            </a:r>
            <a:endParaRPr lang="fr-FR" sz="933" dirty="0">
              <a:solidFill>
                <a:srgbClr val="1D2545"/>
              </a:solidFill>
            </a:endParaRPr>
          </a:p>
        </p:txBody>
      </p:sp>
      <p:sp>
        <p:nvSpPr>
          <p:cNvPr id="41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392" y="1730964"/>
            <a:ext cx="10860240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42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878392" y="2314524"/>
            <a:ext cx="10860240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0" baseline="0">
                <a:solidFill>
                  <a:srgbClr val="1D2545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  <a:endParaRPr lang="fr-FR" sz="1867" dirty="0"/>
          </a:p>
        </p:txBody>
      </p:sp>
      <p:sp>
        <p:nvSpPr>
          <p:cNvPr id="4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970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Texte 4"/>
          <p:cNvSpPr txBox="1"/>
          <p:nvPr userDrawn="1"/>
        </p:nvSpPr>
        <p:spPr>
          <a:xfrm>
            <a:off x="1164960" y="3681809"/>
            <a:ext cx="383983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0959" rIns="60959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2400" b="1" spc="110">
                <a:solidFill>
                  <a:srgbClr val="FFFFFF"/>
                </a:solidFill>
              </a:defRPr>
            </a:pPr>
            <a:r>
              <a:rPr sz="3200" b="1" spc="147" dirty="0">
                <a:solidFill>
                  <a:srgbClr val="FFFFFF"/>
                </a:solidFill>
                <a:latin typeface="Calibri"/>
              </a:rPr>
              <a:t>www.cci-paris-idf.fr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2400" b="1" spc="110">
                <a:solidFill>
                  <a:srgbClr val="FFFFFF"/>
                </a:solidFill>
              </a:defRPr>
            </a:pPr>
            <a:r>
              <a:rPr sz="3200" b="1" spc="147" dirty="0">
                <a:solidFill>
                  <a:srgbClr val="FFFFFF"/>
                </a:solidFill>
                <a:latin typeface="Calibri"/>
              </a:rPr>
              <a:t>0820 012 112</a:t>
            </a:r>
          </a:p>
        </p:txBody>
      </p:sp>
      <p:pic>
        <p:nvPicPr>
          <p:cNvPr id="9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521122" y="2641600"/>
            <a:ext cx="497525" cy="72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4"/>
          <a:stretch/>
        </p:blipFill>
        <p:spPr>
          <a:xfrm>
            <a:off x="9431291" y="6043582"/>
            <a:ext cx="2500300" cy="726905"/>
          </a:xfrm>
          <a:prstGeom prst="rect">
            <a:avLst/>
          </a:prstGeom>
        </p:spPr>
      </p:pic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328559" y="6322659"/>
            <a:ext cx="96004" cy="14007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Espace réservé de la date 3"/>
          <p:cNvSpPr txBox="1">
            <a:spLocks/>
          </p:cNvSpPr>
          <p:nvPr userDrawn="1"/>
        </p:nvSpPr>
        <p:spPr>
          <a:xfrm>
            <a:off x="4394879" y="6270091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10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prstClr val="white"/>
                </a:solidFill>
              </a:rPr>
              <a:t>Chambre de commerce et d’industrie des Hauts-de-Seine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17" name="ZoneTexte 4"/>
          <p:cNvSpPr txBox="1"/>
          <p:nvPr userDrawn="1"/>
        </p:nvSpPr>
        <p:spPr>
          <a:xfrm>
            <a:off x="1141627" y="2430045"/>
            <a:ext cx="374160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0959" rIns="60959">
            <a:spAutoFit/>
          </a:bodyPr>
          <a:lstStyle/>
          <a:p>
            <a:pPr defTabSz="685766" eaLnBrk="1" fontAlgn="auto" hangingPunct="1">
              <a:lnSpc>
                <a:spcPts val="4000"/>
              </a:lnSpc>
              <a:spcAft>
                <a:spcPts val="0"/>
              </a:spcAft>
              <a:defRPr sz="3200" spc="0"/>
            </a:pPr>
            <a:r>
              <a:rPr lang="fr-FR" sz="4267" dirty="0" smtClean="0">
                <a:solidFill>
                  <a:prstClr val="white"/>
                </a:solidFill>
                <a:latin typeface="Calibri"/>
              </a:rPr>
              <a:t>TOUT SAVOIR</a:t>
            </a:r>
            <a:br>
              <a:rPr lang="fr-FR" sz="4267" dirty="0" smtClean="0">
                <a:solidFill>
                  <a:prstClr val="white"/>
                </a:solidFill>
                <a:latin typeface="Calibri"/>
              </a:rPr>
            </a:br>
            <a:r>
              <a:rPr lang="fr-FR" sz="4267" dirty="0" smtClean="0">
                <a:solidFill>
                  <a:prstClr val="white"/>
                </a:solidFill>
                <a:latin typeface="Calibri"/>
              </a:rPr>
              <a:t>SUR VOTRE CCI :</a:t>
            </a:r>
            <a:endParaRPr sz="42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89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o IDF∏VioletaStoimenova-IStock-GettyImages.jpeg" descr="Plato IDF∏VioletaStoimenova-IStock-GettyImages.jpeg"/>
          <p:cNvPicPr>
            <a:picLocks noChangeAspect="1"/>
          </p:cNvPicPr>
          <p:nvPr userDrawn="1"/>
        </p:nvPicPr>
        <p:blipFill rotWithShape="1">
          <a:blip r:embed="rId2"/>
          <a:srcRect l="23065"/>
          <a:stretch/>
        </p:blipFill>
        <p:spPr>
          <a:xfrm flipH="1">
            <a:off x="7290440" y="1669009"/>
            <a:ext cx="4889723" cy="4239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91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o IDF∏VioletaStoimenova-IStock-GettyImages.jpeg" descr="Plato IDF∏VioletaStoimenova-IStock-GettyImages.jpeg"/>
          <p:cNvPicPr>
            <a:picLocks noChangeAspect="1"/>
          </p:cNvPicPr>
          <p:nvPr userDrawn="1"/>
        </p:nvPicPr>
        <p:blipFill rotWithShape="1">
          <a:blip r:embed="rId2"/>
          <a:srcRect l="23065"/>
          <a:stretch/>
        </p:blipFill>
        <p:spPr>
          <a:xfrm flipH="1">
            <a:off x="7290440" y="1669009"/>
            <a:ext cx="4889723" cy="4239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480000" y="2640000"/>
            <a:ext cx="8512457" cy="1354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dirty="0"/>
              <a:t>TITRE DE LA PRÉSENTATION</a:t>
            </a:r>
          </a:p>
        </p:txBody>
      </p:sp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8559" y="6322659"/>
            <a:ext cx="96004" cy="14007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Espace réservé de la date 3"/>
          <p:cNvSpPr txBox="1">
            <a:spLocks/>
          </p:cNvSpPr>
          <p:nvPr userDrawn="1"/>
        </p:nvSpPr>
        <p:spPr>
          <a:xfrm>
            <a:off x="4394879" y="6270091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10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13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prstClr val="white"/>
                </a:solidFill>
              </a:rPr>
              <a:t>Chambre de commerce et d’industrie de Région Île-de-France</a:t>
            </a:r>
          </a:p>
        </p:txBody>
      </p:sp>
      <p:sp>
        <p:nvSpPr>
          <p:cNvPr id="1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85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o IDF∏VioletaStoimenova-IStock-GettyImages.jpeg" descr="Plato IDF∏VioletaStoimenova-IStock-GettyImages.jpeg"/>
          <p:cNvPicPr>
            <a:picLocks noChangeAspect="1"/>
          </p:cNvPicPr>
          <p:nvPr userDrawn="1"/>
        </p:nvPicPr>
        <p:blipFill rotWithShape="1">
          <a:blip r:embed="rId2"/>
          <a:srcRect l="23065"/>
          <a:stretch/>
        </p:blipFill>
        <p:spPr>
          <a:xfrm flipH="1">
            <a:off x="7290440" y="1669009"/>
            <a:ext cx="4889723" cy="4239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DE CHAPITRE"/>
          <p:cNvSpPr txBox="1">
            <a:spLocks noGrp="1"/>
          </p:cNvSpPr>
          <p:nvPr>
            <p:ph type="title" hasCustomPrompt="1"/>
          </p:nvPr>
        </p:nvSpPr>
        <p:spPr>
          <a:xfrm>
            <a:off x="480000" y="2640004"/>
            <a:ext cx="8512457" cy="738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TITRE DE CHAPITRE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6941" y="952813"/>
            <a:ext cx="7715103" cy="400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1pPr>
            <a:lvl2pPr marL="0" indent="34288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2pPr>
            <a:lvl3pPr marL="0" indent="685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3pPr>
            <a:lvl4pPr marL="0" indent="102864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4pPr>
            <a:lvl5pPr marL="0" indent="137153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5pPr>
          </a:lstStyle>
          <a:p>
            <a:r>
              <a:rPr dirty="0"/>
              <a:t>TITRE DE LA PRÉSENTATION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23" name="Image" descr="Imag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8559" y="6322659"/>
            <a:ext cx="96004" cy="14007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Espace réservé de la date 3"/>
          <p:cNvSpPr txBox="1">
            <a:spLocks/>
          </p:cNvSpPr>
          <p:nvPr userDrawn="1"/>
        </p:nvSpPr>
        <p:spPr>
          <a:xfrm>
            <a:off x="4394879" y="6270091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10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27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prstClr val="white"/>
                </a:solidFill>
              </a:rPr>
              <a:t>Chambre de commerce et d’industrie de Région Île-de-France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85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Connecteur droit 12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e niveau 1…"/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33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9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733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pic>
        <p:nvPicPr>
          <p:cNvPr id="15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>
                <a:solidFill>
                  <a:srgbClr val="1D2545"/>
                </a:solidFill>
              </a:rPr>
              <a:t>Chambre de commerce et d’industrie de Région Île-de-France</a:t>
            </a:r>
          </a:p>
        </p:txBody>
      </p:sp>
      <p:sp>
        <p:nvSpPr>
          <p:cNvPr id="22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639225" y="1730964"/>
            <a:ext cx="10860240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23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639225" y="2314524"/>
            <a:ext cx="10860240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6" y="6200592"/>
            <a:ext cx="2288335" cy="4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60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8559" y="6322659"/>
            <a:ext cx="96004" cy="14007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Espace réservé de la date 3"/>
          <p:cNvSpPr txBox="1">
            <a:spLocks/>
          </p:cNvSpPr>
          <p:nvPr userDrawn="1"/>
        </p:nvSpPr>
        <p:spPr>
          <a:xfrm>
            <a:off x="4394879" y="6270091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10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23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prstClr val="white"/>
                </a:solidFill>
              </a:rPr>
              <a:t>Chambre de commerce et d’industrie de Région Île-de-France</a:t>
            </a:r>
          </a:p>
        </p:txBody>
      </p:sp>
      <p:sp>
        <p:nvSpPr>
          <p:cNvPr id="24" name="TITRE DE CHAPITRE"/>
          <p:cNvSpPr txBox="1">
            <a:spLocks noGrp="1"/>
          </p:cNvSpPr>
          <p:nvPr>
            <p:ph type="title" hasCustomPrompt="1"/>
          </p:nvPr>
        </p:nvSpPr>
        <p:spPr>
          <a:xfrm>
            <a:off x="480000" y="2640004"/>
            <a:ext cx="8512457" cy="738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TITRE DE CHAPITRE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6941" y="952813"/>
            <a:ext cx="7715103" cy="400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1pPr>
            <a:lvl2pPr marL="0" indent="34288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2pPr>
            <a:lvl3pPr marL="0" indent="685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3pPr>
            <a:lvl4pPr marL="0" indent="102864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4pPr>
            <a:lvl5pPr marL="0" indent="137153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5pPr>
          </a:lstStyle>
          <a:p>
            <a:r>
              <a:t>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7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328559" y="6322659"/>
            <a:ext cx="96004" cy="14007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Espace réservé de la date 3"/>
          <p:cNvSpPr txBox="1">
            <a:spLocks/>
          </p:cNvSpPr>
          <p:nvPr userDrawn="1"/>
        </p:nvSpPr>
        <p:spPr>
          <a:xfrm>
            <a:off x="4394879" y="6270091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10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23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prstClr val="white"/>
                </a:solidFill>
              </a:rPr>
              <a:t>Chambre de commerce et d’industrie de Région Île-de-France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24" name="TITRE DE CHAPITRE"/>
          <p:cNvSpPr txBox="1">
            <a:spLocks noGrp="1"/>
          </p:cNvSpPr>
          <p:nvPr>
            <p:ph type="title" hasCustomPrompt="1"/>
          </p:nvPr>
        </p:nvSpPr>
        <p:spPr>
          <a:xfrm>
            <a:off x="480000" y="2640004"/>
            <a:ext cx="8512457" cy="738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TITRE DE CHAPITRE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6941" y="952813"/>
            <a:ext cx="7715103" cy="400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1pPr>
            <a:lvl2pPr marL="0" indent="34288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2pPr>
            <a:lvl3pPr marL="0" indent="685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3pPr>
            <a:lvl4pPr marL="0" indent="102864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4pPr>
            <a:lvl5pPr marL="0" indent="137153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33" b="1" cap="all" spc="191" baseline="0">
                <a:solidFill>
                  <a:srgbClr val="FFFFFF"/>
                </a:solidFill>
              </a:defRPr>
            </a:lvl5pPr>
          </a:lstStyle>
          <a:p>
            <a:r>
              <a:t>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4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" descr="Imag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51867" y="6333067"/>
            <a:ext cx="101600" cy="1016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Espace réservé de la date 3"/>
          <p:cNvSpPr txBox="1">
            <a:spLocks/>
          </p:cNvSpPr>
          <p:nvPr userDrawn="1"/>
        </p:nvSpPr>
        <p:spPr>
          <a:xfrm>
            <a:off x="4394879" y="6264229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933" smtClean="0">
                <a:solidFill>
                  <a:srgbClr val="1D254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srgbClr val="1D2545"/>
              </a:solidFill>
            </a:endParaRPr>
          </a:p>
        </p:txBody>
      </p:sp>
      <p:sp>
        <p:nvSpPr>
          <p:cNvPr id="27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>
                <a:solidFill>
                  <a:srgbClr val="1D2545"/>
                </a:solidFill>
              </a:rPr>
              <a:t>Chambre de commerce et d’industrie de Région Île-de-France</a:t>
            </a:r>
          </a:p>
        </p:txBody>
      </p:sp>
      <p:sp>
        <p:nvSpPr>
          <p:cNvPr id="28" name="Connecteur droit 27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33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733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pic>
        <p:nvPicPr>
          <p:cNvPr id="32" name="Image" descr="Imag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269" y="1490827"/>
            <a:ext cx="691552" cy="138467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392" y="1730964"/>
            <a:ext cx="10860240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878392" y="2314524"/>
            <a:ext cx="10860240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1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6" y="6200592"/>
            <a:ext cx="2288335" cy="4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52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NS∏Johnny Greig-IStock-GettyImages-488824904.jpeg" descr="ONS∏Johnny Greig-IStock-GettyImages-488824904.jpeg"/>
          <p:cNvPicPr>
            <a:picLocks noChangeAspect="1"/>
          </p:cNvPicPr>
          <p:nvPr userDrawn="1"/>
        </p:nvPicPr>
        <p:blipFill rotWithShape="1">
          <a:blip r:embed="rId2"/>
          <a:srcRect r="43266"/>
          <a:stretch/>
        </p:blipFill>
        <p:spPr>
          <a:xfrm>
            <a:off x="8297290" y="1030075"/>
            <a:ext cx="3871037" cy="4554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Connecteur droit 20"/>
          <p:cNvSpPr/>
          <p:nvPr userDrawn="1"/>
        </p:nvSpPr>
        <p:spPr>
          <a:xfrm>
            <a:off x="719668" y="524933"/>
            <a:ext cx="1919817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Image" descr="Imag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51867" y="6333067"/>
            <a:ext cx="101600" cy="10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4394879" y="6264229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933" smtClean="0">
                <a:solidFill>
                  <a:srgbClr val="1D254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srgbClr val="1D2545"/>
              </a:solidFill>
            </a:endParaRPr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>
                <a:solidFill>
                  <a:srgbClr val="1D2545"/>
                </a:solidFill>
              </a:rPr>
              <a:t>Chambre de commerce et d’industrie de Région Île-de-France</a:t>
            </a:r>
          </a:p>
        </p:txBody>
      </p:sp>
      <p:sp>
        <p:nvSpPr>
          <p:cNvPr id="15" name="Connecteur droit 12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33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7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733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392" y="1730964"/>
            <a:ext cx="7512573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878392" y="2314524"/>
            <a:ext cx="7512573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01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o IDF∏PeopleImages-IStock-GettyImages.jpeg" descr="Plato IDF∏PeopleImages-IStock-GettyImages.jpeg"/>
          <p:cNvPicPr>
            <a:picLocks noChangeAspect="1"/>
          </p:cNvPicPr>
          <p:nvPr userDrawn="1"/>
        </p:nvPicPr>
        <p:blipFill rotWithShape="1">
          <a:blip r:embed="rId2"/>
          <a:srcRect l="4548" r="23600" b="14116"/>
          <a:stretch/>
        </p:blipFill>
        <p:spPr>
          <a:xfrm>
            <a:off x="6177647" y="2058116"/>
            <a:ext cx="6026192" cy="4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" descr="Imag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-10728"/>
            <a:ext cx="12192001" cy="1142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>
                <a:solidFill>
                  <a:srgbClr val="1D2545"/>
                </a:solidFill>
              </a:rPr>
              <a:t>Chambre de commerce et d’industrie de Région Île-de-France</a:t>
            </a:r>
          </a:p>
        </p:txBody>
      </p:sp>
      <p:sp>
        <p:nvSpPr>
          <p:cNvPr id="14" name="Connecteur droit 13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e niveau 1…"/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6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7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1053241" y="2704688"/>
            <a:ext cx="4171464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  <a:latin typeface="+mj-lt"/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/>
              <a:t>Cliquez pour modifier 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1053242" y="3212273"/>
            <a:ext cx="4171463" cy="1193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0" baseline="0">
                <a:solidFill>
                  <a:srgbClr val="1D2545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/>
              <a:t>Cliquez pour ajouter du texte</a:t>
            </a:r>
            <a:endParaRPr lang="fr-FR" sz="1867" dirty="0"/>
          </a:p>
        </p:txBody>
      </p:sp>
      <p:sp>
        <p:nvSpPr>
          <p:cNvPr id="28" name="Espace réservé du texte 2"/>
          <p:cNvSpPr>
            <a:spLocks noGrp="1"/>
          </p:cNvSpPr>
          <p:nvPr>
            <p:ph type="body" sz="quarter" idx="27" hasCustomPrompt="1"/>
          </p:nvPr>
        </p:nvSpPr>
        <p:spPr>
          <a:xfrm>
            <a:off x="5856829" y="2709243"/>
            <a:ext cx="4171464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  <a:latin typeface="+mj-lt"/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/>
              <a:t>Cliquez pour modifier 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28" hasCustomPrompt="1"/>
          </p:nvPr>
        </p:nvSpPr>
        <p:spPr>
          <a:xfrm>
            <a:off x="5856830" y="3216827"/>
            <a:ext cx="4171463" cy="1193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pic>
        <p:nvPicPr>
          <p:cNvPr id="31" name="Image" descr="Imag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909" y="1490827"/>
            <a:ext cx="691552" cy="138467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778255" y="1977544"/>
            <a:ext cx="4557284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161B33"/>
                </a:solidFill>
                <a:latin typeface="+mn-lt"/>
              </a:defRPr>
            </a:lvl1pPr>
          </a:lstStyle>
          <a:p>
            <a:r>
              <a:rPr lang="fr-FR" dirty="0"/>
              <a:t>Cliquez pour modifier le texte</a:t>
            </a:r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100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o IDF∏PeopleImages-IStock-GettyImages.jpeg" descr="Plato IDF∏PeopleImages-IStock-GettyImages.jpeg"/>
          <p:cNvPicPr>
            <a:picLocks noChangeAspect="1"/>
          </p:cNvPicPr>
          <p:nvPr userDrawn="1"/>
        </p:nvPicPr>
        <p:blipFill rotWithShape="1">
          <a:blip r:embed="rId2"/>
          <a:srcRect l="4548" r="23600" b="14116"/>
          <a:stretch/>
        </p:blipFill>
        <p:spPr>
          <a:xfrm>
            <a:off x="6177647" y="2058116"/>
            <a:ext cx="6026192" cy="4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" descr="Imag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-10728"/>
            <a:ext cx="12192001" cy="1142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51867" y="6333067"/>
            <a:ext cx="101600" cy="10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Espace réservé de la date 3"/>
          <p:cNvSpPr txBox="1">
            <a:spLocks/>
          </p:cNvSpPr>
          <p:nvPr userDrawn="1"/>
        </p:nvSpPr>
        <p:spPr>
          <a:xfrm>
            <a:off x="4394879" y="6264229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933" smtClean="0">
                <a:solidFill>
                  <a:srgbClr val="1D254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srgbClr val="1D2545"/>
              </a:solidFill>
            </a:endParaRPr>
          </a:p>
        </p:txBody>
      </p:sp>
      <p:sp>
        <p:nvSpPr>
          <p:cNvPr id="13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>
                <a:solidFill>
                  <a:srgbClr val="1D2545"/>
                </a:solidFill>
              </a:rPr>
              <a:t>Chambre de commerce et d’industrie de Région Île-de-France</a:t>
            </a:r>
          </a:p>
        </p:txBody>
      </p:sp>
      <p:sp>
        <p:nvSpPr>
          <p:cNvPr id="14" name="Connecteur droit 13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e niveau 1…"/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6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7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392" y="1730964"/>
            <a:ext cx="10860240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21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878392" y="2314524"/>
            <a:ext cx="10860240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0" baseline="0">
                <a:solidFill>
                  <a:srgbClr val="1D2545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/>
              <a:t>Cliquez pour ajouter du texte</a:t>
            </a:r>
            <a:endParaRPr lang="fr-FR" sz="1867" dirty="0"/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26048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0728"/>
            <a:ext cx="12192001" cy="1142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909" y="4392071"/>
            <a:ext cx="691552" cy="1384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909" y="1490827"/>
            <a:ext cx="691552" cy="138467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onnecteur droit 25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e niveau 1…"/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8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733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pic>
        <p:nvPicPr>
          <p:cNvPr id="25" name="Image" descr="Imag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" descr="Imag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51867" y="6333067"/>
            <a:ext cx="101600" cy="1016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Espace réservé de la date 3"/>
          <p:cNvSpPr txBox="1">
            <a:spLocks/>
          </p:cNvSpPr>
          <p:nvPr userDrawn="1"/>
        </p:nvSpPr>
        <p:spPr>
          <a:xfrm>
            <a:off x="4394879" y="6264229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933" smtClean="0">
                <a:solidFill>
                  <a:srgbClr val="1D254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srgbClr val="1D2545"/>
              </a:solidFill>
            </a:endParaRPr>
          </a:p>
        </p:txBody>
      </p:sp>
      <p:sp>
        <p:nvSpPr>
          <p:cNvPr id="37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dirty="0">
                <a:solidFill>
                  <a:srgbClr val="1D2545"/>
                </a:solidFill>
              </a:rPr>
              <a:t>Chambre de commerce et d’industrie de Région Île-de-France</a:t>
            </a:r>
          </a:p>
        </p:txBody>
      </p:sp>
      <p:sp>
        <p:nvSpPr>
          <p:cNvPr id="41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392" y="1730964"/>
            <a:ext cx="10860240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42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878392" y="2314524"/>
            <a:ext cx="10860240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0" baseline="0">
                <a:solidFill>
                  <a:srgbClr val="1D2545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/>
              <a:t>Cliquez pour ajouter du texte</a:t>
            </a:r>
            <a:endParaRPr lang="fr-FR" sz="1867" dirty="0"/>
          </a:p>
        </p:txBody>
      </p:sp>
      <p:sp>
        <p:nvSpPr>
          <p:cNvPr id="4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6" y="6200592"/>
            <a:ext cx="2288335" cy="4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43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Texte 4"/>
          <p:cNvSpPr txBox="1"/>
          <p:nvPr userDrawn="1"/>
        </p:nvSpPr>
        <p:spPr>
          <a:xfrm>
            <a:off x="1164960" y="3681809"/>
            <a:ext cx="383983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9" rIns="60959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2400" b="1" spc="110">
                <a:solidFill>
                  <a:srgbClr val="FFFFFF"/>
                </a:solidFill>
              </a:defRPr>
            </a:pPr>
            <a:r>
              <a:rPr sz="3200" b="1" spc="147" dirty="0">
                <a:solidFill>
                  <a:srgbClr val="FFFFFF"/>
                </a:solidFill>
                <a:latin typeface="Calibri"/>
              </a:rPr>
              <a:t>www.cci-paris-idf.fr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2400" b="1" spc="110">
                <a:solidFill>
                  <a:srgbClr val="FFFFFF"/>
                </a:solidFill>
              </a:defRPr>
            </a:pPr>
            <a:r>
              <a:rPr sz="3200" b="1" spc="147" dirty="0">
                <a:solidFill>
                  <a:srgbClr val="FFFFFF"/>
                </a:solidFill>
                <a:latin typeface="Calibri"/>
              </a:rPr>
              <a:t>0820 012 112</a:t>
            </a:r>
          </a:p>
        </p:txBody>
      </p:sp>
      <p:pic>
        <p:nvPicPr>
          <p:cNvPr id="9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122" y="2641600"/>
            <a:ext cx="497525" cy="72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8559" y="6322659"/>
            <a:ext cx="96004" cy="14007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Espace réservé de la date 3"/>
          <p:cNvSpPr txBox="1">
            <a:spLocks/>
          </p:cNvSpPr>
          <p:nvPr userDrawn="1"/>
        </p:nvSpPr>
        <p:spPr>
          <a:xfrm>
            <a:off x="4394879" y="6270091"/>
            <a:ext cx="2743200" cy="222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3902D5-E9C4-4B4E-86DE-46B1DE8E865F}" type="datetime4">
              <a:rPr lang="fr-FR" sz="10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 mai 2021</a:t>
            </a:fld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prstClr val="white"/>
                </a:solidFill>
              </a:rPr>
              <a:t>Chambre de commerce et d’industrie de Région Île-de-France</a:t>
            </a:r>
          </a:p>
        </p:txBody>
      </p:sp>
      <p:sp>
        <p:nvSpPr>
          <p:cNvPr id="17" name="ZoneTexte 4"/>
          <p:cNvSpPr txBox="1"/>
          <p:nvPr userDrawn="1"/>
        </p:nvSpPr>
        <p:spPr>
          <a:xfrm>
            <a:off x="1141627" y="2430045"/>
            <a:ext cx="374160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9" rIns="60959">
            <a:spAutoFit/>
          </a:bodyPr>
          <a:lstStyle/>
          <a:p>
            <a:pPr defTabSz="685766" eaLnBrk="1" fontAlgn="auto" hangingPunct="1">
              <a:lnSpc>
                <a:spcPts val="4000"/>
              </a:lnSpc>
              <a:spcAft>
                <a:spcPts val="0"/>
              </a:spcAft>
              <a:defRPr sz="3200" spc="0"/>
            </a:pPr>
            <a:r>
              <a:rPr lang="fr-FR" sz="4267" dirty="0">
                <a:solidFill>
                  <a:prstClr val="white"/>
                </a:solidFill>
                <a:latin typeface="Calibri"/>
              </a:rPr>
              <a:t>TOUT SAVOIR</a:t>
            </a:r>
            <a:br>
              <a:rPr lang="fr-FR" sz="4267" dirty="0">
                <a:solidFill>
                  <a:prstClr val="white"/>
                </a:solidFill>
                <a:latin typeface="Calibri"/>
              </a:rPr>
            </a:br>
            <a:r>
              <a:rPr lang="fr-FR" sz="4267" dirty="0">
                <a:solidFill>
                  <a:prstClr val="white"/>
                </a:solidFill>
                <a:latin typeface="Calibri"/>
              </a:rPr>
              <a:t>SUR VOTRE CCI :</a:t>
            </a:r>
            <a:endParaRPr sz="42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9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NS∏Johnny Greig-IStock-GettyImages-488824904.jpeg" descr="ONS∏Johnny Greig-IStock-GettyImages-488824904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r="43266"/>
          <a:stretch/>
        </p:blipFill>
        <p:spPr>
          <a:xfrm>
            <a:off x="8297290" y="1030075"/>
            <a:ext cx="3871037" cy="4554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8347"/>
            <a:ext cx="12192000" cy="685754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Connecteur droit 20"/>
          <p:cNvSpPr/>
          <p:nvPr userDrawn="1"/>
        </p:nvSpPr>
        <p:spPr>
          <a:xfrm>
            <a:off x="719668" y="524933"/>
            <a:ext cx="1919817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onnecteur droit 12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00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17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800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392" y="1730964"/>
            <a:ext cx="7512573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878392" y="2314524"/>
            <a:ext cx="7512573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  <p:pic>
        <p:nvPicPr>
          <p:cNvPr id="26" name="Image" descr="Image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726782" y="6341900"/>
            <a:ext cx="101600" cy="101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Espace réservé du pied de page 4"/>
          <p:cNvSpPr txBox="1">
            <a:spLocks/>
          </p:cNvSpPr>
          <p:nvPr userDrawn="1"/>
        </p:nvSpPr>
        <p:spPr>
          <a:xfrm>
            <a:off x="758532" y="6308195"/>
            <a:ext cx="5251743" cy="14922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b="1" i="1" dirty="0" smtClean="0">
                <a:solidFill>
                  <a:srgbClr val="1D2545"/>
                </a:solidFill>
              </a:rPr>
              <a:t>Faites</a:t>
            </a:r>
            <a:r>
              <a:rPr lang="fr-FR" sz="933" b="1" i="1" baseline="0" dirty="0" smtClean="0">
                <a:solidFill>
                  <a:srgbClr val="1D2545"/>
                </a:solidFill>
              </a:rPr>
              <a:t> le point sur les nouveaux dispositifs d’aides 2021</a:t>
            </a:r>
            <a:endParaRPr lang="fr-FR" sz="933" b="1" i="1" dirty="0" smtClean="0">
              <a:solidFill>
                <a:srgbClr val="1D2545"/>
              </a:solidFill>
            </a:endParaRPr>
          </a:p>
        </p:txBody>
      </p:sp>
      <p:pic>
        <p:nvPicPr>
          <p:cNvPr id="29" name="Image" descr="Image"/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Numéro de diapositive"/>
          <p:cNvSpPr txBox="1">
            <a:spLocks noGrp="1"/>
          </p:cNvSpPr>
          <p:nvPr userDrawn="1"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48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199"/>
            <a:ext cx="12192000" cy="685465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Connecteur droit 12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e niveau 1…"/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00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29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800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pic>
        <p:nvPicPr>
          <p:cNvPr id="15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726782" y="6341900"/>
            <a:ext cx="101600" cy="1016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Espace réservé du texte 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39225" y="1730964"/>
            <a:ext cx="10860240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23" name="Espace réservé du texte 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39225" y="2314524"/>
            <a:ext cx="10860240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6" y="6200592"/>
            <a:ext cx="2288335" cy="435611"/>
          </a:xfrm>
          <a:prstGeom prst="rect">
            <a:avLst/>
          </a:prstGeom>
        </p:spPr>
      </p:pic>
      <p:sp>
        <p:nvSpPr>
          <p:cNvPr id="31" name="Numéro de diapositive"/>
          <p:cNvSpPr txBox="1">
            <a:spLocks noGrp="1"/>
          </p:cNvSpPr>
          <p:nvPr userDrawn="1"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Calibri"/>
            </a:endParaRPr>
          </a:p>
        </p:txBody>
      </p:sp>
      <p:sp>
        <p:nvSpPr>
          <p:cNvPr id="17" name="Espace réservé du pied de page 4"/>
          <p:cNvSpPr txBox="1">
            <a:spLocks/>
          </p:cNvSpPr>
          <p:nvPr userDrawn="1"/>
        </p:nvSpPr>
        <p:spPr>
          <a:xfrm>
            <a:off x="758532" y="6308195"/>
            <a:ext cx="5251743" cy="14922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b="1" i="1" dirty="0" smtClean="0">
                <a:solidFill>
                  <a:srgbClr val="1D2545"/>
                </a:solidFill>
              </a:rPr>
              <a:t>Faites</a:t>
            </a:r>
            <a:r>
              <a:rPr lang="fr-FR" sz="933" b="1" i="1" baseline="0" dirty="0" smtClean="0">
                <a:solidFill>
                  <a:srgbClr val="1D2545"/>
                </a:solidFill>
              </a:rPr>
              <a:t> le point sur les nouveaux dispositifs d’aides 2021</a:t>
            </a:r>
            <a:endParaRPr lang="fr-FR" sz="933" b="1" i="1" dirty="0" smtClean="0">
              <a:solidFill>
                <a:srgbClr val="1D2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1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Connecteur droit 27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00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800" b="1" cap="all" spc="267" baseline="0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pic>
        <p:nvPicPr>
          <p:cNvPr id="32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-17269" y="1490827"/>
            <a:ext cx="691552" cy="138467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392" y="1730964"/>
            <a:ext cx="10860240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878392" y="2314524"/>
            <a:ext cx="10860240" cy="3144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26" y="6200592"/>
            <a:ext cx="2288335" cy="435611"/>
          </a:xfrm>
          <a:prstGeom prst="rect">
            <a:avLst/>
          </a:prstGeom>
        </p:spPr>
      </p:pic>
      <p:pic>
        <p:nvPicPr>
          <p:cNvPr id="20" name="Image" descr="Image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726782" y="6341900"/>
            <a:ext cx="101600" cy="10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" descr="Image"/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éro de diapositive"/>
          <p:cNvSpPr txBox="1">
            <a:spLocks noGrp="1"/>
          </p:cNvSpPr>
          <p:nvPr userDrawn="1"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758532" y="6306521"/>
            <a:ext cx="5251743" cy="14922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b="1" i="1" dirty="0" smtClean="0">
                <a:solidFill>
                  <a:srgbClr val="1D2545"/>
                </a:solidFill>
              </a:rPr>
              <a:t>Faites</a:t>
            </a:r>
            <a:r>
              <a:rPr lang="fr-FR" sz="933" b="1" i="1" baseline="0" dirty="0" smtClean="0">
                <a:solidFill>
                  <a:srgbClr val="1D2545"/>
                </a:solidFill>
              </a:rPr>
              <a:t> le point sur les nouveaux dispositifs d’aides 2021</a:t>
            </a:r>
            <a:endParaRPr lang="fr-FR" sz="933" b="1" i="1" dirty="0" smtClean="0">
              <a:solidFill>
                <a:srgbClr val="1D2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5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o IDF∏PeopleImages-IStock-GettyImages.jpeg" descr="Plato IDF∏PeopleImages-IStock-GettyImages.jpe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4548" r="23600" b="14116"/>
          <a:stretch/>
        </p:blipFill>
        <p:spPr>
          <a:xfrm>
            <a:off x="6177647" y="2058116"/>
            <a:ext cx="6026192" cy="4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9297"/>
            <a:ext cx="12192000" cy="685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" descr="Image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-10728"/>
            <a:ext cx="12192001" cy="114244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necteur droit 13"/>
          <p:cNvSpPr/>
          <p:nvPr userDrawn="1"/>
        </p:nvSpPr>
        <p:spPr>
          <a:xfrm>
            <a:off x="719669" y="524933"/>
            <a:ext cx="1919817" cy="0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60959" rIns="6095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e niveau 1…"/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19999" y="215999"/>
            <a:ext cx="4720239" cy="277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00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16" name="Texte niveau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9668" y="561190"/>
            <a:ext cx="9240165" cy="29561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800" b="1" cap="all" spc="267">
                <a:solidFill>
                  <a:srgbClr val="FFFFFF"/>
                </a:solidFill>
              </a:defRPr>
            </a:lvl1pPr>
            <a:lvl2pPr marL="0" indent="609585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2pPr>
            <a:lvl3pPr marL="0" indent="1219170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3pPr>
            <a:lvl4pPr marL="0" indent="1828754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4pPr>
            <a:lvl5pPr marL="0" indent="2438339">
              <a:spcBef>
                <a:spcPts val="0"/>
              </a:spcBef>
              <a:buSzTx/>
              <a:buFontTx/>
              <a:buNone/>
              <a:defRPr sz="1333" b="1" cap="all" spc="267">
                <a:solidFill>
                  <a:srgbClr val="FFFFFF"/>
                </a:solidFill>
              </a:defRPr>
            </a:lvl5pPr>
          </a:lstStyle>
          <a:p>
            <a:r>
              <a:rPr lang="fr-FR" dirty="0" smtClean="0"/>
              <a:t>Cliquez pour ajouter du texte</a:t>
            </a:r>
            <a:endParaRPr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1053241" y="2704688"/>
            <a:ext cx="4171464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  <a:latin typeface="+mj-lt"/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modifier 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1053242" y="3212273"/>
            <a:ext cx="4171463" cy="1193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0" baseline="0">
                <a:solidFill>
                  <a:srgbClr val="1D2545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  <a:endParaRPr lang="fr-FR" sz="1867" dirty="0"/>
          </a:p>
        </p:txBody>
      </p:sp>
      <p:sp>
        <p:nvSpPr>
          <p:cNvPr id="28" name="Espace réservé du texte 2"/>
          <p:cNvSpPr>
            <a:spLocks noGrp="1"/>
          </p:cNvSpPr>
          <p:nvPr>
            <p:ph type="body" sz="quarter" idx="27" hasCustomPrompt="1"/>
          </p:nvPr>
        </p:nvSpPr>
        <p:spPr>
          <a:xfrm>
            <a:off x="5856829" y="2709243"/>
            <a:ext cx="4171464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2AA3DB"/>
                </a:solidFill>
                <a:latin typeface="+mj-lt"/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r>
              <a:rPr lang="fr-FR" dirty="0" smtClean="0"/>
              <a:t>Cliquez pour modifier 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28" hasCustomPrompt="1"/>
          </p:nvPr>
        </p:nvSpPr>
        <p:spPr>
          <a:xfrm>
            <a:off x="5856830" y="3216827"/>
            <a:ext cx="4171463" cy="1193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1400" b="1" baseline="0">
                <a:solidFill>
                  <a:srgbClr val="2AA3DB"/>
                </a:solidFill>
              </a:defRPr>
            </a:lvl1pPr>
          </a:lstStyle>
          <a:p>
            <a:pPr defTabSz="514337">
              <a:lnSpc>
                <a:spcPct val="70000"/>
              </a:lnSpc>
              <a:spcBef>
                <a:spcPts val="500"/>
              </a:spcBef>
              <a:defRPr sz="1400">
                <a:solidFill>
                  <a:srgbClr val="1D2545"/>
                </a:solidFill>
              </a:defRPr>
            </a:pPr>
            <a:r>
              <a:rPr lang="fr-FR" dirty="0" smtClean="0"/>
              <a:t>Cliquez pour ajouter du texte</a:t>
            </a:r>
          </a:p>
          <a:p>
            <a:pPr defTabSz="514337">
              <a:lnSpc>
                <a:spcPct val="70000"/>
              </a:lnSpc>
              <a:spcBef>
                <a:spcPts val="500"/>
              </a:spcBef>
              <a:defRPr b="1">
                <a:solidFill>
                  <a:srgbClr val="2AA3DB"/>
                </a:solidFill>
              </a:defRPr>
            </a:pPr>
            <a:endParaRPr lang="fr-FR" sz="1867" dirty="0"/>
          </a:p>
        </p:txBody>
      </p:sp>
      <p:pic>
        <p:nvPicPr>
          <p:cNvPr id="31" name="Image" descr="Image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-57909" y="1490827"/>
            <a:ext cx="691552" cy="138467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778255" y="1977544"/>
            <a:ext cx="4557284" cy="40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85766">
              <a:lnSpc>
                <a:spcPct val="70000"/>
              </a:lnSpc>
              <a:spcBef>
                <a:spcPts val="667"/>
              </a:spcBef>
              <a:buNone/>
              <a:defRPr sz="2667" b="1" baseline="0">
                <a:solidFill>
                  <a:srgbClr val="161B33"/>
                </a:solidFill>
                <a:latin typeface="+mn-lt"/>
              </a:defRPr>
            </a:lvl1pPr>
          </a:lstStyle>
          <a:p>
            <a:r>
              <a:rPr lang="fr-FR" dirty="0" smtClean="0"/>
              <a:t>Cliquez pour modifier le texte</a:t>
            </a:r>
          </a:p>
        </p:txBody>
      </p:sp>
      <p:pic>
        <p:nvPicPr>
          <p:cNvPr id="21" name="Image" descr="Image"/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726782" y="6341900"/>
            <a:ext cx="101600" cy="10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" descr="Image"/>
          <p:cNvPicPr>
            <a:picLocks noChangeAspect="1"/>
          </p:cNvPicPr>
          <p:nvPr userDrawn="1"/>
        </p:nvPicPr>
        <p:blipFill>
          <a:blip r:embed="rId7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Numéro de diapositive"/>
          <p:cNvSpPr txBox="1">
            <a:spLocks noGrp="1"/>
          </p:cNvSpPr>
          <p:nvPr userDrawn="1"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Espace réservé du pied de page 4"/>
          <p:cNvSpPr txBox="1">
            <a:spLocks/>
          </p:cNvSpPr>
          <p:nvPr userDrawn="1"/>
        </p:nvSpPr>
        <p:spPr>
          <a:xfrm>
            <a:off x="758532" y="6308195"/>
            <a:ext cx="5251743" cy="14922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b="1" i="1" dirty="0" smtClean="0">
                <a:solidFill>
                  <a:srgbClr val="1D2545"/>
                </a:solidFill>
              </a:rPr>
              <a:t>Faites</a:t>
            </a:r>
            <a:r>
              <a:rPr lang="fr-FR" sz="933" b="1" i="1" baseline="0" dirty="0" smtClean="0">
                <a:solidFill>
                  <a:srgbClr val="1D2545"/>
                </a:solidFill>
              </a:rPr>
              <a:t> le point sur les nouveaux dispositifs d’aides 2021</a:t>
            </a:r>
            <a:endParaRPr lang="fr-FR" sz="933" b="1" i="1" dirty="0" smtClean="0">
              <a:solidFill>
                <a:srgbClr val="1D2545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50" y="6287435"/>
            <a:ext cx="2288335" cy="4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3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8"/>
            <a:ext cx="12192000" cy="685754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Texte 4"/>
          <p:cNvSpPr txBox="1"/>
          <p:nvPr userDrawn="1"/>
        </p:nvSpPr>
        <p:spPr>
          <a:xfrm>
            <a:off x="1164960" y="3681809"/>
            <a:ext cx="383983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9" rIns="60959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2400" b="1" spc="110">
                <a:solidFill>
                  <a:srgbClr val="FFFFFF"/>
                </a:solidFill>
              </a:defRPr>
            </a:pPr>
            <a:r>
              <a:rPr sz="3200" b="1" spc="147" dirty="0">
                <a:solidFill>
                  <a:srgbClr val="FFFFFF"/>
                </a:solidFill>
                <a:latin typeface="Calibri"/>
              </a:rPr>
              <a:t>www.cci-paris-idf.fr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2400" b="1" spc="110">
                <a:solidFill>
                  <a:srgbClr val="FFFFFF"/>
                </a:solidFill>
              </a:defRPr>
            </a:pPr>
            <a:r>
              <a:rPr sz="3200" b="1" spc="147" dirty="0">
                <a:solidFill>
                  <a:srgbClr val="FFFFFF"/>
                </a:solidFill>
                <a:latin typeface="Calibri"/>
              </a:rPr>
              <a:t>0820 012 112</a:t>
            </a:r>
          </a:p>
        </p:txBody>
      </p:sp>
      <p:pic>
        <p:nvPicPr>
          <p:cNvPr id="9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521122" y="2641600"/>
            <a:ext cx="497525" cy="72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91115" y="6050009"/>
            <a:ext cx="469732" cy="68538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Espace réservé du pied de page 4"/>
          <p:cNvSpPr txBox="1">
            <a:spLocks/>
          </p:cNvSpPr>
          <p:nvPr userDrawn="1"/>
        </p:nvSpPr>
        <p:spPr>
          <a:xfrm>
            <a:off x="644233" y="6270094"/>
            <a:ext cx="3710068" cy="21139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prstClr val="white"/>
                </a:solidFill>
              </a:rPr>
              <a:t>Chambre de commerce et d’industrie de Région Île-de-France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17" name="ZoneTexte 4"/>
          <p:cNvSpPr txBox="1"/>
          <p:nvPr userDrawn="1"/>
        </p:nvSpPr>
        <p:spPr>
          <a:xfrm>
            <a:off x="1141627" y="2430045"/>
            <a:ext cx="374160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9" rIns="60959">
            <a:spAutoFit/>
          </a:bodyPr>
          <a:lstStyle/>
          <a:p>
            <a:pPr defTabSz="685766" eaLnBrk="1" fontAlgn="auto" hangingPunct="1">
              <a:lnSpc>
                <a:spcPts val="4000"/>
              </a:lnSpc>
              <a:spcAft>
                <a:spcPts val="0"/>
              </a:spcAft>
              <a:defRPr sz="3200" spc="0"/>
            </a:pPr>
            <a:r>
              <a:rPr lang="fr-FR" sz="4267" dirty="0" smtClean="0">
                <a:solidFill>
                  <a:prstClr val="white"/>
                </a:solidFill>
                <a:latin typeface="Calibri"/>
              </a:rPr>
              <a:t>TOUT SAVOIR</a:t>
            </a:r>
            <a:br>
              <a:rPr lang="fr-FR" sz="4267" dirty="0" smtClean="0">
                <a:solidFill>
                  <a:prstClr val="white"/>
                </a:solidFill>
                <a:latin typeface="Calibri"/>
              </a:rPr>
            </a:br>
            <a:r>
              <a:rPr lang="fr-FR" sz="4267" dirty="0" smtClean="0">
                <a:solidFill>
                  <a:prstClr val="white"/>
                </a:solidFill>
                <a:latin typeface="Calibri"/>
              </a:rPr>
              <a:t>SUR VOTRE CCI :</a:t>
            </a:r>
            <a:endParaRPr sz="42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44464" y="6249184"/>
            <a:ext cx="424129" cy="257385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fr-FR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23481" r="3339" b="23632"/>
          <a:stretch/>
        </p:blipFill>
        <p:spPr>
          <a:xfrm>
            <a:off x="9611566" y="6195170"/>
            <a:ext cx="2319508" cy="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72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25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9" r:id="rId4"/>
    <p:sldLayoutId id="2147483811" r:id="rId5"/>
    <p:sldLayoutId id="2147483808" r:id="rId6"/>
    <p:sldLayoutId id="2147483810" r:id="rId7"/>
    <p:sldLayoutId id="2147483812" r:id="rId8"/>
    <p:sldLayoutId id="2147483815" r:id="rId9"/>
    <p:sldLayoutId id="2147483813" r:id="rId10"/>
    <p:sldLayoutId id="2147483814" r:id="rId11"/>
    <p:sldLayoutId id="2147483864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685766" rtl="0" eaLnBrk="1" latinLnBrk="0" hangingPunct="1">
        <a:lnSpc>
          <a:spcPts val="4800"/>
        </a:lnSpc>
        <a:spcBef>
          <a:spcPct val="0"/>
        </a:spcBef>
        <a:buNone/>
        <a:defRPr sz="5333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66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685766" rtl="0" eaLnBrk="1" latinLnBrk="0" hangingPunct="1">
        <a:lnSpc>
          <a:spcPts val="4800"/>
        </a:lnSpc>
        <a:spcBef>
          <a:spcPct val="0"/>
        </a:spcBef>
        <a:buNone/>
        <a:defRPr sz="5333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6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685766" rtl="0" eaLnBrk="1" latinLnBrk="0" hangingPunct="1">
        <a:lnSpc>
          <a:spcPts val="4800"/>
        </a:lnSpc>
        <a:spcBef>
          <a:spcPct val="0"/>
        </a:spcBef>
        <a:buNone/>
        <a:defRPr sz="5333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40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l" defTabSz="685766" rtl="0" eaLnBrk="1" latinLnBrk="0" hangingPunct="1">
        <a:lnSpc>
          <a:spcPts val="4800"/>
        </a:lnSpc>
        <a:spcBef>
          <a:spcPct val="0"/>
        </a:spcBef>
        <a:buNone/>
        <a:defRPr sz="5333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30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32.jpe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05D1EA2-EAE3-4709-B8FB-FA4B4DD03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5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91440"/>
            <a:ext cx="12180722" cy="6858000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865838" y="1460299"/>
            <a:ext cx="5372402" cy="1432847"/>
            <a:chOff x="768926" y="1432178"/>
            <a:chExt cx="5042258" cy="143284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26" y="1432178"/>
              <a:ext cx="867109" cy="89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1605285" y="1503114"/>
              <a:ext cx="4205899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Bénéficiaires :</a:t>
              </a:r>
              <a:r>
                <a:rPr lang="fr-FR" sz="1400" dirty="0" smtClean="0">
                  <a:solidFill>
                    <a:srgbClr val="00B7E6"/>
                  </a:solidFill>
                  <a:latin typeface="Roboto"/>
                </a:rPr>
                <a:t> </a:t>
              </a:r>
            </a:p>
            <a:p>
              <a:pPr marL="171450"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Associations, TPE indépendantes de moins de 10 salariés et moins de 2 millions de CA</a:t>
              </a:r>
            </a:p>
            <a:p>
              <a:pPr marL="171450"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Micro-entreprises sous conditions</a:t>
              </a:r>
            </a:p>
            <a:p>
              <a:pPr marL="171450"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Localisation du projet en Ile-de-France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395662" y="1526614"/>
            <a:ext cx="5019314" cy="1754326"/>
            <a:chOff x="5368611" y="2044407"/>
            <a:chExt cx="5181490" cy="175432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611" y="2107154"/>
              <a:ext cx="623700" cy="51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6014631" y="2044407"/>
              <a:ext cx="45354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Montant :</a:t>
              </a:r>
            </a:p>
            <a:p>
              <a:pPr marL="285750" indent="-285750" algn="just">
                <a:spcBef>
                  <a:spcPts val="300"/>
                </a:spcBef>
                <a:spcAft>
                  <a:spcPts val="300"/>
                </a:spcAft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Subvention de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55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000€</a:t>
              </a:r>
            </a:p>
            <a:p>
              <a:pPr marL="285750" indent="-285750" algn="just">
                <a:spcBef>
                  <a:spcPts val="300"/>
                </a:spcBef>
                <a:spcAft>
                  <a:spcPts val="300"/>
                </a:spcAft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Plafond porté à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150 000€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voire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 800 000€ </a:t>
              </a:r>
              <a:r>
                <a:rPr lang="fr-FR" sz="1400" b="1" dirty="0" smtClean="0">
                  <a:solidFill>
                    <a:srgbClr val="FF0000"/>
                  </a:solidFill>
                  <a:latin typeface="Roboto"/>
                </a:rPr>
                <a:t>pour projets d’envergure et à fort impact sur l’emploi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Prise en charge jusqu’à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50%</a:t>
              </a:r>
              <a:r>
                <a:rPr lang="fr-FR" sz="1400" dirty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des dépenses éligibles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777026" y="3284663"/>
            <a:ext cx="4898941" cy="753535"/>
            <a:chOff x="6550903" y="3868310"/>
            <a:chExt cx="5142505" cy="753535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0903" y="3919070"/>
              <a:ext cx="933856" cy="702775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7311154" y="3868310"/>
              <a:ext cx="43822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Dépenses : </a:t>
              </a:r>
              <a:r>
                <a:rPr lang="fr-FR" sz="1400" b="1" dirty="0" smtClean="0">
                  <a:solidFill>
                    <a:srgbClr val="FF0000"/>
                  </a:solidFill>
                  <a:latin typeface="Roboto"/>
                </a:rPr>
                <a:t>exclusion de la R&amp;D</a:t>
              </a:r>
              <a:r>
                <a:rPr lang="fr-FR" sz="1400" dirty="0" smtClean="0">
                  <a:solidFill>
                    <a:srgbClr val="FF0000"/>
                  </a:solidFill>
                  <a:latin typeface="Roboto"/>
                </a:rPr>
                <a:t>, </a:t>
              </a:r>
              <a:r>
                <a:rPr lang="fr-FR" sz="1400" b="1" dirty="0" smtClean="0">
                  <a:solidFill>
                    <a:srgbClr val="FF0000"/>
                  </a:solidFill>
                  <a:latin typeface="Roboto"/>
                </a:rPr>
                <a:t>rétroactivité au 02/03/2021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487937" y="3437821"/>
            <a:ext cx="4927038" cy="1654299"/>
            <a:chOff x="1222047" y="3897303"/>
            <a:chExt cx="5420978" cy="1654299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2047" y="3897303"/>
              <a:ext cx="689153" cy="770830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1829207" y="3897303"/>
              <a:ext cx="4813818" cy="1654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Projets éligibles :</a:t>
              </a:r>
              <a:r>
                <a:rPr lang="fr-FR" sz="1400" dirty="0" smtClean="0">
                  <a:solidFill>
                    <a:srgbClr val="00B7E6"/>
                  </a:solidFill>
                  <a:latin typeface="Roboto"/>
                </a:rPr>
                <a:t> </a:t>
              </a:r>
            </a:p>
            <a:p>
              <a:pPr marL="171450"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Transformation numérique, écologique</a:t>
              </a:r>
            </a:p>
            <a:p>
              <a:pPr marL="171450"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Développement international</a:t>
              </a:r>
            </a:p>
            <a:p>
              <a:pPr marL="171450"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Implantation, relocalisation, modernisation ou accroissement de l’outil de production</a:t>
              </a:r>
            </a:p>
            <a:p>
              <a:pPr marL="171450"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Diversification activité / clientèle</a:t>
              </a:r>
            </a:p>
          </p:txBody>
        </p:sp>
      </p:grp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233682"/>
              </p:ext>
            </p:extLst>
          </p:nvPr>
        </p:nvGraphicFramePr>
        <p:xfrm>
          <a:off x="847050" y="4134387"/>
          <a:ext cx="532007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356"/>
                <a:gridCol w="1941162"/>
                <a:gridCol w="16055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Investissements</a:t>
                      </a:r>
                      <a:r>
                        <a:rPr lang="fr-FR" sz="1200" baseline="0" dirty="0" smtClean="0"/>
                        <a:t> matériels et immatériels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Conseil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International</a:t>
                      </a:r>
                      <a:r>
                        <a:rPr lang="fr-FR" sz="1200" baseline="0" dirty="0" smtClean="0"/>
                        <a:t> : </a:t>
                      </a:r>
                    </a:p>
                    <a:p>
                      <a:pPr algn="ctr"/>
                      <a:r>
                        <a:rPr lang="fr-FR" sz="1200" baseline="0" dirty="0" smtClean="0"/>
                        <a:t>salons, VIE, conseil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30%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50%</a:t>
                      </a:r>
                    </a:p>
                    <a:p>
                      <a:pPr algn="ctr"/>
                      <a:r>
                        <a:rPr lang="fr-FR" sz="1200" dirty="0" smtClean="0"/>
                        <a:t>500€ par jour d’intervention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50%</a:t>
                      </a:r>
                    </a:p>
                    <a:p>
                      <a:pPr algn="ctr"/>
                      <a:r>
                        <a:rPr lang="fr-FR" sz="1200" dirty="0" smtClean="0"/>
                        <a:t>5 000€ par salon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Plafond : 25 000€</a:t>
                      </a: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" name="Espace réservé du texte 13"/>
          <p:cNvSpPr txBox="1">
            <a:spLocks/>
          </p:cNvSpPr>
          <p:nvPr/>
        </p:nvSpPr>
        <p:spPr>
          <a:xfrm>
            <a:off x="719668" y="577883"/>
            <a:ext cx="10344572" cy="718416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AAP TP’UP RELANCE POUR LES TRÈS PETITES ENTREPRISES </a:t>
            </a:r>
          </a:p>
          <a:p>
            <a:pPr marL="0" indent="0" algn="just">
              <a:buClr>
                <a:srgbClr val="00B7E6"/>
              </a:buClr>
              <a:buNone/>
            </a:pPr>
            <a:r>
              <a:rPr lang="fr-FR" sz="1600" i="1" dirty="0">
                <a:solidFill>
                  <a:srgbClr val="253D66"/>
                </a:solidFill>
                <a:latin typeface="Roboto"/>
              </a:rPr>
              <a:t>Financer un plan de développement sur 12 à 18 mois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4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" y="-40640"/>
            <a:ext cx="12180722" cy="6858000"/>
          </a:xfrm>
          <a:prstGeom prst="rect">
            <a:avLst/>
          </a:prstGeom>
        </p:spPr>
      </p:pic>
      <p:sp>
        <p:nvSpPr>
          <p:cNvPr id="23" name="Espace réservé du texte 13"/>
          <p:cNvSpPr txBox="1">
            <a:spLocks/>
          </p:cNvSpPr>
          <p:nvPr/>
        </p:nvSpPr>
        <p:spPr>
          <a:xfrm>
            <a:off x="719668" y="577883"/>
            <a:ext cx="10344572" cy="671797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AAP PM’UP RELANCE POUR PME ET ETI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 </a:t>
            </a:r>
          </a:p>
          <a:p>
            <a:pPr marL="0" indent="0" algn="just">
              <a:buClr>
                <a:srgbClr val="00B7E6"/>
              </a:buClr>
              <a:buNone/>
            </a:pPr>
            <a:r>
              <a:rPr lang="fr-FR" sz="1600" i="1" dirty="0">
                <a:solidFill>
                  <a:srgbClr val="253D66"/>
                </a:solidFill>
                <a:latin typeface="Roboto"/>
              </a:rPr>
              <a:t>Financer une stratégie de croissance sur 36 mois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926798" y="1317920"/>
            <a:ext cx="5042258" cy="1240487"/>
            <a:chOff x="768926" y="1432178"/>
            <a:chExt cx="5042258" cy="1240487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26" y="1432178"/>
              <a:ext cx="867109" cy="89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1605285" y="1503114"/>
              <a:ext cx="420589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Bénéficiaires :</a:t>
              </a:r>
              <a:r>
                <a:rPr lang="fr-FR" sz="1400" dirty="0" smtClean="0">
                  <a:solidFill>
                    <a:srgbClr val="00B7E6"/>
                  </a:solidFill>
                  <a:latin typeface="Roboto"/>
                </a:rPr>
                <a:t> </a:t>
              </a: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PME, associations, ETI de moins de 5 000 salariés et moins de 1,5 milliard de CA</a:t>
              </a: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Petites entreprises sous conditions</a:t>
              </a: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Localisation du projet en Ile-de-France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6252826" y="1510593"/>
            <a:ext cx="5260146" cy="1284967"/>
            <a:chOff x="5368611" y="2044407"/>
            <a:chExt cx="5260146" cy="1284967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611" y="2107154"/>
              <a:ext cx="623700" cy="51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ZoneTexte 28"/>
            <p:cNvSpPr txBox="1"/>
            <p:nvPr/>
          </p:nvSpPr>
          <p:spPr>
            <a:xfrm>
              <a:off x="6024791" y="2044407"/>
              <a:ext cx="4603966" cy="1284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Montant :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Subvention de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250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000€</a:t>
              </a:r>
            </a:p>
            <a:p>
              <a:pPr marL="285750" indent="-285750" algn="just">
                <a:spcBef>
                  <a:spcPts val="300"/>
                </a:spcBef>
                <a:spcAft>
                  <a:spcPts val="300"/>
                </a:spcAft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Plafond porté à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500 000€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voire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 800 000€ </a:t>
              </a:r>
              <a:r>
                <a:rPr lang="fr-FR" sz="1400" b="1" dirty="0">
                  <a:solidFill>
                    <a:srgbClr val="FF0000"/>
                  </a:solidFill>
                  <a:latin typeface="Roboto"/>
                </a:rPr>
                <a:t>pour projets d’envergure et à fort impact sur </a:t>
              </a:r>
              <a:r>
                <a:rPr lang="fr-FR" sz="1400" b="1" dirty="0" smtClean="0">
                  <a:solidFill>
                    <a:srgbClr val="FF0000"/>
                  </a:solidFill>
                  <a:latin typeface="Roboto"/>
                </a:rPr>
                <a:t>l’emploi</a:t>
              </a:r>
            </a:p>
            <a:p>
              <a:pPr marL="285750" indent="-285750" algn="just">
                <a:spcBef>
                  <a:spcPts val="300"/>
                </a:spcBef>
                <a:spcAft>
                  <a:spcPts val="300"/>
                </a:spcAft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Prise en charge jusqu’à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50%</a:t>
              </a:r>
              <a:r>
                <a:rPr lang="fr-FR" sz="1400" dirty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des dépenses éligibles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927684" y="2800799"/>
            <a:ext cx="5233341" cy="715805"/>
            <a:chOff x="6526679" y="3813806"/>
            <a:chExt cx="5233341" cy="715805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6679" y="3834094"/>
              <a:ext cx="887424" cy="695517"/>
            </a:xfrm>
            <a:prstGeom prst="rect">
              <a:avLst/>
            </a:prstGeom>
          </p:spPr>
        </p:pic>
        <p:sp>
          <p:nvSpPr>
            <p:cNvPr id="32" name="ZoneTexte 31"/>
            <p:cNvSpPr txBox="1"/>
            <p:nvPr/>
          </p:nvSpPr>
          <p:spPr>
            <a:xfrm>
              <a:off x="7377766" y="3813806"/>
              <a:ext cx="43822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Dépenses : </a:t>
              </a:r>
              <a:r>
                <a:rPr lang="fr-FR" sz="1400" b="1" dirty="0">
                  <a:solidFill>
                    <a:srgbClr val="FF0000"/>
                  </a:solidFill>
                  <a:latin typeface="Roboto"/>
                </a:rPr>
                <a:t>exclusion de la R&amp;D</a:t>
              </a:r>
              <a:r>
                <a:rPr lang="fr-FR" sz="1400" dirty="0">
                  <a:solidFill>
                    <a:srgbClr val="FF0000"/>
                  </a:solidFill>
                  <a:latin typeface="Roboto"/>
                </a:rPr>
                <a:t>, </a:t>
              </a:r>
              <a:r>
                <a:rPr lang="fr-FR" sz="1400" b="1" dirty="0" smtClean="0">
                  <a:solidFill>
                    <a:srgbClr val="FF0000"/>
                  </a:solidFill>
                  <a:latin typeface="Roboto"/>
                </a:rPr>
                <a:t>rétroactivité au 02/03/2021</a:t>
              </a: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6313995" y="3082862"/>
            <a:ext cx="4706126" cy="1654299"/>
            <a:chOff x="1222047" y="3897303"/>
            <a:chExt cx="4706126" cy="1654299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2047" y="3897303"/>
              <a:ext cx="689153" cy="770830"/>
            </a:xfrm>
            <a:prstGeom prst="rect">
              <a:avLst/>
            </a:prstGeom>
          </p:spPr>
        </p:pic>
        <p:sp>
          <p:nvSpPr>
            <p:cNvPr id="35" name="ZoneTexte 34"/>
            <p:cNvSpPr txBox="1"/>
            <p:nvPr/>
          </p:nvSpPr>
          <p:spPr>
            <a:xfrm>
              <a:off x="1829207" y="3897303"/>
              <a:ext cx="4098966" cy="1654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Projets éligibles :</a:t>
              </a:r>
              <a:r>
                <a:rPr lang="fr-FR" sz="1400" dirty="0" smtClean="0">
                  <a:solidFill>
                    <a:srgbClr val="00B7E6"/>
                  </a:solidFill>
                  <a:latin typeface="Roboto"/>
                </a:rPr>
                <a:t> </a:t>
              </a:r>
            </a:p>
            <a:p>
              <a:pPr marL="171450"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Transformation numérique, écologique</a:t>
              </a:r>
            </a:p>
            <a:p>
              <a:pPr marL="171450"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Développement international</a:t>
              </a:r>
            </a:p>
            <a:p>
              <a:pPr marL="171450"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Implantation, relocalisation, modernisation ou accroissement de l’outil de production</a:t>
              </a:r>
            </a:p>
            <a:p>
              <a:pPr marL="171450"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Diversification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activité / clientèle</a:t>
              </a:r>
            </a:p>
          </p:txBody>
        </p:sp>
      </p:grpSp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891649"/>
              </p:ext>
            </p:extLst>
          </p:nvPr>
        </p:nvGraphicFramePr>
        <p:xfrm>
          <a:off x="1114049" y="3616464"/>
          <a:ext cx="4961632" cy="183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096"/>
                <a:gridCol w="1379659"/>
                <a:gridCol w="1653877"/>
              </a:tblGrid>
              <a:tr h="239125"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Nature de la dépense</a:t>
                      </a:r>
                      <a:endParaRPr lang="fr-FR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Taux</a:t>
                      </a:r>
                      <a:r>
                        <a:rPr lang="fr-FR" sz="1100" baseline="0" dirty="0" smtClean="0"/>
                        <a:t> de subvention</a:t>
                      </a:r>
                      <a:endParaRPr lang="fr-FR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</a:tr>
              <a:tr h="239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Petites entreprises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Moyennes entreprises</a:t>
                      </a:r>
                      <a:endParaRPr lang="fr-FR" sz="1100" dirty="0"/>
                    </a:p>
                  </a:txBody>
                  <a:tcPr anchor="ctr"/>
                </a:tc>
              </a:tr>
              <a:tr h="239125"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Investissements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20%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10%</a:t>
                      </a:r>
                      <a:endParaRPr lang="fr-FR" sz="1100" dirty="0"/>
                    </a:p>
                  </a:txBody>
                  <a:tcPr anchor="ctr"/>
                </a:tc>
              </a:tr>
              <a:tr h="270586"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Dépôt</a:t>
                      </a:r>
                      <a:r>
                        <a:rPr lang="fr-FR" sz="1100" baseline="0" dirty="0" smtClean="0"/>
                        <a:t> et extension de brevets</a:t>
                      </a:r>
                      <a:endParaRPr lang="fr-FR" sz="1100" dirty="0"/>
                    </a:p>
                  </a:txBody>
                  <a:tcPr anchor="ctr"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50%</a:t>
                      </a:r>
                      <a:endParaRPr lang="fr-FR" sz="1100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anchor="ctr"/>
                </a:tc>
              </a:tr>
              <a:tr h="239125"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Conseil</a:t>
                      </a:r>
                      <a:endParaRPr lang="fr-FR" sz="1100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anchor="ctr"/>
                </a:tc>
              </a:tr>
              <a:tr h="269493"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Développement international</a:t>
                      </a:r>
                      <a:endParaRPr lang="fr-FR" sz="1100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anchor="ctr"/>
                </a:tc>
              </a:tr>
              <a:tr h="239125"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Recrutements</a:t>
                      </a:r>
                      <a:r>
                        <a:rPr lang="fr-FR" sz="1100" baseline="0" dirty="0" smtClean="0"/>
                        <a:t> structurants</a:t>
                      </a:r>
                      <a:endParaRPr lang="fr-FR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25 000€ / recrutement – 75 000€ /projet</a:t>
                      </a:r>
                      <a:endParaRPr lang="fr-FR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7" name="Imag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15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" y="-91440"/>
            <a:ext cx="12180722" cy="6858000"/>
          </a:xfrm>
          <a:prstGeom prst="rect">
            <a:avLst/>
          </a:prstGeom>
        </p:spPr>
      </p:pic>
      <p:sp>
        <p:nvSpPr>
          <p:cNvPr id="23" name="Espace réservé du texte 13"/>
          <p:cNvSpPr txBox="1">
            <a:spLocks/>
          </p:cNvSpPr>
          <p:nvPr/>
        </p:nvSpPr>
        <p:spPr>
          <a:xfrm>
            <a:off x="719668" y="577883"/>
            <a:ext cx="10344572" cy="671797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PRÊT CROISSANCE TPE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fr-FR" sz="1600" i="1" dirty="0">
                <a:solidFill>
                  <a:srgbClr val="002060"/>
                </a:solidFill>
                <a:latin typeface="Roboto"/>
              </a:rPr>
              <a:t>Renforcer la structure financière dans le cadre d’un programme d’investissement structurant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830221" y="1427567"/>
            <a:ext cx="5042258" cy="891439"/>
            <a:chOff x="768926" y="1432178"/>
            <a:chExt cx="5042258" cy="89143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26" y="1432178"/>
              <a:ext cx="867109" cy="89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1605285" y="1503114"/>
              <a:ext cx="42058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Bénéficiaires :</a:t>
              </a:r>
              <a:r>
                <a:rPr lang="fr-FR" sz="1400" dirty="0" smtClean="0">
                  <a:solidFill>
                    <a:srgbClr val="00B7E6"/>
                  </a:solidFill>
                  <a:latin typeface="Roboto"/>
                </a:rPr>
                <a:t> </a:t>
              </a:r>
            </a:p>
            <a:p>
              <a:pPr algn="just">
                <a:buClr>
                  <a:srgbClr val="D93A87"/>
                </a:buClr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Entreprises entre 3 et 50 salariés</a:t>
              </a:r>
            </a:p>
            <a:p>
              <a:pPr algn="just">
                <a:buClr>
                  <a:srgbClr val="D93A87"/>
                </a:buClr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et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de plus de 3 années d’existence</a:t>
              </a: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6876219" y="1437727"/>
            <a:ext cx="4045781" cy="1169551"/>
            <a:chOff x="5368611" y="2044407"/>
            <a:chExt cx="4045781" cy="1169551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611" y="2107154"/>
              <a:ext cx="623700" cy="51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ZoneTexte 39"/>
            <p:cNvSpPr txBox="1"/>
            <p:nvPr/>
          </p:nvSpPr>
          <p:spPr>
            <a:xfrm>
              <a:off x="6014632" y="2044407"/>
              <a:ext cx="33997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Montant :</a:t>
              </a:r>
            </a:p>
            <a:p>
              <a:pPr algn="just"/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Prêt de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10 000€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à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50 000€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à hauteur des fonds propres</a:t>
              </a:r>
            </a:p>
            <a:p>
              <a:pPr algn="just"/>
              <a:r>
                <a:rPr lang="fr-FR" sz="1400" i="1" dirty="0">
                  <a:solidFill>
                    <a:srgbClr val="242F4D"/>
                  </a:solidFill>
                  <a:latin typeface="Roboto"/>
                </a:rPr>
                <a:t>(Taux préférentiel selon barème en vigueur) </a:t>
              </a: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6835579" y="2775732"/>
            <a:ext cx="4736661" cy="1169551"/>
            <a:chOff x="5369143" y="3015336"/>
            <a:chExt cx="4736661" cy="1169551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143" y="3147666"/>
              <a:ext cx="798614" cy="75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ZoneTexte 42"/>
            <p:cNvSpPr txBox="1"/>
            <p:nvPr/>
          </p:nvSpPr>
          <p:spPr>
            <a:xfrm>
              <a:off x="6140000" y="3015336"/>
              <a:ext cx="396580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Modalités :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Sans garantie, ni caution personnelle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Différé de remboursement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1 an maximum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Durée d’amortissement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5 ans maximum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Partenariat financier associé </a:t>
              </a: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3717825" y="3722027"/>
            <a:ext cx="4471135" cy="954107"/>
            <a:chOff x="2619683" y="3957099"/>
            <a:chExt cx="4471135" cy="954107"/>
          </a:xfrm>
        </p:grpSpPr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19683" y="4110811"/>
              <a:ext cx="902602" cy="702775"/>
            </a:xfrm>
            <a:prstGeom prst="rect">
              <a:avLst/>
            </a:prstGeom>
          </p:spPr>
        </p:pic>
        <p:sp>
          <p:nvSpPr>
            <p:cNvPr id="46" name="ZoneTexte 45"/>
            <p:cNvSpPr txBox="1"/>
            <p:nvPr/>
          </p:nvSpPr>
          <p:spPr>
            <a:xfrm>
              <a:off x="3524748" y="3957099"/>
              <a:ext cx="35660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Dépenses :</a:t>
              </a:r>
              <a:r>
                <a:rPr lang="fr-FR" sz="1400" dirty="0" smtClean="0">
                  <a:solidFill>
                    <a:srgbClr val="00B7E6"/>
                  </a:solidFill>
                  <a:latin typeface="Roboto"/>
                </a:rPr>
                <a:t> </a:t>
              </a: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Investissements immatériels</a:t>
              </a: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Investissements corporels </a:t>
              </a: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Besoin en fonds de Roulement</a:t>
              </a: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834156" y="2623332"/>
            <a:ext cx="5028163" cy="1032305"/>
            <a:chOff x="1188070" y="2836263"/>
            <a:chExt cx="5028163" cy="1032305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070" y="2836263"/>
              <a:ext cx="857209" cy="91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ZoneTexte 48"/>
            <p:cNvSpPr txBox="1"/>
            <p:nvPr/>
          </p:nvSpPr>
          <p:spPr>
            <a:xfrm>
              <a:off x="1996328" y="2914461"/>
              <a:ext cx="42199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Exclusions :</a:t>
              </a:r>
              <a:r>
                <a:rPr lang="fr-FR" sz="1400" dirty="0" smtClean="0">
                  <a:solidFill>
                    <a:srgbClr val="00B7E6"/>
                  </a:solidFill>
                  <a:latin typeface="Roboto"/>
                </a:rPr>
                <a:t> </a:t>
              </a:r>
            </a:p>
            <a:p>
              <a:pPr algn="just"/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SCI, 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entreprises en difficultés ou non éligibles à la garantie Bpifrance, ou en procédure collective ou amiable</a:t>
              </a: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3680406" y="4865296"/>
            <a:ext cx="5093442" cy="575555"/>
            <a:chOff x="2663424" y="4003646"/>
            <a:chExt cx="5093442" cy="575555"/>
          </a:xfrm>
        </p:grpSpPr>
        <p:sp>
          <p:nvSpPr>
            <p:cNvPr id="51" name="Rectangle 50"/>
            <p:cNvSpPr/>
            <p:nvPr/>
          </p:nvSpPr>
          <p:spPr>
            <a:xfrm>
              <a:off x="2705440" y="4271424"/>
              <a:ext cx="50514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solidFill>
                    <a:srgbClr val="253D66"/>
                  </a:solidFill>
                  <a:latin typeface="Roboto"/>
                </a:rPr>
                <a:t>http://pretcroissancetpe-iledefrance.bpifrance.fr/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63424" y="4003646"/>
              <a:ext cx="499184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400" dirty="0">
                  <a:latin typeface="Roboto"/>
                </a:rPr>
                <a:t>Une plateforme unique de </a:t>
              </a:r>
              <a:r>
                <a:rPr lang="fr-FR" altLang="fr-FR" sz="1400" dirty="0" smtClean="0">
                  <a:latin typeface="Roboto"/>
                </a:rPr>
                <a:t>dépôt de la demande </a:t>
              </a:r>
              <a:r>
                <a:rPr lang="fr-FR" altLang="fr-FR" sz="1400" b="1" dirty="0" smtClean="0">
                  <a:solidFill>
                    <a:srgbClr val="242F4D"/>
                  </a:solidFill>
                  <a:latin typeface="Roboto"/>
                </a:rPr>
                <a:t>:</a:t>
              </a:r>
              <a:endParaRPr lang="fr-FR" sz="1400" b="1" dirty="0">
                <a:solidFill>
                  <a:srgbClr val="242F4D"/>
                </a:solidFill>
                <a:latin typeface="Roboto"/>
              </a:endParaRPr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3360" y="4993633"/>
            <a:ext cx="1902044" cy="403819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8850" y="4915977"/>
            <a:ext cx="1545695" cy="51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60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91440"/>
            <a:ext cx="12180722" cy="6858000"/>
          </a:xfrm>
          <a:prstGeom prst="rect">
            <a:avLst/>
          </a:prstGeom>
        </p:spPr>
      </p:pic>
      <p:sp>
        <p:nvSpPr>
          <p:cNvPr id="23" name="Espace réservé du texte 13"/>
          <p:cNvSpPr txBox="1">
            <a:spLocks/>
          </p:cNvSpPr>
          <p:nvPr/>
        </p:nvSpPr>
        <p:spPr>
          <a:xfrm>
            <a:off x="719668" y="577883"/>
            <a:ext cx="10344572" cy="671797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PRÊT CROISSANCE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 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fr-FR" sz="1600" i="1" dirty="0" smtClean="0">
                <a:solidFill>
                  <a:srgbClr val="002060"/>
                </a:solidFill>
                <a:latin typeface="Roboto"/>
              </a:rPr>
              <a:t>Soutenir un programme d’investissement immobilier, matériel ou une croissance externe    </a:t>
            </a:r>
            <a:endParaRPr lang="fr-FR" sz="1600" i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grpSp>
        <p:nvGrpSpPr>
          <p:cNvPr id="27" name="Groupe 26"/>
          <p:cNvGrpSpPr/>
          <p:nvPr/>
        </p:nvGrpSpPr>
        <p:grpSpPr>
          <a:xfrm>
            <a:off x="1155341" y="1600287"/>
            <a:ext cx="5042258" cy="1025043"/>
            <a:chOff x="768926" y="1432178"/>
            <a:chExt cx="5042258" cy="1025043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26" y="1432178"/>
              <a:ext cx="867109" cy="89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ZoneTexte 28"/>
            <p:cNvSpPr txBox="1"/>
            <p:nvPr/>
          </p:nvSpPr>
          <p:spPr>
            <a:xfrm>
              <a:off x="1605285" y="1503114"/>
              <a:ext cx="42058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Bénéficiaires :</a:t>
              </a:r>
              <a:r>
                <a:rPr lang="fr-FR" sz="1400" dirty="0" smtClean="0">
                  <a:solidFill>
                    <a:srgbClr val="00B7E6"/>
                  </a:solidFill>
                  <a:latin typeface="Roboto"/>
                </a:rPr>
                <a:t> </a:t>
              </a: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PME et ETI indépendantes de plus de 3 années d’existence</a:t>
              </a: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Entreprises en croissance (+5% /an)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7008299" y="1671407"/>
            <a:ext cx="4045781" cy="954107"/>
            <a:chOff x="5368611" y="2044407"/>
            <a:chExt cx="4045781" cy="954107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611" y="2107154"/>
              <a:ext cx="623700" cy="51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6014632" y="2044407"/>
              <a:ext cx="33997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Montant :</a:t>
              </a:r>
            </a:p>
            <a:p>
              <a:pPr algn="just"/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Prêt de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300 000€ à 5 000 000€</a:t>
              </a:r>
            </a:p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à hauteur de fonds propres</a:t>
              </a:r>
            </a:p>
            <a:p>
              <a:pPr algn="just"/>
              <a:r>
                <a:rPr lang="fr-FR" sz="1400" i="1" dirty="0" smtClean="0">
                  <a:solidFill>
                    <a:srgbClr val="242F4D"/>
                  </a:solidFill>
                  <a:latin typeface="Roboto"/>
                </a:rPr>
                <a:t>(Taux fixe ou variable) </a:t>
              </a:r>
              <a:endParaRPr lang="fr-FR" sz="1400" i="1" dirty="0">
                <a:solidFill>
                  <a:srgbClr val="242F4D"/>
                </a:solidFill>
                <a:latin typeface="Roboto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2762785" y="4392587"/>
            <a:ext cx="4471135" cy="1169551"/>
            <a:chOff x="2619683" y="3957099"/>
            <a:chExt cx="4471135" cy="1169551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9683" y="4110811"/>
              <a:ext cx="902602" cy="702775"/>
            </a:xfrm>
            <a:prstGeom prst="rect">
              <a:avLst/>
            </a:prstGeom>
          </p:spPr>
        </p:pic>
        <p:sp>
          <p:nvSpPr>
            <p:cNvPr id="35" name="ZoneTexte 34"/>
            <p:cNvSpPr txBox="1"/>
            <p:nvPr/>
          </p:nvSpPr>
          <p:spPr>
            <a:xfrm>
              <a:off x="3524748" y="3957099"/>
              <a:ext cx="356607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Dépenses :</a:t>
              </a:r>
              <a:r>
                <a:rPr lang="fr-FR" sz="1400" dirty="0" smtClean="0">
                  <a:solidFill>
                    <a:srgbClr val="00B7E6"/>
                  </a:solidFill>
                  <a:latin typeface="Roboto"/>
                </a:rPr>
                <a:t> </a:t>
              </a: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Besoin en fonds de Roulement</a:t>
              </a:r>
              <a:endParaRPr lang="fr-FR" sz="1400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Investissements immobilier</a:t>
              </a: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Croissance externe</a:t>
              </a: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Investissements immatériels </a:t>
              </a: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8218230" y="4750700"/>
            <a:ext cx="2673290" cy="547587"/>
            <a:chOff x="4355976" y="4310942"/>
            <a:chExt cx="2673290" cy="547587"/>
          </a:xfrm>
        </p:grpSpPr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79303" y="4310942"/>
              <a:ext cx="1649963" cy="547587"/>
            </a:xfrm>
            <a:prstGeom prst="rect">
              <a:avLst/>
            </a:prstGeom>
          </p:spPr>
        </p:pic>
        <p:sp>
          <p:nvSpPr>
            <p:cNvPr id="56" name="ZoneTexte 55"/>
            <p:cNvSpPr txBox="1"/>
            <p:nvPr/>
          </p:nvSpPr>
          <p:spPr>
            <a:xfrm>
              <a:off x="4355976" y="4379597"/>
              <a:ext cx="10086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u="sng" dirty="0" smtClean="0">
                  <a:solidFill>
                    <a:srgbClr val="00B7E6"/>
                  </a:solidFill>
                  <a:latin typeface="Roboto"/>
                </a:rPr>
                <a:t>Contact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 :</a:t>
              </a:r>
              <a:r>
                <a:rPr lang="fr-FR" sz="1400" dirty="0" smtClean="0">
                  <a:solidFill>
                    <a:srgbClr val="00B7E6"/>
                  </a:solidFill>
                  <a:latin typeface="Roboto"/>
                </a:rPr>
                <a:t> </a:t>
              </a:r>
              <a:endParaRPr lang="fr-FR" sz="1400" dirty="0">
                <a:solidFill>
                  <a:srgbClr val="00B7E6"/>
                </a:solidFill>
                <a:latin typeface="Roboto"/>
              </a:endParaRP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1169436" y="3009412"/>
            <a:ext cx="5028163" cy="1032305"/>
            <a:chOff x="1188070" y="2836263"/>
            <a:chExt cx="5028163" cy="1032305"/>
          </a:xfrm>
        </p:grpSpPr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070" y="2836263"/>
              <a:ext cx="857209" cy="91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ZoneTexte 58"/>
            <p:cNvSpPr txBox="1"/>
            <p:nvPr/>
          </p:nvSpPr>
          <p:spPr>
            <a:xfrm>
              <a:off x="1996328" y="2914461"/>
              <a:ext cx="42199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Exclusions :</a:t>
              </a:r>
              <a:r>
                <a:rPr lang="fr-FR" sz="1400" dirty="0" smtClean="0">
                  <a:solidFill>
                    <a:srgbClr val="00B7E6"/>
                  </a:solidFill>
                  <a:latin typeface="Roboto"/>
                </a:rPr>
                <a:t> </a:t>
              </a:r>
            </a:p>
            <a:p>
              <a:pPr algn="just"/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SCI, 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entreprises en difficultés ou non éligibles à la garantie Bpifrance, ou en procédure collective ou amiable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6987980" y="2907876"/>
            <a:ext cx="4285366" cy="1384995"/>
            <a:chOff x="5369143" y="3015336"/>
            <a:chExt cx="4736661" cy="1384995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143" y="3147666"/>
              <a:ext cx="798614" cy="75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ZoneTexte 61"/>
            <p:cNvSpPr txBox="1"/>
            <p:nvPr/>
          </p:nvSpPr>
          <p:spPr>
            <a:xfrm>
              <a:off x="6140000" y="3015336"/>
              <a:ext cx="39658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Modalités :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Sans garantie, ni caution personnelle*</a:t>
              </a:r>
              <a:endParaRPr lang="fr-FR" sz="1400" b="1" dirty="0" smtClean="0">
                <a:solidFill>
                  <a:srgbClr val="D93A99"/>
                </a:solidFill>
                <a:latin typeface="Roboto"/>
              </a:endParaRP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Différé de remboursement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2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an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maximum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Durée d’amortissement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7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ans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maximum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Partenariat financier associé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728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11" y="-91440"/>
            <a:ext cx="12180722" cy="6858000"/>
          </a:xfrm>
          <a:prstGeom prst="rect">
            <a:avLst/>
          </a:prstGeom>
        </p:spPr>
      </p:pic>
      <p:sp>
        <p:nvSpPr>
          <p:cNvPr id="23" name="Espace réservé du texte 13"/>
          <p:cNvSpPr txBox="1">
            <a:spLocks/>
          </p:cNvSpPr>
          <p:nvPr/>
        </p:nvSpPr>
        <p:spPr>
          <a:xfrm>
            <a:off x="719668" y="577883"/>
            <a:ext cx="10344572" cy="671797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PRÊT CROISSANCE RELANCE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fr-FR" sz="1600" i="1" dirty="0">
                <a:solidFill>
                  <a:srgbClr val="002060"/>
                </a:solidFill>
                <a:latin typeface="Roboto"/>
              </a:rPr>
              <a:t>Soutenir un programme d’investissement structurant pour la relance économique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fr-FR" sz="1600" i="1" dirty="0" smtClean="0">
                <a:solidFill>
                  <a:srgbClr val="002060"/>
                </a:solidFill>
                <a:latin typeface="Roboto"/>
              </a:rPr>
              <a:t>  </a:t>
            </a:r>
            <a:endParaRPr lang="fr-FR" sz="1600" i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840381" y="1478367"/>
            <a:ext cx="5042258" cy="1025043"/>
            <a:chOff x="768926" y="1432178"/>
            <a:chExt cx="5042258" cy="1025043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26" y="1432178"/>
              <a:ext cx="867109" cy="89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ZoneTexte 37"/>
            <p:cNvSpPr txBox="1"/>
            <p:nvPr/>
          </p:nvSpPr>
          <p:spPr>
            <a:xfrm>
              <a:off x="1605285" y="1503114"/>
              <a:ext cx="42058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Bénéficiaires :</a:t>
              </a:r>
              <a:r>
                <a:rPr lang="fr-FR" sz="1400" dirty="0" smtClean="0">
                  <a:solidFill>
                    <a:srgbClr val="00B7E6"/>
                  </a:solidFill>
                  <a:latin typeface="Roboto"/>
                </a:rPr>
                <a:t> </a:t>
              </a: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TPE, PME et ETI indépendantes de plus de 3 années d’existence</a:t>
              </a: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Localisation France et DOM/COM</a:t>
              </a: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6723819" y="1519007"/>
            <a:ext cx="4228661" cy="954107"/>
            <a:chOff x="5368611" y="2044407"/>
            <a:chExt cx="4228661" cy="954107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611" y="2107154"/>
              <a:ext cx="623700" cy="51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ZoneTexte 40"/>
            <p:cNvSpPr txBox="1"/>
            <p:nvPr/>
          </p:nvSpPr>
          <p:spPr>
            <a:xfrm>
              <a:off x="6014632" y="2044407"/>
              <a:ext cx="35826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Montant :</a:t>
              </a:r>
            </a:p>
            <a:p>
              <a:pPr algn="just"/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Prêt de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50 000€ à 5 000 000€</a:t>
              </a:r>
            </a:p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à hauteur de fonds propres</a:t>
              </a:r>
            </a:p>
            <a:p>
              <a:pPr algn="just"/>
              <a:r>
                <a:rPr lang="fr-FR" sz="1400" i="1" dirty="0" smtClean="0">
                  <a:solidFill>
                    <a:srgbClr val="242F4D"/>
                  </a:solidFill>
                  <a:latin typeface="Roboto"/>
                </a:rPr>
                <a:t>(Taux préférentiel) </a:t>
              </a:r>
              <a:endParaRPr lang="fr-FR" sz="1400" i="1" dirty="0">
                <a:solidFill>
                  <a:srgbClr val="242F4D"/>
                </a:solidFill>
                <a:latin typeface="Roboto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6725921" y="2806212"/>
            <a:ext cx="4611604" cy="1600438"/>
            <a:chOff x="5369143" y="3015336"/>
            <a:chExt cx="4736661" cy="1600438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143" y="3147666"/>
              <a:ext cx="798614" cy="75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ZoneTexte 43"/>
            <p:cNvSpPr txBox="1"/>
            <p:nvPr/>
          </p:nvSpPr>
          <p:spPr>
            <a:xfrm>
              <a:off x="6140000" y="3015336"/>
              <a:ext cx="396580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Modalités :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Sans garantie, ni caution personnelle*</a:t>
              </a:r>
              <a:endParaRPr lang="fr-FR" sz="1400" b="1" dirty="0" smtClean="0">
                <a:solidFill>
                  <a:srgbClr val="D93A99"/>
                </a:solidFill>
                <a:latin typeface="Roboto"/>
              </a:endParaRP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Différé de remboursement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2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an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maximum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Durée d’amortissement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de 2 à 10 ans maximum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Assurance emprunteur</a:t>
              </a:r>
              <a:r>
                <a:rPr lang="fr-FR" sz="1400" dirty="0" smtClean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obligatoire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Partenariat financier associé </a:t>
              </a: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3128545" y="4158907"/>
            <a:ext cx="4471135" cy="1384995"/>
            <a:chOff x="2619683" y="3957099"/>
            <a:chExt cx="4471135" cy="1384995"/>
          </a:xfrm>
        </p:grpSpPr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19683" y="4110811"/>
              <a:ext cx="902602" cy="702775"/>
            </a:xfrm>
            <a:prstGeom prst="rect">
              <a:avLst/>
            </a:prstGeom>
          </p:spPr>
        </p:pic>
        <p:sp>
          <p:nvSpPr>
            <p:cNvPr id="47" name="ZoneTexte 46"/>
            <p:cNvSpPr txBox="1"/>
            <p:nvPr/>
          </p:nvSpPr>
          <p:spPr>
            <a:xfrm>
              <a:off x="3524748" y="3957099"/>
              <a:ext cx="35660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Dépenses :</a:t>
              </a:r>
              <a:r>
                <a:rPr lang="fr-FR" sz="1400" dirty="0" smtClean="0">
                  <a:solidFill>
                    <a:srgbClr val="00B7E6"/>
                  </a:solidFill>
                  <a:latin typeface="Roboto"/>
                </a:rPr>
                <a:t> </a:t>
              </a: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Augmentation du fonds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de 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Roulement</a:t>
              </a: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Opération de croissance externe</a:t>
              </a:r>
              <a:endParaRPr lang="fr-FR" sz="1400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Investissements corporels à faible valeur de gage</a:t>
              </a:r>
            </a:p>
            <a:p>
              <a:pPr marL="171450" indent="-1714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Investissements immatériels </a:t>
              </a: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8685590" y="4913260"/>
            <a:ext cx="2673290" cy="547587"/>
            <a:chOff x="4355976" y="4310942"/>
            <a:chExt cx="2673290" cy="547587"/>
          </a:xfrm>
        </p:grpSpPr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79303" y="4310942"/>
              <a:ext cx="1649963" cy="547587"/>
            </a:xfrm>
            <a:prstGeom prst="rect">
              <a:avLst/>
            </a:prstGeom>
          </p:spPr>
        </p:pic>
        <p:sp>
          <p:nvSpPr>
            <p:cNvPr id="50" name="ZoneTexte 49"/>
            <p:cNvSpPr txBox="1"/>
            <p:nvPr/>
          </p:nvSpPr>
          <p:spPr>
            <a:xfrm>
              <a:off x="4355976" y="4379597"/>
              <a:ext cx="10086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u="sng" dirty="0" smtClean="0">
                  <a:solidFill>
                    <a:srgbClr val="00B7E6"/>
                  </a:solidFill>
                  <a:latin typeface="Roboto"/>
                </a:rPr>
                <a:t>Contact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 :</a:t>
              </a:r>
              <a:r>
                <a:rPr lang="fr-FR" sz="1400" dirty="0" smtClean="0">
                  <a:solidFill>
                    <a:srgbClr val="00B7E6"/>
                  </a:solidFill>
                  <a:latin typeface="Roboto"/>
                </a:rPr>
                <a:t> </a:t>
              </a:r>
              <a:endParaRPr lang="fr-FR" sz="1400" dirty="0">
                <a:solidFill>
                  <a:srgbClr val="00B7E6"/>
                </a:solidFill>
                <a:latin typeface="Roboto"/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854476" y="2796052"/>
            <a:ext cx="5028163" cy="1032305"/>
            <a:chOff x="1188070" y="2836263"/>
            <a:chExt cx="5028163" cy="1032305"/>
          </a:xfrm>
        </p:grpSpPr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070" y="2836263"/>
              <a:ext cx="857209" cy="91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ZoneTexte 52"/>
            <p:cNvSpPr txBox="1"/>
            <p:nvPr/>
          </p:nvSpPr>
          <p:spPr>
            <a:xfrm>
              <a:off x="1996328" y="2914461"/>
              <a:ext cx="42199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Exclusions :</a:t>
              </a:r>
              <a:r>
                <a:rPr lang="fr-FR" sz="1400" dirty="0" smtClean="0">
                  <a:solidFill>
                    <a:srgbClr val="00B7E6"/>
                  </a:solidFill>
                  <a:latin typeface="Roboto"/>
                </a:rPr>
                <a:t> </a:t>
              </a:r>
            </a:p>
            <a:p>
              <a:pPr algn="just"/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Entreprise individuelles, SCI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, 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entreprises en difficultés ou non éligibles à la garantie Bpifrance, ou en procédure collective ou amiable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759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91440"/>
            <a:ext cx="12180722" cy="6858000"/>
          </a:xfrm>
          <a:prstGeom prst="rect">
            <a:avLst/>
          </a:prstGeom>
        </p:spPr>
      </p:pic>
      <p:sp>
        <p:nvSpPr>
          <p:cNvPr id="23" name="Espace réservé du texte 13"/>
          <p:cNvSpPr txBox="1">
            <a:spLocks/>
          </p:cNvSpPr>
          <p:nvPr/>
        </p:nvSpPr>
        <p:spPr>
          <a:xfrm>
            <a:off x="719668" y="577883"/>
            <a:ext cx="10344572" cy="671797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AIDES PUBLIQUES A LA R&amp;D ET A L’INNOVATION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fr-FR" sz="1600" i="1" dirty="0">
                <a:solidFill>
                  <a:srgbClr val="002060"/>
                </a:solidFill>
                <a:latin typeface="Roboto"/>
              </a:rPr>
              <a:t>4 </a:t>
            </a:r>
            <a:r>
              <a:rPr lang="fr-FR" sz="1600" i="1" dirty="0" smtClean="0">
                <a:solidFill>
                  <a:srgbClr val="002060"/>
                </a:solidFill>
                <a:latin typeface="Roboto"/>
              </a:rPr>
              <a:t>grands types d’aides</a:t>
            </a:r>
            <a:endParaRPr lang="fr-FR" sz="1600" i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0208" y="2067842"/>
            <a:ext cx="943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50137" y="1637178"/>
            <a:ext cx="75916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A5C8"/>
              </a:buClr>
              <a:buFont typeface="+mj-lt"/>
              <a:buAutoNum type="arabicPeriod"/>
            </a:pPr>
            <a:r>
              <a:rPr lang="fr-FR" b="1" dirty="0" smtClean="0">
                <a:solidFill>
                  <a:srgbClr val="004687"/>
                </a:solidFill>
                <a:latin typeface="Roboto"/>
              </a:rPr>
              <a:t>SUBVENTIONS &amp; APPELS A PROJETS – </a:t>
            </a:r>
            <a:r>
              <a:rPr lang="fr-FR" b="1" i="1" dirty="0" smtClean="0">
                <a:solidFill>
                  <a:srgbClr val="00A5C8"/>
                </a:solidFill>
                <a:latin typeface="Roboto"/>
              </a:rPr>
              <a:t>Faisabilité / R&amp;D</a:t>
            </a:r>
            <a:endParaRPr lang="fr-FR" b="1" i="1" dirty="0">
              <a:solidFill>
                <a:srgbClr val="00A5C8"/>
              </a:solidFill>
              <a:latin typeface="Roboto"/>
            </a:endParaRPr>
          </a:p>
          <a:p>
            <a:pPr marL="342900" indent="-342900">
              <a:buClr>
                <a:srgbClr val="00A5C8"/>
              </a:buClr>
              <a:buFont typeface="+mj-lt"/>
              <a:buAutoNum type="arabicPeriod"/>
            </a:pPr>
            <a:endParaRPr lang="fr-FR" dirty="0" smtClean="0">
              <a:solidFill>
                <a:srgbClr val="004687"/>
              </a:solidFill>
              <a:latin typeface="Roboto"/>
            </a:endParaRPr>
          </a:p>
          <a:p>
            <a:pPr marL="342900" indent="-342900">
              <a:buClr>
                <a:srgbClr val="00A5C8"/>
              </a:buClr>
              <a:buFont typeface="+mj-lt"/>
              <a:buAutoNum type="arabicPeriod"/>
            </a:pPr>
            <a:r>
              <a:rPr lang="fr-FR" b="1" dirty="0">
                <a:solidFill>
                  <a:srgbClr val="004687"/>
                </a:solidFill>
                <a:latin typeface="Roboto"/>
              </a:rPr>
              <a:t>AIDES À </a:t>
            </a:r>
            <a:r>
              <a:rPr lang="fr-FR" b="1" dirty="0" smtClean="0">
                <a:solidFill>
                  <a:srgbClr val="004687"/>
                </a:solidFill>
                <a:latin typeface="Roboto"/>
              </a:rPr>
              <a:t>L’INNOVATION - </a:t>
            </a:r>
            <a:r>
              <a:rPr lang="fr-FR" b="1" dirty="0" smtClean="0">
                <a:solidFill>
                  <a:srgbClr val="00A5C8"/>
                </a:solidFill>
                <a:latin typeface="Roboto"/>
              </a:rPr>
              <a:t>Amorçage / R&amp;D</a:t>
            </a:r>
            <a:endParaRPr lang="fr-FR" b="1" u="sng" dirty="0" smtClean="0">
              <a:solidFill>
                <a:srgbClr val="00A5C8"/>
              </a:solidFill>
              <a:latin typeface="Roboto"/>
            </a:endParaRPr>
          </a:p>
          <a:p>
            <a:pPr marL="342900" indent="-342900">
              <a:buClr>
                <a:srgbClr val="00A5C8"/>
              </a:buClr>
              <a:buFont typeface="+mj-lt"/>
              <a:buAutoNum type="arabicPeriod"/>
            </a:pPr>
            <a:endParaRPr lang="fr-FR" b="1" dirty="0">
              <a:solidFill>
                <a:srgbClr val="D93A99"/>
              </a:solidFill>
              <a:latin typeface="Roboto"/>
            </a:endParaRPr>
          </a:p>
          <a:p>
            <a:pPr marL="342900" indent="-342900">
              <a:buClr>
                <a:srgbClr val="00A5C8"/>
              </a:buClr>
              <a:buFont typeface="+mj-lt"/>
              <a:buAutoNum type="arabicPeriod"/>
            </a:pPr>
            <a:r>
              <a:rPr lang="fr-FR" b="1" dirty="0" smtClean="0">
                <a:solidFill>
                  <a:srgbClr val="004687"/>
                </a:solidFill>
                <a:latin typeface="Roboto"/>
              </a:rPr>
              <a:t>PRÊT D’AMORCAGE - </a:t>
            </a:r>
            <a:r>
              <a:rPr lang="fr-FR" b="1" i="1" dirty="0" smtClean="0">
                <a:solidFill>
                  <a:srgbClr val="00A5C8"/>
                </a:solidFill>
                <a:latin typeface="Roboto"/>
              </a:rPr>
              <a:t>Accélération</a:t>
            </a:r>
            <a:endParaRPr lang="fr-FR" i="1" dirty="0" smtClean="0">
              <a:solidFill>
                <a:srgbClr val="00A5C8"/>
              </a:solidFill>
              <a:latin typeface="Roboto"/>
            </a:endParaRPr>
          </a:p>
          <a:p>
            <a:pPr marL="342900" indent="-342900">
              <a:buClr>
                <a:srgbClr val="00A5C8"/>
              </a:buClr>
              <a:buFont typeface="+mj-lt"/>
              <a:buAutoNum type="arabicPeriod"/>
            </a:pPr>
            <a:endParaRPr lang="fr-FR" b="1" dirty="0">
              <a:solidFill>
                <a:srgbClr val="002060"/>
              </a:solidFill>
              <a:latin typeface="Roboto"/>
            </a:endParaRPr>
          </a:p>
          <a:p>
            <a:pPr marL="342900" indent="-342900">
              <a:buClr>
                <a:srgbClr val="00A5C8"/>
              </a:buClr>
              <a:buFont typeface="+mj-lt"/>
              <a:buAutoNum type="arabicPeriod"/>
            </a:pPr>
            <a:r>
              <a:rPr lang="fr-FR" b="1" dirty="0" smtClean="0">
                <a:solidFill>
                  <a:srgbClr val="004687"/>
                </a:solidFill>
                <a:latin typeface="Roboto"/>
              </a:rPr>
              <a:t>PRÊT À L’INNOVATION - </a:t>
            </a:r>
            <a:r>
              <a:rPr lang="fr-FR" b="1" i="1" dirty="0" smtClean="0">
                <a:solidFill>
                  <a:srgbClr val="00A5C8"/>
                </a:solidFill>
                <a:latin typeface="Roboto"/>
              </a:rPr>
              <a:t>Expansion</a:t>
            </a:r>
            <a:endParaRPr lang="fr-FR" dirty="0">
              <a:solidFill>
                <a:srgbClr val="242F4D"/>
              </a:solidFill>
              <a:latin typeface="Roboto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154485" y="3967765"/>
            <a:ext cx="9256027" cy="1187444"/>
            <a:chOff x="2047186" y="4839821"/>
            <a:chExt cx="9256027" cy="1187444"/>
          </a:xfrm>
        </p:grpSpPr>
        <p:grpSp>
          <p:nvGrpSpPr>
            <p:cNvPr id="15" name="Groupe 14"/>
            <p:cNvGrpSpPr/>
            <p:nvPr/>
          </p:nvGrpSpPr>
          <p:grpSpPr>
            <a:xfrm>
              <a:off x="2306957" y="5036956"/>
              <a:ext cx="8996256" cy="990309"/>
              <a:chOff x="2499997" y="5240156"/>
              <a:chExt cx="8996256" cy="990309"/>
            </a:xfrm>
          </p:grpSpPr>
          <p:sp>
            <p:nvSpPr>
              <p:cNvPr id="19" name="Rectangle à coins arrondis 18"/>
              <p:cNvSpPr/>
              <p:nvPr/>
            </p:nvSpPr>
            <p:spPr>
              <a:xfrm>
                <a:off x="2499997" y="5240156"/>
                <a:ext cx="8996256" cy="99030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99997" y="5273645"/>
                <a:ext cx="8996256" cy="785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FR" sz="1600" b="1" i="1" dirty="0" smtClean="0">
                    <a:solidFill>
                      <a:schemeClr val="bg1"/>
                    </a:solidFill>
                    <a:latin typeface="Roboto"/>
                  </a:rPr>
                  <a:t>Principales clés d’analyse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fr-FR" sz="1600" b="1" i="1" dirty="0" smtClean="0">
                    <a:solidFill>
                      <a:schemeClr val="bg1"/>
                    </a:solidFill>
                    <a:latin typeface="Roboto"/>
                  </a:rPr>
                  <a:t>Degré </a:t>
                </a:r>
                <a:r>
                  <a:rPr lang="fr-FR" sz="1600" b="1" i="1" dirty="0">
                    <a:solidFill>
                      <a:schemeClr val="bg1"/>
                    </a:solidFill>
                    <a:latin typeface="Roboto"/>
                  </a:rPr>
                  <a:t>technologique et caractère innovant // Maturité  commerciale // Faisabilité </a:t>
                </a:r>
                <a:r>
                  <a:rPr lang="fr-FR" sz="1600" b="1" i="1" dirty="0" smtClean="0">
                    <a:solidFill>
                      <a:schemeClr val="bg1"/>
                    </a:solidFill>
                    <a:latin typeface="Roboto"/>
                  </a:rPr>
                  <a:t>financière</a:t>
                </a:r>
              </a:p>
            </p:txBody>
          </p:sp>
        </p:grpSp>
        <p:sp>
          <p:nvSpPr>
            <p:cNvPr id="17" name="Triangle isocèle 16"/>
            <p:cNvSpPr/>
            <p:nvPr/>
          </p:nvSpPr>
          <p:spPr>
            <a:xfrm>
              <a:off x="2047186" y="4839821"/>
              <a:ext cx="576384" cy="536288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D93A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9971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91440"/>
            <a:ext cx="12180722" cy="6858000"/>
          </a:xfrm>
          <a:prstGeom prst="rect">
            <a:avLst/>
          </a:prstGeom>
        </p:spPr>
      </p:pic>
      <p:sp>
        <p:nvSpPr>
          <p:cNvPr id="23" name="Espace réservé du texte 13"/>
          <p:cNvSpPr txBox="1">
            <a:spLocks/>
          </p:cNvSpPr>
          <p:nvPr/>
        </p:nvSpPr>
        <p:spPr>
          <a:xfrm>
            <a:off x="719668" y="577883"/>
            <a:ext cx="10344572" cy="671797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AIDES PUBLIQUES A LA R&amp;D ET A L’INNOVATION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fr-FR" sz="1600" i="1" dirty="0" smtClean="0">
                <a:solidFill>
                  <a:srgbClr val="002060"/>
                </a:solidFill>
                <a:latin typeface="Roboto"/>
              </a:rPr>
              <a:t>Subvention régionale INNOV’UP </a:t>
            </a:r>
            <a:r>
              <a:rPr lang="fr-FR" sz="1600" i="1" dirty="0">
                <a:solidFill>
                  <a:srgbClr val="002060"/>
                </a:solidFill>
                <a:latin typeface="Roboto"/>
              </a:rPr>
              <a:t>:  soutien aux projets d’innovation, de l'idée jusqu'à la mise sur le marché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0208" y="2067842"/>
            <a:ext cx="943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2060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811262" y="4951373"/>
            <a:ext cx="5538636" cy="903221"/>
            <a:chOff x="3060182" y="5314699"/>
            <a:chExt cx="5538636" cy="903221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xmlns="" id="{500CCE19-697F-4466-B8A0-27D27E84B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15" b="37219"/>
            <a:stretch/>
          </p:blipFill>
          <p:spPr>
            <a:xfrm>
              <a:off x="5824854" y="5478655"/>
              <a:ext cx="2773964" cy="575308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182" y="5314699"/>
              <a:ext cx="2543800" cy="903221"/>
            </a:xfrm>
            <a:prstGeom prst="rect">
              <a:avLst/>
            </a:prstGeom>
          </p:spPr>
        </p:pic>
      </p:grpSp>
      <p:grpSp>
        <p:nvGrpSpPr>
          <p:cNvPr id="25" name="Groupe 24"/>
          <p:cNvGrpSpPr/>
          <p:nvPr/>
        </p:nvGrpSpPr>
        <p:grpSpPr>
          <a:xfrm>
            <a:off x="1213926" y="1578975"/>
            <a:ext cx="4341711" cy="3392888"/>
            <a:chOff x="1787966" y="2099624"/>
            <a:chExt cx="4341711" cy="3392888"/>
          </a:xfrm>
        </p:grpSpPr>
        <p:grpSp>
          <p:nvGrpSpPr>
            <p:cNvPr id="26" name="Groupe 25"/>
            <p:cNvGrpSpPr/>
            <p:nvPr/>
          </p:nvGrpSpPr>
          <p:grpSpPr>
            <a:xfrm>
              <a:off x="1787966" y="2099624"/>
              <a:ext cx="3539796" cy="891439"/>
              <a:chOff x="1439492" y="2105394"/>
              <a:chExt cx="3539796" cy="891439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9492" y="2105394"/>
                <a:ext cx="867109" cy="891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ZoneTexte 33"/>
              <p:cNvSpPr txBox="1"/>
              <p:nvPr/>
            </p:nvSpPr>
            <p:spPr>
              <a:xfrm>
                <a:off x="2275852" y="2105394"/>
                <a:ext cx="27034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rgbClr val="2AA3DB"/>
                    </a:solidFill>
                    <a:latin typeface="+mn-lt"/>
                  </a:rPr>
                  <a:t>Bénéficiaires : </a:t>
                </a:r>
                <a:endParaRPr lang="fr-FR" sz="1600" b="1" dirty="0" smtClean="0">
                  <a:solidFill>
                    <a:srgbClr val="2AA3DB"/>
                  </a:solidFill>
                  <a:latin typeface="+mn-lt"/>
                </a:endParaRPr>
              </a:p>
              <a:p>
                <a:r>
                  <a:rPr lang="fr-FR" sz="1600" dirty="0" smtClean="0">
                    <a:solidFill>
                      <a:srgbClr val="242F4D"/>
                    </a:solidFill>
                  </a:rPr>
                  <a:t>TPE/PME</a:t>
                </a:r>
                <a:r>
                  <a:rPr lang="fr-FR" sz="1600" dirty="0">
                    <a:solidFill>
                      <a:srgbClr val="242F4D"/>
                    </a:solidFill>
                  </a:rPr>
                  <a:t>, ETI, associations</a:t>
                </a:r>
              </a:p>
              <a:p>
                <a:pPr>
                  <a:buClr>
                    <a:srgbClr val="D93A87"/>
                  </a:buClr>
                </a:pPr>
                <a:r>
                  <a:rPr lang="fr-FR" sz="1600" dirty="0">
                    <a:solidFill>
                      <a:srgbClr val="242F4D"/>
                    </a:solidFill>
                  </a:rPr>
                  <a:t>franciliennes</a:t>
                </a:r>
                <a:endParaRPr lang="fr-FR" sz="1600" dirty="0" smtClean="0">
                  <a:solidFill>
                    <a:srgbClr val="242F4D"/>
                  </a:solidFill>
                </a:endParaRPr>
              </a:p>
            </p:txBody>
          </p:sp>
        </p:grpSp>
        <p:grpSp>
          <p:nvGrpSpPr>
            <p:cNvPr id="27" name="Groupe 26"/>
            <p:cNvGrpSpPr/>
            <p:nvPr/>
          </p:nvGrpSpPr>
          <p:grpSpPr>
            <a:xfrm>
              <a:off x="1787966" y="3310822"/>
              <a:ext cx="3889456" cy="1077218"/>
              <a:chOff x="5719522" y="2160584"/>
              <a:chExt cx="3889456" cy="1077218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9522" y="2160584"/>
                <a:ext cx="699509" cy="574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ZoneTexte 31"/>
              <p:cNvSpPr txBox="1"/>
              <p:nvPr/>
            </p:nvSpPr>
            <p:spPr>
              <a:xfrm>
                <a:off x="6563272" y="2160584"/>
                <a:ext cx="304570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rgbClr val="2AA3DB"/>
                    </a:solidFill>
                    <a:latin typeface="+mn-lt"/>
                  </a:rPr>
                  <a:t>Montant :</a:t>
                </a:r>
              </a:p>
              <a:p>
                <a:r>
                  <a:rPr lang="fr-FR" sz="1600" dirty="0" smtClean="0">
                    <a:solidFill>
                      <a:srgbClr val="242F4D"/>
                    </a:solidFill>
                  </a:rPr>
                  <a:t>Subvention jusqu’à </a:t>
                </a:r>
                <a:r>
                  <a:rPr lang="fr-FR" sz="1600" b="1" dirty="0" smtClean="0">
                    <a:solidFill>
                      <a:srgbClr val="00A5C8"/>
                    </a:solidFill>
                  </a:rPr>
                  <a:t>500 000€</a:t>
                </a:r>
              </a:p>
              <a:p>
                <a:r>
                  <a:rPr lang="fr-FR" sz="1600" dirty="0" smtClean="0">
                    <a:solidFill>
                      <a:srgbClr val="242F4D"/>
                    </a:solidFill>
                  </a:rPr>
                  <a:t>Avance récupérable jusqu’à </a:t>
                </a:r>
                <a:r>
                  <a:rPr lang="fr-FR" sz="1600" b="1" dirty="0" smtClean="0">
                    <a:solidFill>
                      <a:srgbClr val="00A5C8"/>
                    </a:solidFill>
                  </a:rPr>
                  <a:t>3 M€</a:t>
                </a:r>
              </a:p>
              <a:p>
                <a:r>
                  <a:rPr lang="fr-FR" sz="1600" dirty="0" smtClean="0">
                    <a:solidFill>
                      <a:srgbClr val="242F4D"/>
                    </a:solidFill>
                  </a:rPr>
                  <a:t>Plafond des fonds propres</a:t>
                </a:r>
                <a:endParaRPr lang="fr-FR" sz="1600" dirty="0" smtClean="0">
                  <a:solidFill>
                    <a:srgbClr val="D93A87"/>
                  </a:solidFill>
                </a:endParaRPr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1787966" y="4661515"/>
              <a:ext cx="4341711" cy="830997"/>
              <a:chOff x="1503486" y="4691995"/>
              <a:chExt cx="4341711" cy="830997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3486" y="4691995"/>
                <a:ext cx="798614" cy="751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ZoneTexte 29"/>
              <p:cNvSpPr txBox="1"/>
              <p:nvPr/>
            </p:nvSpPr>
            <p:spPr>
              <a:xfrm>
                <a:off x="2345462" y="4691995"/>
                <a:ext cx="34997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rgbClr val="2AA3DB"/>
                    </a:solidFill>
                    <a:latin typeface="+mn-lt"/>
                  </a:rPr>
                  <a:t>Modalités :</a:t>
                </a:r>
              </a:p>
              <a:p>
                <a:r>
                  <a:rPr lang="fr-FR" sz="1600" dirty="0" smtClean="0">
                    <a:solidFill>
                      <a:srgbClr val="242F4D"/>
                    </a:solidFill>
                  </a:rPr>
                  <a:t>Durée du programme de </a:t>
                </a:r>
                <a:r>
                  <a:rPr lang="fr-FR" sz="1600" dirty="0" smtClean="0">
                    <a:solidFill>
                      <a:srgbClr val="00A5C8"/>
                    </a:solidFill>
                  </a:rPr>
                  <a:t>6 à 36 mois</a:t>
                </a:r>
              </a:p>
              <a:p>
                <a:r>
                  <a:rPr lang="fr-FR" sz="1600" dirty="0" smtClean="0">
                    <a:solidFill>
                      <a:srgbClr val="004687"/>
                    </a:solidFill>
                  </a:rPr>
                  <a:t>Taux de l’aide </a:t>
                </a:r>
                <a:r>
                  <a:rPr lang="fr-FR" sz="1600" b="1" dirty="0" smtClean="0">
                    <a:solidFill>
                      <a:srgbClr val="00A5C8"/>
                    </a:solidFill>
                  </a:rPr>
                  <a:t>entre 25% et 70%</a:t>
                </a:r>
              </a:p>
            </p:txBody>
          </p:sp>
        </p:grpSp>
      </p:grpSp>
      <p:grpSp>
        <p:nvGrpSpPr>
          <p:cNvPr id="35" name="Groupe 34"/>
          <p:cNvGrpSpPr/>
          <p:nvPr/>
        </p:nvGrpSpPr>
        <p:grpSpPr>
          <a:xfrm>
            <a:off x="6257797" y="1606669"/>
            <a:ext cx="4550014" cy="3337500"/>
            <a:chOff x="6791197" y="2185807"/>
            <a:chExt cx="4550014" cy="3337500"/>
          </a:xfrm>
        </p:grpSpPr>
        <p:grpSp>
          <p:nvGrpSpPr>
            <p:cNvPr id="36" name="Groupe 35"/>
            <p:cNvGrpSpPr/>
            <p:nvPr/>
          </p:nvGrpSpPr>
          <p:grpSpPr>
            <a:xfrm>
              <a:off x="6791197" y="3953647"/>
              <a:ext cx="4550014" cy="1569660"/>
              <a:chOff x="6659117" y="3892687"/>
              <a:chExt cx="4550014" cy="1569660"/>
            </a:xfrm>
          </p:grpSpPr>
          <p:pic>
            <p:nvPicPr>
              <p:cNvPr id="41" name="Image 4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59117" y="3892687"/>
                <a:ext cx="902602" cy="702775"/>
              </a:xfrm>
              <a:prstGeom prst="rect">
                <a:avLst/>
              </a:prstGeom>
            </p:spPr>
          </p:pic>
          <p:sp>
            <p:nvSpPr>
              <p:cNvPr id="42" name="ZoneTexte 41"/>
              <p:cNvSpPr txBox="1"/>
              <p:nvPr/>
            </p:nvSpPr>
            <p:spPr>
              <a:xfrm>
                <a:off x="7434886" y="3892687"/>
                <a:ext cx="377424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A5C8"/>
                  </a:buClr>
                </a:pPr>
                <a:r>
                  <a:rPr lang="fr-FR" sz="1600" b="1" dirty="0">
                    <a:solidFill>
                      <a:srgbClr val="2AA3DB"/>
                    </a:solidFill>
                    <a:latin typeface="+mn-lt"/>
                  </a:rPr>
                  <a:t>Dépenses : </a:t>
                </a:r>
              </a:p>
              <a:p>
                <a:pPr marL="285750" indent="-285750">
                  <a:buClr>
                    <a:srgbClr val="00A5C8"/>
                  </a:buClr>
                  <a:buFont typeface="Arial" panose="020B0604020202020204" pitchFamily="34" charset="0"/>
                  <a:buChar char="•"/>
                </a:pPr>
                <a:r>
                  <a:rPr lang="fr-FR" sz="1600" dirty="0">
                    <a:solidFill>
                      <a:srgbClr val="242F4D"/>
                    </a:solidFill>
                  </a:rPr>
                  <a:t>Frais de personnel, prestations externes </a:t>
                </a:r>
                <a:endParaRPr lang="fr-FR" sz="1600" dirty="0" smtClean="0">
                  <a:solidFill>
                    <a:srgbClr val="242F4D"/>
                  </a:solidFill>
                </a:endParaRPr>
              </a:p>
              <a:p>
                <a:pPr marL="285750" indent="-285750">
                  <a:buClr>
                    <a:srgbClr val="00A5C8"/>
                  </a:buClr>
                  <a:buFont typeface="Arial" panose="020B0604020202020204" pitchFamily="34" charset="0"/>
                  <a:buChar char="•"/>
                </a:pPr>
                <a:r>
                  <a:rPr lang="fr-FR" sz="1600" dirty="0" smtClean="0">
                    <a:solidFill>
                      <a:srgbClr val="242F4D"/>
                    </a:solidFill>
                  </a:rPr>
                  <a:t>Amortissement des </a:t>
                </a:r>
                <a:r>
                  <a:rPr lang="fr-FR" sz="1600" dirty="0">
                    <a:solidFill>
                      <a:srgbClr val="242F4D"/>
                    </a:solidFill>
                  </a:rPr>
                  <a:t>investissements </a:t>
                </a:r>
                <a:r>
                  <a:rPr lang="fr-FR" sz="1600" dirty="0" smtClean="0">
                    <a:solidFill>
                      <a:srgbClr val="242F4D"/>
                    </a:solidFill>
                  </a:rPr>
                  <a:t>Dépenses </a:t>
                </a:r>
                <a:r>
                  <a:rPr lang="fr-FR" sz="1600" dirty="0">
                    <a:solidFill>
                      <a:srgbClr val="242F4D"/>
                    </a:solidFill>
                  </a:rPr>
                  <a:t>de propriété industrielle, d’homologation, de design, d’étude de marché, d’acquisition de technologie. </a:t>
                </a:r>
                <a:endParaRPr lang="fr-FR" sz="1600" dirty="0" smtClean="0">
                  <a:solidFill>
                    <a:srgbClr val="242F4D"/>
                  </a:solidFill>
                </a:endParaRPr>
              </a:p>
            </p:txBody>
          </p:sp>
        </p:grpSp>
        <p:grpSp>
          <p:nvGrpSpPr>
            <p:cNvPr id="38" name="Groupe 37"/>
            <p:cNvGrpSpPr/>
            <p:nvPr/>
          </p:nvGrpSpPr>
          <p:grpSpPr>
            <a:xfrm>
              <a:off x="6791197" y="2185807"/>
              <a:ext cx="4503942" cy="1323439"/>
              <a:chOff x="6755989" y="2124847"/>
              <a:chExt cx="4503942" cy="1323439"/>
            </a:xfrm>
          </p:grpSpPr>
          <p:sp>
            <p:nvSpPr>
              <p:cNvPr id="39" name="ZoneTexte 38"/>
              <p:cNvSpPr txBox="1"/>
              <p:nvPr/>
            </p:nvSpPr>
            <p:spPr>
              <a:xfrm>
                <a:off x="7485686" y="2124847"/>
                <a:ext cx="377424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A5C8"/>
                  </a:buClr>
                </a:pPr>
                <a:r>
                  <a:rPr lang="fr-FR" sz="1600" b="1" dirty="0" smtClean="0">
                    <a:solidFill>
                      <a:srgbClr val="2AA3DB"/>
                    </a:solidFill>
                    <a:latin typeface="+mn-lt"/>
                  </a:rPr>
                  <a:t>Critères de sélection : </a:t>
                </a:r>
                <a:endParaRPr lang="fr-FR" sz="1600" b="1" dirty="0">
                  <a:solidFill>
                    <a:srgbClr val="2AA3DB"/>
                  </a:solidFill>
                  <a:latin typeface="+mn-lt"/>
                </a:endParaRPr>
              </a:p>
              <a:p>
                <a:pPr marL="285750" indent="-285750">
                  <a:buClr>
                    <a:srgbClr val="00A5C8"/>
                  </a:buClr>
                  <a:buFont typeface="Arial" panose="020B0604020202020204" pitchFamily="34" charset="0"/>
                  <a:buChar char="•"/>
                </a:pPr>
                <a:r>
                  <a:rPr lang="fr-FR" sz="1600" dirty="0">
                    <a:solidFill>
                      <a:srgbClr val="242F4D"/>
                    </a:solidFill>
                  </a:rPr>
                  <a:t>Nature, degré de </a:t>
                </a:r>
                <a:r>
                  <a:rPr lang="fr-FR" sz="1600" dirty="0" smtClean="0">
                    <a:solidFill>
                      <a:srgbClr val="242F4D"/>
                    </a:solidFill>
                  </a:rPr>
                  <a:t>maturité &amp; de risque</a:t>
                </a:r>
                <a:endParaRPr lang="fr-FR" sz="1600" dirty="0">
                  <a:solidFill>
                    <a:srgbClr val="242F4D"/>
                  </a:solidFill>
                </a:endParaRPr>
              </a:p>
              <a:p>
                <a:pPr marL="285750" indent="-285750">
                  <a:buClr>
                    <a:srgbClr val="00A5C8"/>
                  </a:buClr>
                  <a:buFont typeface="Arial" panose="020B0604020202020204" pitchFamily="34" charset="0"/>
                  <a:buChar char="•"/>
                </a:pPr>
                <a:r>
                  <a:rPr lang="fr-FR" sz="1600" dirty="0" smtClean="0">
                    <a:solidFill>
                      <a:srgbClr val="242F4D"/>
                    </a:solidFill>
                  </a:rPr>
                  <a:t>Potentiel </a:t>
                </a:r>
                <a:r>
                  <a:rPr lang="fr-FR" sz="1600" dirty="0">
                    <a:solidFill>
                      <a:srgbClr val="242F4D"/>
                    </a:solidFill>
                  </a:rPr>
                  <a:t>économique</a:t>
                </a:r>
              </a:p>
              <a:p>
                <a:pPr marL="285750" indent="-285750">
                  <a:buClr>
                    <a:srgbClr val="00A5C8"/>
                  </a:buClr>
                  <a:buFont typeface="Arial" panose="020B0604020202020204" pitchFamily="34" charset="0"/>
                  <a:buChar char="•"/>
                </a:pPr>
                <a:r>
                  <a:rPr lang="fr-FR" sz="1600" dirty="0" smtClean="0">
                    <a:solidFill>
                      <a:srgbClr val="242F4D"/>
                    </a:solidFill>
                  </a:rPr>
                  <a:t>Ancrage territorial</a:t>
                </a:r>
                <a:endParaRPr lang="fr-FR" sz="1600" dirty="0">
                  <a:solidFill>
                    <a:srgbClr val="242F4D"/>
                  </a:solidFill>
                </a:endParaRPr>
              </a:p>
              <a:p>
                <a:pPr marL="285750" indent="-285750">
                  <a:buClr>
                    <a:srgbClr val="00A5C8"/>
                  </a:buClr>
                  <a:buFont typeface="Arial" panose="020B0604020202020204" pitchFamily="34" charset="0"/>
                  <a:buChar char="•"/>
                </a:pPr>
                <a:r>
                  <a:rPr lang="fr-FR" sz="1600" dirty="0" smtClean="0">
                    <a:solidFill>
                      <a:srgbClr val="242F4D"/>
                    </a:solidFill>
                  </a:rPr>
                  <a:t>Qualité </a:t>
                </a:r>
                <a:r>
                  <a:rPr lang="fr-FR" sz="1600" dirty="0">
                    <a:solidFill>
                      <a:srgbClr val="242F4D"/>
                    </a:solidFill>
                  </a:rPr>
                  <a:t>du </a:t>
                </a:r>
                <a:r>
                  <a:rPr lang="fr-FR" sz="1600" dirty="0" smtClean="0">
                    <a:solidFill>
                      <a:srgbClr val="242F4D"/>
                    </a:solidFill>
                  </a:rPr>
                  <a:t>projet</a:t>
                </a:r>
              </a:p>
            </p:txBody>
          </p:sp>
          <p:pic>
            <p:nvPicPr>
              <p:cNvPr id="40" name="Image 3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55989" y="2124847"/>
                <a:ext cx="712526" cy="6569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671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91440"/>
            <a:ext cx="12180722" cy="6858000"/>
          </a:xfrm>
          <a:prstGeom prst="rect">
            <a:avLst/>
          </a:prstGeom>
        </p:spPr>
      </p:pic>
      <p:sp>
        <p:nvSpPr>
          <p:cNvPr id="23" name="Espace réservé du texte 13"/>
          <p:cNvSpPr txBox="1">
            <a:spLocks/>
          </p:cNvSpPr>
          <p:nvPr/>
        </p:nvSpPr>
        <p:spPr>
          <a:xfrm>
            <a:off x="719668" y="577883"/>
            <a:ext cx="10344572" cy="671797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AIDES PUBLIQUES A LA R&amp;D ET A L’INNOVATION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fr-FR" sz="1600" i="1" dirty="0" smtClean="0">
                <a:solidFill>
                  <a:srgbClr val="002060"/>
                </a:solidFill>
                <a:latin typeface="Roboto"/>
              </a:rPr>
              <a:t>Dispositifs de type prêt &amp; avance remboursable</a:t>
            </a:r>
            <a:endParaRPr lang="fr-FR" sz="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Roboto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0208" y="2067842"/>
            <a:ext cx="943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3" name="Espace réservé du texte 12">
            <a:extLst>
              <a:ext uri="{FF2B5EF4-FFF2-40B4-BE49-F238E27FC236}">
                <a16:creationId xmlns:a16="http://schemas.microsoft.com/office/drawing/2014/main" xmlns="" id="{4C7A0B32-4AC1-47C3-BBDA-BB719243F9C0}"/>
              </a:ext>
            </a:extLst>
          </p:cNvPr>
          <p:cNvSpPr txBox="1">
            <a:spLocks/>
          </p:cNvSpPr>
          <p:nvPr/>
        </p:nvSpPr>
        <p:spPr>
          <a:xfrm>
            <a:off x="1876697" y="1377942"/>
            <a:ext cx="8670653" cy="4150078"/>
          </a:xfrm>
          <a:prstGeom prst="rect">
            <a:avLst/>
          </a:prstGeom>
          <a:noFill/>
          <a:ln w="38100"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3A87"/>
              </a:buClr>
            </a:pPr>
            <a:r>
              <a:rPr lang="fr-FR" sz="1600" b="1" dirty="0">
                <a:solidFill>
                  <a:srgbClr val="2AA3DB"/>
                </a:solidFill>
                <a:latin typeface="Roboto"/>
              </a:rPr>
              <a:t>Aides à </a:t>
            </a:r>
            <a:r>
              <a:rPr lang="fr-FR" sz="1600" b="1" dirty="0" smtClean="0">
                <a:solidFill>
                  <a:srgbClr val="2AA3DB"/>
                </a:solidFill>
                <a:latin typeface="Roboto"/>
              </a:rPr>
              <a:t>l’innovation</a:t>
            </a:r>
            <a:endParaRPr lang="fr-FR" sz="1600" b="1" dirty="0">
              <a:solidFill>
                <a:srgbClr val="2AA3DB"/>
              </a:solidFill>
              <a:latin typeface="Roboto"/>
            </a:endParaRPr>
          </a:p>
          <a:p>
            <a:pPr marL="885825" lvl="3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A5C8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242F4D"/>
                </a:solidFill>
                <a:latin typeface="Roboto"/>
              </a:rPr>
              <a:t>Avance Récupérable</a:t>
            </a:r>
          </a:p>
          <a:p>
            <a:pPr marL="893763" lvl="3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A5C8"/>
              </a:buClr>
              <a:buFont typeface="Wingdings" panose="05000000000000000000" pitchFamily="2" charset="2"/>
              <a:buChar char="ü"/>
            </a:pPr>
            <a:r>
              <a:rPr lang="fr-FR" sz="1600" i="1" dirty="0">
                <a:solidFill>
                  <a:srgbClr val="242F4D"/>
                </a:solidFill>
                <a:latin typeface="Roboto"/>
              </a:rPr>
              <a:t> </a:t>
            </a:r>
            <a:r>
              <a:rPr lang="fr-FR" sz="1600" i="1" dirty="0" smtClean="0">
                <a:solidFill>
                  <a:srgbClr val="242F4D"/>
                </a:solidFill>
                <a:latin typeface="Roboto"/>
              </a:rPr>
              <a:t>0</a:t>
            </a:r>
            <a:r>
              <a:rPr lang="fr-FR" sz="1600" i="1" dirty="0">
                <a:solidFill>
                  <a:srgbClr val="242F4D"/>
                </a:solidFill>
                <a:latin typeface="Roboto"/>
              </a:rPr>
              <a:t>% - 2 tranches – garantie contre le risque technologique</a:t>
            </a:r>
          </a:p>
          <a:p>
            <a:pPr marL="885825" lvl="3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A5C8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242F4D"/>
                </a:solidFill>
                <a:latin typeface="Roboto"/>
              </a:rPr>
              <a:t>Prêt à </a:t>
            </a:r>
            <a:r>
              <a:rPr lang="fr-FR" sz="1600" dirty="0" smtClean="0">
                <a:solidFill>
                  <a:srgbClr val="242F4D"/>
                </a:solidFill>
                <a:latin typeface="Roboto"/>
              </a:rPr>
              <a:t>l’innovation </a:t>
            </a:r>
            <a:r>
              <a:rPr lang="fr-FR" sz="1600" dirty="0">
                <a:solidFill>
                  <a:srgbClr val="242F4D"/>
                </a:solidFill>
                <a:latin typeface="Roboto"/>
              </a:rPr>
              <a:t>R&amp;D</a:t>
            </a:r>
          </a:p>
          <a:p>
            <a:pPr marL="893763" lvl="3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A5C8"/>
              </a:buClr>
              <a:buFont typeface="Wingdings" panose="05000000000000000000" pitchFamily="2" charset="2"/>
              <a:buChar char="ü"/>
            </a:pPr>
            <a:r>
              <a:rPr lang="fr-FR" sz="1600" i="1" dirty="0">
                <a:solidFill>
                  <a:srgbClr val="242F4D"/>
                </a:solidFill>
                <a:latin typeface="Roboto"/>
              </a:rPr>
              <a:t> </a:t>
            </a:r>
            <a:r>
              <a:rPr lang="fr-FR" sz="1600" i="1" dirty="0" smtClean="0">
                <a:solidFill>
                  <a:srgbClr val="242F4D"/>
                </a:solidFill>
                <a:latin typeface="Roboto"/>
              </a:rPr>
              <a:t>taux </a:t>
            </a:r>
            <a:r>
              <a:rPr lang="fr-FR" sz="1600" i="1" dirty="0">
                <a:solidFill>
                  <a:srgbClr val="242F4D"/>
                </a:solidFill>
                <a:latin typeface="Roboto"/>
              </a:rPr>
              <a:t>bonifié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D93A87"/>
              </a:buClr>
            </a:pPr>
            <a:r>
              <a:rPr lang="fr-FR" sz="1600" u="sng" dirty="0">
                <a:solidFill>
                  <a:srgbClr val="D93A87"/>
                </a:solidFill>
                <a:latin typeface="Roboto"/>
              </a:rPr>
              <a:t> </a:t>
            </a:r>
            <a:r>
              <a:rPr lang="fr-FR" sz="1600" dirty="0">
                <a:solidFill>
                  <a:srgbClr val="242F4D"/>
                </a:solidFill>
                <a:latin typeface="Roboto"/>
              </a:rPr>
              <a:t>   </a:t>
            </a:r>
            <a:r>
              <a:rPr lang="fr-FR" sz="1600" u="sng" dirty="0">
                <a:solidFill>
                  <a:srgbClr val="D93A87"/>
                </a:solidFill>
                <a:latin typeface="Roboto"/>
              </a:rPr>
              <a:t>            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3A87"/>
              </a:buClr>
            </a:pPr>
            <a:r>
              <a:rPr lang="fr-FR" sz="1600" b="1" dirty="0">
                <a:solidFill>
                  <a:srgbClr val="2AA3DB"/>
                </a:solidFill>
                <a:latin typeface="Roboto"/>
              </a:rPr>
              <a:t>Prêt </a:t>
            </a:r>
            <a:r>
              <a:rPr lang="fr-FR" sz="1600" b="1" dirty="0" smtClean="0">
                <a:solidFill>
                  <a:srgbClr val="2AA3DB"/>
                </a:solidFill>
                <a:latin typeface="Roboto"/>
              </a:rPr>
              <a:t>d’amorçage </a:t>
            </a:r>
            <a:endParaRPr lang="fr-FR" sz="1600" b="1" dirty="0">
              <a:solidFill>
                <a:srgbClr val="2AA3DB"/>
              </a:solidFill>
              <a:latin typeface="Roboto"/>
            </a:endParaRPr>
          </a:p>
          <a:p>
            <a:pPr marL="885825" lvl="3" indent="-342900">
              <a:lnSpc>
                <a:spcPct val="100000"/>
              </a:lnSpc>
              <a:spcBef>
                <a:spcPts val="300"/>
              </a:spcBef>
              <a:buClr>
                <a:srgbClr val="00A5C8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242F4D"/>
                </a:solidFill>
                <a:latin typeface="Roboto"/>
              </a:rPr>
              <a:t>Ante/Post levée de fonds</a:t>
            </a:r>
          </a:p>
          <a:p>
            <a:pPr marL="885825" lvl="3" indent="-342900">
              <a:lnSpc>
                <a:spcPct val="100000"/>
              </a:lnSpc>
              <a:spcBef>
                <a:spcPts val="300"/>
              </a:spcBef>
              <a:buClr>
                <a:srgbClr val="00A5C8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242F4D"/>
                </a:solidFill>
                <a:latin typeface="Roboto"/>
              </a:rPr>
              <a:t>Effet de levier non dilutif</a:t>
            </a:r>
          </a:p>
          <a:p>
            <a:pPr marL="0" lvl="3" indent="0">
              <a:lnSpc>
                <a:spcPct val="100000"/>
              </a:lnSpc>
              <a:spcBef>
                <a:spcPts val="300"/>
              </a:spcBef>
              <a:buNone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3A87"/>
              </a:buClr>
            </a:pPr>
            <a:r>
              <a:rPr lang="fr-FR" sz="1600" b="1" dirty="0">
                <a:solidFill>
                  <a:srgbClr val="2AA3DB"/>
                </a:solidFill>
                <a:latin typeface="Roboto"/>
              </a:rPr>
              <a:t>Prêt à </a:t>
            </a:r>
            <a:r>
              <a:rPr lang="fr-FR" sz="1600" b="1" dirty="0" smtClean="0">
                <a:solidFill>
                  <a:srgbClr val="2AA3DB"/>
                </a:solidFill>
                <a:latin typeface="Roboto"/>
              </a:rPr>
              <a:t>l’innovation</a:t>
            </a:r>
            <a:endParaRPr lang="fr-FR" sz="1600" b="1" dirty="0">
              <a:solidFill>
                <a:srgbClr val="2AA3DB"/>
              </a:solidFill>
              <a:latin typeface="Roboto"/>
            </a:endParaRPr>
          </a:p>
          <a:p>
            <a:pPr marL="885825" lvl="3" indent="-342900">
              <a:lnSpc>
                <a:spcPct val="100000"/>
              </a:lnSpc>
              <a:spcBef>
                <a:spcPts val="300"/>
              </a:spcBef>
              <a:buClr>
                <a:srgbClr val="00A5C8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242F4D"/>
                </a:solidFill>
                <a:latin typeface="Roboto"/>
              </a:rPr>
              <a:t>Non affecté </a:t>
            </a:r>
          </a:p>
          <a:p>
            <a:pPr marL="885825" lvl="3" indent="-342900">
              <a:lnSpc>
                <a:spcPct val="100000"/>
              </a:lnSpc>
              <a:spcBef>
                <a:spcPts val="300"/>
              </a:spcBef>
              <a:buClr>
                <a:srgbClr val="00A5C8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242F4D"/>
                </a:solidFill>
                <a:latin typeface="Roboto"/>
              </a:rPr>
              <a:t>Enveloppe spéciale pour les startups en </a:t>
            </a:r>
            <a:r>
              <a:rPr lang="fr-FR" sz="1600" dirty="0" smtClean="0">
                <a:solidFill>
                  <a:srgbClr val="242F4D"/>
                </a:solidFill>
                <a:latin typeface="Roboto"/>
              </a:rPr>
              <a:t>hyper-croissance</a:t>
            </a:r>
            <a:endParaRPr lang="fr-FR" sz="1600" dirty="0">
              <a:solidFill>
                <a:srgbClr val="242F4D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837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91440"/>
            <a:ext cx="12180722" cy="6858000"/>
          </a:xfrm>
          <a:prstGeom prst="rect">
            <a:avLst/>
          </a:prstGeom>
        </p:spPr>
      </p:pic>
      <p:sp>
        <p:nvSpPr>
          <p:cNvPr id="23" name="Espace réservé du texte 13"/>
          <p:cNvSpPr txBox="1">
            <a:spLocks/>
          </p:cNvSpPr>
          <p:nvPr/>
        </p:nvSpPr>
        <p:spPr>
          <a:xfrm>
            <a:off x="719668" y="577883"/>
            <a:ext cx="10344572" cy="671797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DISPOSITIFS DE FISCALITE DE LA RDI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fr-FR" sz="1600" i="1" dirty="0">
                <a:solidFill>
                  <a:srgbClr val="002060"/>
                </a:solidFill>
                <a:latin typeface="Roboto"/>
              </a:rPr>
              <a:t>CIR et CII : 2 crédits d’impôt qui valorisent des phases de travaux bien distinctes 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865299" y="1582623"/>
            <a:ext cx="9599043" cy="3810918"/>
            <a:chOff x="320958" y="953535"/>
            <a:chExt cx="8499514" cy="3058375"/>
          </a:xfrm>
        </p:grpSpPr>
        <p:sp>
          <p:nvSpPr>
            <p:cNvPr id="10" name="Rectangle 9"/>
            <p:cNvSpPr/>
            <p:nvPr/>
          </p:nvSpPr>
          <p:spPr>
            <a:xfrm>
              <a:off x="2780727" y="1918432"/>
              <a:ext cx="3900236" cy="868611"/>
            </a:xfrm>
            <a:prstGeom prst="rect">
              <a:avLst/>
            </a:prstGeom>
            <a:solidFill>
              <a:srgbClr val="484D69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Manuel de FRASCATI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BOFIP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Jurisprudence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80729" y="1393224"/>
              <a:ext cx="1879097" cy="459421"/>
            </a:xfrm>
            <a:prstGeom prst="rect">
              <a:avLst/>
            </a:prstGeom>
            <a:solidFill>
              <a:srgbClr val="242F4D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CIR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1868" y="1393224"/>
              <a:ext cx="1879097" cy="459421"/>
            </a:xfrm>
            <a:prstGeom prst="rect">
              <a:avLst/>
            </a:prstGeom>
            <a:solidFill>
              <a:srgbClr val="242F4D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JEI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73330" y="2863461"/>
              <a:ext cx="1879097" cy="512638"/>
            </a:xfrm>
            <a:prstGeom prst="rect">
              <a:avLst/>
            </a:prstGeom>
            <a:solidFill>
              <a:srgbClr val="484D69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1983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80727" y="3448750"/>
              <a:ext cx="1871699" cy="563160"/>
            </a:xfrm>
            <a:prstGeom prst="rect">
              <a:avLst/>
            </a:prstGeom>
            <a:solidFill>
              <a:srgbClr val="484D69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Année civile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41375" y="1918432"/>
              <a:ext cx="1879097" cy="86861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468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Manuel d’OSLO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468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BOFIP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468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Jurisprudence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80727" y="953535"/>
              <a:ext cx="3900236" cy="376756"/>
            </a:xfrm>
            <a:prstGeom prst="rect">
              <a:avLst/>
            </a:prstGeom>
            <a:solidFill>
              <a:srgbClr val="242F4D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 </a:t>
              </a: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&amp; D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41375" y="953535"/>
              <a:ext cx="1879097" cy="3767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468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Innovation</a:t>
              </a:r>
            </a:p>
          </p:txBody>
        </p:sp>
        <p:sp>
          <p:nvSpPr>
            <p:cNvPr id="19" name="ZoneTexte 15"/>
            <p:cNvSpPr txBox="1">
              <a:spLocks noChangeArrowheads="1"/>
            </p:cNvSpPr>
            <p:nvPr/>
          </p:nvSpPr>
          <p:spPr bwMode="auto">
            <a:xfrm>
              <a:off x="608990" y="2152946"/>
              <a:ext cx="2172474" cy="2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marR="0" lvl="0" indent="0" algn="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</a:rPr>
                <a:t>Textes de référence </a:t>
              </a:r>
            </a:p>
          </p:txBody>
        </p:sp>
        <p:sp>
          <p:nvSpPr>
            <p:cNvPr id="20" name="ZoneTexte 16"/>
            <p:cNvSpPr txBox="1">
              <a:spLocks noChangeArrowheads="1"/>
            </p:cNvSpPr>
            <p:nvPr/>
          </p:nvSpPr>
          <p:spPr bwMode="auto">
            <a:xfrm>
              <a:off x="608987" y="3530539"/>
              <a:ext cx="2172477" cy="2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marR="0" lvl="0" indent="0" algn="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</a:rPr>
                <a:t>Période considérée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41375" y="1394964"/>
              <a:ext cx="1879097" cy="45797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468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CII</a:t>
              </a:r>
            </a:p>
          </p:txBody>
        </p:sp>
        <p:sp>
          <p:nvSpPr>
            <p:cNvPr id="22" name="ZoneTexte 18"/>
            <p:cNvSpPr txBox="1">
              <a:spLocks noChangeArrowheads="1"/>
            </p:cNvSpPr>
            <p:nvPr/>
          </p:nvSpPr>
          <p:spPr bwMode="auto">
            <a:xfrm>
              <a:off x="320958" y="2927076"/>
              <a:ext cx="2460506" cy="2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marR="0" lvl="0" indent="0" algn="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</a:rPr>
                <a:t>Année de mise en place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98909" y="2863461"/>
              <a:ext cx="1880577" cy="512638"/>
            </a:xfrm>
            <a:prstGeom prst="rect">
              <a:avLst/>
            </a:prstGeom>
            <a:solidFill>
              <a:srgbClr val="484D69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41375" y="2863461"/>
              <a:ext cx="1879097" cy="5126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468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04827" y="3448750"/>
              <a:ext cx="1873178" cy="563160"/>
            </a:xfrm>
            <a:prstGeom prst="rect">
              <a:avLst/>
            </a:prstGeom>
            <a:solidFill>
              <a:srgbClr val="484D69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Exercice fiscal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41375" y="3448750"/>
              <a:ext cx="1873178" cy="5631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468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Année civile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91440"/>
            <a:ext cx="12180722" cy="6858000"/>
          </a:xfrm>
          <a:prstGeom prst="rect">
            <a:avLst/>
          </a:prstGeom>
        </p:spPr>
      </p:pic>
      <p:sp>
        <p:nvSpPr>
          <p:cNvPr id="23" name="Espace réservé du texte 13"/>
          <p:cNvSpPr txBox="1">
            <a:spLocks/>
          </p:cNvSpPr>
          <p:nvPr/>
        </p:nvSpPr>
        <p:spPr>
          <a:xfrm>
            <a:off x="719668" y="577883"/>
            <a:ext cx="10344572" cy="671797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DISPOSITIFS DE FISCALITE DE LA RDI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fr-FR" sz="1600" i="1" dirty="0">
                <a:solidFill>
                  <a:srgbClr val="002060"/>
                </a:solidFill>
                <a:latin typeface="Roboto"/>
              </a:rPr>
              <a:t>Calendrier coïncidant avec la période fiscale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sp>
        <p:nvSpPr>
          <p:cNvPr id="28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203824" y="5696734"/>
            <a:ext cx="424129" cy="25738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prstClr val="white"/>
                </a:solidFill>
              </a:rPr>
              <a:pPr/>
              <a:t>19</a:t>
            </a:fld>
            <a:endParaRPr lang="fr-FR" dirty="0">
              <a:solidFill>
                <a:prstClr val="white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1391920" y="1343372"/>
            <a:ext cx="9731058" cy="2695409"/>
            <a:chOff x="1" y="963721"/>
            <a:chExt cx="9144000" cy="2228891"/>
          </a:xfrm>
        </p:grpSpPr>
        <p:sp>
          <p:nvSpPr>
            <p:cNvPr id="30" name="Rectangle 29"/>
            <p:cNvSpPr/>
            <p:nvPr/>
          </p:nvSpPr>
          <p:spPr>
            <a:xfrm>
              <a:off x="1" y="1752749"/>
              <a:ext cx="9144000" cy="6270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A2E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" y="2498874"/>
              <a:ext cx="9144000" cy="6937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A2E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32" name="Flèche droite 31"/>
            <p:cNvSpPr/>
            <p:nvPr/>
          </p:nvSpPr>
          <p:spPr>
            <a:xfrm>
              <a:off x="1908175" y="1284437"/>
              <a:ext cx="6767513" cy="504825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33" name="ZoneTexte 10"/>
            <p:cNvSpPr txBox="1">
              <a:spLocks noChangeArrowheads="1"/>
            </p:cNvSpPr>
            <p:nvPr/>
          </p:nvSpPr>
          <p:spPr bwMode="auto">
            <a:xfrm>
              <a:off x="4202113" y="1377903"/>
              <a:ext cx="316624" cy="30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b="1" dirty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34" name="ZoneTexte 11"/>
            <p:cNvSpPr txBox="1">
              <a:spLocks noChangeArrowheads="1"/>
            </p:cNvSpPr>
            <p:nvPr/>
          </p:nvSpPr>
          <p:spPr bwMode="auto">
            <a:xfrm>
              <a:off x="2484438" y="1377903"/>
              <a:ext cx="492861" cy="30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b="1" dirty="0">
                  <a:solidFill>
                    <a:schemeClr val="bg1"/>
                  </a:solidFill>
                </a:rPr>
                <a:t>N-1</a:t>
              </a:r>
            </a:p>
          </p:txBody>
        </p:sp>
        <p:sp>
          <p:nvSpPr>
            <p:cNvPr id="35" name="ZoneTexte 30"/>
            <p:cNvSpPr txBox="1">
              <a:spLocks noChangeArrowheads="1"/>
            </p:cNvSpPr>
            <p:nvPr/>
          </p:nvSpPr>
          <p:spPr bwMode="auto">
            <a:xfrm>
              <a:off x="468313" y="1754337"/>
              <a:ext cx="882028" cy="534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b="1" dirty="0">
                  <a:solidFill>
                    <a:schemeClr val="bg1"/>
                  </a:solidFill>
                </a:rPr>
                <a:t>Crédits </a:t>
              </a:r>
            </a:p>
            <a:p>
              <a:pPr eaLnBrk="1" hangingPunct="1"/>
              <a:r>
                <a:rPr lang="fr-FR" altLang="fr-FR" b="1" dirty="0">
                  <a:solidFill>
                    <a:schemeClr val="bg1"/>
                  </a:solidFill>
                </a:rPr>
                <a:t>d’impôt</a:t>
              </a:r>
            </a:p>
          </p:txBody>
        </p:sp>
        <p:sp>
          <p:nvSpPr>
            <p:cNvPr id="36" name="ZoneTexte 14"/>
            <p:cNvSpPr txBox="1">
              <a:spLocks noChangeArrowheads="1"/>
            </p:cNvSpPr>
            <p:nvPr/>
          </p:nvSpPr>
          <p:spPr bwMode="auto">
            <a:xfrm>
              <a:off x="5878513" y="1377903"/>
              <a:ext cx="535037" cy="30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b="1" dirty="0">
                  <a:solidFill>
                    <a:schemeClr val="bg1"/>
                  </a:solidFill>
                </a:rPr>
                <a:t>N+1</a:t>
              </a:r>
            </a:p>
          </p:txBody>
        </p:sp>
        <p:sp>
          <p:nvSpPr>
            <p:cNvPr id="38" name="ZoneTexte 32"/>
            <p:cNvSpPr txBox="1">
              <a:spLocks noChangeArrowheads="1"/>
            </p:cNvSpPr>
            <p:nvPr/>
          </p:nvSpPr>
          <p:spPr bwMode="auto">
            <a:xfrm>
              <a:off x="501650" y="2660799"/>
              <a:ext cx="1005423" cy="30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b="1" dirty="0">
                  <a:solidFill>
                    <a:schemeClr val="bg1"/>
                  </a:solidFill>
                </a:rPr>
                <a:t>Statut JEI</a:t>
              </a:r>
            </a:p>
          </p:txBody>
        </p:sp>
        <p:sp>
          <p:nvSpPr>
            <p:cNvPr id="39" name="ZoneTexte 17"/>
            <p:cNvSpPr txBox="1">
              <a:spLocks noChangeArrowheads="1"/>
            </p:cNvSpPr>
            <p:nvPr/>
          </p:nvSpPr>
          <p:spPr bwMode="auto">
            <a:xfrm>
              <a:off x="3027581" y="963721"/>
              <a:ext cx="875459" cy="21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1100" b="1" dirty="0">
                  <a:solidFill>
                    <a:schemeClr val="accent2"/>
                  </a:solidFill>
                </a:rPr>
                <a:t>Début projet</a:t>
              </a:r>
            </a:p>
          </p:txBody>
        </p:sp>
        <p:cxnSp>
          <p:nvCxnSpPr>
            <p:cNvPr id="40" name="Connecteur droit 39"/>
            <p:cNvCxnSpPr/>
            <p:nvPr/>
          </p:nvCxnSpPr>
          <p:spPr>
            <a:xfrm>
              <a:off x="7092950" y="1163787"/>
              <a:ext cx="0" cy="1852612"/>
            </a:xfrm>
            <a:prstGeom prst="line">
              <a:avLst/>
            </a:prstGeom>
            <a:ln>
              <a:solidFill>
                <a:srgbClr val="242F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lèche droite 40"/>
            <p:cNvSpPr/>
            <p:nvPr/>
          </p:nvSpPr>
          <p:spPr>
            <a:xfrm>
              <a:off x="3487738" y="2041674"/>
              <a:ext cx="1803400" cy="13493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42" name="Triangle isocèle 41"/>
            <p:cNvSpPr/>
            <p:nvPr/>
          </p:nvSpPr>
          <p:spPr>
            <a:xfrm rot="10800000">
              <a:off x="6053138" y="1855937"/>
              <a:ext cx="215900" cy="269875"/>
            </a:xfrm>
            <a:prstGeom prst="triangle">
              <a:avLst/>
            </a:prstGeom>
            <a:solidFill>
              <a:srgbClr val="242F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43" name="ZoneTexte 33"/>
            <p:cNvSpPr txBox="1">
              <a:spLocks noChangeArrowheads="1"/>
            </p:cNvSpPr>
            <p:nvPr/>
          </p:nvSpPr>
          <p:spPr bwMode="auto">
            <a:xfrm>
              <a:off x="3794125" y="2513161"/>
              <a:ext cx="917697" cy="22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1200" b="1" dirty="0" smtClean="0">
                  <a:solidFill>
                    <a:schemeClr val="bg1"/>
                  </a:solidFill>
                </a:rPr>
                <a:t>Rescrit fiscal</a:t>
              </a:r>
              <a:endParaRPr lang="fr-FR" alt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ZoneTexte 34"/>
            <p:cNvSpPr txBox="1">
              <a:spLocks noChangeArrowheads="1"/>
            </p:cNvSpPr>
            <p:nvPr/>
          </p:nvSpPr>
          <p:spPr bwMode="auto">
            <a:xfrm>
              <a:off x="6288132" y="1748524"/>
              <a:ext cx="864916" cy="22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1200" b="1" dirty="0">
                  <a:solidFill>
                    <a:schemeClr val="bg1"/>
                  </a:solidFill>
                </a:rPr>
                <a:t>Déclaration</a:t>
              </a:r>
            </a:p>
          </p:txBody>
        </p:sp>
        <p:sp>
          <p:nvSpPr>
            <p:cNvPr id="45" name="Flèche droite 44"/>
            <p:cNvSpPr/>
            <p:nvPr/>
          </p:nvSpPr>
          <p:spPr>
            <a:xfrm>
              <a:off x="3508375" y="2890987"/>
              <a:ext cx="1804988" cy="13493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cxnSp>
          <p:nvCxnSpPr>
            <p:cNvPr id="46" name="Connecteur droit 45"/>
            <p:cNvCxnSpPr/>
            <p:nvPr/>
          </p:nvCxnSpPr>
          <p:spPr>
            <a:xfrm>
              <a:off x="5292725" y="1176487"/>
              <a:ext cx="0" cy="1852612"/>
            </a:xfrm>
            <a:prstGeom prst="line">
              <a:avLst/>
            </a:prstGeom>
            <a:ln>
              <a:solidFill>
                <a:srgbClr val="242F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3493512" y="1176487"/>
              <a:ext cx="0" cy="1852612"/>
            </a:xfrm>
            <a:prstGeom prst="line">
              <a:avLst/>
            </a:prstGeom>
            <a:ln>
              <a:solidFill>
                <a:srgbClr val="242F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riangle isocèle 47"/>
            <p:cNvSpPr/>
            <p:nvPr/>
          </p:nvSpPr>
          <p:spPr>
            <a:xfrm rot="10800000">
              <a:off x="3385562" y="1173515"/>
              <a:ext cx="215900" cy="269875"/>
            </a:xfrm>
            <a:prstGeom prst="triangle">
              <a:avLst/>
            </a:prstGeom>
            <a:solidFill>
              <a:srgbClr val="D60E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chemeClr val="accent2"/>
                </a:solidFill>
              </a:endParaRPr>
            </a:p>
          </p:txBody>
        </p:sp>
        <p:sp>
          <p:nvSpPr>
            <p:cNvPr id="49" name="Triangle isocèle 48"/>
            <p:cNvSpPr/>
            <p:nvPr/>
          </p:nvSpPr>
          <p:spPr>
            <a:xfrm rot="10800000">
              <a:off x="5183188" y="2804283"/>
              <a:ext cx="215900" cy="269875"/>
            </a:xfrm>
            <a:prstGeom prst="triangle">
              <a:avLst/>
            </a:prstGeom>
            <a:solidFill>
              <a:srgbClr val="242F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50" name="ZoneTexte 33"/>
            <p:cNvSpPr txBox="1">
              <a:spLocks noChangeArrowheads="1"/>
            </p:cNvSpPr>
            <p:nvPr/>
          </p:nvSpPr>
          <p:spPr bwMode="auto">
            <a:xfrm>
              <a:off x="5268957" y="2514749"/>
              <a:ext cx="1179189" cy="22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1200" b="1" dirty="0">
                  <a:solidFill>
                    <a:schemeClr val="bg1"/>
                  </a:solidFill>
                </a:rPr>
                <a:t>Vérification ratio</a:t>
              </a:r>
            </a:p>
          </p:txBody>
        </p:sp>
        <p:sp>
          <p:nvSpPr>
            <p:cNvPr id="51" name="Triangle isocèle 50"/>
            <p:cNvSpPr/>
            <p:nvPr/>
          </p:nvSpPr>
          <p:spPr>
            <a:xfrm rot="10800000">
              <a:off x="3887788" y="2804283"/>
              <a:ext cx="215900" cy="269875"/>
            </a:xfrm>
            <a:prstGeom prst="triangle">
              <a:avLst/>
            </a:prstGeom>
            <a:solidFill>
              <a:srgbClr val="242F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2171216" y="4120696"/>
            <a:ext cx="693811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198438">
              <a:buClr>
                <a:srgbClr val="00B7E6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42F4D"/>
                </a:solidFill>
                <a:latin typeface="Roboto"/>
              </a:rPr>
              <a:t>Dépenses engagées en </a:t>
            </a:r>
            <a:r>
              <a:rPr lang="fr-FR" sz="1600" b="1" dirty="0">
                <a:solidFill>
                  <a:srgbClr val="242F4D"/>
                </a:solidFill>
                <a:latin typeface="Roboto"/>
              </a:rPr>
              <a:t>N</a:t>
            </a:r>
            <a:r>
              <a:rPr lang="fr-FR" sz="1600" dirty="0">
                <a:solidFill>
                  <a:srgbClr val="242F4D"/>
                </a:solidFill>
                <a:latin typeface="Roboto"/>
              </a:rPr>
              <a:t> </a:t>
            </a:r>
            <a:r>
              <a:rPr lang="fr-FR" sz="1600" dirty="0">
                <a:solidFill>
                  <a:srgbClr val="242F4D"/>
                </a:solidFill>
                <a:latin typeface="Roboto"/>
                <a:cs typeface="Arial"/>
              </a:rPr>
              <a:t>→</a:t>
            </a:r>
            <a:r>
              <a:rPr lang="fr-FR" sz="1600" dirty="0">
                <a:solidFill>
                  <a:srgbClr val="242F4D"/>
                </a:solidFill>
                <a:latin typeface="Roboto"/>
              </a:rPr>
              <a:t> CIR/CII perçu en </a:t>
            </a:r>
            <a:r>
              <a:rPr lang="fr-FR" sz="1600" b="1" dirty="0">
                <a:solidFill>
                  <a:srgbClr val="242F4D"/>
                </a:solidFill>
                <a:latin typeface="Roboto"/>
              </a:rPr>
              <a:t>N+1</a:t>
            </a:r>
          </a:p>
          <a:p>
            <a:pPr marL="285750" indent="-198438">
              <a:buClr>
                <a:srgbClr val="00B7E6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42F4D"/>
                </a:solidFill>
                <a:latin typeface="Roboto"/>
              </a:rPr>
              <a:t>Prescription fiscale de 3 ans</a:t>
            </a:r>
          </a:p>
          <a:p>
            <a:pPr marL="285750" indent="-198438">
              <a:buClr>
                <a:srgbClr val="00B7E6"/>
              </a:buClr>
              <a:defRPr/>
            </a:pPr>
            <a:r>
              <a:rPr lang="fr-FR" sz="1600" dirty="0">
                <a:solidFill>
                  <a:srgbClr val="242F4D"/>
                </a:solidFill>
                <a:latin typeface="Roboto"/>
              </a:rPr>
              <a:t> </a:t>
            </a:r>
          </a:p>
          <a:p>
            <a:pPr marL="285750" indent="-198438">
              <a:buClr>
                <a:srgbClr val="00B7E6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42F4D"/>
                </a:solidFill>
                <a:latin typeface="Roboto"/>
              </a:rPr>
              <a:t>Attendre le début des travaux avant de déposer le rescrit JEI (3 mois)</a:t>
            </a:r>
          </a:p>
          <a:p>
            <a:pPr marL="285750" indent="-198438">
              <a:buClr>
                <a:srgbClr val="00B7E6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42F4D"/>
                </a:solidFill>
                <a:latin typeface="Roboto"/>
              </a:rPr>
              <a:t>Vérification du ratio dépenses R</a:t>
            </a:r>
            <a:r>
              <a:rPr lang="fr-FR" sz="1600" dirty="0">
                <a:solidFill>
                  <a:srgbClr val="242F4D"/>
                </a:solidFill>
                <a:latin typeface="Roboto"/>
                <a:cs typeface="Arial"/>
              </a:rPr>
              <a:t>&amp;D/dépenses totales </a:t>
            </a:r>
            <a:r>
              <a:rPr lang="fr-FR" sz="1600" b="1" dirty="0">
                <a:solidFill>
                  <a:srgbClr val="242F4D"/>
                </a:solidFill>
                <a:latin typeface="Roboto"/>
                <a:cs typeface="Arial"/>
              </a:rPr>
              <a:t>en fin d’exercice</a:t>
            </a:r>
            <a:endParaRPr lang="fr-FR" sz="1600" b="1" dirty="0">
              <a:solidFill>
                <a:srgbClr val="242F4D"/>
              </a:solidFill>
              <a:latin typeface="Roboto"/>
            </a:endParaRPr>
          </a:p>
          <a:p>
            <a:pPr marL="285750" indent="-198438">
              <a:buClr>
                <a:srgbClr val="00B7E6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rgbClr val="242F4D"/>
              </a:solidFill>
              <a:latin typeface="Roboto"/>
            </a:endParaRPr>
          </a:p>
        </p:txBody>
      </p:sp>
      <p:sp>
        <p:nvSpPr>
          <p:cNvPr id="53" name="ZoneTexte 1"/>
          <p:cNvSpPr txBox="1">
            <a:spLocks noChangeArrowheads="1"/>
          </p:cNvSpPr>
          <p:nvPr/>
        </p:nvSpPr>
        <p:spPr bwMode="auto">
          <a:xfrm>
            <a:off x="7551571" y="4198166"/>
            <a:ext cx="1344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rgbClr val="00B7E6"/>
                </a:solidFill>
                <a:latin typeface="+mn-lt"/>
              </a:rPr>
              <a:t>Année civile</a:t>
            </a:r>
          </a:p>
        </p:txBody>
      </p:sp>
      <p:sp>
        <p:nvSpPr>
          <p:cNvPr id="54" name="ZoneTexte 30"/>
          <p:cNvSpPr txBox="1">
            <a:spLocks noChangeArrowheads="1"/>
          </p:cNvSpPr>
          <p:nvPr/>
        </p:nvSpPr>
        <p:spPr bwMode="auto">
          <a:xfrm>
            <a:off x="9194270" y="4908300"/>
            <a:ext cx="14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rgbClr val="00B7E6"/>
                </a:solidFill>
                <a:latin typeface="+mn-lt"/>
              </a:rPr>
              <a:t>Exercice </a:t>
            </a:r>
            <a:r>
              <a:rPr lang="fr-FR" altLang="fr-FR" b="1" dirty="0" smtClean="0">
                <a:solidFill>
                  <a:srgbClr val="00B7E6"/>
                </a:solidFill>
                <a:latin typeface="+mn-lt"/>
              </a:rPr>
              <a:t>fiscal</a:t>
            </a:r>
            <a:endParaRPr lang="fr-FR" altLang="fr-FR" b="1" dirty="0">
              <a:solidFill>
                <a:srgbClr val="00B7E6"/>
              </a:solidFill>
              <a:latin typeface="+mn-lt"/>
            </a:endParaRPr>
          </a:p>
        </p:txBody>
      </p:sp>
      <p:cxnSp>
        <p:nvCxnSpPr>
          <p:cNvPr id="55" name="Connecteur droit 54"/>
          <p:cNvCxnSpPr/>
          <p:nvPr/>
        </p:nvCxnSpPr>
        <p:spPr>
          <a:xfrm>
            <a:off x="7577924" y="4163241"/>
            <a:ext cx="0" cy="450850"/>
          </a:xfrm>
          <a:prstGeom prst="line">
            <a:avLst/>
          </a:prstGeom>
          <a:ln w="28575">
            <a:solidFill>
              <a:srgbClr val="00A2E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9238552" y="4889498"/>
            <a:ext cx="0" cy="450850"/>
          </a:xfrm>
          <a:prstGeom prst="line">
            <a:avLst/>
          </a:prstGeom>
          <a:ln w="28575">
            <a:solidFill>
              <a:srgbClr val="00B7E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2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692F6AFE-2A1A-404D-9215-66125AD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0" y="6179599"/>
            <a:ext cx="2030465" cy="386522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804100" y="1469221"/>
            <a:ext cx="9315260" cy="953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fr-FR" sz="2400" b="1" i="1" dirty="0" smtClean="0">
                <a:solidFill>
                  <a:prstClr val="white"/>
                </a:solidFill>
              </a:rPr>
              <a:t>FINANCEMENT DE LA CROISSANCE ET DE L’INNOVATION DES ENTREPRISES </a:t>
            </a:r>
            <a:endParaRPr lang="fr-FR" sz="2400" b="1" i="1" dirty="0">
              <a:solidFill>
                <a:prstClr val="white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900624" y="2936185"/>
            <a:ext cx="8761536" cy="1331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fr-FR" sz="1600" b="1" i="1" dirty="0">
              <a:solidFill>
                <a:prstClr val="white"/>
              </a:solidFill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fr-FR" sz="1600" b="1" i="1" dirty="0" smtClean="0">
                <a:solidFill>
                  <a:prstClr val="white"/>
                </a:solidFill>
              </a:rPr>
              <a:t>Animé par :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fr-FR" sz="1600" b="1" i="1" dirty="0" smtClean="0">
              <a:solidFill>
                <a:prstClr val="white"/>
              </a:solidFill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fr-FR" sz="1600" b="1" i="1" dirty="0" smtClean="0">
                <a:solidFill>
                  <a:prstClr val="white"/>
                </a:solidFill>
              </a:rPr>
              <a:t>	Assia CHOUAI FAKHR-EDDINE, Chargée d’Affaires Financement, CCI Paris Ile-de-France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fr-FR" sz="1600" b="1" i="1" dirty="0">
              <a:solidFill>
                <a:prstClr val="white"/>
              </a:solidFill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fr-FR" sz="1600" b="1" i="1" dirty="0" smtClean="0">
                <a:solidFill>
                  <a:prstClr val="white"/>
                </a:solidFill>
              </a:rPr>
              <a:t>	Zenga SANGARE, Chargé d’Affaires Financement, CCI Paris Ile-de-France</a:t>
            </a:r>
            <a:endParaRPr lang="fr-FR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26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91440"/>
            <a:ext cx="12180722" cy="6858000"/>
          </a:xfrm>
          <a:prstGeom prst="rect">
            <a:avLst/>
          </a:prstGeom>
        </p:spPr>
      </p:pic>
      <p:sp>
        <p:nvSpPr>
          <p:cNvPr id="23" name="Espace réservé du texte 13"/>
          <p:cNvSpPr txBox="1">
            <a:spLocks/>
          </p:cNvSpPr>
          <p:nvPr/>
        </p:nvSpPr>
        <p:spPr>
          <a:xfrm>
            <a:off x="719668" y="577883"/>
            <a:ext cx="10344572" cy="671797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DISPOSITIFS DE FISCALITE DE LA RDI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fr-FR" sz="1600" i="1" dirty="0">
                <a:solidFill>
                  <a:srgbClr val="002060"/>
                </a:solidFill>
                <a:latin typeface="Roboto"/>
              </a:rPr>
              <a:t>3  Grandes étapes pour sécuriser la déclaration </a:t>
            </a:r>
            <a:r>
              <a:rPr lang="fr-FR" sz="1600" i="1" dirty="0" smtClean="0">
                <a:solidFill>
                  <a:srgbClr val="002060"/>
                </a:solidFill>
                <a:latin typeface="Roboto"/>
              </a:rPr>
              <a:t>fiscale CIR/CII</a:t>
            </a:r>
            <a:endParaRPr lang="fr-FR" sz="1600" i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sp>
        <p:nvSpPr>
          <p:cNvPr id="28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203824" y="5696734"/>
            <a:ext cx="424129" cy="25738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prstClr val="white"/>
                </a:solidFill>
              </a:rPr>
              <a:pPr/>
              <a:t>20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7" name="Secteurs 56"/>
          <p:cNvSpPr/>
          <p:nvPr/>
        </p:nvSpPr>
        <p:spPr>
          <a:xfrm>
            <a:off x="1532116" y="1707764"/>
            <a:ext cx="457200" cy="457200"/>
          </a:xfrm>
          <a:prstGeom prst="pie">
            <a:avLst>
              <a:gd name="adj1" fmla="val 0"/>
              <a:gd name="adj2" fmla="val 21599999"/>
            </a:avLst>
          </a:prstGeom>
          <a:solidFill>
            <a:srgbClr val="701F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</a:rPr>
              <a:t>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8" name="Secteurs 57"/>
          <p:cNvSpPr/>
          <p:nvPr/>
        </p:nvSpPr>
        <p:spPr>
          <a:xfrm>
            <a:off x="1532116" y="2487492"/>
            <a:ext cx="457200" cy="457200"/>
          </a:xfrm>
          <a:prstGeom prst="pie">
            <a:avLst>
              <a:gd name="adj1" fmla="val 0"/>
              <a:gd name="adj2" fmla="val 21599999"/>
            </a:avLst>
          </a:prstGeom>
          <a:solidFill>
            <a:srgbClr val="701F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9" name="Secteurs 58"/>
          <p:cNvSpPr/>
          <p:nvPr/>
        </p:nvSpPr>
        <p:spPr>
          <a:xfrm>
            <a:off x="1532116" y="3245954"/>
            <a:ext cx="457200" cy="457200"/>
          </a:xfrm>
          <a:prstGeom prst="pie">
            <a:avLst>
              <a:gd name="adj1" fmla="val 0"/>
              <a:gd name="adj2" fmla="val 21599999"/>
            </a:avLst>
          </a:prstGeom>
          <a:solidFill>
            <a:srgbClr val="701F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0" name="ZoneTexte 6"/>
          <p:cNvSpPr txBox="1">
            <a:spLocks noChangeArrowheads="1"/>
          </p:cNvSpPr>
          <p:nvPr/>
        </p:nvSpPr>
        <p:spPr bwMode="auto">
          <a:xfrm>
            <a:off x="1947217" y="1745864"/>
            <a:ext cx="96780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>
                <a:solidFill>
                  <a:srgbClr val="701F6C"/>
                </a:solidFill>
                <a:latin typeface="Roboto"/>
              </a:rPr>
              <a:t>VALUER	  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Sélection des projets </a:t>
            </a: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éligibles</a:t>
            </a:r>
            <a:endParaRPr lang="fr-FR" sz="1400" dirty="0">
              <a:solidFill>
                <a:srgbClr val="242F4D"/>
              </a:solidFill>
              <a:latin typeface="Roboto"/>
            </a:endParaRPr>
          </a:p>
        </p:txBody>
      </p:sp>
      <p:sp>
        <p:nvSpPr>
          <p:cNvPr id="61" name="ZoneTexte 14"/>
          <p:cNvSpPr txBox="1">
            <a:spLocks noChangeArrowheads="1"/>
          </p:cNvSpPr>
          <p:nvPr/>
        </p:nvSpPr>
        <p:spPr bwMode="auto">
          <a:xfrm>
            <a:off x="1946592" y="3290404"/>
            <a:ext cx="101856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>
                <a:solidFill>
                  <a:srgbClr val="701F6C"/>
                </a:solidFill>
                <a:latin typeface="Roboto"/>
              </a:rPr>
              <a:t>ÉCURISER  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Préparation du dossier justificatif (technique et financier</a:t>
            </a: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)</a:t>
            </a:r>
            <a:endParaRPr lang="fr-FR" sz="1400" dirty="0">
              <a:solidFill>
                <a:srgbClr val="242F4D"/>
              </a:solidFill>
              <a:latin typeface="Roboto"/>
            </a:endParaRPr>
          </a:p>
        </p:txBody>
      </p:sp>
      <p:cxnSp>
        <p:nvCxnSpPr>
          <p:cNvPr id="62" name="Connecteur droit 61"/>
          <p:cNvCxnSpPr>
            <a:stCxn id="57" idx="1"/>
            <a:endCxn id="58" idx="3"/>
          </p:cNvCxnSpPr>
          <p:nvPr/>
        </p:nvCxnSpPr>
        <p:spPr>
          <a:xfrm>
            <a:off x="1760716" y="2164964"/>
            <a:ext cx="0" cy="322528"/>
          </a:xfrm>
          <a:prstGeom prst="line">
            <a:avLst/>
          </a:prstGeom>
          <a:ln w="57150">
            <a:solidFill>
              <a:srgbClr val="701F6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58" idx="1"/>
            <a:endCxn id="59" idx="3"/>
          </p:cNvCxnSpPr>
          <p:nvPr/>
        </p:nvCxnSpPr>
        <p:spPr>
          <a:xfrm>
            <a:off x="1760716" y="2944692"/>
            <a:ext cx="0" cy="301262"/>
          </a:xfrm>
          <a:prstGeom prst="line">
            <a:avLst/>
          </a:prstGeom>
          <a:ln w="57150">
            <a:solidFill>
              <a:srgbClr val="701F6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Flèche vers le bas 63"/>
          <p:cNvSpPr/>
          <p:nvPr/>
        </p:nvSpPr>
        <p:spPr>
          <a:xfrm>
            <a:off x="4086755" y="4045351"/>
            <a:ext cx="242316" cy="640383"/>
          </a:xfrm>
          <a:prstGeom prst="downArrow">
            <a:avLst/>
          </a:prstGeom>
          <a:solidFill>
            <a:srgbClr val="00A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967043" y="4811912"/>
            <a:ext cx="1024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A5C8"/>
                </a:solidFill>
                <a:latin typeface="Roboto"/>
              </a:rPr>
              <a:t>Transmission du dossier à l’Administration </a:t>
            </a:r>
            <a:r>
              <a:rPr lang="fr-FR" sz="1400" b="1" dirty="0">
                <a:solidFill>
                  <a:srgbClr val="00A5C8"/>
                </a:solidFill>
                <a:latin typeface="Roboto"/>
              </a:rPr>
              <a:t>F</a:t>
            </a:r>
            <a:r>
              <a:rPr lang="fr-FR" sz="1400" b="1" dirty="0" smtClean="0">
                <a:solidFill>
                  <a:srgbClr val="00A5C8"/>
                </a:solidFill>
                <a:latin typeface="Roboto"/>
              </a:rPr>
              <a:t>iscale (contrôle ou demande</a:t>
            </a:r>
            <a:r>
              <a:rPr lang="fr-FR" sz="1400" b="1" dirty="0">
                <a:solidFill>
                  <a:srgbClr val="00A5C8"/>
                </a:solidFill>
                <a:latin typeface="Roboto"/>
              </a:rPr>
              <a:t> </a:t>
            </a:r>
            <a:r>
              <a:rPr lang="fr-FR" sz="1400" b="1" dirty="0" smtClean="0">
                <a:solidFill>
                  <a:srgbClr val="00A5C8"/>
                </a:solidFill>
                <a:latin typeface="Roboto"/>
              </a:rPr>
              <a:t>d’informations complémentaires)</a:t>
            </a:r>
            <a:endParaRPr lang="fr-FR" sz="1400" b="1" dirty="0">
              <a:solidFill>
                <a:srgbClr val="00A5C8"/>
              </a:solidFill>
              <a:latin typeface="Roboto"/>
            </a:endParaRP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21" y="3733752"/>
            <a:ext cx="2114789" cy="116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ZoneTexte 13"/>
          <p:cNvSpPr txBox="1">
            <a:spLocks noChangeArrowheads="1"/>
          </p:cNvSpPr>
          <p:nvPr/>
        </p:nvSpPr>
        <p:spPr bwMode="auto">
          <a:xfrm>
            <a:off x="1946592" y="2538173"/>
            <a:ext cx="92661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>
                <a:solidFill>
                  <a:srgbClr val="701F6C"/>
                </a:solidFill>
                <a:latin typeface="Roboto"/>
              </a:rPr>
              <a:t>ALORISER  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Calcul du crédit d’impôt (CIR et CII) et </a:t>
            </a:r>
            <a:r>
              <a:rPr lang="fr-FR" sz="1400" b="1" dirty="0">
                <a:solidFill>
                  <a:srgbClr val="242F4D"/>
                </a:solidFill>
                <a:latin typeface="Roboto"/>
              </a:rPr>
              <a:t>télé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-déclaration à l’Administration Fiscale  </a:t>
            </a:r>
            <a:endParaRPr lang="fr-FR" sz="1400" i="1" dirty="0">
              <a:solidFill>
                <a:schemeClr val="bg1">
                  <a:lumMod val="50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261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" y="-85014"/>
            <a:ext cx="12180722" cy="6858000"/>
          </a:xfrm>
          <a:prstGeom prst="rect">
            <a:avLst/>
          </a:prstGeom>
        </p:spPr>
      </p:pic>
      <p:sp>
        <p:nvSpPr>
          <p:cNvPr id="23" name="Espace réservé du texte 13"/>
          <p:cNvSpPr txBox="1">
            <a:spLocks/>
          </p:cNvSpPr>
          <p:nvPr/>
        </p:nvSpPr>
        <p:spPr>
          <a:xfrm>
            <a:off x="719668" y="577883"/>
            <a:ext cx="10344572" cy="671797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DISPOSITIFS DE FISCALITE DE LA RDI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fr-FR" sz="1600" i="1" dirty="0">
                <a:solidFill>
                  <a:srgbClr val="002060"/>
                </a:solidFill>
                <a:latin typeface="Roboto"/>
              </a:rPr>
              <a:t>CIR </a:t>
            </a:r>
            <a:r>
              <a:rPr lang="fr-FR" sz="1600" i="1" dirty="0" smtClean="0">
                <a:solidFill>
                  <a:srgbClr val="002060"/>
                </a:solidFill>
                <a:latin typeface="Roboto"/>
              </a:rPr>
              <a:t>&amp; CII : Valorisation de l’assiette </a:t>
            </a:r>
            <a:r>
              <a:rPr lang="fr-FR" sz="1600" i="1" dirty="0">
                <a:solidFill>
                  <a:srgbClr val="002060"/>
                </a:solidFill>
                <a:latin typeface="Roboto"/>
              </a:rPr>
              <a:t>des dépenses </a:t>
            </a:r>
            <a:r>
              <a:rPr lang="fr-FR" sz="1600" i="1" dirty="0" smtClean="0">
                <a:solidFill>
                  <a:srgbClr val="002060"/>
                </a:solidFill>
                <a:latin typeface="Roboto"/>
              </a:rPr>
              <a:t>éligibles*</a:t>
            </a:r>
            <a:endParaRPr lang="fr-FR" sz="1600" i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sp>
        <p:nvSpPr>
          <p:cNvPr id="28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203824" y="5696734"/>
            <a:ext cx="424129" cy="25738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prstClr val="white"/>
                </a:solidFill>
              </a:rPr>
              <a:pPr/>
              <a:t>21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4" name="ZoneTexte 4"/>
          <p:cNvSpPr txBox="1">
            <a:spLocks noChangeArrowheads="1"/>
          </p:cNvSpPr>
          <p:nvPr/>
        </p:nvSpPr>
        <p:spPr bwMode="auto">
          <a:xfrm>
            <a:off x="3042804" y="1971836"/>
            <a:ext cx="37593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600" b="1" dirty="0" smtClean="0">
                <a:solidFill>
                  <a:srgbClr val="004687"/>
                </a:solidFill>
                <a:latin typeface="Roboto"/>
              </a:rPr>
              <a:t>CIR </a:t>
            </a:r>
            <a:r>
              <a:rPr lang="fr-FR" altLang="fr-FR" sz="1600" b="1" dirty="0">
                <a:solidFill>
                  <a:srgbClr val="004687"/>
                </a:solidFill>
                <a:latin typeface="Roboto"/>
              </a:rPr>
              <a:t>= </a:t>
            </a:r>
            <a:r>
              <a:rPr lang="fr-FR" altLang="fr-FR" sz="1600" b="1" dirty="0" smtClean="0">
                <a:solidFill>
                  <a:srgbClr val="004687"/>
                </a:solidFill>
                <a:latin typeface="Roboto"/>
              </a:rPr>
              <a:t>30</a:t>
            </a:r>
            <a:r>
              <a:rPr lang="fr-FR" altLang="fr-FR" sz="1600" b="1" dirty="0">
                <a:solidFill>
                  <a:srgbClr val="004687"/>
                </a:solidFill>
                <a:latin typeface="Roboto"/>
              </a:rPr>
              <a:t>% de l’assiette </a:t>
            </a:r>
          </a:p>
          <a:p>
            <a:pPr eaLnBrk="1" hangingPunct="1"/>
            <a:endParaRPr lang="fr-FR" altLang="fr-FR" sz="1600" b="1" dirty="0">
              <a:latin typeface="Roboto"/>
            </a:endParaRPr>
          </a:p>
          <a:p>
            <a:pPr eaLnBrk="1" hangingPunct="1"/>
            <a:r>
              <a:rPr lang="fr-FR" altLang="fr-FR" sz="1600" b="1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Pas de plafond</a:t>
            </a:r>
            <a:endParaRPr lang="fr-FR" altLang="fr-FR" sz="16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  <a:p>
            <a:pPr eaLnBrk="1" hangingPunct="1"/>
            <a:r>
              <a:rPr lang="fr-FR" altLang="fr-FR" sz="1600" b="1" dirty="0" smtClean="0">
                <a:solidFill>
                  <a:srgbClr val="00A5C8"/>
                </a:solidFill>
                <a:latin typeface="Roboto"/>
              </a:rPr>
              <a:t>Taux de 5% applicable au-delà </a:t>
            </a:r>
          </a:p>
          <a:p>
            <a:pPr eaLnBrk="1" hangingPunct="1"/>
            <a:r>
              <a:rPr lang="fr-FR" altLang="fr-FR" sz="1600" b="1" dirty="0" smtClean="0">
                <a:solidFill>
                  <a:srgbClr val="00A5C8"/>
                </a:solidFill>
                <a:latin typeface="Roboto"/>
              </a:rPr>
              <a:t>de 100M€ d’assiette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3046497" y="3407486"/>
            <a:ext cx="3062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A5C8"/>
                </a:solidFill>
                <a:latin typeface="Roboto"/>
              </a:rPr>
              <a:t>*Article </a:t>
            </a:r>
            <a:r>
              <a:rPr lang="fr-FR" sz="1600" b="1" i="1" dirty="0">
                <a:solidFill>
                  <a:srgbClr val="00A5C8"/>
                </a:solidFill>
                <a:latin typeface="Roboto"/>
              </a:rPr>
              <a:t>244 quater B du CGI</a:t>
            </a:r>
            <a:endParaRPr lang="fr-FR" sz="1600" b="1" i="1" dirty="0" smtClean="0">
              <a:solidFill>
                <a:srgbClr val="00A5C8"/>
              </a:solidFill>
              <a:latin typeface="Roboto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53" y="1794601"/>
            <a:ext cx="1772280" cy="1691579"/>
          </a:xfrm>
          <a:prstGeom prst="rect">
            <a:avLst/>
          </a:prstGeom>
        </p:spPr>
      </p:pic>
      <p:sp>
        <p:nvSpPr>
          <p:cNvPr id="48" name="ZoneTexte 4"/>
          <p:cNvSpPr txBox="1">
            <a:spLocks noChangeArrowheads="1"/>
          </p:cNvSpPr>
          <p:nvPr/>
        </p:nvSpPr>
        <p:spPr bwMode="auto">
          <a:xfrm>
            <a:off x="7308454" y="1943522"/>
            <a:ext cx="312939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600" b="1" dirty="0">
                <a:solidFill>
                  <a:srgbClr val="004687"/>
                </a:solidFill>
                <a:latin typeface="Roboto"/>
              </a:rPr>
              <a:t>CII = 20% de l’assiette </a:t>
            </a:r>
          </a:p>
          <a:p>
            <a:pPr eaLnBrk="1" hangingPunct="1"/>
            <a:endParaRPr lang="fr-FR" altLang="fr-FR" sz="1600" b="1" dirty="0">
              <a:latin typeface="Roboto"/>
            </a:endParaRPr>
          </a:p>
          <a:p>
            <a:pPr eaLnBrk="1" hangingPunct="1"/>
            <a:r>
              <a:rPr lang="fr-FR" altLang="fr-FR" sz="16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Plafond de dépenses </a:t>
            </a:r>
            <a:r>
              <a:rPr lang="fr-FR" altLang="fr-FR" sz="1600" b="1" dirty="0">
                <a:solidFill>
                  <a:srgbClr val="00A5C8"/>
                </a:solidFill>
                <a:latin typeface="Roboto"/>
              </a:rPr>
              <a:t>de </a:t>
            </a:r>
          </a:p>
          <a:p>
            <a:pPr eaLnBrk="1" hangingPunct="1"/>
            <a:r>
              <a:rPr lang="fr-FR" altLang="fr-FR" sz="1600" b="1" dirty="0">
                <a:solidFill>
                  <a:srgbClr val="00A5C8"/>
                </a:solidFill>
                <a:latin typeface="Roboto"/>
              </a:rPr>
              <a:t>400 k€  (CII ≤ 80 k€ </a:t>
            </a:r>
            <a:r>
              <a:rPr lang="fr-FR" altLang="fr-FR" sz="1600" b="1" dirty="0" smtClean="0">
                <a:solidFill>
                  <a:srgbClr val="00A5C8"/>
                </a:solidFill>
                <a:latin typeface="Roboto"/>
              </a:rPr>
              <a:t>)</a:t>
            </a:r>
          </a:p>
          <a:p>
            <a:pPr eaLnBrk="1" hangingPunct="1"/>
            <a:endParaRPr lang="fr-FR" altLang="fr-FR" sz="1600" b="1" dirty="0" smtClean="0">
              <a:solidFill>
                <a:srgbClr val="00A5C8"/>
              </a:solidFill>
              <a:latin typeface="Roboto"/>
            </a:endParaRPr>
          </a:p>
          <a:p>
            <a:pPr eaLnBrk="1" hangingPunct="1"/>
            <a:r>
              <a:rPr lang="fr-FR" altLang="fr-FR" sz="1600" b="1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Ouvert </a:t>
            </a:r>
            <a:r>
              <a:rPr lang="fr-FR" altLang="fr-FR" sz="16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uniquement </a:t>
            </a:r>
            <a:r>
              <a:rPr lang="fr-FR" altLang="fr-FR" sz="1600" b="1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aux </a:t>
            </a:r>
          </a:p>
          <a:p>
            <a:pPr eaLnBrk="1" hangingPunct="1"/>
            <a:r>
              <a:rPr lang="fr-FR" altLang="fr-FR" sz="1600" b="1" dirty="0" smtClean="0">
                <a:solidFill>
                  <a:srgbClr val="00A5C8"/>
                </a:solidFill>
                <a:latin typeface="Roboto"/>
              </a:rPr>
              <a:t>PME au </a:t>
            </a:r>
            <a:r>
              <a:rPr lang="fr-FR" altLang="fr-FR" sz="1600" b="1" dirty="0">
                <a:solidFill>
                  <a:srgbClr val="00A5C8"/>
                </a:solidFill>
                <a:latin typeface="Roboto"/>
              </a:rPr>
              <a:t>sens communautaire</a:t>
            </a:r>
          </a:p>
          <a:p>
            <a:pPr eaLnBrk="1" hangingPunct="1"/>
            <a:endParaRPr lang="fr-FR" altLang="fr-FR" sz="1600" b="1" dirty="0">
              <a:solidFill>
                <a:srgbClr val="D93A87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905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80722" cy="6858000"/>
          </a:xfrm>
          <a:prstGeom prst="rect">
            <a:avLst/>
          </a:prstGeom>
        </p:spPr>
      </p:pic>
      <p:sp>
        <p:nvSpPr>
          <p:cNvPr id="23" name="Espace réservé du texte 13"/>
          <p:cNvSpPr txBox="1">
            <a:spLocks/>
          </p:cNvSpPr>
          <p:nvPr/>
        </p:nvSpPr>
        <p:spPr>
          <a:xfrm>
            <a:off x="719668" y="577883"/>
            <a:ext cx="10344572" cy="671797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DISPOSITIFS DE FISCALITE DE LA RDI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fr-FR" sz="1600" i="1" dirty="0" smtClean="0">
                <a:solidFill>
                  <a:srgbClr val="002060"/>
                </a:solidFill>
                <a:latin typeface="Roboto"/>
              </a:rPr>
              <a:t>Le statut Jeune Entreprise Innovante – Critères d’éligibilité</a:t>
            </a:r>
            <a:endParaRPr lang="fr-FR" sz="1600" i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sp>
        <p:nvSpPr>
          <p:cNvPr id="28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203824" y="5696734"/>
            <a:ext cx="424129" cy="25738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prstClr val="white"/>
                </a:solidFill>
              </a:rPr>
              <a:pPr/>
              <a:t>22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407871" y="1706326"/>
            <a:ext cx="9376258" cy="2606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A5C8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Être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une PME </a:t>
            </a: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au sens communautaire </a:t>
            </a:r>
            <a:r>
              <a:rPr lang="fr-FR" sz="1400" b="1" i="1" dirty="0" smtClean="0">
                <a:solidFill>
                  <a:srgbClr val="00A5C8"/>
                </a:solidFill>
                <a:latin typeface="Roboto"/>
              </a:rPr>
              <a:t>(&lt; </a:t>
            </a:r>
            <a:r>
              <a:rPr lang="fr-FR" sz="1400" b="1" i="1" dirty="0">
                <a:solidFill>
                  <a:srgbClr val="00A5C8"/>
                </a:solidFill>
                <a:latin typeface="Roboto"/>
              </a:rPr>
              <a:t>250 salariés et CA &lt; 50 M€ ou total de bilan &lt; 43 M€)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A5C8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Avoir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moins de 8 ans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A5C8"/>
              </a:buClr>
              <a:buFont typeface="+mj-lt"/>
              <a:buAutoNum type="arabicPeriod"/>
            </a:pPr>
            <a:r>
              <a:rPr lang="fr-FR" sz="1400" dirty="0">
                <a:solidFill>
                  <a:srgbClr val="242F4D"/>
                </a:solidFill>
                <a:latin typeface="Roboto"/>
              </a:rPr>
              <a:t>Ê</a:t>
            </a: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tre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réellement nouvelle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A5C8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Avoir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un capital détenu directement </a:t>
            </a: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ou indirectement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à 50% au moins par des </a:t>
            </a: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personnes physiques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ou certaines sociétés </a:t>
            </a: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d’investissement</a:t>
            </a:r>
            <a:endParaRPr lang="fr-FR" sz="1400" dirty="0">
              <a:solidFill>
                <a:srgbClr val="242F4D"/>
              </a:solidFill>
              <a:latin typeface="Roboto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A5C8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La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R&amp;D </a:t>
            </a:r>
            <a:r>
              <a:rPr lang="fr-FR" sz="1400" b="1" i="1" dirty="0">
                <a:solidFill>
                  <a:srgbClr val="00A5C8"/>
                </a:solidFill>
                <a:latin typeface="Roboto"/>
              </a:rPr>
              <a:t>(définition CIR)</a:t>
            </a:r>
            <a:r>
              <a:rPr lang="fr-FR" sz="1400" b="1" i="1" dirty="0">
                <a:solidFill>
                  <a:srgbClr val="D93A87"/>
                </a:solidFill>
                <a:latin typeface="Roboto"/>
              </a:rPr>
              <a:t>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doit représenter 15% </a:t>
            </a: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des charges de l’entreprise</a:t>
            </a:r>
            <a:endParaRPr lang="fr-FR" sz="1400" dirty="0">
              <a:solidFill>
                <a:srgbClr val="242F4D"/>
              </a:solidFill>
              <a:latin typeface="Roboto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364878" y="4685863"/>
            <a:ext cx="527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srgbClr val="00A5C8"/>
                </a:solidFill>
              </a:rPr>
              <a:t>*Article 44 sexies-0 A / </a:t>
            </a:r>
            <a:r>
              <a:rPr lang="fr-FR" sz="1400" b="1" i="1" dirty="0" smtClean="0">
                <a:solidFill>
                  <a:srgbClr val="00A5C8"/>
                </a:solidFill>
              </a:rPr>
              <a:t>BOI-BIC-CHAMP-80-20-20-20-20160601 </a:t>
            </a:r>
          </a:p>
        </p:txBody>
      </p:sp>
    </p:spTree>
    <p:extLst>
      <p:ext uri="{BB962C8B-B14F-4D97-AF65-F5344CB8AC3E}">
        <p14:creationId xmlns:p14="http://schemas.microsoft.com/office/powerpoint/2010/main" val="32832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530"/>
            <a:ext cx="12180722" cy="6858000"/>
          </a:xfrm>
          <a:prstGeom prst="rect">
            <a:avLst/>
          </a:prstGeom>
        </p:spPr>
      </p:pic>
      <p:sp>
        <p:nvSpPr>
          <p:cNvPr id="23" name="Espace réservé du texte 13"/>
          <p:cNvSpPr txBox="1">
            <a:spLocks/>
          </p:cNvSpPr>
          <p:nvPr/>
        </p:nvSpPr>
        <p:spPr>
          <a:xfrm>
            <a:off x="719668" y="577883"/>
            <a:ext cx="10344572" cy="671797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DISPOSITIFS DE FISCALITE DE LA RDI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fr-FR" sz="1600" i="1" dirty="0" smtClean="0">
                <a:solidFill>
                  <a:srgbClr val="002060"/>
                </a:solidFill>
                <a:latin typeface="Roboto"/>
              </a:rPr>
              <a:t>Le statut Jeune Entreprise Innovante – Avantages sociaux &amp; fiscaux</a:t>
            </a:r>
            <a:endParaRPr lang="fr-FR" sz="1600" i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sp>
        <p:nvSpPr>
          <p:cNvPr id="28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203824" y="5696734"/>
            <a:ext cx="424129" cy="25738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prstClr val="white"/>
                </a:solidFill>
              </a:rPr>
              <a:pPr/>
              <a:t>23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44033" y="1597187"/>
            <a:ext cx="8919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5588" algn="just">
              <a:spcBef>
                <a:spcPts val="600"/>
              </a:spcBef>
              <a:spcAft>
                <a:spcPts val="600"/>
              </a:spcAft>
              <a:buClr>
                <a:srgbClr val="00A5C8"/>
              </a:buClr>
              <a:buFont typeface="Calibri" panose="020F0502020204030204" pitchFamily="34" charset="0"/>
              <a:buChar char="•"/>
            </a:pP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Dépenses identiques à celles ouvrant droit au bénéfice du CIR à </a:t>
            </a:r>
            <a:r>
              <a:rPr lang="fr-FR" sz="1400" b="1" dirty="0" smtClean="0">
                <a:solidFill>
                  <a:srgbClr val="00A5C8"/>
                </a:solidFill>
                <a:latin typeface="Roboto"/>
              </a:rPr>
              <a:t>quelques exceptions</a:t>
            </a:r>
          </a:p>
          <a:p>
            <a:pPr marL="342900" indent="-255588" algn="just">
              <a:spcBef>
                <a:spcPts val="600"/>
              </a:spcBef>
              <a:spcAft>
                <a:spcPts val="600"/>
              </a:spcAft>
              <a:buClr>
                <a:srgbClr val="00A5C8"/>
              </a:buClr>
              <a:buFont typeface="Calibri" panose="020F0502020204030204" pitchFamily="34" charset="0"/>
              <a:buChar char="•"/>
            </a:pPr>
            <a:r>
              <a:rPr lang="fr-FR" sz="1400" b="1" dirty="0">
                <a:solidFill>
                  <a:srgbClr val="00A5C8"/>
                </a:solidFill>
                <a:latin typeface="Roboto"/>
              </a:rPr>
              <a:t>Avantages sociaux : </a:t>
            </a:r>
            <a:endParaRPr lang="fr-FR" sz="1400" b="1" dirty="0" smtClean="0">
              <a:solidFill>
                <a:srgbClr val="00A5C8"/>
              </a:solidFill>
              <a:latin typeface="Roboto"/>
            </a:endParaRPr>
          </a:p>
          <a:p>
            <a:pPr marL="630238" indent="-184150" algn="just">
              <a:spcBef>
                <a:spcPts val="600"/>
              </a:spcBef>
              <a:spcAft>
                <a:spcPts val="600"/>
              </a:spcAft>
              <a:buClr>
                <a:srgbClr val="00A5C8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Exonération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des </a:t>
            </a:r>
            <a:r>
              <a:rPr lang="fr-FR" sz="1400" b="1" dirty="0" smtClean="0">
                <a:solidFill>
                  <a:srgbClr val="00A5C8"/>
                </a:solidFill>
                <a:latin typeface="Roboto"/>
              </a:rPr>
              <a:t>cotisations patronales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d'assurances sociales </a:t>
            </a:r>
            <a:r>
              <a:rPr lang="fr-FR" sz="1400" i="1" dirty="0">
                <a:solidFill>
                  <a:srgbClr val="242F4D"/>
                </a:solidFill>
                <a:latin typeface="Roboto"/>
              </a:rPr>
              <a:t>(maladie, maternité, invalidité, vieillesse, décès)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 et d'allocations familiales pour les rémunérations versées aux personnels affectés à des </a:t>
            </a:r>
            <a:r>
              <a:rPr lang="fr-FR" sz="1400" b="1" dirty="0">
                <a:solidFill>
                  <a:srgbClr val="00A5C8"/>
                </a:solidFill>
                <a:latin typeface="Roboto"/>
              </a:rPr>
              <a:t>opérations de recherche ou d’innovation </a:t>
            </a:r>
            <a:endParaRPr lang="fr-FR" sz="1400" b="1" dirty="0" smtClean="0">
              <a:solidFill>
                <a:srgbClr val="00A5C8"/>
              </a:solidFill>
              <a:latin typeface="Roboto"/>
            </a:endParaRPr>
          </a:p>
          <a:p>
            <a:pPr marL="630238" indent="-184150" algn="just">
              <a:spcBef>
                <a:spcPts val="600"/>
              </a:spcBef>
              <a:spcAft>
                <a:spcPts val="600"/>
              </a:spcAft>
              <a:buClr>
                <a:srgbClr val="00A5C8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242F4D"/>
                </a:solidFill>
                <a:latin typeface="Roboto"/>
              </a:rPr>
              <a:t>Double </a:t>
            </a:r>
            <a:r>
              <a:rPr lang="fr-FR" sz="1400" b="1" dirty="0">
                <a:solidFill>
                  <a:srgbClr val="00A5C8"/>
                </a:solidFill>
                <a:latin typeface="Roboto"/>
              </a:rPr>
              <a:t>plafonnement</a:t>
            </a:r>
            <a:r>
              <a:rPr lang="fr-FR" sz="1400" dirty="0">
                <a:solidFill>
                  <a:srgbClr val="00A5C8"/>
                </a:solidFill>
                <a:latin typeface="Roboto"/>
              </a:rPr>
              <a:t>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de </a:t>
            </a: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l’exonération par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salarié et par </a:t>
            </a: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établissement</a:t>
            </a:r>
            <a:endParaRPr lang="fr-FR" sz="1400" dirty="0">
              <a:solidFill>
                <a:srgbClr val="242F4D"/>
              </a:solidFill>
              <a:latin typeface="Roboto"/>
            </a:endParaRPr>
          </a:p>
          <a:p>
            <a:pPr marL="373062" indent="-285750" algn="just">
              <a:spcBef>
                <a:spcPts val="600"/>
              </a:spcBef>
              <a:spcAft>
                <a:spcPts val="600"/>
              </a:spcAft>
              <a:buClr>
                <a:srgbClr val="00A5C8"/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A5C8"/>
                </a:solidFill>
                <a:latin typeface="Roboto"/>
              </a:rPr>
              <a:t>Avantages </a:t>
            </a:r>
            <a:r>
              <a:rPr lang="fr-FR" sz="1400" b="1" dirty="0" smtClean="0">
                <a:solidFill>
                  <a:srgbClr val="00A5C8"/>
                </a:solidFill>
                <a:latin typeface="Roboto"/>
              </a:rPr>
              <a:t>fiscaux </a:t>
            </a:r>
            <a:r>
              <a:rPr lang="fr-FR" sz="1400" b="1" dirty="0">
                <a:solidFill>
                  <a:srgbClr val="00A5C8"/>
                </a:solidFill>
                <a:latin typeface="Roboto"/>
              </a:rPr>
              <a:t>: </a:t>
            </a:r>
            <a:endParaRPr lang="fr-FR" sz="1400" b="1" dirty="0" smtClean="0">
              <a:solidFill>
                <a:srgbClr val="00A5C8"/>
              </a:solidFill>
              <a:latin typeface="Roboto"/>
            </a:endParaRPr>
          </a:p>
          <a:p>
            <a:pPr marL="630238" indent="-182563" algn="just">
              <a:spcBef>
                <a:spcPts val="600"/>
              </a:spcBef>
              <a:spcAft>
                <a:spcPts val="600"/>
              </a:spcAft>
              <a:buClr>
                <a:srgbClr val="00A5C8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242F4D"/>
                </a:solidFill>
                <a:latin typeface="Roboto"/>
              </a:rPr>
              <a:t>Exonération à </a:t>
            </a:r>
            <a:r>
              <a:rPr lang="fr-FR" sz="1400" b="1" dirty="0">
                <a:solidFill>
                  <a:srgbClr val="00A5C8"/>
                </a:solidFill>
                <a:latin typeface="Roboto"/>
              </a:rPr>
              <a:t>100% de l’IS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le premier exercice bénéficiaire et à </a:t>
            </a:r>
            <a:r>
              <a:rPr lang="fr-FR" sz="1400" b="1" dirty="0">
                <a:solidFill>
                  <a:srgbClr val="00A5C8"/>
                </a:solidFill>
                <a:latin typeface="Roboto"/>
              </a:rPr>
              <a:t>50%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 sur le suivant</a:t>
            </a:r>
            <a:endParaRPr lang="fr-FR" sz="1400" i="1" dirty="0">
              <a:solidFill>
                <a:schemeClr val="bg1">
                  <a:lumMod val="50000"/>
                </a:schemeClr>
              </a:solidFill>
              <a:latin typeface="Roboto"/>
            </a:endParaRPr>
          </a:p>
          <a:p>
            <a:pPr marL="630238" indent="-182563" algn="just">
              <a:spcBef>
                <a:spcPts val="600"/>
              </a:spcBef>
              <a:spcAft>
                <a:spcPts val="600"/>
              </a:spcAft>
              <a:buClr>
                <a:srgbClr val="00A5C8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242F4D"/>
                </a:solidFill>
                <a:latin typeface="Roboto"/>
              </a:rPr>
              <a:t>Exonération totale de la contribution économique territoriale (CET) </a:t>
            </a: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et possibilité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d’exonération de la taxe </a:t>
            </a:r>
            <a:r>
              <a:rPr lang="fr-FR" sz="1400" b="1" i="1" dirty="0">
                <a:solidFill>
                  <a:srgbClr val="00A5C8"/>
                </a:solidFill>
                <a:latin typeface="Roboto"/>
              </a:rPr>
              <a:t>foncière (sur délibération territoriale)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sur 7 </a:t>
            </a: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ans</a:t>
            </a:r>
            <a:endParaRPr lang="fr-FR" sz="1400" dirty="0">
              <a:solidFill>
                <a:srgbClr val="242F4D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102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530"/>
            <a:ext cx="12180722" cy="6858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sp>
        <p:nvSpPr>
          <p:cNvPr id="28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203824" y="5696734"/>
            <a:ext cx="424129" cy="25738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prstClr val="white"/>
                </a:solidFill>
              </a:rPr>
              <a:pPr/>
              <a:t>24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1205795" y="745907"/>
            <a:ext cx="5730945" cy="47963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00B7E6"/>
              </a:buClr>
              <a:buSzPct val="142000"/>
            </a:pP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La </a:t>
            </a:r>
            <a:r>
              <a:rPr lang="fr-FR" sz="1300" b="1" dirty="0" smtClean="0">
                <a:solidFill>
                  <a:srgbClr val="00B7E6"/>
                </a:solidFill>
                <a:latin typeface="Roboto"/>
              </a:rPr>
              <a:t>Business Unit Financement</a:t>
            </a: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 de la CCI Paris Ile-de-France </a:t>
            </a:r>
            <a:r>
              <a:rPr lang="fr-FR" sz="1300" dirty="0">
                <a:solidFill>
                  <a:srgbClr val="1A2752"/>
                </a:solidFill>
                <a:latin typeface="Roboto"/>
              </a:rPr>
              <a:t>:</a:t>
            </a: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 </a:t>
            </a:r>
            <a:r>
              <a:rPr lang="fr-FR" sz="1300" b="1" dirty="0" smtClean="0">
                <a:solidFill>
                  <a:srgbClr val="1A2752"/>
                </a:solidFill>
                <a:latin typeface="Roboto"/>
              </a:rPr>
              <a:t>10 experts séniors  de profils scientifiques </a:t>
            </a: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t </a:t>
            </a:r>
            <a:r>
              <a:rPr lang="fr-FR" sz="1300" b="1" dirty="0" smtClean="0">
                <a:solidFill>
                  <a:srgbClr val="1A2752"/>
                </a:solidFill>
                <a:latin typeface="Roboto"/>
              </a:rPr>
              <a:t>financiers</a:t>
            </a:r>
          </a:p>
          <a:p>
            <a:pPr algn="just">
              <a:lnSpc>
                <a:spcPct val="150000"/>
              </a:lnSpc>
              <a:buClr>
                <a:srgbClr val="00B7E6"/>
              </a:buClr>
              <a:buSzPct val="142000"/>
            </a:pPr>
            <a:endParaRPr lang="fr-FR" sz="1300" b="1" dirty="0" smtClean="0">
              <a:solidFill>
                <a:srgbClr val="1A2752"/>
              </a:solidFill>
              <a:latin typeface="Roboto"/>
            </a:endParaRPr>
          </a:p>
          <a:p>
            <a:pPr algn="just">
              <a:lnSpc>
                <a:spcPct val="150000"/>
              </a:lnSpc>
              <a:buClr>
                <a:srgbClr val="00B7E6"/>
              </a:buClr>
              <a:buSzPct val="142000"/>
            </a:pP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Ces </a:t>
            </a:r>
            <a:r>
              <a:rPr lang="fr-FR" sz="1300" b="1" dirty="0">
                <a:solidFill>
                  <a:srgbClr val="00B7E6"/>
                </a:solidFill>
                <a:latin typeface="Roboto"/>
              </a:rPr>
              <a:t>financements</a:t>
            </a:r>
            <a:r>
              <a:rPr lang="fr-FR" sz="1300" dirty="0">
                <a:solidFill>
                  <a:srgbClr val="1A2752"/>
                </a:solidFill>
                <a:latin typeface="Roboto"/>
              </a:rPr>
              <a:t> peuvent être de </a:t>
            </a:r>
            <a:r>
              <a:rPr lang="fr-FR" sz="1300" b="1" dirty="0">
                <a:solidFill>
                  <a:srgbClr val="00B7E6"/>
                </a:solidFill>
                <a:latin typeface="Roboto"/>
              </a:rPr>
              <a:t>différentes nature </a:t>
            </a: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:</a:t>
            </a:r>
          </a:p>
          <a:p>
            <a:pPr marL="538163" indent="-182563" algn="just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rgbClr val="1A2752"/>
                </a:solidFill>
                <a:latin typeface="Roboto"/>
              </a:rPr>
              <a:t>Subventions</a:t>
            </a:r>
            <a:r>
              <a:rPr lang="fr-FR" sz="1300" dirty="0">
                <a:solidFill>
                  <a:srgbClr val="1A2752"/>
                </a:solidFill>
                <a:latin typeface="Roboto"/>
              </a:rPr>
              <a:t>, </a:t>
            </a:r>
            <a:r>
              <a:rPr lang="fr-FR" sz="1300" b="1" dirty="0">
                <a:solidFill>
                  <a:srgbClr val="1A2752"/>
                </a:solidFill>
                <a:latin typeface="Roboto"/>
              </a:rPr>
              <a:t>avances</a:t>
            </a:r>
            <a:r>
              <a:rPr lang="fr-FR" sz="1300" dirty="0">
                <a:solidFill>
                  <a:srgbClr val="1A2752"/>
                </a:solidFill>
                <a:latin typeface="Roboto"/>
              </a:rPr>
              <a:t> récupérables, </a:t>
            </a:r>
            <a:r>
              <a:rPr lang="fr-FR" sz="1300" b="1" dirty="0" smtClean="0">
                <a:solidFill>
                  <a:srgbClr val="1A2752"/>
                </a:solidFill>
                <a:latin typeface="Roboto"/>
              </a:rPr>
              <a:t>concours</a:t>
            </a: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 (</a:t>
            </a:r>
            <a:r>
              <a:rPr lang="fr-FR" sz="1300" dirty="0">
                <a:solidFill>
                  <a:srgbClr val="1A2752"/>
                </a:solidFill>
                <a:latin typeface="Roboto"/>
              </a:rPr>
              <a:t>BPI France, Région Ile-de-France et Agence Nationale de la Recherche</a:t>
            </a: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)</a:t>
            </a:r>
          </a:p>
          <a:p>
            <a:pPr marL="538163" indent="-182563" algn="just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fr-FR" sz="1300" dirty="0">
                <a:solidFill>
                  <a:srgbClr val="1A2752"/>
                </a:solidFill>
                <a:latin typeface="Roboto"/>
              </a:rPr>
              <a:t>D</a:t>
            </a: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ispositifs fiscaux (</a:t>
            </a:r>
            <a:r>
              <a:rPr lang="fr-FR" sz="1300" dirty="0">
                <a:solidFill>
                  <a:srgbClr val="1A2752"/>
                </a:solidFill>
                <a:latin typeface="Roboto"/>
              </a:rPr>
              <a:t>Crédit Impôt </a:t>
            </a: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Recherche (</a:t>
            </a:r>
            <a:r>
              <a:rPr lang="fr-FR" sz="1300" b="1" dirty="0" smtClean="0">
                <a:solidFill>
                  <a:srgbClr val="1A2752"/>
                </a:solidFill>
                <a:latin typeface="Roboto"/>
              </a:rPr>
              <a:t>CIR</a:t>
            </a:r>
            <a:r>
              <a:rPr lang="fr-FR" sz="1300" dirty="0">
                <a:solidFill>
                  <a:srgbClr val="1A2752"/>
                </a:solidFill>
                <a:latin typeface="Roboto"/>
              </a:rPr>
              <a:t>), Crédit Impôt Innovation (</a:t>
            </a:r>
            <a:r>
              <a:rPr lang="fr-FR" sz="1300" b="1" dirty="0">
                <a:solidFill>
                  <a:srgbClr val="1A2752"/>
                </a:solidFill>
                <a:latin typeface="Roboto"/>
              </a:rPr>
              <a:t>CII</a:t>
            </a:r>
            <a:r>
              <a:rPr lang="fr-FR" sz="1300" dirty="0">
                <a:solidFill>
                  <a:srgbClr val="1A2752"/>
                </a:solidFill>
                <a:latin typeface="Roboto"/>
              </a:rPr>
              <a:t>), Jeune Entreprise Innovante (</a:t>
            </a:r>
            <a:r>
              <a:rPr lang="fr-FR" sz="1300" b="1" dirty="0">
                <a:solidFill>
                  <a:srgbClr val="1A2752"/>
                </a:solidFill>
                <a:latin typeface="Roboto"/>
              </a:rPr>
              <a:t>JEI</a:t>
            </a: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)) </a:t>
            </a:r>
            <a:endParaRPr lang="fr-FR" sz="1300" dirty="0">
              <a:solidFill>
                <a:srgbClr val="1A2752"/>
              </a:solidFill>
              <a:latin typeface="Roboto"/>
            </a:endParaRPr>
          </a:p>
          <a:p>
            <a:pPr marL="538163" lvl="1" indent="-182563" algn="just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 </a:t>
            </a:r>
            <a:r>
              <a:rPr lang="fr-FR" sz="1300" b="1" dirty="0" smtClean="0">
                <a:solidFill>
                  <a:srgbClr val="1A2752"/>
                </a:solidFill>
                <a:latin typeface="Roboto"/>
              </a:rPr>
              <a:t>Dette</a:t>
            </a: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 </a:t>
            </a:r>
            <a:r>
              <a:rPr lang="fr-FR" sz="1300" dirty="0">
                <a:solidFill>
                  <a:srgbClr val="1A2752"/>
                </a:solidFill>
                <a:latin typeface="Roboto"/>
              </a:rPr>
              <a:t>publique ou privée (banques, </a:t>
            </a: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BPIfrance)</a:t>
            </a:r>
            <a:endParaRPr lang="fr-FR" sz="1300" dirty="0">
              <a:solidFill>
                <a:srgbClr val="1A2752"/>
              </a:solidFill>
              <a:latin typeface="Roboto"/>
            </a:endParaRPr>
          </a:p>
          <a:p>
            <a:pPr marL="538163" lvl="1" indent="-182563" algn="just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Participations </a:t>
            </a:r>
            <a:r>
              <a:rPr lang="fr-FR" sz="1300" dirty="0">
                <a:solidFill>
                  <a:srgbClr val="1A2752"/>
                </a:solidFill>
                <a:latin typeface="Roboto"/>
              </a:rPr>
              <a:t>aux </a:t>
            </a: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capital (Crowdequity</a:t>
            </a:r>
            <a:r>
              <a:rPr lang="fr-FR" sz="1300" dirty="0">
                <a:solidFill>
                  <a:srgbClr val="1A2752"/>
                </a:solidFill>
                <a:latin typeface="Roboto"/>
              </a:rPr>
              <a:t>, Business Angels, fonds </a:t>
            </a: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d’investissement)</a:t>
            </a:r>
            <a:endParaRPr lang="fr-FR" sz="1300" dirty="0">
              <a:solidFill>
                <a:srgbClr val="1A2752"/>
              </a:solidFill>
              <a:latin typeface="Roboto"/>
            </a:endParaRPr>
          </a:p>
          <a:p>
            <a:pPr marL="538163" lvl="1" indent="-182563" algn="just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rgbClr val="1A2752"/>
                </a:solidFill>
                <a:latin typeface="Roboto"/>
              </a:rPr>
              <a:t>Prêts d’honneur</a:t>
            </a:r>
          </a:p>
          <a:p>
            <a:pPr marL="538163" lvl="1" indent="-182563" algn="just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Financements </a:t>
            </a:r>
            <a:r>
              <a:rPr lang="fr-FR" sz="1300" dirty="0">
                <a:solidFill>
                  <a:srgbClr val="1A2752"/>
                </a:solidFill>
                <a:latin typeface="Roboto"/>
              </a:rPr>
              <a:t>alternatifs (Crowdlending, affacturage, gage sur </a:t>
            </a: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stock)</a:t>
            </a:r>
            <a:endParaRPr lang="fr-FR" sz="1300" dirty="0">
              <a:solidFill>
                <a:srgbClr val="1A2752"/>
              </a:solidFill>
              <a:latin typeface="Roboto"/>
            </a:endParaRPr>
          </a:p>
          <a:p>
            <a:pPr marL="538163" lvl="1" indent="-182563" algn="just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Garanties </a:t>
            </a:r>
            <a:r>
              <a:rPr lang="fr-FR" sz="1300" dirty="0">
                <a:solidFill>
                  <a:srgbClr val="1A2752"/>
                </a:solidFill>
                <a:latin typeface="Roboto"/>
              </a:rPr>
              <a:t>(BPIFrance SIAGI</a:t>
            </a:r>
            <a:r>
              <a:rPr lang="fr-FR" sz="1300" dirty="0" smtClean="0">
                <a:solidFill>
                  <a:srgbClr val="1A2752"/>
                </a:solidFill>
                <a:latin typeface="Roboto"/>
              </a:rPr>
              <a:t>)</a:t>
            </a:r>
            <a:endParaRPr lang="fr-FR" sz="1300" dirty="0">
              <a:solidFill>
                <a:srgbClr val="1A2752"/>
              </a:solidFill>
              <a:latin typeface="Roboto"/>
            </a:endParaRPr>
          </a:p>
          <a:p>
            <a:pPr marL="538163" lvl="1" indent="-1825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300" dirty="0">
              <a:solidFill>
                <a:srgbClr val="1A2752"/>
              </a:solidFill>
              <a:latin typeface="Roboto"/>
            </a:endParaRPr>
          </a:p>
          <a:p>
            <a:pPr algn="just">
              <a:lnSpc>
                <a:spcPct val="150000"/>
              </a:lnSpc>
            </a:pPr>
            <a:endParaRPr lang="fr-FR" sz="1300" dirty="0" smtClean="0">
              <a:solidFill>
                <a:srgbClr val="1A2752"/>
              </a:solidFill>
              <a:latin typeface="Roboto"/>
            </a:endParaRPr>
          </a:p>
        </p:txBody>
      </p:sp>
      <p:pic>
        <p:nvPicPr>
          <p:cNvPr id="11" name="Picture 2" descr="http://www.phototheque.cci-paris-idf.fr/fotoweb/cmdrequest/rest/Preview.fwx/20499.jpg?rt=1&amp;f=95BCB5003342C80515184957970D42C46702BCC4C1C01AB8782C0BF28C5013D67E7A587A910B4325538ABD8610571D026DD579A77456445AF453440ED467E9F1685D4FD6382DA77C322D84A1DA812F24D6DC15D1BEA27465E3708FD2C34E1CC0D63780D8F91CE6C5C0338F6574CFEC4B894AF45B4169540ADCDE534A5DA752DDF36AE28F1695EF725C662D622BA7151DB8FFEAA7EBA443EE6582EB3B2D1F4AD2493159580FE436EF974A8AD6AA65D69F8D8DE5AD7DFE4747&amp;sz=4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93" y="738788"/>
            <a:ext cx="3234823" cy="20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phototheque.cci-paris-idf.fr/fotoweb/cmdrequest/rest/Preview.fwx/13022.jpg?rt=1&amp;f=95BCB5003342C80515184957970D42C46702BCC4C1C01AB8782C0BF28C5013D67E7A587A910B4325538ABD8610571D026DD579A77456445AF453440ED467E9F1685D4FD6382DA77C322D84A1DA812F24D6DC15D1BEA2746598BCF81C1591EE5BEF2E8D5A203B6FEDEB47E57738B585E3BD3579B67C635F4FCD6E0400AFF344F21E012E1DC869A2F1718F2BAA9E23E61CEE0C5129D4AD24E1A745A68EB09689C1E09DA575ACE78742EE61BF3CCBAEBD0EE7B9938F999D7462&amp;sz=4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93" y="2843396"/>
            <a:ext cx="3242999" cy="20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530"/>
            <a:ext cx="12180722" cy="6858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sp>
        <p:nvSpPr>
          <p:cNvPr id="28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203824" y="5696734"/>
            <a:ext cx="424129" cy="25738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fr-FR" smtClean="0">
                <a:solidFill>
                  <a:prstClr val="white"/>
                </a:solidFill>
              </a:rPr>
              <a:pPr/>
              <a:t>25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454" y="1348714"/>
            <a:ext cx="231660" cy="23317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tangle 12"/>
          <p:cNvSpPr/>
          <p:nvPr/>
        </p:nvSpPr>
        <p:spPr>
          <a:xfrm>
            <a:off x="1542191" y="1239699"/>
            <a:ext cx="95974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fr-FR" b="1" dirty="0">
                <a:solidFill>
                  <a:srgbClr val="2AA3DB"/>
                </a:solidFill>
                <a:latin typeface="Roboto"/>
              </a:rPr>
              <a:t>Vous souhaitez échanger sur votre projet ?</a:t>
            </a:r>
          </a:p>
          <a:p>
            <a:pPr fontAlgn="t"/>
            <a:endParaRPr lang="fr-FR" dirty="0" smtClean="0">
              <a:solidFill>
                <a:srgbClr val="242F4D"/>
              </a:solidFill>
              <a:latin typeface="Roboto"/>
            </a:endParaRPr>
          </a:p>
          <a:p>
            <a:pPr fontAlgn="t"/>
            <a:r>
              <a:rPr lang="fr-FR" dirty="0" smtClean="0">
                <a:solidFill>
                  <a:srgbClr val="242F4D"/>
                </a:solidFill>
                <a:latin typeface="Roboto"/>
              </a:rPr>
              <a:t>Faites </a:t>
            </a:r>
            <a:r>
              <a:rPr lang="fr-FR" dirty="0">
                <a:solidFill>
                  <a:srgbClr val="242F4D"/>
                </a:solidFill>
                <a:latin typeface="Roboto"/>
              </a:rPr>
              <a:t>un point individuel avec un conseiller </a:t>
            </a:r>
            <a:endParaRPr lang="fr-FR" dirty="0" smtClean="0">
              <a:solidFill>
                <a:srgbClr val="242F4D"/>
              </a:solidFill>
              <a:latin typeface="Roboto"/>
            </a:endParaRPr>
          </a:p>
          <a:p>
            <a:pPr fontAlgn="t"/>
            <a:endParaRPr lang="fr-FR" dirty="0">
              <a:solidFill>
                <a:srgbClr val="242F4D"/>
              </a:solidFill>
              <a:latin typeface="Roboto"/>
            </a:endParaRPr>
          </a:p>
          <a:p>
            <a:pPr fontAlgn="t"/>
            <a:r>
              <a:rPr lang="fr-FR" dirty="0" smtClean="0">
                <a:solidFill>
                  <a:srgbClr val="242F4D"/>
                </a:solidFill>
                <a:latin typeface="Roboto"/>
              </a:rPr>
              <a:t>Faites-vous </a:t>
            </a:r>
            <a:r>
              <a:rPr lang="fr-FR" dirty="0">
                <a:solidFill>
                  <a:srgbClr val="242F4D"/>
                </a:solidFill>
                <a:latin typeface="Roboto"/>
              </a:rPr>
              <a:t>accompagner pour le montage de votre dossier de financement</a:t>
            </a:r>
            <a:r>
              <a:rPr lang="fr-FR" dirty="0">
                <a:solidFill>
                  <a:prstClr val="black"/>
                </a:solidFill>
                <a:latin typeface="Roboto"/>
              </a:rPr>
              <a:t/>
            </a:r>
            <a:br>
              <a:rPr lang="fr-FR" dirty="0">
                <a:solidFill>
                  <a:prstClr val="black"/>
                </a:solidFill>
                <a:latin typeface="Roboto"/>
              </a:rPr>
            </a:br>
            <a:endParaRPr lang="fr-FR" dirty="0" smtClean="0">
              <a:solidFill>
                <a:prstClr val="black"/>
              </a:solidFill>
              <a:latin typeface="Roboto"/>
            </a:endParaRPr>
          </a:p>
          <a:p>
            <a:pPr fontAlgn="t"/>
            <a:endParaRPr lang="fr-FR" dirty="0" smtClean="0">
              <a:solidFill>
                <a:prstClr val="black"/>
              </a:solidFill>
              <a:latin typeface="Roboto"/>
            </a:endParaRPr>
          </a:p>
          <a:p>
            <a:pPr fontAlgn="t"/>
            <a:endParaRPr lang="fr-FR" dirty="0">
              <a:solidFill>
                <a:prstClr val="black"/>
              </a:solidFill>
              <a:latin typeface="Roboto"/>
            </a:endParaRPr>
          </a:p>
          <a:p>
            <a:pPr fontAlgn="t"/>
            <a:r>
              <a:rPr lang="fr-FR" b="1" dirty="0" smtClean="0">
                <a:solidFill>
                  <a:srgbClr val="2AA3DB"/>
                </a:solidFill>
                <a:latin typeface="Roboto"/>
              </a:rPr>
              <a:t>Vous avez des questions </a:t>
            </a:r>
            <a:r>
              <a:rPr lang="fr-FR" b="1" dirty="0">
                <a:solidFill>
                  <a:srgbClr val="2AA3DB"/>
                </a:solidFill>
                <a:latin typeface="Roboto"/>
              </a:rPr>
              <a:t>sur le financement ? </a:t>
            </a:r>
            <a:endParaRPr lang="fr-FR" b="1" dirty="0" smtClean="0">
              <a:solidFill>
                <a:srgbClr val="2AA3DB"/>
              </a:solidFill>
              <a:latin typeface="Roboto"/>
            </a:endParaRPr>
          </a:p>
          <a:p>
            <a:pPr fontAlgn="t"/>
            <a:endParaRPr lang="fr-FR" b="1" dirty="0">
              <a:solidFill>
                <a:srgbClr val="2AA3DB"/>
              </a:solidFill>
              <a:latin typeface="Roboto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srgbClr val="2AA3DB"/>
                </a:solidFill>
              </a:defRPr>
            </a:pPr>
            <a:r>
              <a:rPr lang="fr-FR" b="1" dirty="0">
                <a:solidFill>
                  <a:srgbClr val="242F4D"/>
                </a:solidFill>
                <a:latin typeface="Roboto"/>
              </a:rPr>
              <a:t>Écrivez-nous sur : </a:t>
            </a:r>
            <a:r>
              <a:rPr lang="fr-FR" b="1" dirty="0" smtClean="0">
                <a:solidFill>
                  <a:srgbClr val="0000FF"/>
                </a:solidFill>
                <a:latin typeface="Roboto"/>
              </a:rPr>
              <a:t>financement@cci-paris-idf.fr</a:t>
            </a:r>
          </a:p>
          <a:p>
            <a:endParaRPr lang="fr-FR" dirty="0">
              <a:solidFill>
                <a:prstClr val="black"/>
              </a:solidFill>
              <a:latin typeface="Roboto"/>
            </a:endParaRPr>
          </a:p>
          <a:p>
            <a:endParaRPr lang="fr-FR" dirty="0" smtClean="0">
              <a:solidFill>
                <a:prstClr val="black"/>
              </a:solidFill>
              <a:latin typeface="Roboto"/>
            </a:endParaRPr>
          </a:p>
          <a:p>
            <a:endParaRPr lang="fr-FR" dirty="0">
              <a:solidFill>
                <a:prstClr val="black"/>
              </a:solidFill>
              <a:latin typeface="Roboto"/>
            </a:endParaRPr>
          </a:p>
        </p:txBody>
      </p:sp>
      <p:pic>
        <p:nvPicPr>
          <p:cNvPr id="1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721" y="3288988"/>
            <a:ext cx="231660" cy="233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61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C6DFDDE-8325-4445-A5B8-D68BB6248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9B9A314-CD7E-4E8A-BA0C-11E0561E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9195BEE4-8A7D-412B-BCB8-A8A28BD7C7A8}"/>
              </a:ext>
            </a:extLst>
          </p:cNvPr>
          <p:cNvSpPr txBox="1">
            <a:spLocks/>
          </p:cNvSpPr>
          <p:nvPr/>
        </p:nvSpPr>
        <p:spPr>
          <a:xfrm>
            <a:off x="2536384" y="1318894"/>
            <a:ext cx="8060496" cy="40455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1333" b="1" kern="1200" cap="all" spc="267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609585" algn="l" defTabSz="685766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1333" b="1" kern="1200" cap="all" spc="267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1219170" algn="l" defTabSz="685766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1333" b="1" kern="1200" cap="all" spc="267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indent="1828754" algn="l" defTabSz="685766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1333" b="1" kern="1200" cap="all" spc="267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indent="2438339" algn="l" defTabSz="685766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1333" b="1" kern="1200" cap="all" spc="267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 fontAlgn="auto">
              <a:spcAft>
                <a:spcPts val="0"/>
              </a:spcAft>
              <a:buClr>
                <a:srgbClr val="00A2E0"/>
              </a:buClr>
            </a:pPr>
            <a:r>
              <a:rPr lang="fr-FR" sz="1600" u="sng" cap="none" dirty="0" smtClean="0">
                <a:solidFill>
                  <a:srgbClr val="253D66"/>
                </a:solidFill>
                <a:latin typeface="Roboto"/>
              </a:rPr>
              <a:t>DISPOSITIFS D’AIDES À LA CROISSANCE </a:t>
            </a:r>
          </a:p>
          <a:p>
            <a:pPr marL="800100" lvl="1" indent="-342900" algn="just" fontAlgn="auto">
              <a:spcAft>
                <a:spcPts val="0"/>
              </a:spcAft>
              <a:buClr>
                <a:srgbClr val="00A2E0"/>
              </a:buClr>
              <a:buFont typeface="Wingdings" panose="05000000000000000000" pitchFamily="2" charset="2"/>
              <a:buChar char="v"/>
            </a:pPr>
            <a:endParaRPr lang="fr-FR" sz="1600" cap="none" dirty="0" smtClean="0">
              <a:solidFill>
                <a:srgbClr val="253D66"/>
              </a:solidFill>
              <a:latin typeface="Roboto"/>
            </a:endParaRPr>
          </a:p>
          <a:p>
            <a:pPr marL="342900" lvl="1" indent="-342900" algn="just" defTabSz="914400" eaLnBrk="0" fontAlgn="auto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sz="1600" i="1" cap="none" dirty="0">
                <a:solidFill>
                  <a:srgbClr val="253D66"/>
                </a:solidFill>
                <a:latin typeface="Roboto"/>
              </a:rPr>
              <a:t>L</a:t>
            </a:r>
            <a:r>
              <a:rPr lang="fr-FR" sz="1600" i="1" cap="none" dirty="0" smtClean="0">
                <a:solidFill>
                  <a:srgbClr val="253D66"/>
                </a:solidFill>
                <a:latin typeface="Roboto"/>
              </a:rPr>
              <a:t>es dispositifs et mesures d’urgence covid-19</a:t>
            </a:r>
          </a:p>
          <a:p>
            <a:pPr marL="342900" lvl="1" indent="-3429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sz="1600" i="1" cap="none" dirty="0" smtClean="0">
                <a:solidFill>
                  <a:srgbClr val="253D66"/>
                </a:solidFill>
                <a:latin typeface="Roboto"/>
              </a:rPr>
              <a:t>Les aides à la croissance de la région Ile-de-France</a:t>
            </a:r>
          </a:p>
          <a:p>
            <a:pPr marL="342900" lvl="1" indent="-3429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sz="1600" i="1" cap="none" dirty="0" smtClean="0">
                <a:solidFill>
                  <a:srgbClr val="253D66"/>
                </a:solidFill>
                <a:latin typeface="Roboto"/>
              </a:rPr>
              <a:t>Les prêts </a:t>
            </a:r>
            <a:r>
              <a:rPr lang="fr-FR" sz="1600" i="1" cap="none" dirty="0">
                <a:solidFill>
                  <a:srgbClr val="253D66"/>
                </a:solidFill>
                <a:latin typeface="Roboto"/>
              </a:rPr>
              <a:t>B</a:t>
            </a:r>
            <a:r>
              <a:rPr lang="fr-FR" sz="1600" i="1" cap="none" dirty="0" smtClean="0">
                <a:solidFill>
                  <a:srgbClr val="253D66"/>
                </a:solidFill>
                <a:latin typeface="Roboto"/>
              </a:rPr>
              <a:t>pifrance pour la croissance</a:t>
            </a:r>
          </a:p>
          <a:p>
            <a:pPr lvl="1" indent="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2E0"/>
              </a:buClr>
            </a:pPr>
            <a:endParaRPr lang="fr-FR" sz="1600" dirty="0">
              <a:solidFill>
                <a:srgbClr val="253D66"/>
              </a:solidFill>
              <a:latin typeface="Roboto"/>
            </a:endParaRPr>
          </a:p>
          <a:p>
            <a:pPr lvl="1" indent="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2E0"/>
              </a:buClr>
            </a:pPr>
            <a:r>
              <a:rPr lang="fr-FR" sz="1600" cap="none" dirty="0">
                <a:solidFill>
                  <a:srgbClr val="253D66"/>
                </a:solidFill>
                <a:latin typeface="Roboto"/>
              </a:rPr>
              <a:t> </a:t>
            </a:r>
            <a:r>
              <a:rPr lang="fr-FR" sz="1600" cap="none" dirty="0" smtClean="0">
                <a:solidFill>
                  <a:srgbClr val="253D66"/>
                </a:solidFill>
                <a:latin typeface="Roboto"/>
              </a:rPr>
              <a:t>     </a:t>
            </a:r>
            <a:r>
              <a:rPr lang="fr-FR" sz="1600" u="sng" cap="none" dirty="0" smtClean="0">
                <a:solidFill>
                  <a:srgbClr val="253D66"/>
                </a:solidFill>
                <a:latin typeface="Roboto"/>
              </a:rPr>
              <a:t>DISPOSITIFS D’AIDES À L’INNOVATION  </a:t>
            </a:r>
          </a:p>
          <a:p>
            <a:pPr lvl="1" indent="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2E0"/>
              </a:buClr>
            </a:pPr>
            <a:endParaRPr lang="fr-FR" sz="1600" u="sng" cap="none" dirty="0">
              <a:solidFill>
                <a:srgbClr val="253D66"/>
              </a:solidFill>
              <a:latin typeface="Roboto"/>
            </a:endParaRPr>
          </a:p>
          <a:p>
            <a:pPr marL="342900" lvl="1" indent="-342900" algn="just" defTabSz="914400" eaLnBrk="0" fontAlgn="auto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600" i="1" cap="none" dirty="0" smtClean="0">
                <a:solidFill>
                  <a:srgbClr val="253D66"/>
                </a:solidFill>
                <a:latin typeface="Roboto"/>
              </a:rPr>
              <a:t>Les aides publiques à la R&amp;D et à l’innovation</a:t>
            </a:r>
            <a:endParaRPr lang="fr-FR" sz="1600" i="1" cap="none" dirty="0">
              <a:solidFill>
                <a:srgbClr val="253D66"/>
              </a:solidFill>
              <a:latin typeface="Roboto"/>
            </a:endParaRPr>
          </a:p>
          <a:p>
            <a:pPr marL="342900" lvl="1" indent="-342900" algn="just" defTabSz="914400" eaLnBrk="0" fontAlgn="auto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600" i="1" cap="none" dirty="0" smtClean="0">
                <a:solidFill>
                  <a:srgbClr val="253D66"/>
                </a:solidFill>
                <a:latin typeface="Roboto"/>
              </a:rPr>
              <a:t>Les dispositifs de fiscalité de la RDI</a:t>
            </a:r>
            <a:endParaRPr lang="fr-FR" sz="1600" i="1" cap="none" dirty="0">
              <a:solidFill>
                <a:srgbClr val="253D66"/>
              </a:solidFill>
              <a:latin typeface="Roboto"/>
            </a:endParaRPr>
          </a:p>
          <a:p>
            <a:pPr lvl="1" indent="0" algn="just" defTabSz="914400" eaLnBrk="0" fontAlgn="auto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60000"/>
                  <a:lumOff val="40000"/>
                </a:schemeClr>
              </a:buClr>
            </a:pPr>
            <a:endParaRPr lang="fr-FR" sz="1600" i="1" cap="none" dirty="0">
              <a:solidFill>
                <a:srgbClr val="253D66"/>
              </a:solidFill>
              <a:latin typeface="Roboto"/>
            </a:endParaRPr>
          </a:p>
          <a:p>
            <a:pPr marL="342900" lvl="1" indent="-342900" algn="just" defTabSz="914400" eaLnBrk="0" fontAlgn="auto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2E0"/>
              </a:buClr>
              <a:buFont typeface="Wingdings" panose="05000000000000000000" pitchFamily="2" charset="2"/>
              <a:buChar char="v"/>
            </a:pPr>
            <a:endParaRPr lang="fr-FR" sz="1600" b="0" cap="none" spc="0" dirty="0">
              <a:solidFill>
                <a:srgbClr val="253D66"/>
              </a:solidFill>
              <a:latin typeface="Roboto"/>
            </a:endParaRPr>
          </a:p>
          <a:p>
            <a:pPr lvl="1" indent="0" algn="just" defTabSz="914400" eaLnBrk="0" fontAlgn="auto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2E0"/>
              </a:buClr>
            </a:pPr>
            <a:endParaRPr lang="fr-FR" sz="1600" b="0" cap="none" spc="0" dirty="0">
              <a:solidFill>
                <a:srgbClr val="253D66"/>
              </a:solidFill>
              <a:latin typeface="Roboto"/>
            </a:endParaRPr>
          </a:p>
          <a:p>
            <a:pPr lvl="1" indent="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2E0"/>
              </a:buClr>
            </a:pPr>
            <a:endParaRPr lang="fr-FR" sz="1600" dirty="0" smtClean="0">
              <a:solidFill>
                <a:srgbClr val="253D66"/>
              </a:solidFill>
              <a:latin typeface="Roboto"/>
            </a:endParaRPr>
          </a:p>
          <a:p>
            <a:pPr lvl="1" indent="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2E0"/>
              </a:buClr>
            </a:pPr>
            <a:endParaRPr lang="fr-FR" sz="1600" dirty="0" smtClean="0">
              <a:solidFill>
                <a:srgbClr val="253D66"/>
              </a:solidFill>
              <a:latin typeface="Roboto"/>
            </a:endParaRPr>
          </a:p>
          <a:p>
            <a:pPr lvl="1" indent="0" algn="just" fontAlgn="auto">
              <a:spcAft>
                <a:spcPts val="0"/>
              </a:spcAft>
              <a:buClr>
                <a:srgbClr val="00A2E0"/>
              </a:buClr>
            </a:pPr>
            <a:endParaRPr lang="fr-FR" sz="1600" dirty="0">
              <a:solidFill>
                <a:srgbClr val="253D66"/>
              </a:solidFill>
              <a:latin typeface="Roboto"/>
            </a:endParaRPr>
          </a:p>
          <a:p>
            <a:pPr marL="342900" lvl="1" indent="-342900" algn="just" fontAlgn="auto">
              <a:spcAft>
                <a:spcPts val="0"/>
              </a:spcAft>
              <a:buClr>
                <a:srgbClr val="00A2E0"/>
              </a:buClr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rgbClr val="253D66"/>
              </a:solidFill>
              <a:latin typeface="Roboto"/>
            </a:endParaRPr>
          </a:p>
          <a:p>
            <a:pPr marL="342900" lvl="1" indent="-342900" algn="just" fontAlgn="auto">
              <a:spcAft>
                <a:spcPts val="0"/>
              </a:spcAft>
              <a:buClr>
                <a:srgbClr val="00A2E0"/>
              </a:buClr>
              <a:buFont typeface="Wingdings" panose="05000000000000000000" pitchFamily="2" charset="2"/>
              <a:buChar char="v"/>
            </a:pPr>
            <a:endParaRPr lang="fr-FR" sz="1600" dirty="0">
              <a:solidFill>
                <a:srgbClr val="253D66"/>
              </a:solidFill>
              <a:latin typeface="Roboto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32480" y="141486"/>
            <a:ext cx="562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253D66"/>
                </a:solidFill>
                <a:latin typeface="Roboto"/>
              </a:rPr>
              <a:t>TABLE RONDE FINANCEMENT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480" y="6199919"/>
            <a:ext cx="2030465" cy="3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3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2640" y="705396"/>
            <a:ext cx="103936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DISPOSITIFS ET MESURES D’URGENCE COVID-19</a:t>
            </a:r>
          </a:p>
          <a:p>
            <a:pPr algn="just">
              <a:lnSpc>
                <a:spcPct val="150000"/>
              </a:lnSpc>
            </a:pPr>
            <a:r>
              <a:rPr lang="fr-FR" sz="1600" i="1" dirty="0" smtClean="0">
                <a:solidFill>
                  <a:srgbClr val="253D66"/>
                </a:solidFill>
                <a:latin typeface="Roboto"/>
              </a:rPr>
              <a:t>Le </a:t>
            </a:r>
            <a:r>
              <a:rPr lang="fr-FR" sz="1600" i="1" dirty="0">
                <a:solidFill>
                  <a:srgbClr val="253D66"/>
                </a:solidFill>
                <a:latin typeface="Roboto"/>
              </a:rPr>
              <a:t>PGE (Prêt garanti par l’Etat): </a:t>
            </a:r>
            <a:r>
              <a:rPr lang="fr-FR" sz="1600" i="1" dirty="0" smtClean="0">
                <a:solidFill>
                  <a:srgbClr val="253D66"/>
                </a:solidFill>
                <a:latin typeface="Roboto"/>
              </a:rPr>
              <a:t>destiner </a:t>
            </a:r>
            <a:r>
              <a:rPr lang="fr-FR" sz="1600" i="1" dirty="0">
                <a:solidFill>
                  <a:srgbClr val="253D66"/>
                </a:solidFill>
                <a:latin typeface="Roboto"/>
              </a:rPr>
              <a:t>à soutenir la trésorerie des entreprises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557730" y="2076411"/>
            <a:ext cx="943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206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964615" y="1710645"/>
            <a:ext cx="5066878" cy="891439"/>
            <a:chOff x="1442526" y="2064221"/>
            <a:chExt cx="5066878" cy="89143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526" y="2064221"/>
              <a:ext cx="867109" cy="89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2278886" y="2064221"/>
              <a:ext cx="42305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rgbClr val="2AA3DB"/>
                  </a:solidFill>
                  <a:latin typeface="Roboto"/>
                </a:rPr>
                <a:t>Bénéficiaires : </a:t>
              </a:r>
              <a:endParaRPr lang="fr-FR" sz="1400" b="1" dirty="0" smtClean="0">
                <a:solidFill>
                  <a:srgbClr val="2AA3DB"/>
                </a:solidFill>
                <a:latin typeface="Roboto"/>
              </a:endParaRPr>
            </a:p>
            <a:p>
              <a:pPr algn="just"/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Tous types 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d’entreprises ou de formes juridiques</a:t>
              </a:r>
              <a:endParaRPr lang="fr-FR" sz="1400" dirty="0">
                <a:solidFill>
                  <a:srgbClr val="242F4D"/>
                </a:solidFill>
                <a:latin typeface="Roboto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922082" y="2694675"/>
            <a:ext cx="4551874" cy="646843"/>
            <a:chOff x="1442526" y="3203148"/>
            <a:chExt cx="4551874" cy="64684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526" y="3275419"/>
              <a:ext cx="699509" cy="57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2325142" y="3203148"/>
              <a:ext cx="36692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2AA3DB"/>
                  </a:solidFill>
                  <a:latin typeface="Roboto"/>
                </a:rPr>
                <a:t>Montant - Droit commun :</a:t>
              </a:r>
              <a:endParaRPr lang="fr-FR" sz="1400" b="1" dirty="0">
                <a:solidFill>
                  <a:srgbClr val="2AA3DB"/>
                </a:solidFill>
                <a:latin typeface="Roboto"/>
              </a:endParaRPr>
            </a:p>
            <a:p>
              <a:pPr algn="just"/>
              <a:r>
                <a:rPr lang="fr-FR" sz="1400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Prêt jusqu’à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25 %</a:t>
              </a:r>
              <a:r>
                <a:rPr lang="fr-FR" sz="1400" dirty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400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du CA HT 2019 constaté 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838455" y="3660670"/>
            <a:ext cx="6766289" cy="1815882"/>
            <a:chOff x="1412046" y="4433072"/>
            <a:chExt cx="6891425" cy="181588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46" y="4433072"/>
              <a:ext cx="798614" cy="75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2132101" y="4433072"/>
              <a:ext cx="617137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rgbClr val="2AA3DB"/>
                  </a:solidFill>
                  <a:latin typeface="Roboto"/>
                </a:rPr>
                <a:t>Modalités :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Prêts Garantis à 90 % et octroyés 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jusqu’au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31 décembre 2021</a:t>
              </a:r>
              <a:endParaRPr lang="fr-FR" sz="1400" b="1" dirty="0">
                <a:solidFill>
                  <a:srgbClr val="00B7E6"/>
                </a:solidFill>
                <a:latin typeface="Roboto"/>
              </a:endParaRP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Différé de remboursement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1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 an</a:t>
              </a:r>
              <a:endParaRPr lang="fr-FR" sz="1400" b="1" dirty="0">
                <a:solidFill>
                  <a:srgbClr val="00B7E6"/>
                </a:solidFill>
                <a:latin typeface="Roboto"/>
              </a:endParaRP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Durée d’amortissement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5 ans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maximum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Taux négociés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entre 1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et 2,5 %</a:t>
              </a:r>
              <a:r>
                <a:rPr lang="fr-FR" sz="1400" dirty="0">
                  <a:solidFill>
                    <a:srgbClr val="004687"/>
                  </a:solidFill>
                  <a:latin typeface="Roboto"/>
                </a:rPr>
                <a:t>,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garantie de l’État comprise 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A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l’issue de la première année, possibilité de décider d’amortir son prêt sur 1, 2, 3, 4 ou 5 ans </a:t>
              </a:r>
              <a:endParaRPr lang="fr-FR" sz="1400" dirty="0" smtClean="0">
                <a:solidFill>
                  <a:srgbClr val="242F4D"/>
                </a:solidFill>
                <a:latin typeface="Roboto"/>
              </a:endParaRP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Possibilité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différé de remboursement d’un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an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supplémentaire</a:t>
              </a:r>
              <a:endParaRPr lang="fr-FR" sz="1400" b="1" dirty="0">
                <a:solidFill>
                  <a:srgbClr val="00B7E6"/>
                </a:solidFill>
                <a:latin typeface="Roboto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880125" y="1772254"/>
            <a:ext cx="3769165" cy="953418"/>
            <a:chOff x="7112194" y="2033231"/>
            <a:chExt cx="3769165" cy="953418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194" y="2033231"/>
              <a:ext cx="849705" cy="953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/>
            <p:cNvSpPr txBox="1"/>
            <p:nvPr/>
          </p:nvSpPr>
          <p:spPr>
            <a:xfrm>
              <a:off x="7912948" y="2060003"/>
              <a:ext cx="29684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2AA3DB"/>
                  </a:solidFill>
                  <a:latin typeface="Roboto"/>
                </a:rPr>
                <a:t>Exclusions :</a:t>
              </a:r>
              <a:endParaRPr lang="fr-FR" sz="1400" dirty="0" smtClean="0">
                <a:solidFill>
                  <a:srgbClr val="D93A99"/>
                </a:solidFill>
                <a:latin typeface="Roboto"/>
              </a:endParaRPr>
            </a:p>
            <a:p>
              <a:pPr algn="just"/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SCI, établissements de crédit </a:t>
              </a:r>
              <a:endParaRPr lang="fr-FR" sz="1400" dirty="0" smtClean="0">
                <a:solidFill>
                  <a:srgbClr val="242F4D"/>
                </a:solidFill>
                <a:latin typeface="Roboto"/>
              </a:endParaRPr>
            </a:p>
            <a:p>
              <a:pPr algn="just"/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ou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des sociétés de 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financement 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6884828" y="3141434"/>
            <a:ext cx="4540917" cy="2339168"/>
            <a:chOff x="7060448" y="3690074"/>
            <a:chExt cx="5050810" cy="2339168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0448" y="3690074"/>
              <a:ext cx="909240" cy="657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ZoneTexte 22"/>
            <p:cNvSpPr txBox="1"/>
            <p:nvPr/>
          </p:nvSpPr>
          <p:spPr>
            <a:xfrm>
              <a:off x="7861202" y="3724532"/>
              <a:ext cx="3545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2AA3DB"/>
                  </a:solidFill>
                  <a:latin typeface="Roboto"/>
                </a:rPr>
                <a:t>Montant </a:t>
              </a:r>
              <a:r>
                <a:rPr lang="fr-FR" sz="1400" b="1" dirty="0">
                  <a:solidFill>
                    <a:srgbClr val="2AA3DB"/>
                  </a:solidFill>
                  <a:latin typeface="Roboto"/>
                </a:rPr>
                <a:t>du prêt – Les exceptions 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880770" y="3997917"/>
              <a:ext cx="423048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Clr>
                  <a:srgbClr val="00A2E0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Entreprises innovantes:</a:t>
              </a:r>
            </a:p>
            <a:p>
              <a:pPr marL="87313" lvl="1" algn="just">
                <a:buClr>
                  <a:srgbClr val="D93A99"/>
                </a:buClr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Prêt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jusqu’à </a:t>
              </a:r>
              <a:r>
                <a:rPr lang="fr-FR" sz="1400" b="1" dirty="0">
                  <a:solidFill>
                    <a:srgbClr val="2AA3DB"/>
                  </a:solidFill>
                  <a:latin typeface="Roboto"/>
                </a:rPr>
                <a:t>2 fois la masse salariale constatée </a:t>
              </a:r>
            </a:p>
            <a:p>
              <a:pPr marL="285750" indent="-285750" algn="just">
                <a:buClr>
                  <a:srgbClr val="00A2E0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Entreprises 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créée depuis le 1</a:t>
              </a:r>
              <a:r>
                <a:rPr lang="fr-FR" sz="1400" baseline="30000" dirty="0" smtClean="0">
                  <a:solidFill>
                    <a:srgbClr val="242F4D"/>
                  </a:solidFill>
                  <a:latin typeface="Roboto"/>
                </a:rPr>
                <a:t>er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 janvier 2019:</a:t>
              </a:r>
            </a:p>
            <a:p>
              <a:pPr marL="87313" lvl="1" algn="just">
                <a:buClr>
                  <a:srgbClr val="D93A99"/>
                </a:buClr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Prêt correspondant à la </a:t>
              </a:r>
              <a:r>
                <a:rPr lang="fr-FR" sz="1400" b="1" dirty="0" smtClean="0">
                  <a:solidFill>
                    <a:srgbClr val="2AA3DB"/>
                  </a:solidFill>
                  <a:latin typeface="Roboto"/>
                </a:rPr>
                <a:t>masse salariale 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estimée sur </a:t>
              </a:r>
              <a:r>
                <a:rPr lang="fr-FR" sz="1400" b="1" dirty="0" smtClean="0">
                  <a:solidFill>
                    <a:srgbClr val="2AA3DB"/>
                  </a:solidFill>
                  <a:latin typeface="Roboto"/>
                </a:rPr>
                <a:t>les deux premières années d’activités  </a:t>
              </a:r>
            </a:p>
            <a:p>
              <a:pPr marL="0" lvl="1" algn="just">
                <a:buClr>
                  <a:srgbClr val="D93A99"/>
                </a:buClr>
              </a:pPr>
              <a:endParaRPr lang="fr-FR" sz="1400" dirty="0">
                <a:solidFill>
                  <a:srgbClr val="242F4D"/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45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2640" y="705396"/>
            <a:ext cx="103936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DISPOSITIFS ET MESURES D’URGENCE COVID-19</a:t>
            </a:r>
          </a:p>
          <a:p>
            <a:pPr algn="just">
              <a:lnSpc>
                <a:spcPct val="150000"/>
              </a:lnSpc>
            </a:pPr>
            <a:r>
              <a:rPr lang="fr-FR" sz="1600" i="1" dirty="0" smtClean="0">
                <a:solidFill>
                  <a:srgbClr val="253D66"/>
                </a:solidFill>
                <a:latin typeface="Roboto"/>
              </a:rPr>
              <a:t>Le </a:t>
            </a:r>
            <a:r>
              <a:rPr lang="fr-FR" sz="1600" i="1" dirty="0">
                <a:solidFill>
                  <a:srgbClr val="253D66"/>
                </a:solidFill>
                <a:latin typeface="Roboto"/>
              </a:rPr>
              <a:t>prêt rebond: </a:t>
            </a:r>
            <a:r>
              <a:rPr lang="fr-FR" sz="1600" i="1" dirty="0" smtClean="0">
                <a:solidFill>
                  <a:srgbClr val="253D66"/>
                </a:solidFill>
                <a:latin typeface="Roboto"/>
              </a:rPr>
              <a:t>renforce </a:t>
            </a:r>
            <a:r>
              <a:rPr lang="fr-FR" sz="1600" i="1" dirty="0">
                <a:solidFill>
                  <a:srgbClr val="253D66"/>
                </a:solidFill>
                <a:latin typeface="Roboto"/>
              </a:rPr>
              <a:t>la trésorerie des entreprises rencontrant un besoin de </a:t>
            </a:r>
            <a:r>
              <a:rPr lang="fr-FR" sz="1600" i="1" dirty="0" smtClean="0">
                <a:solidFill>
                  <a:srgbClr val="253D66"/>
                </a:solidFill>
                <a:latin typeface="Roboto"/>
              </a:rPr>
              <a:t>financement</a:t>
            </a:r>
            <a:endParaRPr lang="fr-FR" sz="1600" i="1" dirty="0">
              <a:solidFill>
                <a:srgbClr val="253D66"/>
              </a:solidFill>
              <a:latin typeface="Roboto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030347" y="1836222"/>
            <a:ext cx="4157531" cy="891439"/>
            <a:chOff x="1817818" y="2326624"/>
            <a:chExt cx="4157531" cy="89143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818" y="2326624"/>
              <a:ext cx="867109" cy="89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2604022" y="2360891"/>
              <a:ext cx="33713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rgbClr val="00A5C8"/>
                  </a:solidFill>
                  <a:latin typeface="Roboto"/>
                </a:rPr>
                <a:t>B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énéficiaires</a:t>
              </a:r>
              <a:r>
                <a:rPr lang="fr-FR" sz="1400" dirty="0" smtClean="0">
                  <a:solidFill>
                    <a:srgbClr val="00A5C8"/>
                  </a:solidFill>
                  <a:latin typeface="Roboto"/>
                </a:rPr>
                <a:t> </a:t>
              </a:r>
              <a:r>
                <a:rPr lang="fr-FR" sz="1400" dirty="0">
                  <a:solidFill>
                    <a:srgbClr val="00A5C8"/>
                  </a:solidFill>
                  <a:latin typeface="Roboto"/>
                </a:rPr>
                <a:t>:</a:t>
              </a:r>
              <a:endParaRPr lang="fr-FR" sz="1400" dirty="0" smtClean="0">
                <a:solidFill>
                  <a:srgbClr val="00A5C8"/>
                </a:solidFill>
                <a:latin typeface="Roboto"/>
              </a:endParaRPr>
            </a:p>
            <a:p>
              <a:pPr algn="just"/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PME, tous secteurs, 12 mois d’activité, au moins 1 salarié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30347" y="3404146"/>
            <a:ext cx="4005203" cy="1169551"/>
            <a:chOff x="917025" y="3064015"/>
            <a:chExt cx="4005203" cy="116955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025" y="3082290"/>
              <a:ext cx="856126" cy="926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1724200" y="3064015"/>
              <a:ext cx="319802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Exclusions :</a:t>
              </a:r>
              <a:endParaRPr lang="fr-FR" sz="1400" dirty="0" smtClean="0">
                <a:solidFill>
                  <a:srgbClr val="00A5C8"/>
                </a:solidFill>
                <a:latin typeface="Roboto"/>
              </a:endParaRPr>
            </a:p>
            <a:p>
              <a:pPr algn="just"/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SCI, établissements de crédit </a:t>
              </a:r>
              <a:endParaRPr lang="fr-FR" sz="1400" dirty="0" smtClean="0">
                <a:solidFill>
                  <a:srgbClr val="242F4D"/>
                </a:solidFill>
                <a:latin typeface="Roboto"/>
              </a:endParaRPr>
            </a:p>
            <a:p>
              <a:pPr algn="just"/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ou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des sociétés de 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financement, </a:t>
              </a:r>
              <a:r>
                <a:rPr lang="fr-FR" sz="1400" dirty="0" smtClean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entreprises </a:t>
              </a:r>
              <a:r>
                <a:rPr lang="fr-FR" sz="1400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agricoles ayant un CA inférieur à 750 000€</a:t>
              </a:r>
              <a:endParaRPr lang="fr-FR" sz="1400" dirty="0" smtClean="0">
                <a:solidFill>
                  <a:srgbClr val="242F4D"/>
                </a:solidFill>
                <a:latin typeface="Roboto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111321" y="1898957"/>
            <a:ext cx="5278039" cy="1600438"/>
            <a:chOff x="4984827" y="1664161"/>
            <a:chExt cx="5836839" cy="1600438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827" y="1755518"/>
              <a:ext cx="650247" cy="53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5604123" y="1664161"/>
              <a:ext cx="521754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rgbClr val="00A5C8"/>
                  </a:solidFill>
                  <a:latin typeface="Roboto"/>
                </a:rPr>
                <a:t>Montant du prêt 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– Droit commun</a:t>
              </a:r>
              <a:endParaRPr lang="fr-FR" sz="1400" b="1" dirty="0">
                <a:solidFill>
                  <a:srgbClr val="00A5C8"/>
                </a:solidFill>
                <a:latin typeface="Roboto"/>
              </a:endParaRP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Prêt à taux zéro de 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10 000€ à 300 000€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Demande 100</a:t>
              </a:r>
              <a:r>
                <a:rPr lang="fr-FR" sz="1400" b="1" dirty="0">
                  <a:solidFill>
                    <a:srgbClr val="00A5C8"/>
                  </a:solidFill>
                  <a:latin typeface="Roboto"/>
                </a:rPr>
                <a:t>% 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digitalisée </a:t>
              </a:r>
              <a:r>
                <a:rPr lang="fr-FR" sz="1400" b="1" i="1" dirty="0" smtClean="0">
                  <a:solidFill>
                    <a:srgbClr val="242F4D"/>
                  </a:solidFill>
                  <a:latin typeface="Roboto"/>
                </a:rPr>
                <a:t>(</a:t>
              </a:r>
              <a:r>
                <a:rPr lang="fr-FR" sz="1400" i="1" dirty="0" smtClean="0">
                  <a:solidFill>
                    <a:srgbClr val="242F4D"/>
                  </a:solidFill>
                  <a:latin typeface="Roboto"/>
                </a:rPr>
                <a:t>réponse 48h </a:t>
              </a:r>
              <a:r>
                <a:rPr lang="fr-FR" sz="1400" i="1" dirty="0">
                  <a:solidFill>
                    <a:srgbClr val="242F4D"/>
                  </a:solidFill>
                  <a:latin typeface="Roboto"/>
                </a:rPr>
                <a:t>et </a:t>
              </a:r>
              <a:r>
                <a:rPr lang="fr-FR" sz="1400" i="1" dirty="0" smtClean="0">
                  <a:solidFill>
                    <a:srgbClr val="242F4D"/>
                  </a:solidFill>
                  <a:latin typeface="Roboto"/>
                </a:rPr>
                <a:t>décaissement </a:t>
              </a:r>
              <a:r>
                <a:rPr lang="fr-FR" sz="1400" i="1" dirty="0">
                  <a:solidFill>
                    <a:srgbClr val="242F4D"/>
                  </a:solidFill>
                  <a:latin typeface="Roboto"/>
                </a:rPr>
                <a:t>sous 3 à 5 </a:t>
              </a:r>
              <a:r>
                <a:rPr lang="fr-FR" sz="1400" i="1" dirty="0" smtClean="0">
                  <a:solidFill>
                    <a:srgbClr val="242F4D"/>
                  </a:solidFill>
                  <a:latin typeface="Roboto"/>
                </a:rPr>
                <a:t>jours jusqu’à 50 000€ et une semaine au-delà</a:t>
              </a:r>
              <a:r>
                <a:rPr lang="fr-FR" sz="1400" i="1" dirty="0">
                  <a:solidFill>
                    <a:srgbClr val="242F4D"/>
                  </a:solidFill>
                  <a:latin typeface="Roboto"/>
                </a:rPr>
                <a:t>)</a:t>
              </a:r>
              <a:endParaRPr lang="fr-FR" sz="1400" i="1" dirty="0" smtClean="0">
                <a:solidFill>
                  <a:srgbClr val="242F4D"/>
                </a:solidFill>
                <a:latin typeface="Roboto"/>
              </a:endParaRP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Co-financement recherché </a:t>
              </a:r>
            </a:p>
            <a:p>
              <a:pPr algn="just"/>
              <a:endParaRPr lang="fr-FR" sz="1400" i="1" dirty="0" smtClean="0">
                <a:solidFill>
                  <a:srgbClr val="242F4D"/>
                </a:solidFill>
                <a:latin typeface="Roboto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144958" y="3471491"/>
            <a:ext cx="5508562" cy="1391217"/>
            <a:chOff x="1986875" y="3441324"/>
            <a:chExt cx="5508562" cy="139121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875" y="3441324"/>
              <a:ext cx="798614" cy="73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2699917" y="3447546"/>
              <a:ext cx="47955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Modalités : 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Aucune garantie demandée</a:t>
              </a:r>
              <a:endParaRPr lang="fr-FR" sz="1400" b="1" dirty="0" smtClean="0">
                <a:solidFill>
                  <a:srgbClr val="D93A99"/>
                </a:solidFill>
                <a:latin typeface="Roboto"/>
              </a:endParaRP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Différé de remboursement 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2 </a:t>
              </a:r>
              <a:r>
                <a:rPr lang="fr-FR" sz="1400" b="1" dirty="0">
                  <a:solidFill>
                    <a:srgbClr val="00A5C8"/>
                  </a:solidFill>
                  <a:latin typeface="Roboto"/>
                </a:rPr>
                <a:t>an 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maximum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Durée d’amortissement 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7 </a:t>
              </a:r>
              <a:r>
                <a:rPr lang="fr-FR" sz="1400" b="1" dirty="0">
                  <a:solidFill>
                    <a:srgbClr val="00A5C8"/>
                  </a:solidFill>
                  <a:latin typeface="Roboto"/>
                </a:rPr>
                <a:t>ans maximum </a:t>
              </a:r>
              <a:endParaRPr lang="fr-FR" sz="1400" b="1" dirty="0" smtClean="0">
                <a:solidFill>
                  <a:srgbClr val="00A5C8"/>
                </a:solidFill>
                <a:latin typeface="Roboto"/>
              </a:endParaRP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Dispositif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a priori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accessibles jusqu’au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30 juin 2021</a:t>
              </a:r>
            </a:p>
            <a:p>
              <a:pPr algn="just"/>
              <a:endParaRPr lang="fr-FR" sz="1400" b="1" dirty="0" smtClean="0">
                <a:solidFill>
                  <a:srgbClr val="00A5C8"/>
                </a:solidFill>
                <a:latin typeface="Roboto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538020" y="5033878"/>
            <a:ext cx="5412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400" b="1" dirty="0">
                <a:solidFill>
                  <a:srgbClr val="242F4D"/>
                </a:solidFill>
                <a:latin typeface="Roboto"/>
              </a:rPr>
              <a:t>Une plateforme unique de </a:t>
            </a:r>
            <a:r>
              <a:rPr lang="fr-FR" altLang="fr-FR" sz="1400" b="1" dirty="0" smtClean="0">
                <a:solidFill>
                  <a:srgbClr val="242F4D"/>
                </a:solidFill>
                <a:latin typeface="Roboto"/>
              </a:rPr>
              <a:t>dépôt de la demande :</a:t>
            </a:r>
          </a:p>
          <a:p>
            <a:pPr algn="ctr"/>
            <a:r>
              <a:rPr lang="fr-FR" sz="1400" b="1" dirty="0">
                <a:solidFill>
                  <a:srgbClr val="242F4D"/>
                </a:solidFill>
                <a:latin typeface="Roboto"/>
              </a:rPr>
              <a:t>https://pret-rebond.iledefrance.fr/</a:t>
            </a:r>
          </a:p>
        </p:txBody>
      </p:sp>
    </p:spTree>
    <p:extLst>
      <p:ext uri="{BB962C8B-B14F-4D97-AF65-F5344CB8AC3E}">
        <p14:creationId xmlns:p14="http://schemas.microsoft.com/office/powerpoint/2010/main" val="379743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2640" y="705396"/>
            <a:ext cx="103936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DISPOSITIFS ET MESURES D’URGENCE COVID-19</a:t>
            </a:r>
          </a:p>
          <a:p>
            <a:pPr algn="just"/>
            <a:r>
              <a:rPr lang="fr-FR" sz="1600" i="1" dirty="0" smtClean="0">
                <a:solidFill>
                  <a:srgbClr val="253D66"/>
                </a:solidFill>
                <a:latin typeface="Roboto"/>
              </a:rPr>
              <a:t>L’aide </a:t>
            </a:r>
            <a:r>
              <a:rPr lang="fr-FR" sz="1600" i="1" dirty="0">
                <a:solidFill>
                  <a:srgbClr val="253D66"/>
                </a:solidFill>
                <a:latin typeface="Roboto"/>
              </a:rPr>
              <a:t>exceptionnelle coûts fixes: compense les coûts fixes non couverts par le fonds de solidarité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696163" y="1668992"/>
            <a:ext cx="5797462" cy="3754874"/>
            <a:chOff x="691055" y="1897239"/>
            <a:chExt cx="5797462" cy="375487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55" y="1897239"/>
              <a:ext cx="904544" cy="89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1527413" y="1897239"/>
              <a:ext cx="4961104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2AA3DB"/>
                  </a:solidFill>
                  <a:latin typeface="Roboto"/>
                </a:rPr>
                <a:t>Bénéficiaires </a:t>
              </a:r>
              <a:r>
                <a:rPr lang="fr-FR" sz="1400" b="1" dirty="0" smtClean="0">
                  <a:solidFill>
                    <a:srgbClr val="2AA3DB"/>
                  </a:solidFill>
                  <a:latin typeface="Roboto"/>
                </a:rPr>
                <a:t>&amp; conditions d’éligibilité : </a:t>
              </a:r>
              <a:endParaRPr lang="fr-FR" sz="1400" dirty="0">
                <a:solidFill>
                  <a:srgbClr val="242F4D"/>
                </a:solidFill>
                <a:latin typeface="Roboto"/>
              </a:endParaRPr>
            </a:p>
            <a:p>
              <a:pPr marL="285750" indent="-285750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Personnes physiques ou morales </a:t>
              </a:r>
            </a:p>
            <a:p>
              <a:pPr marL="285750" indent="-285750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Activité économique, résidence fiscale en France</a:t>
              </a:r>
            </a:p>
            <a:p>
              <a:pPr marL="285750" indent="-285750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Associations assujetties à l’IS ou ayant au moins 1 salarié</a:t>
              </a:r>
            </a:p>
            <a:p>
              <a:pPr marL="285750" indent="-285750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Etre éligible au Fonds de Solidarité</a:t>
              </a:r>
            </a:p>
            <a:p>
              <a:pPr marL="285750" indent="-285750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Perte</a:t>
              </a:r>
              <a:r>
                <a:rPr lang="fr-FR" sz="1400" dirty="0" smtClean="0">
                  <a:solidFill>
                    <a:srgbClr val="00B7E6"/>
                  </a:solidFill>
                  <a:latin typeface="Roboto"/>
                </a:rPr>
                <a:t> 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de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50%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 du chiffre d’affaires</a:t>
              </a:r>
            </a:p>
            <a:p>
              <a:pPr marL="285750" indent="-285750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Justifier d’un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EBE &lt; 0 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sur la période considérée</a:t>
              </a:r>
            </a:p>
            <a:p>
              <a:pPr marL="285750" indent="-285750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Justifier d’au moins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2 ans d’existence</a:t>
              </a:r>
            </a:p>
            <a:p>
              <a:pPr marL="285750" indent="-285750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Ayant fait l’objet d’une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interdiction d’accueil du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public</a:t>
              </a:r>
            </a:p>
            <a:p>
              <a:pPr marL="285750" indent="-285750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Secteur Plan tourisme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(liste S1 et S1 bis)</a:t>
              </a:r>
            </a:p>
            <a:p>
              <a:pPr marL="285750" indent="-285750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Chiffre d’affaires </a:t>
              </a:r>
              <a:r>
                <a:rPr lang="fr-FR" sz="1400" dirty="0" smtClean="0">
                  <a:solidFill>
                    <a:srgbClr val="004687"/>
                  </a:solidFill>
                  <a:latin typeface="Roboto"/>
                </a:rPr>
                <a:t>: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&gt; 1million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d’euros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par mois ou 12 millions d’euros /an</a:t>
              </a:r>
            </a:p>
            <a:p>
              <a:pPr marL="285750" indent="-285750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Sans conditions de chiffre d’affaires </a:t>
              </a:r>
              <a:r>
                <a:rPr lang="fr-FR" sz="1400" dirty="0" smtClean="0">
                  <a:solidFill>
                    <a:srgbClr val="004687"/>
                  </a:solidFill>
                  <a:latin typeface="Roboto"/>
                </a:rPr>
                <a:t>pour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certaines activités </a:t>
              </a:r>
              <a:r>
                <a:rPr lang="fr-FR" sz="1400" dirty="0" smtClean="0">
                  <a:solidFill>
                    <a:srgbClr val="004687"/>
                  </a:solidFill>
                  <a:latin typeface="Roboto"/>
                </a:rPr>
                <a:t>: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loisirs indoor (salle d’escalade, bowling, etc.), salles de sport, zoos, établissements thermaux, HCR, résidences de tourisme en montagne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494827" y="1607831"/>
            <a:ext cx="4462383" cy="1196323"/>
            <a:chOff x="7112194" y="2033231"/>
            <a:chExt cx="4462383" cy="1196323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194" y="2033231"/>
              <a:ext cx="849705" cy="953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7912948" y="2060003"/>
              <a:ext cx="366162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2AA3DB"/>
                  </a:solidFill>
                  <a:latin typeface="Roboto"/>
                </a:rPr>
                <a:t>Exclusions 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En liquidation judiciaire au 1</a:t>
              </a:r>
              <a:r>
                <a:rPr lang="fr-FR" sz="1400" baseline="30000" dirty="0" smtClean="0">
                  <a:solidFill>
                    <a:srgbClr val="242F4D"/>
                  </a:solidFill>
                  <a:latin typeface="Roboto"/>
                </a:rPr>
                <a:t>er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 mars 2020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Les entreprises exerçant à titre principal une activité de sociétés de holding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467640" y="2789411"/>
            <a:ext cx="5383878" cy="1754326"/>
            <a:chOff x="1290126" y="3203148"/>
            <a:chExt cx="5383878" cy="175432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126" y="3275419"/>
              <a:ext cx="699509" cy="57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1939061" y="3203148"/>
              <a:ext cx="473494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2AA3DB"/>
                  </a:solidFill>
                  <a:latin typeface="Roboto"/>
                </a:rPr>
                <a:t>Montant - Couverture des pertes d’exploitation : </a:t>
              </a:r>
              <a:endParaRPr lang="fr-FR" sz="1200" b="1" dirty="0">
                <a:solidFill>
                  <a:srgbClr val="2AA3DB"/>
                </a:solidFill>
                <a:latin typeface="Roboto"/>
              </a:endParaRPr>
            </a:p>
            <a:p>
              <a:pPr marL="285750" indent="-285750"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J</a:t>
              </a:r>
              <a:r>
                <a:rPr lang="fr-FR" sz="1200" dirty="0" smtClean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usqu’à</a:t>
              </a:r>
              <a:r>
                <a:rPr lang="fr-FR" sz="1200" dirty="0" smtClean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200" b="1" dirty="0" smtClean="0">
                  <a:solidFill>
                    <a:srgbClr val="00B7E6"/>
                  </a:solidFill>
                  <a:latin typeface="Roboto"/>
                </a:rPr>
                <a:t>70 </a:t>
              </a:r>
              <a:r>
                <a:rPr lang="fr-FR" sz="1200" b="1" dirty="0">
                  <a:solidFill>
                    <a:srgbClr val="00B7E6"/>
                  </a:solidFill>
                  <a:latin typeface="Roboto"/>
                </a:rPr>
                <a:t>%</a:t>
              </a:r>
              <a:r>
                <a:rPr lang="fr-FR" sz="1200" dirty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200" dirty="0" smtClean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pour les entreprises de </a:t>
              </a:r>
              <a:r>
                <a:rPr lang="fr-FR" sz="1200" b="1" dirty="0" smtClean="0">
                  <a:solidFill>
                    <a:srgbClr val="00B7E6"/>
                  </a:solidFill>
                  <a:latin typeface="Roboto"/>
                </a:rPr>
                <a:t>&gt; 50 salariés</a:t>
              </a:r>
            </a:p>
            <a:p>
              <a:pPr marL="285750" indent="-285750"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fr-FR" sz="1200" dirty="0" smtClean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Jusqu’à</a:t>
              </a:r>
              <a:r>
                <a:rPr lang="fr-FR" sz="1200" dirty="0" smtClean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200" b="1" dirty="0">
                  <a:solidFill>
                    <a:srgbClr val="00B7E6"/>
                  </a:solidFill>
                  <a:latin typeface="Roboto"/>
                </a:rPr>
                <a:t>9</a:t>
              </a:r>
              <a:r>
                <a:rPr lang="fr-FR" sz="1200" b="1" dirty="0" smtClean="0">
                  <a:solidFill>
                    <a:srgbClr val="00B7E6"/>
                  </a:solidFill>
                  <a:latin typeface="Roboto"/>
                </a:rPr>
                <a:t>0 </a:t>
              </a:r>
              <a:r>
                <a:rPr lang="fr-FR" sz="1200" b="1" dirty="0">
                  <a:solidFill>
                    <a:srgbClr val="00B7E6"/>
                  </a:solidFill>
                  <a:latin typeface="Roboto"/>
                </a:rPr>
                <a:t>%</a:t>
              </a:r>
              <a:r>
                <a:rPr lang="fr-FR" sz="1200" dirty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200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pour les entreprises de </a:t>
              </a:r>
              <a:r>
                <a:rPr lang="fr-FR" sz="1200" b="1" dirty="0" smtClean="0">
                  <a:solidFill>
                    <a:srgbClr val="00B7E6"/>
                  </a:solidFill>
                  <a:latin typeface="Roboto"/>
                </a:rPr>
                <a:t>&lt; </a:t>
              </a:r>
              <a:r>
                <a:rPr lang="fr-FR" sz="1200" b="1" dirty="0">
                  <a:solidFill>
                    <a:srgbClr val="00B7E6"/>
                  </a:solidFill>
                  <a:latin typeface="Roboto"/>
                </a:rPr>
                <a:t>50 </a:t>
              </a:r>
              <a:r>
                <a:rPr lang="fr-FR" sz="1200" b="1" dirty="0" smtClean="0">
                  <a:solidFill>
                    <a:srgbClr val="00B7E6"/>
                  </a:solidFill>
                  <a:latin typeface="Roboto"/>
                </a:rPr>
                <a:t>salariés</a:t>
              </a:r>
            </a:p>
            <a:p>
              <a:pPr marL="285750" indent="-285750"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fr-FR" sz="1200" b="1" dirty="0" smtClean="0">
                  <a:solidFill>
                    <a:srgbClr val="00B7E6"/>
                  </a:solidFill>
                  <a:latin typeface="Roboto"/>
                </a:rPr>
                <a:t>Aide = opposé mathématique de l’EBE :</a:t>
              </a:r>
            </a:p>
            <a:p>
              <a:pPr algn="ctr">
                <a:buClr>
                  <a:schemeClr val="bg2"/>
                </a:buClr>
              </a:pPr>
              <a:r>
                <a:rPr lang="fr-FR" sz="1200" b="1" dirty="0">
                  <a:solidFill>
                    <a:srgbClr val="004687"/>
                  </a:solidFill>
                  <a:latin typeface="Roboto"/>
                </a:rPr>
                <a:t>EBE = [Recettes + subventions d'exploitation - achats consommés - consommations en provenance de tiers - charges de personnels - impôts et taxes et versements assimilés]</a:t>
              </a:r>
            </a:p>
            <a:p>
              <a:pPr marL="285750" indent="-285750"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endParaRPr lang="fr-FR" sz="1200" dirty="0">
                <a:solidFill>
                  <a:srgbClr val="004687"/>
                </a:solidFill>
                <a:latin typeface="Roboto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517494" y="4292845"/>
            <a:ext cx="5832034" cy="954107"/>
            <a:chOff x="1412046" y="4433072"/>
            <a:chExt cx="5832034" cy="95410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46" y="4433072"/>
              <a:ext cx="798614" cy="75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2132102" y="4433072"/>
              <a:ext cx="51119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2AA3DB"/>
                  </a:solidFill>
                  <a:latin typeface="Roboto"/>
                </a:rPr>
                <a:t>Modalités :</a:t>
              </a:r>
            </a:p>
            <a:p>
              <a:pPr marL="285750" indent="-285750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Dispositif opérationnel depuis le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31 mars 2021</a:t>
              </a:r>
              <a:endParaRPr lang="fr-FR" sz="1400" b="1" dirty="0">
                <a:solidFill>
                  <a:srgbClr val="00B7E6"/>
                </a:solidFill>
                <a:latin typeface="Roboto"/>
              </a:endParaRPr>
            </a:p>
            <a:p>
              <a:pPr marL="285750" indent="-285750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Période éligible </a:t>
              </a:r>
              <a:r>
                <a:rPr lang="fr-FR" sz="1400" dirty="0" smtClean="0">
                  <a:solidFill>
                    <a:srgbClr val="004687"/>
                  </a:solidFill>
                  <a:latin typeface="Roboto"/>
                </a:rPr>
                <a:t>: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de janvier à juin 2021</a:t>
              </a:r>
            </a:p>
            <a:p>
              <a:pPr marL="285750" indent="-285750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Aide calculée et versée tous les 2 mois</a:t>
              </a:r>
              <a:endParaRPr lang="fr-FR" sz="1400" b="1" dirty="0">
                <a:solidFill>
                  <a:srgbClr val="00B7E6"/>
                </a:solidFill>
                <a:latin typeface="Roboto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7203440" y="5227320"/>
            <a:ext cx="427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Espace professionnel sur le site impots.gouv.fr</a:t>
            </a:r>
            <a:endParaRPr lang="fr-FR" sz="1400" b="1" u="sng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7402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10160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2640" y="705396"/>
            <a:ext cx="103936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DISPOSITIFS ET MESURES D’URGENCE COVID-19</a:t>
            </a:r>
          </a:p>
          <a:p>
            <a:pPr algn="just">
              <a:lnSpc>
                <a:spcPct val="150000"/>
              </a:lnSpc>
            </a:pPr>
            <a:r>
              <a:rPr lang="fr-FR" sz="1600" i="1" dirty="0" smtClean="0">
                <a:solidFill>
                  <a:srgbClr val="253D66"/>
                </a:solidFill>
                <a:latin typeface="Roboto"/>
              </a:rPr>
              <a:t>Les </a:t>
            </a:r>
            <a:r>
              <a:rPr lang="fr-FR" sz="1600" i="1" dirty="0">
                <a:solidFill>
                  <a:srgbClr val="253D66"/>
                </a:solidFill>
                <a:latin typeface="Roboto"/>
              </a:rPr>
              <a:t>prêts exceptionnels petites entreprises: soutien les petites entreprises n’ayant pas pu obtenir le </a:t>
            </a:r>
            <a:r>
              <a:rPr lang="fr-FR" sz="1600" i="1" dirty="0" smtClean="0">
                <a:solidFill>
                  <a:srgbClr val="253D66"/>
                </a:solidFill>
                <a:latin typeface="Roboto"/>
              </a:rPr>
              <a:t>PGE</a:t>
            </a:r>
            <a:endParaRPr lang="fr-FR" sz="1600" i="1" dirty="0">
              <a:solidFill>
                <a:srgbClr val="253D66"/>
              </a:solidFill>
              <a:latin typeface="Roboto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902240" y="1839331"/>
            <a:ext cx="5365210" cy="891439"/>
            <a:chOff x="1048290" y="2057771"/>
            <a:chExt cx="5365210" cy="89143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290" y="2057771"/>
              <a:ext cx="867109" cy="89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1897995" y="2066638"/>
              <a:ext cx="45155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rgbClr val="00A5C8"/>
                  </a:solidFill>
                  <a:latin typeface="Roboto"/>
                </a:rPr>
                <a:t>B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énéficiaires</a:t>
              </a:r>
              <a:r>
                <a:rPr lang="fr-FR" sz="1400" dirty="0" smtClean="0">
                  <a:solidFill>
                    <a:srgbClr val="00A5C8"/>
                  </a:solidFill>
                  <a:latin typeface="Roboto"/>
                </a:rPr>
                <a:t> :</a:t>
              </a:r>
            </a:p>
            <a:p>
              <a:pPr algn="just"/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Entreprises, associations, fondations (activités ESS), </a:t>
              </a:r>
            </a:p>
            <a:p>
              <a:pPr algn="just"/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de 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moins de 50 salariés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372419" y="1723878"/>
            <a:ext cx="4968680" cy="964667"/>
            <a:chOff x="7096319" y="1995658"/>
            <a:chExt cx="4968680" cy="964667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319" y="2033954"/>
              <a:ext cx="856126" cy="926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7903494" y="1995658"/>
              <a:ext cx="41615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Exclusions</a:t>
              </a:r>
              <a:r>
                <a:rPr lang="fr-FR" sz="1400" b="1" dirty="0" smtClean="0">
                  <a:solidFill>
                    <a:srgbClr val="D93A99"/>
                  </a:solidFill>
                  <a:latin typeface="Roboto"/>
                </a:rPr>
                <a:t> 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:</a:t>
              </a:r>
              <a:r>
                <a:rPr lang="fr-FR" sz="1400" dirty="0" smtClean="0">
                  <a:solidFill>
                    <a:srgbClr val="D93A99"/>
                  </a:solidFill>
                  <a:latin typeface="Roboto"/>
                </a:rPr>
                <a:t> </a:t>
              </a:r>
            </a:p>
            <a:p>
              <a:pPr algn="just"/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Avoir obtenu un PGE suffisant, SCI, sous le coup d’une procédure collective au 31/12/2019, pas à jours des obligations fiscales &amp; sociales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30164" y="3044508"/>
            <a:ext cx="5125196" cy="1169551"/>
            <a:chOff x="1127014" y="3735388"/>
            <a:chExt cx="5125196" cy="116955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014" y="3759252"/>
              <a:ext cx="798614" cy="75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1897870" y="3735388"/>
              <a:ext cx="43543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Modalités : 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Disponible jusqu’au 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31 décembre 2021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Différé de remboursement 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12 mois maximum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Durée d’amortissement 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7 </a:t>
              </a:r>
              <a:r>
                <a:rPr lang="fr-FR" sz="1400" b="1" dirty="0">
                  <a:solidFill>
                    <a:srgbClr val="00A5C8"/>
                  </a:solidFill>
                  <a:latin typeface="Roboto"/>
                </a:rPr>
                <a:t>ans maximum </a:t>
              </a:r>
              <a:endParaRPr lang="fr-FR" sz="1400" b="1" dirty="0" smtClean="0">
                <a:solidFill>
                  <a:srgbClr val="00A5C8"/>
                </a:solidFill>
                <a:latin typeface="Roboto"/>
              </a:endParaRP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Taux fixe annuel de 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3,5%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435055" y="3049771"/>
            <a:ext cx="5370865" cy="954107"/>
            <a:chOff x="6492205" y="3706361"/>
            <a:chExt cx="5585052" cy="95410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205" y="3771525"/>
              <a:ext cx="650247" cy="53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7096319" y="3706361"/>
              <a:ext cx="49809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rgbClr val="00A5C8"/>
                  </a:solidFill>
                  <a:latin typeface="Roboto"/>
                </a:rPr>
                <a:t>Montant 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du prêt </a:t>
              </a:r>
              <a:r>
                <a:rPr lang="fr-FR" sz="1400" b="1" dirty="0">
                  <a:solidFill>
                    <a:srgbClr val="00A5C8"/>
                  </a:solidFill>
                  <a:latin typeface="Roboto"/>
                </a:rPr>
                <a:t>participatif  </a:t>
              </a:r>
              <a:r>
                <a:rPr lang="fr-FR" sz="1400" dirty="0" smtClean="0">
                  <a:solidFill>
                    <a:srgbClr val="00A5C8"/>
                  </a:solidFill>
                  <a:latin typeface="Roboto"/>
                </a:rPr>
                <a:t>: </a:t>
              </a:r>
              <a:r>
                <a:rPr lang="fr-FR" sz="1400" i="1" dirty="0" smtClean="0">
                  <a:solidFill>
                    <a:srgbClr val="000000"/>
                  </a:solidFill>
                  <a:latin typeface="Roboto"/>
                </a:rPr>
                <a:t>taux </a:t>
              </a:r>
              <a:r>
                <a:rPr lang="fr-FR" sz="1400" i="1" dirty="0">
                  <a:solidFill>
                    <a:srgbClr val="000000"/>
                  </a:solidFill>
                  <a:latin typeface="Roboto"/>
                </a:rPr>
                <a:t>annuel de 3,5 </a:t>
              </a:r>
              <a:r>
                <a:rPr lang="fr-FR" sz="1400" i="1" dirty="0" smtClean="0">
                  <a:solidFill>
                    <a:srgbClr val="000000"/>
                  </a:solidFill>
                  <a:latin typeface="Roboto"/>
                </a:rPr>
                <a:t>%)</a:t>
              </a:r>
            </a:p>
            <a:p>
              <a:pPr marL="285750" indent="-285750" algn="just">
                <a:buClr>
                  <a:srgbClr val="00A5C8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Jusqu’à</a:t>
              </a:r>
              <a:r>
                <a:rPr lang="fr-FR" sz="1400" b="1" dirty="0" smtClean="0">
                  <a:solidFill>
                    <a:srgbClr val="D93A99"/>
                  </a:solidFill>
                  <a:latin typeface="Roboto"/>
                </a:rPr>
                <a:t> 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20 000€ </a:t>
              </a:r>
              <a:r>
                <a:rPr lang="fr-FR" sz="1400" dirty="0" smtClean="0">
                  <a:solidFill>
                    <a:srgbClr val="00A5C8"/>
                  </a:solidFill>
                  <a:latin typeface="Roboto"/>
                </a:rPr>
                <a:t> 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- Secteur Agriculture</a:t>
              </a:r>
            </a:p>
            <a:p>
              <a:pPr marL="285750" indent="-285750" algn="just">
                <a:buClr>
                  <a:srgbClr val="00A5C8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Jusqu’à 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30 000€ 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-  Secteurs Pêche et Aquaculture</a:t>
              </a:r>
            </a:p>
            <a:p>
              <a:pPr marL="285750" indent="-285750" algn="just">
                <a:buClr>
                  <a:srgbClr val="00A5C8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Jusqu’à </a:t>
              </a: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100 000€ 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- Autres secteurs</a:t>
              </a:r>
              <a:endParaRPr lang="fr-FR" sz="1400" dirty="0">
                <a:solidFill>
                  <a:srgbClr val="D93A99"/>
                </a:solidFill>
                <a:latin typeface="Roboto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2045682" y="4294502"/>
            <a:ext cx="8723918" cy="1067227"/>
            <a:chOff x="2109182" y="5024752"/>
            <a:chExt cx="8723918" cy="1067227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2519170" y="5300701"/>
              <a:ext cx="8029099" cy="791278"/>
            </a:xfrm>
            <a:prstGeom prst="roundRect">
              <a:avLst/>
            </a:prstGeom>
            <a:solidFill>
              <a:srgbClr val="242F4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fr-FR" sz="1400" dirty="0">
                <a:latin typeface="Roboto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24582" y="5349550"/>
              <a:ext cx="860851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4500" lvl="1" algn="just">
                <a:spcBef>
                  <a:spcPts val="1200"/>
                </a:spcBef>
                <a:buClr>
                  <a:schemeClr val="bg1"/>
                </a:buClr>
                <a:buSzPct val="130000"/>
                <a:defRPr/>
              </a:pPr>
              <a:r>
                <a:rPr lang="fr-FR" sz="1200" b="1" i="1" dirty="0" smtClean="0">
                  <a:solidFill>
                    <a:schemeClr val="bg1"/>
                  </a:solidFill>
                  <a:latin typeface="Roboto"/>
                </a:rPr>
                <a:t>Demande </a:t>
              </a:r>
              <a:r>
                <a:rPr lang="fr-FR" sz="1200" b="1" i="1" dirty="0">
                  <a:solidFill>
                    <a:schemeClr val="bg1"/>
                  </a:solidFill>
                  <a:latin typeface="Roboto"/>
                </a:rPr>
                <a:t>auprès </a:t>
              </a:r>
              <a:r>
                <a:rPr lang="fr-FR" sz="1200" b="1" i="1" dirty="0" smtClean="0">
                  <a:solidFill>
                    <a:schemeClr val="bg1"/>
                  </a:solidFill>
                  <a:latin typeface="Roboto"/>
                </a:rPr>
                <a:t>du </a:t>
              </a:r>
              <a:r>
                <a:rPr lang="fr-FR" sz="1200" b="1" i="1" dirty="0">
                  <a:solidFill>
                    <a:schemeClr val="bg1"/>
                  </a:solidFill>
                  <a:latin typeface="Roboto"/>
                </a:rPr>
                <a:t>Comité départemental d’examen des difficultés des entreprises (</a:t>
              </a:r>
              <a:r>
                <a:rPr lang="fr-FR" sz="1200" b="1" i="1" dirty="0" smtClean="0">
                  <a:solidFill>
                    <a:schemeClr val="bg1"/>
                  </a:solidFill>
                  <a:latin typeface="Roboto"/>
                </a:rPr>
                <a:t>CODEFI)</a:t>
              </a:r>
            </a:p>
            <a:p>
              <a:pPr marL="444500" lvl="1" algn="just">
                <a:spcBef>
                  <a:spcPts val="1200"/>
                </a:spcBef>
                <a:buClr>
                  <a:schemeClr val="bg1"/>
                </a:buClr>
                <a:buSzPct val="130000"/>
                <a:defRPr/>
              </a:pPr>
              <a:r>
                <a:rPr lang="fr-FR" sz="1200" b="1" i="1" dirty="0" smtClean="0">
                  <a:solidFill>
                    <a:schemeClr val="bg1"/>
                  </a:solidFill>
                  <a:latin typeface="Roboto"/>
                </a:rPr>
                <a:t>Examen par services de Bpifrance Financement  et décision d’octroi par le Ministre Chargé de l’Economie</a:t>
              </a:r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2109182" y="5024752"/>
              <a:ext cx="606077" cy="551599"/>
              <a:chOff x="900332" y="3291830"/>
              <a:chExt cx="648828" cy="551599"/>
            </a:xfrm>
          </p:grpSpPr>
          <p:sp>
            <p:nvSpPr>
              <p:cNvPr id="24" name="Triangle isocèle 23"/>
              <p:cNvSpPr/>
              <p:nvPr/>
            </p:nvSpPr>
            <p:spPr>
              <a:xfrm>
                <a:off x="900332" y="3291830"/>
                <a:ext cx="575324" cy="495969"/>
              </a:xfrm>
              <a:prstGeom prst="triangle">
                <a:avLst/>
              </a:prstGeom>
              <a:solidFill>
                <a:schemeClr val="bg1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fr-FR" sz="1400" dirty="0">
                  <a:latin typeface="Roboto"/>
                </a:endParaRPr>
              </a:p>
            </p:txBody>
          </p:sp>
          <p:sp>
            <p:nvSpPr>
              <p:cNvPr id="25" name="Triangle isocèle 24"/>
              <p:cNvSpPr/>
              <p:nvPr/>
            </p:nvSpPr>
            <p:spPr>
              <a:xfrm>
                <a:off x="1132637" y="3540333"/>
                <a:ext cx="416523" cy="303096"/>
              </a:xfrm>
              <a:prstGeom prst="triangle">
                <a:avLst/>
              </a:prstGeom>
              <a:solidFill>
                <a:schemeClr val="bg1"/>
              </a:solidFill>
              <a:ln w="38100">
                <a:solidFill>
                  <a:srgbClr val="D93A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fr-FR" sz="1400" dirty="0">
                  <a:latin typeface="Robot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759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2640" y="705396"/>
            <a:ext cx="103936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DISPOSITIFS ET MESURES D’URGENCE COVID-19</a:t>
            </a:r>
          </a:p>
          <a:p>
            <a:r>
              <a:rPr lang="fr-FR" sz="1600" i="1" dirty="0" smtClean="0">
                <a:solidFill>
                  <a:srgbClr val="253D66"/>
                </a:solidFill>
                <a:latin typeface="Roboto"/>
              </a:rPr>
              <a:t>Taux </a:t>
            </a:r>
            <a:r>
              <a:rPr lang="fr-FR" sz="1600" i="1" dirty="0">
                <a:solidFill>
                  <a:srgbClr val="253D66"/>
                </a:solidFill>
                <a:latin typeface="Roboto"/>
              </a:rPr>
              <a:t>bonifiés &amp; Avances remboursables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992702" y="1653399"/>
            <a:ext cx="3677726" cy="1169551"/>
            <a:chOff x="861179" y="1897239"/>
            <a:chExt cx="3677726" cy="116955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179" y="1897239"/>
              <a:ext cx="867109" cy="89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1606099" y="1897239"/>
              <a:ext cx="293280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rgbClr val="2AA3DB"/>
                  </a:solidFill>
                  <a:latin typeface="Roboto"/>
                </a:rPr>
                <a:t>Bénéficiaires : </a:t>
              </a:r>
              <a:endParaRPr lang="fr-FR" sz="1400" dirty="0">
                <a:solidFill>
                  <a:srgbClr val="242F4D"/>
                </a:solidFill>
                <a:latin typeface="Roboto"/>
              </a:endParaRP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TPE-PME jusqu’à 250 salariés </a:t>
              </a:r>
            </a:p>
            <a:p>
              <a:pPr algn="just">
                <a:buClr>
                  <a:srgbClr val="00B7E6"/>
                </a:buClr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et 50 millions d’euros de CA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ETI jusqu’à 4999 salariés </a:t>
              </a:r>
            </a:p>
            <a:p>
              <a:pPr algn="just">
                <a:buClr>
                  <a:srgbClr val="00B7E6"/>
                </a:buClr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et 1,5 milliards d’euros de CA</a:t>
              </a:r>
              <a:endParaRPr lang="fr-FR" sz="1400" dirty="0" smtClean="0">
                <a:solidFill>
                  <a:srgbClr val="2AA3DB"/>
                </a:solidFill>
                <a:latin typeface="Roboto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276737" y="1721954"/>
            <a:ext cx="3769165" cy="953418"/>
            <a:chOff x="7112194" y="2033231"/>
            <a:chExt cx="3769165" cy="953418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194" y="2033231"/>
              <a:ext cx="849705" cy="953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7912948" y="2060003"/>
              <a:ext cx="29684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Exclusions :</a:t>
              </a:r>
              <a:endParaRPr lang="fr-FR" sz="1400" dirty="0" smtClean="0">
                <a:solidFill>
                  <a:srgbClr val="00A5C8"/>
                </a:solidFill>
                <a:latin typeface="Roboto"/>
              </a:endParaRPr>
            </a:p>
            <a:p>
              <a:pPr algn="just"/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Micro-entreprises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98965" y="2911294"/>
            <a:ext cx="4389314" cy="1169551"/>
            <a:chOff x="1442526" y="3121868"/>
            <a:chExt cx="4389314" cy="116955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526" y="3194139"/>
              <a:ext cx="699509" cy="57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2162582" y="3121868"/>
              <a:ext cx="36692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2AA3DB"/>
                  </a:solidFill>
                  <a:latin typeface="Roboto"/>
                </a:rPr>
                <a:t>Montant - Droit commun :</a:t>
              </a:r>
              <a:endParaRPr lang="fr-FR" sz="1400" b="1" dirty="0">
                <a:solidFill>
                  <a:srgbClr val="2AA3DB"/>
                </a:solidFill>
                <a:latin typeface="Roboto"/>
              </a:endParaRPr>
            </a:p>
            <a:p>
              <a:pPr marL="285750" indent="-285750" algn="just"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Prêt</a:t>
              </a:r>
              <a:r>
                <a:rPr lang="fr-FR" sz="1400" dirty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jusqu’à</a:t>
              </a:r>
              <a:r>
                <a:rPr lang="fr-FR" sz="1400" dirty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25 %</a:t>
              </a:r>
              <a:r>
                <a:rPr lang="fr-FR" sz="1400" dirty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du CA HT 2019 constaté </a:t>
              </a:r>
            </a:p>
            <a:p>
              <a:pPr marL="285750" indent="-285750" algn="just"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Avance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jusqu’à</a:t>
              </a:r>
              <a:r>
                <a:rPr lang="fr-FR" sz="1400" dirty="0" smtClean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800 000€</a:t>
              </a:r>
              <a:r>
                <a:rPr lang="fr-FR" sz="1400" dirty="0" smtClean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limité à</a:t>
              </a:r>
              <a:r>
                <a:rPr lang="fr-FR" sz="1400" dirty="0" smtClean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25%</a:t>
              </a:r>
              <a:r>
                <a:rPr lang="fr-FR" sz="1400" dirty="0" smtClean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du CA 2019</a:t>
              </a: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56" y="2802751"/>
            <a:ext cx="909240" cy="65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000910" y="2837209"/>
            <a:ext cx="3545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00A5C8"/>
                </a:solidFill>
                <a:latin typeface="Roboto"/>
              </a:rPr>
              <a:t>Montant </a:t>
            </a:r>
            <a:r>
              <a:rPr lang="fr-FR" sz="1400" b="1" dirty="0">
                <a:solidFill>
                  <a:srgbClr val="00A5C8"/>
                </a:solidFill>
                <a:latin typeface="Roboto"/>
              </a:rPr>
              <a:t>du prêt – Les exceptions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020478" y="3110594"/>
            <a:ext cx="448299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A2E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42F4D"/>
                </a:solidFill>
                <a:latin typeface="Roboto"/>
              </a:rPr>
              <a:t>E</a:t>
            </a: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ntreprises innovantes</a:t>
            </a:r>
          </a:p>
          <a:p>
            <a:pPr marL="87313" lvl="1" algn="just">
              <a:buClr>
                <a:srgbClr val="D93A99"/>
              </a:buClr>
            </a:pP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Prêt jusqu’à </a:t>
            </a:r>
            <a:r>
              <a:rPr lang="fr-FR" sz="1400" b="1" dirty="0">
                <a:solidFill>
                  <a:srgbClr val="2AA3DB"/>
                </a:solidFill>
                <a:latin typeface="Roboto"/>
              </a:rPr>
              <a:t>2 fois la masse salariale constatée </a:t>
            </a:r>
          </a:p>
          <a:p>
            <a:pPr marL="285750" indent="-285750" algn="just">
              <a:lnSpc>
                <a:spcPct val="150000"/>
              </a:lnSpc>
              <a:buClr>
                <a:srgbClr val="00A2E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42F4D"/>
                </a:solidFill>
                <a:latin typeface="Roboto"/>
              </a:rPr>
              <a:t>E</a:t>
            </a: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ntreprises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créée depuis le 1</a:t>
            </a:r>
            <a:r>
              <a:rPr lang="fr-FR" sz="1400" baseline="30000" dirty="0">
                <a:solidFill>
                  <a:srgbClr val="242F4D"/>
                </a:solidFill>
                <a:latin typeface="Roboto"/>
              </a:rPr>
              <a:t>er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 janvier 2019</a:t>
            </a:r>
          </a:p>
          <a:p>
            <a:pPr marL="87313" lvl="1" algn="just">
              <a:buClr>
                <a:srgbClr val="D93A99"/>
              </a:buClr>
            </a:pPr>
            <a:r>
              <a:rPr lang="fr-FR" sz="1400" dirty="0" smtClean="0">
                <a:solidFill>
                  <a:srgbClr val="242F4D"/>
                </a:solidFill>
                <a:latin typeface="Roboto"/>
              </a:rPr>
              <a:t>Prêt correspondant à la </a:t>
            </a:r>
            <a:r>
              <a:rPr lang="fr-FR" sz="1400" b="1" dirty="0" smtClean="0">
                <a:solidFill>
                  <a:srgbClr val="2AA3DB"/>
                </a:solidFill>
                <a:latin typeface="Roboto"/>
              </a:rPr>
              <a:t>masse </a:t>
            </a:r>
            <a:r>
              <a:rPr lang="fr-FR" sz="1400" b="1" dirty="0">
                <a:solidFill>
                  <a:srgbClr val="2AA3DB"/>
                </a:solidFill>
                <a:latin typeface="Roboto"/>
              </a:rPr>
              <a:t>salariale </a:t>
            </a:r>
            <a:r>
              <a:rPr lang="fr-FR" sz="1400" dirty="0">
                <a:solidFill>
                  <a:srgbClr val="242F4D"/>
                </a:solidFill>
                <a:latin typeface="Roboto"/>
              </a:rPr>
              <a:t>France estimée sur </a:t>
            </a:r>
            <a:r>
              <a:rPr lang="fr-FR" sz="1400" b="1" dirty="0" smtClean="0">
                <a:solidFill>
                  <a:srgbClr val="2AA3DB"/>
                </a:solidFill>
                <a:latin typeface="Roboto"/>
              </a:rPr>
              <a:t>les </a:t>
            </a:r>
            <a:r>
              <a:rPr lang="fr-FR" sz="1400" b="1" dirty="0">
                <a:solidFill>
                  <a:srgbClr val="2AA3DB"/>
                </a:solidFill>
                <a:latin typeface="Roboto"/>
              </a:rPr>
              <a:t>deux premières années d’activité  </a:t>
            </a:r>
          </a:p>
          <a:p>
            <a:pPr marL="0" lvl="1" algn="just">
              <a:buClr>
                <a:srgbClr val="D93A99"/>
              </a:buClr>
            </a:pPr>
            <a:endParaRPr lang="fr-FR" sz="1400" dirty="0">
              <a:solidFill>
                <a:srgbClr val="242F4D"/>
              </a:solidFill>
              <a:latin typeface="Roboto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997157" y="4226546"/>
            <a:ext cx="5381075" cy="1384995"/>
            <a:chOff x="1412046" y="4433072"/>
            <a:chExt cx="5876414" cy="138499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46" y="4433072"/>
              <a:ext cx="798614" cy="75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2176482" y="4433072"/>
              <a:ext cx="51119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rgbClr val="2AA3DB"/>
                  </a:solidFill>
                  <a:latin typeface="Roboto"/>
                </a:rPr>
                <a:t>Modalités :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Dispositifs accessibles jusqu’au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30 juin 2021</a:t>
              </a:r>
              <a:endParaRPr lang="fr-FR" sz="1400" b="1" dirty="0">
                <a:solidFill>
                  <a:srgbClr val="00B7E6"/>
                </a:solidFill>
                <a:latin typeface="Roboto"/>
              </a:endParaRP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Franchise :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1 an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(prêt) </a:t>
              </a:r>
              <a:r>
                <a:rPr lang="fr-FR" sz="1400" dirty="0" smtClean="0">
                  <a:solidFill>
                    <a:srgbClr val="004687"/>
                  </a:solidFill>
                  <a:latin typeface="Roboto"/>
                </a:rPr>
                <a:t>;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3 ans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(avance)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Durée d’amortissement 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: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6 ans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(prêt)</a:t>
              </a:r>
              <a:r>
                <a:rPr lang="fr-FR" sz="1400" dirty="0">
                  <a:solidFill>
                    <a:srgbClr val="004687"/>
                  </a:solidFill>
                  <a:latin typeface="Roboto"/>
                </a:rPr>
                <a:t> ;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10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ans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(avance) 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Taux applicables </a:t>
              </a:r>
              <a:r>
                <a:rPr lang="fr-FR" sz="1400" dirty="0" smtClean="0">
                  <a:solidFill>
                    <a:srgbClr val="004687"/>
                  </a:solidFill>
                  <a:latin typeface="Roboto"/>
                </a:rPr>
                <a:t>: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en fonction du dispositif</a:t>
              </a:r>
              <a:endParaRPr lang="fr-FR" sz="1400" b="1" dirty="0">
                <a:solidFill>
                  <a:srgbClr val="00B7E6"/>
                </a:solidFill>
                <a:latin typeface="Roboto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711154" y="4518930"/>
            <a:ext cx="5286052" cy="803267"/>
            <a:chOff x="6579074" y="5189490"/>
            <a:chExt cx="5286052" cy="803267"/>
          </a:xfrm>
        </p:grpSpPr>
        <p:grpSp>
          <p:nvGrpSpPr>
            <p:cNvPr id="24" name="Groupe 23"/>
            <p:cNvGrpSpPr/>
            <p:nvPr/>
          </p:nvGrpSpPr>
          <p:grpSpPr>
            <a:xfrm>
              <a:off x="6596796" y="5335011"/>
              <a:ext cx="5268330" cy="657746"/>
              <a:chOff x="3544832" y="4703738"/>
              <a:chExt cx="6746273" cy="709991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3731494" y="4703738"/>
                <a:ext cx="5827836" cy="709990"/>
              </a:xfrm>
              <a:prstGeom prst="roundRect">
                <a:avLst/>
              </a:prstGeom>
              <a:solidFill>
                <a:srgbClr val="242F4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fr-FR" sz="1400" dirty="0">
                  <a:latin typeface="Roboto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544832" y="4832338"/>
                <a:ext cx="6746273" cy="581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4500" lvl="1" algn="just">
                  <a:spcBef>
                    <a:spcPts val="600"/>
                  </a:spcBef>
                  <a:buClr>
                    <a:schemeClr val="bg1"/>
                  </a:buClr>
                  <a:buSzPct val="130000"/>
                  <a:defRPr/>
                </a:pPr>
                <a:r>
                  <a:rPr lang="fr-FR" sz="1200" b="1" i="1" dirty="0" smtClean="0">
                    <a:solidFill>
                      <a:schemeClr val="bg1"/>
                    </a:solidFill>
                    <a:latin typeface="Roboto"/>
                  </a:rPr>
                  <a:t>Avoir eu un refus de PGE est un préalable impératif</a:t>
                </a:r>
              </a:p>
              <a:p>
                <a:pPr marL="444500" lvl="1" algn="just">
                  <a:spcBef>
                    <a:spcPts val="600"/>
                  </a:spcBef>
                  <a:buClr>
                    <a:schemeClr val="bg1"/>
                  </a:buClr>
                  <a:buSzPct val="130000"/>
                  <a:defRPr/>
                </a:pPr>
                <a:r>
                  <a:rPr lang="fr-FR" sz="1200" b="1" i="1" dirty="0" smtClean="0">
                    <a:solidFill>
                      <a:schemeClr val="bg1"/>
                    </a:solidFill>
                    <a:latin typeface="Roboto"/>
                  </a:rPr>
                  <a:t>Saisine du CODEFI / CRP</a:t>
                </a:r>
                <a:endParaRPr lang="fr-FR" sz="1200" b="1" i="1" dirty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6579074" y="5189490"/>
              <a:ext cx="459913" cy="473187"/>
              <a:chOff x="1200965" y="4835978"/>
              <a:chExt cx="576384" cy="536290"/>
            </a:xfrm>
          </p:grpSpPr>
          <p:sp>
            <p:nvSpPr>
              <p:cNvPr id="26" name="Triangle isocèle 25"/>
              <p:cNvSpPr/>
              <p:nvPr/>
            </p:nvSpPr>
            <p:spPr>
              <a:xfrm>
                <a:off x="1200965" y="4835980"/>
                <a:ext cx="576384" cy="536288"/>
              </a:xfrm>
              <a:prstGeom prst="triangle">
                <a:avLst/>
              </a:prstGeom>
              <a:solidFill>
                <a:schemeClr val="bg1"/>
              </a:solidFill>
              <a:ln w="38100">
                <a:solidFill>
                  <a:srgbClr val="D93A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fr-FR" sz="1400" dirty="0">
                  <a:latin typeface="Roboto"/>
                </a:endParaRPr>
              </a:p>
            </p:txBody>
          </p:sp>
          <p:sp>
            <p:nvSpPr>
              <p:cNvPr id="28" name="Triangle isocèle 27"/>
              <p:cNvSpPr/>
              <p:nvPr/>
            </p:nvSpPr>
            <p:spPr>
              <a:xfrm>
                <a:off x="1200965" y="4835978"/>
                <a:ext cx="576384" cy="536288"/>
              </a:xfrm>
              <a:prstGeom prst="triangle">
                <a:avLst/>
              </a:prstGeom>
              <a:solidFill>
                <a:schemeClr val="bg1"/>
              </a:solidFill>
              <a:ln w="38100">
                <a:solidFill>
                  <a:srgbClr val="D93A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fr-FR" sz="1400" dirty="0">
                  <a:latin typeface="Robot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963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40970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2640" y="705396"/>
            <a:ext cx="103936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DISPOSITIFS ET MESURES D’URGENCE COVID-19</a:t>
            </a:r>
          </a:p>
          <a:p>
            <a:r>
              <a:rPr lang="fr-FR" sz="1600" i="1" dirty="0">
                <a:solidFill>
                  <a:srgbClr val="253D66"/>
                </a:solidFill>
                <a:latin typeface="Roboto"/>
              </a:rPr>
              <a:t>Prêts </a:t>
            </a:r>
            <a:r>
              <a:rPr lang="fr-FR" sz="1600" i="1" dirty="0" smtClean="0">
                <a:solidFill>
                  <a:srgbClr val="253D66"/>
                </a:solidFill>
                <a:latin typeface="Roboto"/>
              </a:rPr>
              <a:t>participatifs relance </a:t>
            </a:r>
            <a:r>
              <a:rPr lang="fr-FR" sz="1600" i="1" dirty="0">
                <a:solidFill>
                  <a:srgbClr val="253D66"/>
                </a:solidFill>
                <a:latin typeface="Roboto"/>
              </a:rPr>
              <a:t>: renforce les fonds </a:t>
            </a:r>
            <a:r>
              <a:rPr lang="fr-FR" sz="1600" i="1" dirty="0" smtClean="0">
                <a:solidFill>
                  <a:srgbClr val="253D66"/>
                </a:solidFill>
                <a:latin typeface="Roboto"/>
              </a:rPr>
              <a:t>propres et finance le développement </a:t>
            </a:r>
            <a:endParaRPr lang="fr-FR" sz="1600" i="1" dirty="0">
              <a:solidFill>
                <a:srgbClr val="253D66"/>
              </a:solidFill>
              <a:latin typeface="Roboto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0" y="5529282"/>
            <a:ext cx="2030465" cy="386522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992702" y="1582279"/>
            <a:ext cx="3769166" cy="1169551"/>
            <a:chOff x="861179" y="1897239"/>
            <a:chExt cx="3769166" cy="116955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179" y="1897239"/>
              <a:ext cx="867109" cy="89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1697539" y="1897239"/>
              <a:ext cx="293280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rgbClr val="2AA3DB"/>
                  </a:solidFill>
                  <a:latin typeface="Roboto"/>
                </a:rPr>
                <a:t>Bénéficiaires : </a:t>
              </a:r>
              <a:endParaRPr lang="fr-FR" sz="1400" dirty="0">
                <a:solidFill>
                  <a:srgbClr val="242F4D"/>
                </a:solidFill>
                <a:latin typeface="Roboto"/>
              </a:endParaRP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TPE-PME jusqu’à 250 salariés </a:t>
              </a:r>
            </a:p>
            <a:p>
              <a:pPr algn="just">
                <a:buClr>
                  <a:srgbClr val="00B7E6"/>
                </a:buClr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et 50 millions d’euros de CA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ETI jusqu’à 4999 salariés </a:t>
              </a:r>
            </a:p>
            <a:p>
              <a:pPr algn="just">
                <a:buClr>
                  <a:srgbClr val="00B7E6"/>
                </a:buClr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et 1,5 milliards d’euros de 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CA</a:t>
              </a:r>
              <a:endParaRPr lang="fr-FR" sz="1400" dirty="0">
                <a:solidFill>
                  <a:srgbClr val="2AA3DB"/>
                </a:solidFill>
                <a:latin typeface="Roboto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470109" y="3606465"/>
            <a:ext cx="4075842" cy="1304045"/>
            <a:chOff x="7112194" y="2033231"/>
            <a:chExt cx="4075842" cy="130404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194" y="2033231"/>
              <a:ext cx="849705" cy="953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7912948" y="2060003"/>
              <a:ext cx="3275088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400" b="1" dirty="0" smtClean="0">
                  <a:solidFill>
                    <a:srgbClr val="00A5C8"/>
                  </a:solidFill>
                  <a:latin typeface="Roboto"/>
                </a:rPr>
                <a:t>Dans les faits:</a:t>
              </a:r>
              <a:endParaRPr lang="fr-FR" sz="1400" dirty="0" smtClean="0">
                <a:solidFill>
                  <a:srgbClr val="00A5C8"/>
                </a:solidFill>
                <a:latin typeface="Roboto"/>
              </a:endParaRP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L</a:t>
              </a: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e ratio d’endettement sur Fp &lt; à 5 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Le montant du prêt participatif ou obligation &lt; à la moitié des FP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Taux d’intérêt bancaire [4,5% - 5%]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98965" y="2799534"/>
            <a:ext cx="4490914" cy="1384995"/>
            <a:chOff x="1442526" y="3121868"/>
            <a:chExt cx="4490914" cy="138499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526" y="3194139"/>
              <a:ext cx="699509" cy="57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2264182" y="3121868"/>
              <a:ext cx="366925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 smtClean="0">
                  <a:solidFill>
                    <a:srgbClr val="2AA3DB"/>
                  </a:solidFill>
                  <a:latin typeface="Roboto"/>
                </a:rPr>
                <a:t>Montant - Droit commun :</a:t>
              </a:r>
              <a:endParaRPr lang="fr-FR" sz="1400" b="1" dirty="0">
                <a:solidFill>
                  <a:srgbClr val="2AA3DB"/>
                </a:solidFill>
                <a:latin typeface="Roboto"/>
              </a:endParaRPr>
            </a:p>
            <a:p>
              <a:pPr marL="285750" indent="-285750" algn="just"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Prêt</a:t>
              </a:r>
              <a:r>
                <a:rPr lang="fr-FR" sz="1400" dirty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jusqu’à</a:t>
              </a:r>
              <a:r>
                <a:rPr lang="fr-FR" sz="1400" dirty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12,5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%</a:t>
              </a:r>
              <a:r>
                <a:rPr lang="fr-FR" sz="1400" dirty="0">
                  <a:solidFill>
                    <a:srgbClr val="004687"/>
                  </a:solidFill>
                  <a:latin typeface="Roboto"/>
                </a:rPr>
                <a:t>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du CA 2019 pour PME /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10%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du CA si le plafond de 25% du PGE est dépassé</a:t>
              </a:r>
            </a:p>
            <a:p>
              <a:pPr marL="285750" indent="-285750" algn="just"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8,4%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du CA pour les ETI </a:t>
              </a:r>
              <a:r>
                <a:rPr lang="fr-FR" sz="1400" dirty="0" smtClean="0">
                  <a:solidFill>
                    <a:srgbClr val="004687"/>
                  </a:solidFill>
                  <a:latin typeface="Roboto"/>
                </a:rPr>
                <a:t>/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5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%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du CA si le plafond de 25% du PGE est dépassé</a:t>
              </a: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56" y="1949311"/>
            <a:ext cx="909240" cy="65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000910" y="1983769"/>
            <a:ext cx="3545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00A5C8"/>
                </a:solidFill>
                <a:latin typeface="Roboto"/>
              </a:rPr>
              <a:t>Montant </a:t>
            </a:r>
            <a:r>
              <a:rPr lang="fr-FR" sz="1400" b="1" dirty="0">
                <a:solidFill>
                  <a:srgbClr val="00A5C8"/>
                </a:solidFill>
                <a:latin typeface="Roboto"/>
              </a:rPr>
              <a:t>du prêt </a:t>
            </a:r>
            <a:r>
              <a:rPr lang="fr-FR" sz="1400" b="1" dirty="0" smtClean="0">
                <a:solidFill>
                  <a:srgbClr val="00A5C8"/>
                </a:solidFill>
                <a:latin typeface="Roboto"/>
              </a:rPr>
              <a:t> </a:t>
            </a:r>
            <a:endParaRPr lang="fr-FR" sz="1400" b="1" dirty="0">
              <a:solidFill>
                <a:srgbClr val="00A5C8"/>
              </a:solidFill>
              <a:latin typeface="Roboto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020478" y="2267314"/>
            <a:ext cx="44829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A2E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42F4D"/>
                </a:solidFill>
                <a:latin typeface="Roboto"/>
              </a:rPr>
              <a:t>[200k€ - 100M€]</a:t>
            </a:r>
          </a:p>
          <a:p>
            <a:pPr marL="285750" indent="-285750" algn="just">
              <a:buClr>
                <a:srgbClr val="00A2E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42F4D"/>
                </a:solidFill>
                <a:latin typeface="Roboto"/>
              </a:rPr>
              <a:t>Entreprises innovantes, si CA 2019 &gt; 2M€ </a:t>
            </a:r>
          </a:p>
          <a:p>
            <a:pPr marL="285750" indent="-285750" algn="just">
              <a:buClr>
                <a:srgbClr val="00A2E0"/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AA3DB"/>
                </a:solidFill>
                <a:latin typeface="Roboto"/>
              </a:rPr>
              <a:t>PPR +PGE + Obligations Relance &lt; 25%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du CA 2019 ou</a:t>
            </a:r>
            <a:r>
              <a:rPr lang="fr-FR" sz="1400" dirty="0">
                <a:solidFill>
                  <a:srgbClr val="004687"/>
                </a:solidFill>
                <a:latin typeface="Roboto"/>
              </a:rPr>
              <a:t> </a:t>
            </a:r>
            <a:r>
              <a:rPr lang="fr-FR" sz="1400" b="1" dirty="0">
                <a:solidFill>
                  <a:srgbClr val="2AA3DB"/>
                </a:solidFill>
                <a:latin typeface="Roboto"/>
              </a:rPr>
              <a:t>PPR +PGE + Obligations Relance &lt; 2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fois la masse salariale</a:t>
            </a:r>
          </a:p>
          <a:p>
            <a:pPr marL="0" lvl="1" algn="just">
              <a:buClr>
                <a:srgbClr val="D93A99"/>
              </a:buClr>
            </a:pPr>
            <a:endParaRPr lang="fr-FR" sz="1400" dirty="0">
              <a:solidFill>
                <a:srgbClr val="242F4D"/>
              </a:solidFill>
              <a:latin typeface="Roboto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997157" y="4226546"/>
            <a:ext cx="5513158" cy="1384995"/>
            <a:chOff x="1412046" y="4433072"/>
            <a:chExt cx="6020653" cy="138499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46" y="4433072"/>
              <a:ext cx="798614" cy="75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2320720" y="4433072"/>
              <a:ext cx="511197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rgbClr val="2AA3DB"/>
                  </a:solidFill>
                  <a:latin typeface="Roboto"/>
                </a:rPr>
                <a:t>Modalités :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Dispositifs accessibles jusqu’au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30 juin 2022</a:t>
              </a:r>
              <a:endParaRPr lang="fr-FR" sz="1400" b="1" dirty="0">
                <a:solidFill>
                  <a:srgbClr val="00B7E6"/>
                </a:solidFill>
                <a:latin typeface="Roboto"/>
              </a:endParaRP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rgbClr val="242F4D"/>
                  </a:solidFill>
                  <a:latin typeface="Roboto"/>
                </a:rPr>
                <a:t>Maturité :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8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 ans </a:t>
              </a:r>
              <a:r>
                <a:rPr lang="fr-FR" sz="1400" dirty="0">
                  <a:solidFill>
                    <a:srgbClr val="242F4D"/>
                  </a:solidFill>
                  <a:latin typeface="Roboto"/>
                </a:rPr>
                <a:t>(prêt) et différé de remboursement de </a:t>
              </a:r>
              <a:r>
                <a:rPr lang="fr-FR" sz="1400" b="1" dirty="0">
                  <a:solidFill>
                    <a:srgbClr val="00B7E6"/>
                  </a:solidFill>
                  <a:latin typeface="Roboto"/>
                </a:rPr>
                <a:t>4 ans </a:t>
              </a:r>
            </a:p>
            <a:p>
              <a:pPr marL="285750" indent="-285750" algn="just">
                <a:buClr>
                  <a:srgbClr val="00B7E6"/>
                </a:buClr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Taux applicables </a:t>
              </a:r>
              <a:r>
                <a:rPr lang="fr-FR" sz="1400" dirty="0" smtClean="0">
                  <a:solidFill>
                    <a:srgbClr val="004687"/>
                  </a:solidFill>
                  <a:latin typeface="Roboto"/>
                </a:rPr>
                <a:t>: </a:t>
              </a:r>
              <a:r>
                <a:rPr lang="fr-FR" sz="1400" b="1" dirty="0" smtClean="0">
                  <a:solidFill>
                    <a:srgbClr val="00B7E6"/>
                  </a:solidFill>
                  <a:latin typeface="Roboto"/>
                </a:rPr>
                <a:t>fixé par chaque établissement bancaire </a:t>
              </a:r>
              <a:endParaRPr lang="fr-FR" sz="1400" b="1" dirty="0">
                <a:solidFill>
                  <a:srgbClr val="00B7E6"/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19779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CCI IDF orange">
  <a:themeElements>
    <a:clrScheme name="CCI ParisIDF">
      <a:dk1>
        <a:sysClr val="windowText" lastClr="000000"/>
      </a:dk1>
      <a:lt1>
        <a:sysClr val="window" lastClr="FFFFFF"/>
      </a:lt1>
      <a:dk2>
        <a:srgbClr val="1D2545"/>
      </a:dk2>
      <a:lt2>
        <a:srgbClr val="25B2E4"/>
      </a:lt2>
      <a:accent1>
        <a:srgbClr val="004379"/>
      </a:accent1>
      <a:accent2>
        <a:srgbClr val="E50043"/>
      </a:accent2>
      <a:accent3>
        <a:srgbClr val="00B050"/>
      </a:accent3>
      <a:accent4>
        <a:srgbClr val="EA7A00"/>
      </a:accent4>
      <a:accent5>
        <a:srgbClr val="2F5B7E"/>
      </a:accent5>
      <a:accent6>
        <a:srgbClr val="2A8EC1"/>
      </a:accent6>
      <a:hlink>
        <a:srgbClr val="A5A5A5"/>
      </a:hlink>
      <a:folHlink>
        <a:srgbClr val="BFBFB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EME CCI IDF orange">
  <a:themeElements>
    <a:clrScheme name="CCI ParisIDF">
      <a:dk1>
        <a:sysClr val="windowText" lastClr="000000"/>
      </a:dk1>
      <a:lt1>
        <a:sysClr val="window" lastClr="FFFFFF"/>
      </a:lt1>
      <a:dk2>
        <a:srgbClr val="1D2545"/>
      </a:dk2>
      <a:lt2>
        <a:srgbClr val="25B2E4"/>
      </a:lt2>
      <a:accent1>
        <a:srgbClr val="004379"/>
      </a:accent1>
      <a:accent2>
        <a:srgbClr val="E50043"/>
      </a:accent2>
      <a:accent3>
        <a:srgbClr val="00B050"/>
      </a:accent3>
      <a:accent4>
        <a:srgbClr val="EA7A00"/>
      </a:accent4>
      <a:accent5>
        <a:srgbClr val="2F5B7E"/>
      </a:accent5>
      <a:accent6>
        <a:srgbClr val="2A8EC1"/>
      </a:accent6>
      <a:hlink>
        <a:srgbClr val="A5A5A5"/>
      </a:hlink>
      <a:folHlink>
        <a:srgbClr val="BFBFB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EME CCI IDF orange">
  <a:themeElements>
    <a:clrScheme name="CCI ParisIDF">
      <a:dk1>
        <a:sysClr val="windowText" lastClr="000000"/>
      </a:dk1>
      <a:lt1>
        <a:sysClr val="window" lastClr="FFFFFF"/>
      </a:lt1>
      <a:dk2>
        <a:srgbClr val="1D2545"/>
      </a:dk2>
      <a:lt2>
        <a:srgbClr val="25B2E4"/>
      </a:lt2>
      <a:accent1>
        <a:srgbClr val="004379"/>
      </a:accent1>
      <a:accent2>
        <a:srgbClr val="E50043"/>
      </a:accent2>
      <a:accent3>
        <a:srgbClr val="00B050"/>
      </a:accent3>
      <a:accent4>
        <a:srgbClr val="EA7A00"/>
      </a:accent4>
      <a:accent5>
        <a:srgbClr val="2F5B7E"/>
      </a:accent5>
      <a:accent6>
        <a:srgbClr val="2A8EC1"/>
      </a:accent6>
      <a:hlink>
        <a:srgbClr val="A5A5A5"/>
      </a:hlink>
      <a:folHlink>
        <a:srgbClr val="BFBFB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EME CCI IDF orange">
  <a:themeElements>
    <a:clrScheme name="CCI ParisIDF">
      <a:dk1>
        <a:sysClr val="windowText" lastClr="000000"/>
      </a:dk1>
      <a:lt1>
        <a:sysClr val="window" lastClr="FFFFFF"/>
      </a:lt1>
      <a:dk2>
        <a:srgbClr val="1D2545"/>
      </a:dk2>
      <a:lt2>
        <a:srgbClr val="25B2E4"/>
      </a:lt2>
      <a:accent1>
        <a:srgbClr val="004379"/>
      </a:accent1>
      <a:accent2>
        <a:srgbClr val="E50043"/>
      </a:accent2>
      <a:accent3>
        <a:srgbClr val="00B050"/>
      </a:accent3>
      <a:accent4>
        <a:srgbClr val="EA7A00"/>
      </a:accent4>
      <a:accent5>
        <a:srgbClr val="2F5B7E"/>
      </a:accent5>
      <a:accent6>
        <a:srgbClr val="2A8EC1"/>
      </a:accent6>
      <a:hlink>
        <a:srgbClr val="A5A5A5"/>
      </a:hlink>
      <a:folHlink>
        <a:srgbClr val="BFBFB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12751</TotalTime>
  <Words>2605</Words>
  <Application>Microsoft Office PowerPoint</Application>
  <PresentationFormat>Grand écran</PresentationFormat>
  <Paragraphs>434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26</vt:i4>
      </vt:variant>
    </vt:vector>
  </HeadingPairs>
  <TitlesOfParts>
    <vt:vector size="37" baseType="lpstr">
      <vt:lpstr>MS PGothic</vt:lpstr>
      <vt:lpstr>MS PGothic</vt:lpstr>
      <vt:lpstr>Arial</vt:lpstr>
      <vt:lpstr>Calibri</vt:lpstr>
      <vt:lpstr>Calibri Light</vt:lpstr>
      <vt:lpstr>Roboto</vt:lpstr>
      <vt:lpstr>Wingdings</vt:lpstr>
      <vt:lpstr>THEME CCI IDF orange</vt:lpstr>
      <vt:lpstr>1_THEME CCI IDF orange</vt:lpstr>
      <vt:lpstr>2_THEME CCI IDF orange</vt:lpstr>
      <vt:lpstr>3_THEME CCI IDF orange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Brief</dc:creator>
  <cp:keywords/>
  <dc:description/>
  <cp:lastModifiedBy>PRUDHOMME Jessie</cp:lastModifiedBy>
  <cp:revision>920</cp:revision>
  <cp:lastPrinted>2018-12-04T14:22:08Z</cp:lastPrinted>
  <dcterms:created xsi:type="dcterms:W3CDTF">2018-07-09T10:01:12Z</dcterms:created>
  <dcterms:modified xsi:type="dcterms:W3CDTF">2021-05-28T07:51:30Z</dcterms:modified>
  <cp:category/>
</cp:coreProperties>
</file>