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08/06/2021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MSIPCMContentMarking" descr="{&quot;HashCode&quot;:1859994762,&quot;Placement&quot;:&quot;Footer&quot;,&quot;Top&quot;:519.343,&quot;Left&quot;:844.5204,&quot;SlideWidth&quot;:960,&quot;SlideHeight&quot;:540}">
            <a:extLst>
              <a:ext uri="{FF2B5EF4-FFF2-40B4-BE49-F238E27FC236}">
                <a16:creationId xmlns:a16="http://schemas.microsoft.com/office/drawing/2014/main" id="{FFAEFBD4-9E07-44F0-A249-5B8B6950C2A4}"/>
              </a:ext>
            </a:extLst>
          </p:cNvPr>
          <p:cNvSpPr txBox="1"/>
          <p:nvPr userDrawn="1"/>
        </p:nvSpPr>
        <p:spPr>
          <a:xfrm>
            <a:off x="10725409" y="6595656"/>
            <a:ext cx="14665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FF"/>
                </a:solidFill>
                <a:latin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4737"/>
            <a:ext cx="9144000" cy="23876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AA8E42-D968-4522-B85E-D013C0DD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315" y="6405531"/>
            <a:ext cx="2014175" cy="247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ABB2FB-5380-4BDD-BEC4-CFCA81BDCF62}"/>
              </a:ext>
            </a:extLst>
          </p:cNvPr>
          <p:cNvSpPr/>
          <p:nvPr/>
        </p:nvSpPr>
        <p:spPr>
          <a:xfrm>
            <a:off x="548363" y="1167749"/>
            <a:ext cx="9873593" cy="22457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Boostez votre projet de création d'entreprise grâce à la plateforme #</a:t>
            </a:r>
            <a:r>
              <a:rPr lang="fr-FR" sz="4000" b="1" dirty="0" err="1">
                <a:solidFill>
                  <a:schemeClr val="bg1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LancezVous</a:t>
            </a:r>
            <a:r>
              <a:rPr lang="fr-FR" sz="4000" b="1" dirty="0">
                <a:solidFill>
                  <a:schemeClr val="bg1"/>
                </a:solidFill>
                <a:latin typeface="BNPP Sans" panose="02000000000000000000" pitchFamily="50" charset="0"/>
                <a:ea typeface="Times New Roman" panose="02020603050405020304" pitchFamily="18" charset="0"/>
              </a:rPr>
              <a:t>» </a:t>
            </a:r>
            <a:endParaRPr lang="fr-FR" sz="4000" b="1" dirty="0">
              <a:solidFill>
                <a:schemeClr val="bg1"/>
              </a:solidFill>
              <a:latin typeface="BNPP Sans" panose="02000000000000000000" pitchFamily="50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AFBB73EF-80F0-4F6B-91A7-315E04E41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15" y="5541924"/>
            <a:ext cx="1863970" cy="3907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743010-2093-4772-9A66-6F0FCA6CDD98}"/>
              </a:ext>
            </a:extLst>
          </p:cNvPr>
          <p:cNvSpPr txBox="1"/>
          <p:nvPr/>
        </p:nvSpPr>
        <p:spPr>
          <a:xfrm>
            <a:off x="548362" y="3579870"/>
            <a:ext cx="486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BNPP Sans" panose="02000000000000000000" pitchFamily="50" charset="0"/>
              </a:rPr>
              <a:t>9 juin 2021 15h30-15h50</a:t>
            </a:r>
          </a:p>
        </p:txBody>
      </p:sp>
    </p:spTree>
    <p:extLst>
      <p:ext uri="{BB962C8B-B14F-4D97-AF65-F5344CB8AC3E}">
        <p14:creationId xmlns:p14="http://schemas.microsoft.com/office/powerpoint/2010/main" val="9893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344"/>
            <a:ext cx="9144000" cy="1655762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EDF2623-82CF-4634-8949-33A4B357F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" y="5240508"/>
            <a:ext cx="1863970" cy="390701"/>
          </a:xfrm>
          <a:prstGeom prst="rect">
            <a:avLst/>
          </a:prstGeom>
        </p:spPr>
      </p:pic>
      <p:pic>
        <p:nvPicPr>
          <p:cNvPr id="7" name="Image 6" descr="Une image contenant personne, mur, intérieur, femme&#10;&#10;Description générée automatiquement">
            <a:extLst>
              <a:ext uri="{FF2B5EF4-FFF2-40B4-BE49-F238E27FC236}">
                <a16:creationId xmlns:a16="http://schemas.microsoft.com/office/drawing/2014/main" id="{DF64297D-3331-4373-A8DA-498649C78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91" y="2619988"/>
            <a:ext cx="1471395" cy="1471395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853A64-39E7-4758-9793-9F4C484184A1}"/>
              </a:ext>
            </a:extLst>
          </p:cNvPr>
          <p:cNvSpPr/>
          <p:nvPr/>
        </p:nvSpPr>
        <p:spPr>
          <a:xfrm>
            <a:off x="5042122" y="2907421"/>
            <a:ext cx="5184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8080"/>
                </a:solidFill>
                <a:latin typeface="BNPP Sans" panose="02000000000000000000" pitchFamily="50" charset="0"/>
                <a:ea typeface="Times New Roman" panose="02020603050405020304" pitchFamily="18" charset="0"/>
              </a:rPr>
              <a:t>Charlotte PROT – BNP Paribas</a:t>
            </a:r>
          </a:p>
          <a:p>
            <a:r>
              <a:rPr lang="fr-FR" sz="1600" dirty="0">
                <a:solidFill>
                  <a:srgbClr val="008080"/>
                </a:solidFill>
                <a:latin typeface="BNPP Sans" panose="02000000000000000000" pitchFamily="50" charset="0"/>
              </a:rPr>
              <a:t>Responsable plateforme #</a:t>
            </a:r>
            <a:r>
              <a:rPr lang="fr-FR" sz="1600" dirty="0" err="1">
                <a:solidFill>
                  <a:srgbClr val="008080"/>
                </a:solidFill>
                <a:latin typeface="BNPP Sans" panose="02000000000000000000" pitchFamily="50" charset="0"/>
              </a:rPr>
              <a:t>LancezVous</a:t>
            </a:r>
            <a:endParaRPr lang="fr-FR" sz="1600" dirty="0">
              <a:solidFill>
                <a:srgbClr val="008080"/>
              </a:solidFill>
              <a:latin typeface="BNPP Sans" panose="02000000000000000000" pitchFamily="50" charset="0"/>
            </a:endParaRPr>
          </a:p>
          <a:p>
            <a:endParaRPr lang="fr-FR" sz="1600" dirty="0">
              <a:solidFill>
                <a:srgbClr val="008080"/>
              </a:solidFill>
              <a:latin typeface="BNPP Sans" panose="02000000000000000000" pitchFamily="50" charset="0"/>
            </a:endParaRPr>
          </a:p>
          <a:p>
            <a:r>
              <a:rPr lang="fr-FR" sz="1600" dirty="0">
                <a:solidFill>
                  <a:srgbClr val="008080"/>
                </a:solidFill>
                <a:latin typeface="BNPP Sans" panose="02000000000000000000" pitchFamily="50" charset="0"/>
              </a:rPr>
              <a:t>Speaker</a:t>
            </a:r>
          </a:p>
        </p:txBody>
      </p:sp>
      <p:pic>
        <p:nvPicPr>
          <p:cNvPr id="9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095E8515-713D-4DEF-8389-8172A470A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79" y="4638533"/>
            <a:ext cx="1409244" cy="1409244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26817F-3E7C-4D07-8ECF-27DA9D7FDCEB}"/>
              </a:ext>
            </a:extLst>
          </p:cNvPr>
          <p:cNvSpPr/>
          <p:nvPr/>
        </p:nvSpPr>
        <p:spPr>
          <a:xfrm>
            <a:off x="5130141" y="4880214"/>
            <a:ext cx="5184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8080"/>
                </a:solidFill>
                <a:latin typeface="BNPP Sans" panose="02000000000000000000" pitchFamily="50" charset="0"/>
                <a:ea typeface="Times New Roman" panose="02020603050405020304" pitchFamily="18" charset="0"/>
              </a:rPr>
              <a:t>Sarah Janin – BNP Paribas</a:t>
            </a:r>
          </a:p>
          <a:p>
            <a:r>
              <a:rPr lang="fr-FR" sz="1600" b="1" dirty="0">
                <a:solidFill>
                  <a:srgbClr val="008080"/>
                </a:solidFill>
                <a:latin typeface="BNPP Sans" panose="02000000000000000000" pitchFamily="50" charset="0"/>
              </a:rPr>
              <a:t>Responsable Marché des Pro/TPE</a:t>
            </a:r>
          </a:p>
          <a:p>
            <a:endParaRPr lang="fr-FR" sz="1600" dirty="0">
              <a:solidFill>
                <a:srgbClr val="008080"/>
              </a:solidFill>
              <a:latin typeface="BNPP Sans" panose="02000000000000000000" pitchFamily="50" charset="0"/>
            </a:endParaRPr>
          </a:p>
          <a:p>
            <a:r>
              <a:rPr lang="fr-FR" sz="1600" dirty="0">
                <a:solidFill>
                  <a:srgbClr val="008080"/>
                </a:solidFill>
                <a:latin typeface="BNPP Sans" panose="02000000000000000000" pitchFamily="50" charset="0"/>
              </a:rPr>
              <a:t>En live sur le tchat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F6DD-BA3C-4EA7-8D68-970B89247B7B}"/>
              </a:ext>
            </a:extLst>
          </p:cNvPr>
          <p:cNvSpPr/>
          <p:nvPr/>
        </p:nvSpPr>
        <p:spPr>
          <a:xfrm>
            <a:off x="2390661" y="101346"/>
            <a:ext cx="8443758" cy="95410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1211878">
              <a:spcBef>
                <a:spcPts val="266"/>
              </a:spcBef>
              <a:buClr>
                <a:schemeClr val="accent4"/>
              </a:buClr>
              <a:buSzPct val="100000"/>
            </a:pPr>
            <a:r>
              <a:rPr lang="fr-FR" sz="2000" b="1" cap="all" spc="300" dirty="0">
                <a:solidFill>
                  <a:srgbClr val="008080"/>
                </a:solidFill>
                <a:latin typeface="BNPP Sans" panose="02000000000000000000" pitchFamily="50" charset="0"/>
              </a:rPr>
              <a:t>Boostez votre projet de création d'entreprise grâce à la plateforme #</a:t>
            </a:r>
            <a:r>
              <a:rPr lang="fr-FR" sz="2000" b="1" cap="all" spc="300" dirty="0" err="1">
                <a:solidFill>
                  <a:srgbClr val="008080"/>
                </a:solidFill>
                <a:latin typeface="BNPP Sans" panose="02000000000000000000" pitchFamily="50" charset="0"/>
              </a:rPr>
              <a:t>LancezVous</a:t>
            </a:r>
            <a:r>
              <a:rPr lang="fr-FR" sz="2000" b="1" cap="all" spc="300" dirty="0">
                <a:solidFill>
                  <a:srgbClr val="008080"/>
                </a:solidFill>
                <a:latin typeface="BNPP Sans" panose="02000000000000000000" pitchFamily="50" charset="0"/>
              </a:rPr>
              <a:t>»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91C515-7CC6-4517-8328-A883EB850411}"/>
              </a:ext>
            </a:extLst>
          </p:cNvPr>
          <p:cNvSpPr/>
          <p:nvPr/>
        </p:nvSpPr>
        <p:spPr>
          <a:xfrm>
            <a:off x="2511845" y="1341562"/>
            <a:ext cx="7802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800" dirty="0">
                <a:solidFill>
                  <a:srgbClr val="008080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Pour vous accompagner dans votre parcours de création, BNP Paribas vous propose #</a:t>
            </a:r>
            <a:r>
              <a:rPr lang="fr-FR" sz="1800" dirty="0" err="1">
                <a:solidFill>
                  <a:srgbClr val="008080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LancezVous</a:t>
            </a:r>
            <a:r>
              <a:rPr lang="fr-FR" sz="1800" dirty="0">
                <a:solidFill>
                  <a:srgbClr val="008080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, une plateforme 100% digitale </a:t>
            </a:r>
            <a:r>
              <a:rPr lang="fr-FR" sz="1800" dirty="0" err="1">
                <a:solidFill>
                  <a:srgbClr val="008080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co-construite</a:t>
            </a:r>
            <a:r>
              <a:rPr lang="fr-FR" sz="1800" dirty="0">
                <a:solidFill>
                  <a:srgbClr val="008080"/>
                </a:solidFill>
                <a:latin typeface="BNPP Sans" panose="02000000000000000000" pitchFamily="50" charset="0"/>
                <a:ea typeface="Calibri" panose="020F0502020204030204" pitchFamily="34" charset="0"/>
              </a:rPr>
              <a:t> avec des partenaires experts !</a:t>
            </a:r>
            <a:endParaRPr lang="fr-FR" sz="1800" dirty="0">
              <a:solidFill>
                <a:srgbClr val="008080"/>
              </a:solidFill>
              <a:latin typeface="BNPP Sans" panose="02000000000000000000" pitchFamily="50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7F0410-4228-4811-A03F-C9ACA25D7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33" y="6306849"/>
            <a:ext cx="1916935" cy="2359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DE2826-B294-4AB8-A5D1-D11486117A80}"/>
              </a:ext>
            </a:extLst>
          </p:cNvPr>
          <p:cNvSpPr txBox="1"/>
          <p:nvPr/>
        </p:nvSpPr>
        <p:spPr>
          <a:xfrm>
            <a:off x="4806023" y="6191480"/>
            <a:ext cx="2718497" cy="432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54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AE485DD8-6884-47F0-9907-A37188053B0E}"/>
              </a:ext>
            </a:extLst>
          </p:cNvPr>
          <p:cNvSpPr txBox="1">
            <a:spLocks/>
          </p:cNvSpPr>
          <p:nvPr/>
        </p:nvSpPr>
        <p:spPr>
          <a:xfrm>
            <a:off x="2028627" y="6238106"/>
            <a:ext cx="8467142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1600" b="1" cap="all" spc="300" baseline="0">
                <a:solidFill>
                  <a:schemeClr val="tx2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97CAA-9F42-4C0A-9888-8E8CEBBBFDB5}"/>
              </a:ext>
            </a:extLst>
          </p:cNvPr>
          <p:cNvSpPr/>
          <p:nvPr/>
        </p:nvSpPr>
        <p:spPr>
          <a:xfrm>
            <a:off x="3990961" y="6291304"/>
            <a:ext cx="3704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BNPP Sans Condensed" pitchFamily="50" charset="0"/>
              </a:rPr>
              <a:t>https://lancezvous.bnpparibas/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DEE8950B-D22A-4A94-9CF4-FED612276D95}"/>
              </a:ext>
            </a:extLst>
          </p:cNvPr>
          <p:cNvSpPr txBox="1">
            <a:spLocks/>
          </p:cNvSpPr>
          <p:nvPr/>
        </p:nvSpPr>
        <p:spPr>
          <a:xfrm>
            <a:off x="588467" y="50444"/>
            <a:ext cx="11821715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1600" b="1" cap="all" spc="300" baseline="0">
                <a:solidFill>
                  <a:schemeClr val="tx2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Une plateforme au service de tous les créateurs</a:t>
            </a:r>
          </a:p>
          <a:p>
            <a:endParaRPr lang="pt-PT" sz="2000" dirty="0">
              <a:solidFill>
                <a:schemeClr val="bg1"/>
              </a:solidFill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826D8654-05A0-4A86-90E5-31BC79038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82" y="6357406"/>
            <a:ext cx="1821686" cy="381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7CEEC6-1001-4EE4-BE35-8C69EF098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7" y="6392362"/>
            <a:ext cx="1823006" cy="224370"/>
          </a:xfrm>
          <a:prstGeom prst="rect">
            <a:avLst/>
          </a:prstGeom>
        </p:spPr>
      </p:pic>
      <p:pic>
        <p:nvPicPr>
          <p:cNvPr id="11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1BF53DC4-4BC1-4E20-953F-B493677DF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9595" y="924958"/>
            <a:ext cx="9330630" cy="48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FB5DBF-95C9-4B02-963D-DEE26694B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B6D64CA-D341-449C-8FB5-E561A544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398F0E-9136-4FF4-A979-2BCE832E9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17" y="-24198"/>
            <a:ext cx="12131383" cy="68595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6033B8B-5252-4309-9915-A98D9B22FD25}"/>
              </a:ext>
            </a:extLst>
          </p:cNvPr>
          <p:cNvGrpSpPr/>
          <p:nvPr/>
        </p:nvGrpSpPr>
        <p:grpSpPr>
          <a:xfrm>
            <a:off x="-30598" y="3584936"/>
            <a:ext cx="12152748" cy="3301242"/>
            <a:chOff x="-12703" y="3558345"/>
            <a:chExt cx="12152749" cy="3301242"/>
          </a:xfrm>
          <a:solidFill>
            <a:srgbClr val="00685E"/>
          </a:solidFill>
        </p:grpSpPr>
        <p:sp>
          <p:nvSpPr>
            <p:cNvPr id="8" name="Triangle rectangle 1">
              <a:extLst>
                <a:ext uri="{FF2B5EF4-FFF2-40B4-BE49-F238E27FC236}">
                  <a16:creationId xmlns:a16="http://schemas.microsoft.com/office/drawing/2014/main" id="{69724802-78C5-4E46-A409-4F42B3EA344B}"/>
                </a:ext>
              </a:extLst>
            </p:cNvPr>
            <p:cNvSpPr/>
            <p:nvPr/>
          </p:nvSpPr>
          <p:spPr>
            <a:xfrm>
              <a:off x="-12703" y="3558345"/>
              <a:ext cx="12152749" cy="330124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0 w 10000"/>
                <a:gd name="connsiteY0" fmla="*/ 4606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0 w 10000"/>
                <a:gd name="connsiteY4" fmla="*/ 460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10" y="4606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ubicBezTo>
                    <a:pt x="3" y="8202"/>
                    <a:pt x="7" y="6404"/>
                    <a:pt x="10" y="4606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C2CA164D-66A0-4F3B-BE09-CDAB494ABE2C}"/>
                </a:ext>
              </a:extLst>
            </p:cNvPr>
            <p:cNvSpPr/>
            <p:nvPr/>
          </p:nvSpPr>
          <p:spPr>
            <a:xfrm>
              <a:off x="1020515" y="4807471"/>
              <a:ext cx="287360" cy="227340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</a:endParaRP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848B25A4-0F05-4EAD-A0D9-ADB89E5E8014}"/>
                </a:ext>
              </a:extLst>
            </p:cNvPr>
            <p:cNvSpPr/>
            <p:nvPr/>
          </p:nvSpPr>
          <p:spPr>
            <a:xfrm>
              <a:off x="3441452" y="4509914"/>
              <a:ext cx="287360" cy="227340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</a:endParaRPr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625ABD18-B6ED-4887-A071-CDAABD3D18FA}"/>
                </a:ext>
              </a:extLst>
            </p:cNvPr>
            <p:cNvSpPr/>
            <p:nvPr/>
          </p:nvSpPr>
          <p:spPr>
            <a:xfrm>
              <a:off x="5777876" y="4222273"/>
              <a:ext cx="287360" cy="227340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</a:endParaRPr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07600A27-FEFA-4553-8CFF-23FD089DC52E}"/>
                </a:ext>
              </a:extLst>
            </p:cNvPr>
            <p:cNvSpPr/>
            <p:nvPr/>
          </p:nvSpPr>
          <p:spPr>
            <a:xfrm>
              <a:off x="8376216" y="3897686"/>
              <a:ext cx="287360" cy="227340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</a:endParaRPr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2979915C-48AC-400D-A6F7-FFE1DD5E8742}"/>
                </a:ext>
              </a:extLst>
            </p:cNvPr>
            <p:cNvSpPr/>
            <p:nvPr/>
          </p:nvSpPr>
          <p:spPr>
            <a:xfrm>
              <a:off x="10983008" y="3562934"/>
              <a:ext cx="287360" cy="227340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19D3D9A-CB58-424E-8C11-28654F7F2A2D}"/>
              </a:ext>
            </a:extLst>
          </p:cNvPr>
          <p:cNvSpPr txBox="1"/>
          <p:nvPr/>
        </p:nvSpPr>
        <p:spPr>
          <a:xfrm>
            <a:off x="417955" y="5244624"/>
            <a:ext cx="2176261" cy="758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BNPP Sans" panose="02000000000000000000" pitchFamily="50" charset="0"/>
              </a:rPr>
              <a:t>Une plateforme digitale dédiée aux créateurs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9D0C9-3F31-4B33-86C6-7721A0957DCA}"/>
              </a:ext>
            </a:extLst>
          </p:cNvPr>
          <p:cNvSpPr/>
          <p:nvPr/>
        </p:nvSpPr>
        <p:spPr>
          <a:xfrm>
            <a:off x="169276" y="41515"/>
            <a:ext cx="10068263" cy="507959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defTabSz="1211878">
              <a:spcBef>
                <a:spcPts val="266"/>
              </a:spcBef>
              <a:buClr>
                <a:schemeClr val="accent4"/>
              </a:buClr>
              <a:buSzPct val="100000"/>
            </a:pPr>
            <a:r>
              <a:rPr lang="en-US" sz="2000" b="1" cap="all" spc="300" dirty="0" err="1">
                <a:solidFill>
                  <a:srgbClr val="00685E"/>
                </a:solidFill>
                <a:latin typeface="BNPP Sans" panose="02000000000000000000" pitchFamily="50" charset="0"/>
              </a:rPr>
              <a:t>Concrètement</a:t>
            </a:r>
            <a:r>
              <a:rPr lang="en-US" sz="2000" b="1" cap="all" spc="300" dirty="0">
                <a:solidFill>
                  <a:srgbClr val="00685E"/>
                </a:solidFill>
                <a:latin typeface="BNPP Sans" panose="02000000000000000000" pitchFamily="50" charset="0"/>
              </a:rPr>
              <a:t>, #LancezVous par BNP Paribas, c’est quoi?  </a:t>
            </a:r>
            <a:endParaRPr lang="fr-FR" sz="2000" b="1" cap="all" spc="300" dirty="0">
              <a:solidFill>
                <a:srgbClr val="00685E"/>
              </a:solidFill>
              <a:latin typeface="BNPP Sans" panose="020000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A0A725-1462-4928-8B77-1416D21BDEB9}"/>
              </a:ext>
            </a:extLst>
          </p:cNvPr>
          <p:cNvSpPr/>
          <p:nvPr/>
        </p:nvSpPr>
        <p:spPr>
          <a:xfrm>
            <a:off x="2890620" y="4941962"/>
            <a:ext cx="2088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BNPP Sans" panose="02000000000000000000" pitchFamily="50" charset="0"/>
              </a:rPr>
              <a:t>Inscription gratuite, pour tous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31373-918A-4905-948E-49FF4011CABA}"/>
              </a:ext>
            </a:extLst>
          </p:cNvPr>
          <p:cNvSpPr/>
          <p:nvPr/>
        </p:nvSpPr>
        <p:spPr>
          <a:xfrm>
            <a:off x="5406946" y="4606246"/>
            <a:ext cx="2011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BNPP Sans" panose="02000000000000000000" pitchFamily="50" charset="0"/>
              </a:rPr>
              <a:t>Des offres de partenaires à des tarifs négociés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56B927AD-538E-4937-AA58-5722F776BCF5}"/>
              </a:ext>
            </a:extLst>
          </p:cNvPr>
          <p:cNvSpPr/>
          <p:nvPr/>
        </p:nvSpPr>
        <p:spPr>
          <a:xfrm>
            <a:off x="5441914" y="3098764"/>
            <a:ext cx="979201" cy="98450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437" tIns="119525" rIns="121437" bIns="11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2499">
              <a:defRPr/>
            </a:pPr>
            <a:endParaRPr lang="fr-FR" sz="1900" kern="0" dirty="0">
              <a:solidFill>
                <a:srgbClr val="000000"/>
              </a:solidFill>
              <a:latin typeface="BNPP Sans Condensed Light"/>
            </a:endParaRPr>
          </a:p>
        </p:txBody>
      </p:sp>
      <p:grpSp>
        <p:nvGrpSpPr>
          <p:cNvPr id="19" name="Group 476">
            <a:extLst>
              <a:ext uri="{FF2B5EF4-FFF2-40B4-BE49-F238E27FC236}">
                <a16:creationId xmlns:a16="http://schemas.microsoft.com/office/drawing/2014/main" id="{7E3F5D2B-607A-4640-BCA2-D363F4C14530}"/>
              </a:ext>
            </a:extLst>
          </p:cNvPr>
          <p:cNvGrpSpPr/>
          <p:nvPr/>
        </p:nvGrpSpPr>
        <p:grpSpPr>
          <a:xfrm>
            <a:off x="5557019" y="3285778"/>
            <a:ext cx="720080" cy="619427"/>
            <a:chOff x="-5873898" y="4963593"/>
            <a:chExt cx="466725" cy="358775"/>
          </a:xfrm>
        </p:grpSpPr>
        <p:sp>
          <p:nvSpPr>
            <p:cNvPr id="20" name="Freeform 117">
              <a:extLst>
                <a:ext uri="{FF2B5EF4-FFF2-40B4-BE49-F238E27FC236}">
                  <a16:creationId xmlns:a16="http://schemas.microsoft.com/office/drawing/2014/main" id="{E8988F16-E2AB-4C2B-B7B8-A6AD1A22A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73898" y="5085830"/>
              <a:ext cx="66675" cy="58738"/>
            </a:xfrm>
            <a:custGeom>
              <a:avLst/>
              <a:gdLst>
                <a:gd name="T0" fmla="*/ 18 w 21"/>
                <a:gd name="T1" fmla="*/ 18 h 18"/>
                <a:gd name="T2" fmla="*/ 11 w 21"/>
                <a:gd name="T3" fmla="*/ 11 h 18"/>
                <a:gd name="T4" fmla="*/ 11 w 21"/>
                <a:gd name="T5" fmla="*/ 12 h 18"/>
                <a:gd name="T6" fmla="*/ 5 w 21"/>
                <a:gd name="T7" fmla="*/ 14 h 18"/>
                <a:gd name="T8" fmla="*/ 2 w 21"/>
                <a:gd name="T9" fmla="*/ 12 h 18"/>
                <a:gd name="T10" fmla="*/ 0 w 21"/>
                <a:gd name="T11" fmla="*/ 4 h 18"/>
                <a:gd name="T12" fmla="*/ 0 w 21"/>
                <a:gd name="T13" fmla="*/ 3 h 18"/>
                <a:gd name="T14" fmla="*/ 3 w 21"/>
                <a:gd name="T15" fmla="*/ 0 h 18"/>
                <a:gd name="T16" fmla="*/ 6 w 21"/>
                <a:gd name="T17" fmla="*/ 3 h 18"/>
                <a:gd name="T18" fmla="*/ 6 w 21"/>
                <a:gd name="T19" fmla="*/ 4 h 18"/>
                <a:gd name="T20" fmla="*/ 6 w 21"/>
                <a:gd name="T21" fmla="*/ 7 h 18"/>
                <a:gd name="T22" fmla="*/ 7 w 21"/>
                <a:gd name="T23" fmla="*/ 7 h 18"/>
                <a:gd name="T24" fmla="*/ 13 w 21"/>
                <a:gd name="T25" fmla="*/ 5 h 18"/>
                <a:gd name="T26" fmla="*/ 17 w 21"/>
                <a:gd name="T27" fmla="*/ 11 h 18"/>
                <a:gd name="T28" fmla="*/ 17 w 21"/>
                <a:gd name="T29" fmla="*/ 12 h 18"/>
                <a:gd name="T30" fmla="*/ 18 w 21"/>
                <a:gd name="T31" fmla="*/ 12 h 18"/>
                <a:gd name="T32" fmla="*/ 21 w 21"/>
                <a:gd name="T33" fmla="*/ 15 h 18"/>
                <a:gd name="T34" fmla="*/ 18 w 21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18">
                  <a:moveTo>
                    <a:pt x="18" y="18"/>
                  </a:moveTo>
                  <a:cubicBezTo>
                    <a:pt x="12" y="18"/>
                    <a:pt x="11" y="13"/>
                    <a:pt x="11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7" y="14"/>
                    <a:pt x="5" y="14"/>
                  </a:cubicBezTo>
                  <a:cubicBezTo>
                    <a:pt x="4" y="14"/>
                    <a:pt x="3" y="13"/>
                    <a:pt x="2" y="12"/>
                  </a:cubicBezTo>
                  <a:cubicBezTo>
                    <a:pt x="0" y="11"/>
                    <a:pt x="0" y="7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6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6"/>
                    <a:pt x="11" y="4"/>
                    <a:pt x="13" y="5"/>
                  </a:cubicBezTo>
                  <a:cubicBezTo>
                    <a:pt x="17" y="6"/>
                    <a:pt x="17" y="9"/>
                    <a:pt x="17" y="11"/>
                  </a:cubicBezTo>
                  <a:cubicBezTo>
                    <a:pt x="17" y="11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20" y="12"/>
                    <a:pt x="21" y="13"/>
                    <a:pt x="21" y="15"/>
                  </a:cubicBezTo>
                  <a:cubicBezTo>
                    <a:pt x="21" y="17"/>
                    <a:pt x="20" y="18"/>
                    <a:pt x="18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1" name="Freeform 118">
              <a:extLst>
                <a:ext uri="{FF2B5EF4-FFF2-40B4-BE49-F238E27FC236}">
                  <a16:creationId xmlns:a16="http://schemas.microsoft.com/office/drawing/2014/main" id="{AE8D5DDA-54CF-4E18-BE9C-59B20E8A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3573" y="4966768"/>
              <a:ext cx="406400" cy="355600"/>
            </a:xfrm>
            <a:custGeom>
              <a:avLst/>
              <a:gdLst>
                <a:gd name="T0" fmla="*/ 119 w 127"/>
                <a:gd name="T1" fmla="*/ 44 h 110"/>
                <a:gd name="T2" fmla="*/ 115 w 127"/>
                <a:gd name="T3" fmla="*/ 44 h 110"/>
                <a:gd name="T4" fmla="*/ 103 w 127"/>
                <a:gd name="T5" fmla="*/ 26 h 110"/>
                <a:gd name="T6" fmla="*/ 94 w 127"/>
                <a:gd name="T7" fmla="*/ 20 h 110"/>
                <a:gd name="T8" fmla="*/ 94 w 127"/>
                <a:gd name="T9" fmla="*/ 4 h 110"/>
                <a:gd name="T10" fmla="*/ 91 w 127"/>
                <a:gd name="T11" fmla="*/ 1 h 110"/>
                <a:gd name="T12" fmla="*/ 87 w 127"/>
                <a:gd name="T13" fmla="*/ 1 h 110"/>
                <a:gd name="T14" fmla="*/ 66 w 127"/>
                <a:gd name="T15" fmla="*/ 15 h 110"/>
                <a:gd name="T16" fmla="*/ 66 w 127"/>
                <a:gd name="T17" fmla="*/ 17 h 110"/>
                <a:gd name="T18" fmla="*/ 66 w 127"/>
                <a:gd name="T19" fmla="*/ 23 h 110"/>
                <a:gd name="T20" fmla="*/ 88 w 127"/>
                <a:gd name="T21" fmla="*/ 8 h 110"/>
                <a:gd name="T22" fmla="*/ 88 w 127"/>
                <a:gd name="T23" fmla="*/ 22 h 110"/>
                <a:gd name="T24" fmla="*/ 90 w 127"/>
                <a:gd name="T25" fmla="*/ 24 h 110"/>
                <a:gd name="T26" fmla="*/ 99 w 127"/>
                <a:gd name="T27" fmla="*/ 30 h 110"/>
                <a:gd name="T28" fmla="*/ 110 w 127"/>
                <a:gd name="T29" fmla="*/ 47 h 110"/>
                <a:gd name="T30" fmla="*/ 113 w 127"/>
                <a:gd name="T31" fmla="*/ 50 h 110"/>
                <a:gd name="T32" fmla="*/ 119 w 127"/>
                <a:gd name="T33" fmla="*/ 50 h 110"/>
                <a:gd name="T34" fmla="*/ 121 w 127"/>
                <a:gd name="T35" fmla="*/ 52 h 110"/>
                <a:gd name="T36" fmla="*/ 121 w 127"/>
                <a:gd name="T37" fmla="*/ 66 h 110"/>
                <a:gd name="T38" fmla="*/ 119 w 127"/>
                <a:gd name="T39" fmla="*/ 68 h 110"/>
                <a:gd name="T40" fmla="*/ 112 w 127"/>
                <a:gd name="T41" fmla="*/ 68 h 110"/>
                <a:gd name="T42" fmla="*/ 109 w 127"/>
                <a:gd name="T43" fmla="*/ 70 h 110"/>
                <a:gd name="T44" fmla="*/ 104 w 127"/>
                <a:gd name="T45" fmla="*/ 84 h 110"/>
                <a:gd name="T46" fmla="*/ 92 w 127"/>
                <a:gd name="T47" fmla="*/ 94 h 110"/>
                <a:gd name="T48" fmla="*/ 91 w 127"/>
                <a:gd name="T49" fmla="*/ 95 h 110"/>
                <a:gd name="T50" fmla="*/ 88 w 127"/>
                <a:gd name="T51" fmla="*/ 104 h 110"/>
                <a:gd name="T52" fmla="*/ 82 w 127"/>
                <a:gd name="T53" fmla="*/ 104 h 110"/>
                <a:gd name="T54" fmla="*/ 75 w 127"/>
                <a:gd name="T55" fmla="*/ 95 h 110"/>
                <a:gd name="T56" fmla="*/ 66 w 127"/>
                <a:gd name="T57" fmla="*/ 91 h 110"/>
                <a:gd name="T58" fmla="*/ 50 w 127"/>
                <a:gd name="T59" fmla="*/ 91 h 110"/>
                <a:gd name="T60" fmla="*/ 41 w 127"/>
                <a:gd name="T61" fmla="*/ 95 h 110"/>
                <a:gd name="T62" fmla="*/ 34 w 127"/>
                <a:gd name="T63" fmla="*/ 104 h 110"/>
                <a:gd name="T64" fmla="*/ 28 w 127"/>
                <a:gd name="T65" fmla="*/ 104 h 110"/>
                <a:gd name="T66" fmla="*/ 21 w 127"/>
                <a:gd name="T67" fmla="*/ 88 h 110"/>
                <a:gd name="T68" fmla="*/ 20 w 127"/>
                <a:gd name="T69" fmla="*/ 87 h 110"/>
                <a:gd name="T70" fmla="*/ 6 w 127"/>
                <a:gd name="T71" fmla="*/ 56 h 110"/>
                <a:gd name="T72" fmla="*/ 19 w 127"/>
                <a:gd name="T73" fmla="*/ 28 h 110"/>
                <a:gd name="T74" fmla="*/ 17 w 127"/>
                <a:gd name="T75" fmla="*/ 22 h 110"/>
                <a:gd name="T76" fmla="*/ 0 w 127"/>
                <a:gd name="T77" fmla="*/ 56 h 110"/>
                <a:gd name="T78" fmla="*/ 16 w 127"/>
                <a:gd name="T79" fmla="*/ 92 h 110"/>
                <a:gd name="T80" fmla="*/ 24 w 127"/>
                <a:gd name="T81" fmla="*/ 108 h 110"/>
                <a:gd name="T82" fmla="*/ 26 w 127"/>
                <a:gd name="T83" fmla="*/ 110 h 110"/>
                <a:gd name="T84" fmla="*/ 36 w 127"/>
                <a:gd name="T85" fmla="*/ 110 h 110"/>
                <a:gd name="T86" fmla="*/ 38 w 127"/>
                <a:gd name="T87" fmla="*/ 108 h 110"/>
                <a:gd name="T88" fmla="*/ 45 w 127"/>
                <a:gd name="T89" fmla="*/ 99 h 110"/>
                <a:gd name="T90" fmla="*/ 50 w 127"/>
                <a:gd name="T91" fmla="*/ 97 h 110"/>
                <a:gd name="T92" fmla="*/ 66 w 127"/>
                <a:gd name="T93" fmla="*/ 97 h 110"/>
                <a:gd name="T94" fmla="*/ 70 w 127"/>
                <a:gd name="T95" fmla="*/ 99 h 110"/>
                <a:gd name="T96" fmla="*/ 79 w 127"/>
                <a:gd name="T97" fmla="*/ 109 h 110"/>
                <a:gd name="T98" fmla="*/ 81 w 127"/>
                <a:gd name="T99" fmla="*/ 110 h 110"/>
                <a:gd name="T100" fmla="*/ 90 w 127"/>
                <a:gd name="T101" fmla="*/ 110 h 110"/>
                <a:gd name="T102" fmla="*/ 93 w 127"/>
                <a:gd name="T103" fmla="*/ 108 h 110"/>
                <a:gd name="T104" fmla="*/ 97 w 127"/>
                <a:gd name="T105" fmla="*/ 98 h 110"/>
                <a:gd name="T106" fmla="*/ 109 w 127"/>
                <a:gd name="T107" fmla="*/ 88 h 110"/>
                <a:gd name="T108" fmla="*/ 114 w 127"/>
                <a:gd name="T109" fmla="*/ 74 h 110"/>
                <a:gd name="T110" fmla="*/ 119 w 127"/>
                <a:gd name="T111" fmla="*/ 74 h 110"/>
                <a:gd name="T112" fmla="*/ 127 w 127"/>
                <a:gd name="T113" fmla="*/ 66 h 110"/>
                <a:gd name="T114" fmla="*/ 127 w 127"/>
                <a:gd name="T115" fmla="*/ 52 h 110"/>
                <a:gd name="T116" fmla="*/ 119 w 127"/>
                <a:gd name="T117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" h="110">
                  <a:moveTo>
                    <a:pt x="119" y="44"/>
                  </a:moveTo>
                  <a:cubicBezTo>
                    <a:pt x="115" y="44"/>
                    <a:pt x="115" y="44"/>
                    <a:pt x="115" y="44"/>
                  </a:cubicBezTo>
                  <a:cubicBezTo>
                    <a:pt x="113" y="38"/>
                    <a:pt x="110" y="31"/>
                    <a:pt x="103" y="26"/>
                  </a:cubicBezTo>
                  <a:cubicBezTo>
                    <a:pt x="100" y="23"/>
                    <a:pt x="97" y="21"/>
                    <a:pt x="94" y="2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3"/>
                    <a:pt x="93" y="1"/>
                    <a:pt x="91" y="1"/>
                  </a:cubicBezTo>
                  <a:cubicBezTo>
                    <a:pt x="90" y="0"/>
                    <a:pt x="88" y="0"/>
                    <a:pt x="87" y="1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6"/>
                    <a:pt x="66" y="17"/>
                    <a:pt x="66" y="17"/>
                  </a:cubicBezTo>
                  <a:cubicBezTo>
                    <a:pt x="66" y="19"/>
                    <a:pt x="66" y="21"/>
                    <a:pt x="66" y="23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3"/>
                    <a:pt x="88" y="24"/>
                    <a:pt x="90" y="24"/>
                  </a:cubicBezTo>
                  <a:cubicBezTo>
                    <a:pt x="93" y="26"/>
                    <a:pt x="97" y="28"/>
                    <a:pt x="99" y="30"/>
                  </a:cubicBezTo>
                  <a:cubicBezTo>
                    <a:pt x="106" y="36"/>
                    <a:pt x="109" y="43"/>
                    <a:pt x="110" y="47"/>
                  </a:cubicBezTo>
                  <a:cubicBezTo>
                    <a:pt x="110" y="49"/>
                    <a:pt x="111" y="50"/>
                    <a:pt x="113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0"/>
                    <a:pt x="121" y="51"/>
                    <a:pt x="121" y="52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1" y="67"/>
                    <a:pt x="120" y="68"/>
                    <a:pt x="119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1" y="68"/>
                    <a:pt x="110" y="69"/>
                    <a:pt x="109" y="70"/>
                  </a:cubicBezTo>
                  <a:cubicBezTo>
                    <a:pt x="108" y="75"/>
                    <a:pt x="105" y="82"/>
                    <a:pt x="104" y="84"/>
                  </a:cubicBezTo>
                  <a:cubicBezTo>
                    <a:pt x="102" y="86"/>
                    <a:pt x="96" y="91"/>
                    <a:pt x="92" y="94"/>
                  </a:cubicBezTo>
                  <a:cubicBezTo>
                    <a:pt x="92" y="94"/>
                    <a:pt x="92" y="95"/>
                    <a:pt x="91" y="95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3" y="92"/>
                    <a:pt x="69" y="91"/>
                    <a:pt x="66" y="91"/>
                  </a:cubicBezTo>
                  <a:cubicBezTo>
                    <a:pt x="50" y="91"/>
                    <a:pt x="50" y="91"/>
                    <a:pt x="50" y="91"/>
                  </a:cubicBezTo>
                  <a:cubicBezTo>
                    <a:pt x="46" y="91"/>
                    <a:pt x="43" y="92"/>
                    <a:pt x="41" y="95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0" y="87"/>
                    <a:pt x="20" y="87"/>
                  </a:cubicBezTo>
                  <a:cubicBezTo>
                    <a:pt x="19" y="87"/>
                    <a:pt x="6" y="79"/>
                    <a:pt x="6" y="56"/>
                  </a:cubicBezTo>
                  <a:cubicBezTo>
                    <a:pt x="6" y="41"/>
                    <a:pt x="12" y="33"/>
                    <a:pt x="19" y="28"/>
                  </a:cubicBezTo>
                  <a:cubicBezTo>
                    <a:pt x="18" y="26"/>
                    <a:pt x="17" y="24"/>
                    <a:pt x="17" y="22"/>
                  </a:cubicBezTo>
                  <a:cubicBezTo>
                    <a:pt x="9" y="27"/>
                    <a:pt x="0" y="37"/>
                    <a:pt x="0" y="56"/>
                  </a:cubicBezTo>
                  <a:cubicBezTo>
                    <a:pt x="0" y="80"/>
                    <a:pt x="13" y="89"/>
                    <a:pt x="16" y="92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4" y="109"/>
                    <a:pt x="25" y="110"/>
                    <a:pt x="26" y="110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7" y="110"/>
                    <a:pt x="38" y="109"/>
                    <a:pt x="38" y="108"/>
                  </a:cubicBezTo>
                  <a:cubicBezTo>
                    <a:pt x="45" y="99"/>
                    <a:pt x="45" y="99"/>
                    <a:pt x="45" y="99"/>
                  </a:cubicBezTo>
                  <a:cubicBezTo>
                    <a:pt x="46" y="98"/>
                    <a:pt x="48" y="97"/>
                    <a:pt x="50" y="97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8" y="97"/>
                    <a:pt x="69" y="97"/>
                    <a:pt x="70" y="9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80" y="110"/>
                    <a:pt x="81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2" y="110"/>
                    <a:pt x="93" y="109"/>
                    <a:pt x="93" y="108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9" y="96"/>
                    <a:pt x="107" y="91"/>
                    <a:pt x="109" y="88"/>
                  </a:cubicBezTo>
                  <a:cubicBezTo>
                    <a:pt x="111" y="85"/>
                    <a:pt x="113" y="78"/>
                    <a:pt x="114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3" y="74"/>
                    <a:pt x="127" y="70"/>
                    <a:pt x="127" y="66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7" y="47"/>
                    <a:pt x="123" y="44"/>
                    <a:pt x="11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2" name="Freeform 119">
              <a:extLst>
                <a:ext uri="{FF2B5EF4-FFF2-40B4-BE49-F238E27FC236}">
                  <a16:creationId xmlns:a16="http://schemas.microsoft.com/office/drawing/2014/main" id="{93C6448C-3EFC-4E2B-9EA0-2B46BA1F3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573860" y="5079480"/>
              <a:ext cx="60325" cy="61913"/>
            </a:xfrm>
            <a:custGeom>
              <a:avLst/>
              <a:gdLst>
                <a:gd name="T0" fmla="*/ 9 w 19"/>
                <a:gd name="T1" fmla="*/ 19 h 19"/>
                <a:gd name="T2" fmla="*/ 0 w 19"/>
                <a:gd name="T3" fmla="*/ 10 h 19"/>
                <a:gd name="T4" fmla="*/ 9 w 19"/>
                <a:gd name="T5" fmla="*/ 0 h 19"/>
                <a:gd name="T6" fmla="*/ 19 w 19"/>
                <a:gd name="T7" fmla="*/ 10 h 19"/>
                <a:gd name="T8" fmla="*/ 9 w 19"/>
                <a:gd name="T9" fmla="*/ 19 h 19"/>
                <a:gd name="T10" fmla="*/ 9 w 19"/>
                <a:gd name="T11" fmla="*/ 6 h 19"/>
                <a:gd name="T12" fmla="*/ 6 w 19"/>
                <a:gd name="T13" fmla="*/ 10 h 19"/>
                <a:gd name="T14" fmla="*/ 9 w 19"/>
                <a:gd name="T15" fmla="*/ 13 h 19"/>
                <a:gd name="T16" fmla="*/ 13 w 19"/>
                <a:gd name="T17" fmla="*/ 10 h 19"/>
                <a:gd name="T18" fmla="*/ 9 w 19"/>
                <a:gd name="T1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9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15" y="0"/>
                    <a:pt x="19" y="5"/>
                    <a:pt x="19" y="10"/>
                  </a:cubicBezTo>
                  <a:cubicBezTo>
                    <a:pt x="19" y="15"/>
                    <a:pt x="15" y="19"/>
                    <a:pt x="9" y="19"/>
                  </a:cubicBezTo>
                  <a:close/>
                  <a:moveTo>
                    <a:pt x="9" y="6"/>
                  </a:moveTo>
                  <a:cubicBezTo>
                    <a:pt x="7" y="6"/>
                    <a:pt x="6" y="8"/>
                    <a:pt x="6" y="10"/>
                  </a:cubicBezTo>
                  <a:cubicBezTo>
                    <a:pt x="6" y="12"/>
                    <a:pt x="7" y="13"/>
                    <a:pt x="9" y="13"/>
                  </a:cubicBezTo>
                  <a:cubicBezTo>
                    <a:pt x="11" y="13"/>
                    <a:pt x="13" y="12"/>
                    <a:pt x="13" y="10"/>
                  </a:cubicBezTo>
                  <a:cubicBezTo>
                    <a:pt x="13" y="8"/>
                    <a:pt x="11" y="6"/>
                    <a:pt x="9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3" name="Freeform 120">
              <a:extLst>
                <a:ext uri="{FF2B5EF4-FFF2-40B4-BE49-F238E27FC236}">
                  <a16:creationId xmlns:a16="http://schemas.microsoft.com/office/drawing/2014/main" id="{E265C617-5CDC-4048-B868-AB9717101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40548" y="4963593"/>
              <a:ext cx="119063" cy="103188"/>
            </a:xfrm>
            <a:custGeom>
              <a:avLst/>
              <a:gdLst>
                <a:gd name="T0" fmla="*/ 6 w 37"/>
                <a:gd name="T1" fmla="*/ 32 h 32"/>
                <a:gd name="T2" fmla="*/ 20 w 37"/>
                <a:gd name="T3" fmla="*/ 29 h 32"/>
                <a:gd name="T4" fmla="*/ 27 w 37"/>
                <a:gd name="T5" fmla="*/ 29 h 32"/>
                <a:gd name="T6" fmla="*/ 27 w 37"/>
                <a:gd name="T7" fmla="*/ 29 h 32"/>
                <a:gd name="T8" fmla="*/ 34 w 37"/>
                <a:gd name="T9" fmla="*/ 29 h 32"/>
                <a:gd name="T10" fmla="*/ 37 w 37"/>
                <a:gd name="T11" fmla="*/ 18 h 32"/>
                <a:gd name="T12" fmla="*/ 19 w 37"/>
                <a:gd name="T13" fmla="*/ 0 h 32"/>
                <a:gd name="T14" fmla="*/ 0 w 37"/>
                <a:gd name="T15" fmla="*/ 18 h 32"/>
                <a:gd name="T16" fmla="*/ 6 w 37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2">
                  <a:moveTo>
                    <a:pt x="6" y="32"/>
                  </a:moveTo>
                  <a:cubicBezTo>
                    <a:pt x="10" y="31"/>
                    <a:pt x="15" y="30"/>
                    <a:pt x="20" y="29"/>
                  </a:cubicBezTo>
                  <a:cubicBezTo>
                    <a:pt x="22" y="29"/>
                    <a:pt x="24" y="29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29"/>
                    <a:pt x="31" y="29"/>
                    <a:pt x="34" y="29"/>
                  </a:cubicBezTo>
                  <a:cubicBezTo>
                    <a:pt x="36" y="26"/>
                    <a:pt x="37" y="22"/>
                    <a:pt x="37" y="18"/>
                  </a:cubicBezTo>
                  <a:cubicBezTo>
                    <a:pt x="37" y="8"/>
                    <a:pt x="29" y="0"/>
                    <a:pt x="19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lose/>
                </a:path>
              </a:pathLst>
            </a:cu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95BEBBC-CE1B-4580-93FC-9DD0D7264983}"/>
              </a:ext>
            </a:extLst>
          </p:cNvPr>
          <p:cNvSpPr/>
          <p:nvPr/>
        </p:nvSpPr>
        <p:spPr>
          <a:xfrm>
            <a:off x="7809289" y="4287990"/>
            <a:ext cx="208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BNPP Sans" panose="02000000000000000000" pitchFamily="50" charset="0"/>
              </a:rPr>
              <a:t>Des contenus gratuits </a:t>
            </a:r>
            <a:r>
              <a:rPr lang="fr-FR" sz="1800" i="1" dirty="0">
                <a:solidFill>
                  <a:schemeClr val="bg1"/>
                </a:solidFill>
                <a:latin typeface="BNPP Sans" panose="02000000000000000000" pitchFamily="50" charset="0"/>
              </a:rPr>
              <a:t>(e-learning, guide du créateur, etc.)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A65D22-155A-406A-AC3D-838E00161DBF}"/>
              </a:ext>
            </a:extLst>
          </p:cNvPr>
          <p:cNvSpPr/>
          <p:nvPr/>
        </p:nvSpPr>
        <p:spPr>
          <a:xfrm>
            <a:off x="9959950" y="4077866"/>
            <a:ext cx="208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BNPP Sans" panose="02000000000000000000" pitchFamily="50" charset="0"/>
              </a:rPr>
              <a:t>Un auto-diagnostic pour évaluer ses besoins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390033-7292-49D6-A041-78F31CF7A726}"/>
              </a:ext>
            </a:extLst>
          </p:cNvPr>
          <p:cNvSpPr/>
          <p:nvPr/>
        </p:nvSpPr>
        <p:spPr>
          <a:xfrm>
            <a:off x="4109849" y="6270876"/>
            <a:ext cx="42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BNPP Sans Condensed" pitchFamily="50" charset="0"/>
              </a:rPr>
              <a:t>https://lancezvous.bnpparibas/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E8E4EF7-69EF-4C0D-9B09-40357909620E}"/>
              </a:ext>
            </a:extLst>
          </p:cNvPr>
          <p:cNvSpPr txBox="1"/>
          <p:nvPr/>
        </p:nvSpPr>
        <p:spPr>
          <a:xfrm>
            <a:off x="11698467" y="6526138"/>
            <a:ext cx="4112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9D191690-74A7-444E-9B92-0EFB3141DC3C}"/>
              </a:ext>
            </a:extLst>
          </p:cNvPr>
          <p:cNvSpPr/>
          <p:nvPr/>
        </p:nvSpPr>
        <p:spPr>
          <a:xfrm>
            <a:off x="3036739" y="3329384"/>
            <a:ext cx="979201" cy="98450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437" tIns="119525" rIns="121437" bIns="11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2499">
              <a:defRPr/>
            </a:pPr>
            <a:endParaRPr lang="fr-FR" sz="1900" kern="0" dirty="0">
              <a:solidFill>
                <a:srgbClr val="000000"/>
              </a:solidFill>
              <a:latin typeface="BNPP Sans Condensed Light"/>
            </a:endParaRPr>
          </a:p>
        </p:txBody>
      </p:sp>
      <p:grpSp>
        <p:nvGrpSpPr>
          <p:cNvPr id="29" name="Group 245">
            <a:extLst>
              <a:ext uri="{FF2B5EF4-FFF2-40B4-BE49-F238E27FC236}">
                <a16:creationId xmlns:a16="http://schemas.microsoft.com/office/drawing/2014/main" id="{CD405A34-81F7-460D-A69D-F68EE5F5DDEC}"/>
              </a:ext>
            </a:extLst>
          </p:cNvPr>
          <p:cNvGrpSpPr/>
          <p:nvPr/>
        </p:nvGrpSpPr>
        <p:grpSpPr>
          <a:xfrm>
            <a:off x="3201307" y="3466019"/>
            <a:ext cx="665163" cy="597715"/>
            <a:chOff x="-3489473" y="3660255"/>
            <a:chExt cx="403226" cy="403225"/>
          </a:xfrm>
        </p:grpSpPr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B982BC57-C329-448F-A9AA-2752F3393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54535" y="3660255"/>
              <a:ext cx="268288" cy="403225"/>
            </a:xfrm>
            <a:custGeom>
              <a:avLst/>
              <a:gdLst>
                <a:gd name="T0" fmla="*/ 72 w 84"/>
                <a:gd name="T1" fmla="*/ 48 h 125"/>
                <a:gd name="T2" fmla="*/ 70 w 84"/>
                <a:gd name="T3" fmla="*/ 48 h 125"/>
                <a:gd name="T4" fmla="*/ 54 w 84"/>
                <a:gd name="T5" fmla="*/ 45 h 125"/>
                <a:gd name="T6" fmla="*/ 44 w 84"/>
                <a:gd name="T7" fmla="*/ 1 h 125"/>
                <a:gd name="T8" fmla="*/ 5 w 84"/>
                <a:gd name="T9" fmla="*/ 56 h 125"/>
                <a:gd name="T10" fmla="*/ 0 w 84"/>
                <a:gd name="T11" fmla="*/ 61 h 125"/>
                <a:gd name="T12" fmla="*/ 1 w 84"/>
                <a:gd name="T13" fmla="*/ 114 h 125"/>
                <a:gd name="T14" fmla="*/ 58 w 84"/>
                <a:gd name="T15" fmla="*/ 125 h 125"/>
                <a:gd name="T16" fmla="*/ 62 w 84"/>
                <a:gd name="T17" fmla="*/ 125 h 125"/>
                <a:gd name="T18" fmla="*/ 70 w 84"/>
                <a:gd name="T19" fmla="*/ 108 h 125"/>
                <a:gd name="T20" fmla="*/ 75 w 84"/>
                <a:gd name="T21" fmla="*/ 89 h 125"/>
                <a:gd name="T22" fmla="*/ 79 w 84"/>
                <a:gd name="T23" fmla="*/ 70 h 125"/>
                <a:gd name="T24" fmla="*/ 70 w 84"/>
                <a:gd name="T25" fmla="*/ 85 h 125"/>
                <a:gd name="T26" fmla="*/ 61 w 84"/>
                <a:gd name="T27" fmla="*/ 88 h 125"/>
                <a:gd name="T28" fmla="*/ 65 w 84"/>
                <a:gd name="T29" fmla="*/ 90 h 125"/>
                <a:gd name="T30" fmla="*/ 65 w 84"/>
                <a:gd name="T31" fmla="*/ 104 h 125"/>
                <a:gd name="T32" fmla="*/ 60 w 84"/>
                <a:gd name="T33" fmla="*/ 104 h 125"/>
                <a:gd name="T34" fmla="*/ 57 w 84"/>
                <a:gd name="T35" fmla="*/ 106 h 125"/>
                <a:gd name="T36" fmla="*/ 60 w 84"/>
                <a:gd name="T37" fmla="*/ 109 h 125"/>
                <a:gd name="T38" fmla="*/ 67 w 84"/>
                <a:gd name="T39" fmla="*/ 115 h 125"/>
                <a:gd name="T40" fmla="*/ 58 w 84"/>
                <a:gd name="T41" fmla="*/ 120 h 125"/>
                <a:gd name="T42" fmla="*/ 30 w 84"/>
                <a:gd name="T43" fmla="*/ 120 h 125"/>
                <a:gd name="T44" fmla="*/ 6 w 84"/>
                <a:gd name="T45" fmla="*/ 62 h 125"/>
                <a:gd name="T46" fmla="*/ 42 w 84"/>
                <a:gd name="T47" fmla="*/ 8 h 125"/>
                <a:gd name="T48" fmla="*/ 53 w 84"/>
                <a:gd name="T49" fmla="*/ 14 h 125"/>
                <a:gd name="T50" fmla="*/ 46 w 84"/>
                <a:gd name="T51" fmla="*/ 49 h 125"/>
                <a:gd name="T52" fmla="*/ 49 w 84"/>
                <a:gd name="T53" fmla="*/ 53 h 125"/>
                <a:gd name="T54" fmla="*/ 72 w 84"/>
                <a:gd name="T55" fmla="*/ 53 h 125"/>
                <a:gd name="T56" fmla="*/ 79 w 84"/>
                <a:gd name="T57" fmla="*/ 60 h 125"/>
                <a:gd name="T58" fmla="*/ 68 w 84"/>
                <a:gd name="T59" fmla="*/ 66 h 125"/>
                <a:gd name="T60" fmla="*/ 68 w 84"/>
                <a:gd name="T61" fmla="*/ 72 h 125"/>
                <a:gd name="T62" fmla="*/ 77 w 84"/>
                <a:gd name="T63" fmla="*/ 7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125">
                  <a:moveTo>
                    <a:pt x="84" y="60"/>
                  </a:moveTo>
                  <a:cubicBezTo>
                    <a:pt x="84" y="53"/>
                    <a:pt x="79" y="48"/>
                    <a:pt x="72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47"/>
                    <a:pt x="54" y="46"/>
                    <a:pt x="54" y="45"/>
                  </a:cubicBezTo>
                  <a:cubicBezTo>
                    <a:pt x="58" y="35"/>
                    <a:pt x="63" y="25"/>
                    <a:pt x="58" y="12"/>
                  </a:cubicBezTo>
                  <a:cubicBezTo>
                    <a:pt x="55" y="3"/>
                    <a:pt x="49" y="0"/>
                    <a:pt x="44" y="1"/>
                  </a:cubicBezTo>
                  <a:cubicBezTo>
                    <a:pt x="40" y="1"/>
                    <a:pt x="37" y="4"/>
                    <a:pt x="37" y="8"/>
                  </a:cubicBezTo>
                  <a:cubicBezTo>
                    <a:pt x="34" y="33"/>
                    <a:pt x="24" y="42"/>
                    <a:pt x="5" y="56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0" y="60"/>
                    <a:pt x="0" y="6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3"/>
                    <a:pt x="1" y="114"/>
                    <a:pt x="1" y="114"/>
                  </a:cubicBezTo>
                  <a:cubicBezTo>
                    <a:pt x="2" y="115"/>
                    <a:pt x="13" y="125"/>
                    <a:pt x="30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8" y="125"/>
                    <a:pt x="73" y="121"/>
                    <a:pt x="73" y="115"/>
                  </a:cubicBezTo>
                  <a:cubicBezTo>
                    <a:pt x="73" y="112"/>
                    <a:pt x="72" y="110"/>
                    <a:pt x="70" y="108"/>
                  </a:cubicBezTo>
                  <a:cubicBezTo>
                    <a:pt x="74" y="106"/>
                    <a:pt x="77" y="102"/>
                    <a:pt x="77" y="97"/>
                  </a:cubicBezTo>
                  <a:cubicBezTo>
                    <a:pt x="77" y="94"/>
                    <a:pt x="76" y="92"/>
                    <a:pt x="75" y="89"/>
                  </a:cubicBezTo>
                  <a:cubicBezTo>
                    <a:pt x="79" y="88"/>
                    <a:pt x="82" y="83"/>
                    <a:pt x="82" y="78"/>
                  </a:cubicBezTo>
                  <a:cubicBezTo>
                    <a:pt x="82" y="75"/>
                    <a:pt x="81" y="72"/>
                    <a:pt x="79" y="70"/>
                  </a:cubicBezTo>
                  <a:cubicBezTo>
                    <a:pt x="82" y="68"/>
                    <a:pt x="84" y="64"/>
                    <a:pt x="84" y="60"/>
                  </a:cubicBezTo>
                  <a:close/>
                  <a:moveTo>
                    <a:pt x="70" y="85"/>
                  </a:moveTo>
                  <a:cubicBezTo>
                    <a:pt x="64" y="85"/>
                    <a:pt x="64" y="85"/>
                    <a:pt x="64" y="85"/>
                  </a:cubicBezTo>
                  <a:cubicBezTo>
                    <a:pt x="63" y="85"/>
                    <a:pt x="61" y="86"/>
                    <a:pt x="61" y="88"/>
                  </a:cubicBezTo>
                  <a:cubicBezTo>
                    <a:pt x="61" y="89"/>
                    <a:pt x="63" y="90"/>
                    <a:pt x="64" y="90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69" y="90"/>
                    <a:pt x="72" y="93"/>
                    <a:pt x="72" y="97"/>
                  </a:cubicBezTo>
                  <a:cubicBezTo>
                    <a:pt x="72" y="101"/>
                    <a:pt x="69" y="104"/>
                    <a:pt x="65" y="104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8" y="104"/>
                    <a:pt x="57" y="105"/>
                    <a:pt x="57" y="106"/>
                  </a:cubicBezTo>
                  <a:cubicBezTo>
                    <a:pt x="57" y="108"/>
                    <a:pt x="58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5" y="109"/>
                    <a:pt x="67" y="112"/>
                    <a:pt x="67" y="115"/>
                  </a:cubicBezTo>
                  <a:cubicBezTo>
                    <a:pt x="67" y="118"/>
                    <a:pt x="65" y="120"/>
                    <a:pt x="62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17" y="120"/>
                    <a:pt x="8" y="113"/>
                    <a:pt x="6" y="111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27" y="46"/>
                    <a:pt x="39" y="36"/>
                    <a:pt x="42" y="8"/>
                  </a:cubicBezTo>
                  <a:cubicBezTo>
                    <a:pt x="42" y="6"/>
                    <a:pt x="44" y="6"/>
                    <a:pt x="45" y="6"/>
                  </a:cubicBezTo>
                  <a:cubicBezTo>
                    <a:pt x="47" y="6"/>
                    <a:pt x="51" y="8"/>
                    <a:pt x="53" y="14"/>
                  </a:cubicBezTo>
                  <a:cubicBezTo>
                    <a:pt x="57" y="25"/>
                    <a:pt x="53" y="34"/>
                    <a:pt x="49" y="43"/>
                  </a:cubicBezTo>
                  <a:cubicBezTo>
                    <a:pt x="48" y="45"/>
                    <a:pt x="47" y="47"/>
                    <a:pt x="46" y="49"/>
                  </a:cubicBezTo>
                  <a:cubicBezTo>
                    <a:pt x="46" y="50"/>
                    <a:pt x="46" y="51"/>
                    <a:pt x="47" y="52"/>
                  </a:cubicBezTo>
                  <a:cubicBezTo>
                    <a:pt x="47" y="52"/>
                    <a:pt x="48" y="53"/>
                    <a:pt x="49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6" y="53"/>
                    <a:pt x="79" y="56"/>
                    <a:pt x="79" y="60"/>
                  </a:cubicBezTo>
                  <a:cubicBezTo>
                    <a:pt x="79" y="63"/>
                    <a:pt x="76" y="66"/>
                    <a:pt x="72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7" y="66"/>
                    <a:pt x="66" y="67"/>
                    <a:pt x="66" y="69"/>
                  </a:cubicBezTo>
                  <a:cubicBezTo>
                    <a:pt x="66" y="70"/>
                    <a:pt x="67" y="72"/>
                    <a:pt x="68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4" y="72"/>
                    <a:pt x="77" y="75"/>
                    <a:pt x="77" y="78"/>
                  </a:cubicBezTo>
                  <a:cubicBezTo>
                    <a:pt x="77" y="82"/>
                    <a:pt x="74" y="85"/>
                    <a:pt x="70" y="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4DA1A52B-D6A2-4198-B23D-5924F3F76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89473" y="3841230"/>
              <a:ext cx="122238" cy="206375"/>
            </a:xfrm>
            <a:custGeom>
              <a:avLst/>
              <a:gdLst>
                <a:gd name="T0" fmla="*/ 32 w 38"/>
                <a:gd name="T1" fmla="*/ 0 h 64"/>
                <a:gd name="T2" fmla="*/ 5 w 38"/>
                <a:gd name="T3" fmla="*/ 0 h 64"/>
                <a:gd name="T4" fmla="*/ 0 w 38"/>
                <a:gd name="T5" fmla="*/ 5 h 64"/>
                <a:gd name="T6" fmla="*/ 0 w 38"/>
                <a:gd name="T7" fmla="*/ 58 h 64"/>
                <a:gd name="T8" fmla="*/ 5 w 38"/>
                <a:gd name="T9" fmla="*/ 64 h 64"/>
                <a:gd name="T10" fmla="*/ 32 w 38"/>
                <a:gd name="T11" fmla="*/ 64 h 64"/>
                <a:gd name="T12" fmla="*/ 38 w 38"/>
                <a:gd name="T13" fmla="*/ 58 h 64"/>
                <a:gd name="T14" fmla="*/ 38 w 38"/>
                <a:gd name="T15" fmla="*/ 5 h 64"/>
                <a:gd name="T16" fmla="*/ 32 w 38"/>
                <a:gd name="T17" fmla="*/ 0 h 64"/>
                <a:gd name="T18" fmla="*/ 22 w 38"/>
                <a:gd name="T19" fmla="*/ 57 h 64"/>
                <a:gd name="T20" fmla="*/ 17 w 38"/>
                <a:gd name="T21" fmla="*/ 52 h 64"/>
                <a:gd name="T22" fmla="*/ 22 w 38"/>
                <a:gd name="T23" fmla="*/ 47 h 64"/>
                <a:gd name="T24" fmla="*/ 27 w 38"/>
                <a:gd name="T25" fmla="*/ 52 h 64"/>
                <a:gd name="T26" fmla="*/ 22 w 38"/>
                <a:gd name="T27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64">
                  <a:moveTo>
                    <a:pt x="3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2" y="64"/>
                    <a:pt x="5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5" y="64"/>
                    <a:pt x="38" y="61"/>
                    <a:pt x="38" y="58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2"/>
                    <a:pt x="35" y="0"/>
                    <a:pt x="32" y="0"/>
                  </a:cubicBezTo>
                  <a:close/>
                  <a:moveTo>
                    <a:pt x="22" y="57"/>
                  </a:moveTo>
                  <a:cubicBezTo>
                    <a:pt x="20" y="57"/>
                    <a:pt x="17" y="55"/>
                    <a:pt x="17" y="52"/>
                  </a:cubicBezTo>
                  <a:cubicBezTo>
                    <a:pt x="17" y="49"/>
                    <a:pt x="20" y="47"/>
                    <a:pt x="22" y="47"/>
                  </a:cubicBezTo>
                  <a:cubicBezTo>
                    <a:pt x="25" y="47"/>
                    <a:pt x="27" y="49"/>
                    <a:pt x="27" y="52"/>
                  </a:cubicBezTo>
                  <a:cubicBezTo>
                    <a:pt x="27" y="55"/>
                    <a:pt x="25" y="57"/>
                    <a:pt x="22" y="57"/>
                  </a:cubicBezTo>
                  <a:close/>
                </a:path>
              </a:pathLst>
            </a:cu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2" name="Oval 11">
            <a:extLst>
              <a:ext uri="{FF2B5EF4-FFF2-40B4-BE49-F238E27FC236}">
                <a16:creationId xmlns:a16="http://schemas.microsoft.com/office/drawing/2014/main" id="{1C4D3065-6183-4A82-9B4C-2F136E296A39}"/>
              </a:ext>
            </a:extLst>
          </p:cNvPr>
          <p:cNvSpPr/>
          <p:nvPr/>
        </p:nvSpPr>
        <p:spPr>
          <a:xfrm>
            <a:off x="682408" y="3666717"/>
            <a:ext cx="979201" cy="98450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437" tIns="119525" rIns="121437" bIns="11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2499">
              <a:defRPr/>
            </a:pPr>
            <a:endParaRPr lang="fr-FR" sz="1900" kern="0" dirty="0">
              <a:solidFill>
                <a:srgbClr val="000000"/>
              </a:solidFill>
              <a:latin typeface="BNPP Sans Condensed Light"/>
            </a:endParaRPr>
          </a:p>
        </p:txBody>
      </p:sp>
      <p:grpSp>
        <p:nvGrpSpPr>
          <p:cNvPr id="33" name="Group 59">
            <a:extLst>
              <a:ext uri="{FF2B5EF4-FFF2-40B4-BE49-F238E27FC236}">
                <a16:creationId xmlns:a16="http://schemas.microsoft.com/office/drawing/2014/main" id="{E6E7743A-65DD-4623-BA20-3D5E363804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3699" y="3855085"/>
            <a:ext cx="506812" cy="530757"/>
            <a:chOff x="-768" y="1026"/>
            <a:chExt cx="508" cy="532"/>
          </a:xfrm>
        </p:grpSpPr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E93DEB84-B99A-4FB0-BEE0-EDB766FC4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" y="1402"/>
              <a:ext cx="209" cy="125"/>
            </a:xfrm>
            <a:custGeom>
              <a:avLst/>
              <a:gdLst>
                <a:gd name="T0" fmla="*/ 7 w 103"/>
                <a:gd name="T1" fmla="*/ 61 h 61"/>
                <a:gd name="T2" fmla="*/ 3 w 103"/>
                <a:gd name="T3" fmla="*/ 59 h 61"/>
                <a:gd name="T4" fmla="*/ 2 w 103"/>
                <a:gd name="T5" fmla="*/ 51 h 61"/>
                <a:gd name="T6" fmla="*/ 27 w 103"/>
                <a:gd name="T7" fmla="*/ 18 h 61"/>
                <a:gd name="T8" fmla="*/ 95 w 103"/>
                <a:gd name="T9" fmla="*/ 1 h 61"/>
                <a:gd name="T10" fmla="*/ 102 w 103"/>
                <a:gd name="T11" fmla="*/ 5 h 61"/>
                <a:gd name="T12" fmla="*/ 98 w 103"/>
                <a:gd name="T13" fmla="*/ 12 h 61"/>
                <a:gd name="T14" fmla="*/ 34 w 103"/>
                <a:gd name="T15" fmla="*/ 28 h 61"/>
                <a:gd name="T16" fmla="*/ 11 w 103"/>
                <a:gd name="T17" fmla="*/ 58 h 61"/>
                <a:gd name="T18" fmla="*/ 7 w 103"/>
                <a:gd name="T1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61">
                  <a:moveTo>
                    <a:pt x="7" y="61"/>
                  </a:moveTo>
                  <a:cubicBezTo>
                    <a:pt x="5" y="61"/>
                    <a:pt x="4" y="60"/>
                    <a:pt x="3" y="59"/>
                  </a:cubicBezTo>
                  <a:cubicBezTo>
                    <a:pt x="0" y="57"/>
                    <a:pt x="0" y="54"/>
                    <a:pt x="2" y="51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8" y="0"/>
                    <a:pt x="101" y="2"/>
                    <a:pt x="102" y="5"/>
                  </a:cubicBezTo>
                  <a:cubicBezTo>
                    <a:pt x="103" y="8"/>
                    <a:pt x="101" y="11"/>
                    <a:pt x="98" y="1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8" y="61"/>
                    <a:pt x="7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6B933F84-674A-4A65-93B1-902A0781E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9" y="1402"/>
              <a:ext cx="209" cy="125"/>
            </a:xfrm>
            <a:custGeom>
              <a:avLst/>
              <a:gdLst>
                <a:gd name="T0" fmla="*/ 97 w 103"/>
                <a:gd name="T1" fmla="*/ 61 h 61"/>
                <a:gd name="T2" fmla="*/ 92 w 103"/>
                <a:gd name="T3" fmla="*/ 58 h 61"/>
                <a:gd name="T4" fmla="*/ 69 w 103"/>
                <a:gd name="T5" fmla="*/ 28 h 61"/>
                <a:gd name="T6" fmla="*/ 5 w 103"/>
                <a:gd name="T7" fmla="*/ 12 h 61"/>
                <a:gd name="T8" fmla="*/ 1 w 103"/>
                <a:gd name="T9" fmla="*/ 5 h 61"/>
                <a:gd name="T10" fmla="*/ 8 w 103"/>
                <a:gd name="T11" fmla="*/ 1 h 61"/>
                <a:gd name="T12" fmla="*/ 76 w 103"/>
                <a:gd name="T13" fmla="*/ 18 h 61"/>
                <a:gd name="T14" fmla="*/ 101 w 103"/>
                <a:gd name="T15" fmla="*/ 51 h 61"/>
                <a:gd name="T16" fmla="*/ 100 w 103"/>
                <a:gd name="T17" fmla="*/ 59 h 61"/>
                <a:gd name="T18" fmla="*/ 97 w 103"/>
                <a:gd name="T1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61">
                  <a:moveTo>
                    <a:pt x="97" y="61"/>
                  </a:moveTo>
                  <a:cubicBezTo>
                    <a:pt x="95" y="61"/>
                    <a:pt x="93" y="60"/>
                    <a:pt x="92" y="58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3" y="54"/>
                    <a:pt x="103" y="57"/>
                    <a:pt x="100" y="59"/>
                  </a:cubicBezTo>
                  <a:cubicBezTo>
                    <a:pt x="99" y="60"/>
                    <a:pt x="98" y="61"/>
                    <a:pt x="97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6" name="Freeform 62">
              <a:extLst>
                <a:ext uri="{FF2B5EF4-FFF2-40B4-BE49-F238E27FC236}">
                  <a16:creationId xmlns:a16="http://schemas.microsoft.com/office/drawing/2014/main" id="{F9EBA08D-F2EF-40C2-BC15-A1BA01D625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75" y="1026"/>
              <a:ext cx="324" cy="370"/>
            </a:xfrm>
            <a:custGeom>
              <a:avLst/>
              <a:gdLst>
                <a:gd name="T0" fmla="*/ 79 w 159"/>
                <a:gd name="T1" fmla="*/ 180 h 180"/>
                <a:gd name="T2" fmla="*/ 26 w 159"/>
                <a:gd name="T3" fmla="*/ 141 h 180"/>
                <a:gd name="T4" fmla="*/ 0 w 159"/>
                <a:gd name="T5" fmla="*/ 107 h 180"/>
                <a:gd name="T6" fmla="*/ 15 w 159"/>
                <a:gd name="T7" fmla="*/ 75 h 180"/>
                <a:gd name="T8" fmla="*/ 15 w 159"/>
                <a:gd name="T9" fmla="*/ 75 h 180"/>
                <a:gd name="T10" fmla="*/ 32 w 159"/>
                <a:gd name="T11" fmla="*/ 25 h 180"/>
                <a:gd name="T12" fmla="*/ 43 w 159"/>
                <a:gd name="T13" fmla="*/ 19 h 180"/>
                <a:gd name="T14" fmla="*/ 99 w 159"/>
                <a:gd name="T15" fmla="*/ 6 h 180"/>
                <a:gd name="T16" fmla="*/ 141 w 159"/>
                <a:gd name="T17" fmla="*/ 44 h 180"/>
                <a:gd name="T18" fmla="*/ 143 w 159"/>
                <a:gd name="T19" fmla="*/ 70 h 180"/>
                <a:gd name="T20" fmla="*/ 143 w 159"/>
                <a:gd name="T21" fmla="*/ 75 h 180"/>
                <a:gd name="T22" fmla="*/ 159 w 159"/>
                <a:gd name="T23" fmla="*/ 107 h 180"/>
                <a:gd name="T24" fmla="*/ 132 w 159"/>
                <a:gd name="T25" fmla="*/ 141 h 180"/>
                <a:gd name="T26" fmla="*/ 79 w 159"/>
                <a:gd name="T27" fmla="*/ 180 h 180"/>
                <a:gd name="T28" fmla="*/ 88 w 159"/>
                <a:gd name="T29" fmla="*/ 16 h 180"/>
                <a:gd name="T30" fmla="*/ 49 w 159"/>
                <a:gd name="T31" fmla="*/ 30 h 180"/>
                <a:gd name="T32" fmla="*/ 35 w 159"/>
                <a:gd name="T33" fmla="*/ 36 h 180"/>
                <a:gd name="T34" fmla="*/ 27 w 159"/>
                <a:gd name="T35" fmla="*/ 73 h 180"/>
                <a:gd name="T36" fmla="*/ 27 w 159"/>
                <a:gd name="T37" fmla="*/ 74 h 180"/>
                <a:gd name="T38" fmla="*/ 27 w 159"/>
                <a:gd name="T39" fmla="*/ 79 h 180"/>
                <a:gd name="T40" fmla="*/ 27 w 159"/>
                <a:gd name="T41" fmla="*/ 83 h 180"/>
                <a:gd name="T42" fmla="*/ 23 w 159"/>
                <a:gd name="T43" fmla="*/ 84 h 180"/>
                <a:gd name="T44" fmla="*/ 12 w 159"/>
                <a:gd name="T45" fmla="*/ 107 h 180"/>
                <a:gd name="T46" fmla="*/ 31 w 159"/>
                <a:gd name="T47" fmla="*/ 130 h 180"/>
                <a:gd name="T48" fmla="*/ 34 w 159"/>
                <a:gd name="T49" fmla="*/ 130 h 180"/>
                <a:gd name="T50" fmla="*/ 35 w 159"/>
                <a:gd name="T51" fmla="*/ 133 h 180"/>
                <a:gd name="T52" fmla="*/ 79 w 159"/>
                <a:gd name="T53" fmla="*/ 168 h 180"/>
                <a:gd name="T54" fmla="*/ 123 w 159"/>
                <a:gd name="T55" fmla="*/ 133 h 180"/>
                <a:gd name="T56" fmla="*/ 125 w 159"/>
                <a:gd name="T57" fmla="*/ 130 h 180"/>
                <a:gd name="T58" fmla="*/ 128 w 159"/>
                <a:gd name="T59" fmla="*/ 130 h 180"/>
                <a:gd name="T60" fmla="*/ 147 w 159"/>
                <a:gd name="T61" fmla="*/ 107 h 180"/>
                <a:gd name="T62" fmla="*/ 135 w 159"/>
                <a:gd name="T63" fmla="*/ 84 h 180"/>
                <a:gd name="T64" fmla="*/ 131 w 159"/>
                <a:gd name="T65" fmla="*/ 83 h 180"/>
                <a:gd name="T66" fmla="*/ 131 w 159"/>
                <a:gd name="T67" fmla="*/ 78 h 180"/>
                <a:gd name="T68" fmla="*/ 131 w 159"/>
                <a:gd name="T69" fmla="*/ 77 h 180"/>
                <a:gd name="T70" fmla="*/ 131 w 159"/>
                <a:gd name="T71" fmla="*/ 73 h 180"/>
                <a:gd name="T72" fmla="*/ 131 w 159"/>
                <a:gd name="T73" fmla="*/ 72 h 180"/>
                <a:gd name="T74" fmla="*/ 129 w 159"/>
                <a:gd name="T75" fmla="*/ 43 h 180"/>
                <a:gd name="T76" fmla="*/ 97 w 159"/>
                <a:gd name="T77" fmla="*/ 17 h 180"/>
                <a:gd name="T78" fmla="*/ 88 w 159"/>
                <a:gd name="T79" fmla="*/ 1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9" h="180">
                  <a:moveTo>
                    <a:pt x="79" y="180"/>
                  </a:moveTo>
                  <a:cubicBezTo>
                    <a:pt x="54" y="180"/>
                    <a:pt x="35" y="155"/>
                    <a:pt x="26" y="141"/>
                  </a:cubicBezTo>
                  <a:cubicBezTo>
                    <a:pt x="13" y="138"/>
                    <a:pt x="0" y="124"/>
                    <a:pt x="0" y="107"/>
                  </a:cubicBezTo>
                  <a:cubicBezTo>
                    <a:pt x="0" y="93"/>
                    <a:pt x="6" y="81"/>
                    <a:pt x="15" y="75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2" y="58"/>
                    <a:pt x="12" y="29"/>
                    <a:pt x="32" y="25"/>
                  </a:cubicBezTo>
                  <a:cubicBezTo>
                    <a:pt x="35" y="24"/>
                    <a:pt x="39" y="22"/>
                    <a:pt x="43" y="19"/>
                  </a:cubicBezTo>
                  <a:cubicBezTo>
                    <a:pt x="57" y="12"/>
                    <a:pt x="78" y="0"/>
                    <a:pt x="99" y="6"/>
                  </a:cubicBezTo>
                  <a:cubicBezTo>
                    <a:pt x="128" y="13"/>
                    <a:pt x="142" y="30"/>
                    <a:pt x="141" y="44"/>
                  </a:cubicBezTo>
                  <a:cubicBezTo>
                    <a:pt x="141" y="52"/>
                    <a:pt x="143" y="68"/>
                    <a:pt x="143" y="70"/>
                  </a:cubicBezTo>
                  <a:cubicBezTo>
                    <a:pt x="143" y="72"/>
                    <a:pt x="143" y="74"/>
                    <a:pt x="143" y="75"/>
                  </a:cubicBezTo>
                  <a:cubicBezTo>
                    <a:pt x="153" y="81"/>
                    <a:pt x="159" y="93"/>
                    <a:pt x="159" y="107"/>
                  </a:cubicBezTo>
                  <a:cubicBezTo>
                    <a:pt x="159" y="124"/>
                    <a:pt x="145" y="138"/>
                    <a:pt x="132" y="141"/>
                  </a:cubicBezTo>
                  <a:cubicBezTo>
                    <a:pt x="124" y="155"/>
                    <a:pt x="105" y="180"/>
                    <a:pt x="79" y="180"/>
                  </a:cubicBezTo>
                  <a:close/>
                  <a:moveTo>
                    <a:pt x="88" y="16"/>
                  </a:moveTo>
                  <a:cubicBezTo>
                    <a:pt x="74" y="16"/>
                    <a:pt x="60" y="24"/>
                    <a:pt x="49" y="30"/>
                  </a:cubicBezTo>
                  <a:cubicBezTo>
                    <a:pt x="43" y="33"/>
                    <a:pt x="39" y="35"/>
                    <a:pt x="35" y="36"/>
                  </a:cubicBezTo>
                  <a:cubicBezTo>
                    <a:pt x="23" y="39"/>
                    <a:pt x="25" y="64"/>
                    <a:pt x="27" y="73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7" y="74"/>
                    <a:pt x="27" y="76"/>
                    <a:pt x="27" y="79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16" y="87"/>
                    <a:pt x="12" y="96"/>
                    <a:pt x="12" y="107"/>
                  </a:cubicBezTo>
                  <a:cubicBezTo>
                    <a:pt x="12" y="119"/>
                    <a:pt x="22" y="129"/>
                    <a:pt x="31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40" y="141"/>
                    <a:pt x="58" y="168"/>
                    <a:pt x="79" y="168"/>
                  </a:cubicBezTo>
                  <a:cubicBezTo>
                    <a:pt x="101" y="168"/>
                    <a:pt x="118" y="141"/>
                    <a:pt x="123" y="133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36" y="129"/>
                    <a:pt x="147" y="119"/>
                    <a:pt x="147" y="107"/>
                  </a:cubicBezTo>
                  <a:cubicBezTo>
                    <a:pt x="147" y="96"/>
                    <a:pt x="142" y="87"/>
                    <a:pt x="135" y="84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7"/>
                    <a:pt x="131" y="77"/>
                  </a:cubicBezTo>
                  <a:cubicBezTo>
                    <a:pt x="131" y="76"/>
                    <a:pt x="132" y="74"/>
                    <a:pt x="131" y="73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1" y="71"/>
                    <a:pt x="129" y="53"/>
                    <a:pt x="129" y="43"/>
                  </a:cubicBezTo>
                  <a:cubicBezTo>
                    <a:pt x="130" y="37"/>
                    <a:pt x="122" y="24"/>
                    <a:pt x="97" y="17"/>
                  </a:cubicBezTo>
                  <a:cubicBezTo>
                    <a:pt x="94" y="16"/>
                    <a:pt x="91" y="16"/>
                    <a:pt x="88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7073D15E-2A88-44E0-8C54-C5D7D5395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" y="1135"/>
              <a:ext cx="198" cy="70"/>
            </a:xfrm>
            <a:custGeom>
              <a:avLst/>
              <a:gdLst>
                <a:gd name="T0" fmla="*/ 90 w 97"/>
                <a:gd name="T1" fmla="*/ 34 h 34"/>
                <a:gd name="T2" fmla="*/ 88 w 97"/>
                <a:gd name="T3" fmla="*/ 34 h 34"/>
                <a:gd name="T4" fmla="*/ 64 w 97"/>
                <a:gd name="T5" fmla="*/ 16 h 34"/>
                <a:gd name="T6" fmla="*/ 6 w 97"/>
                <a:gd name="T7" fmla="*/ 32 h 34"/>
                <a:gd name="T8" fmla="*/ 0 w 97"/>
                <a:gd name="T9" fmla="*/ 26 h 34"/>
                <a:gd name="T10" fmla="*/ 6 w 97"/>
                <a:gd name="T11" fmla="*/ 20 h 34"/>
                <a:gd name="T12" fmla="*/ 60 w 97"/>
                <a:gd name="T13" fmla="*/ 4 h 34"/>
                <a:gd name="T14" fmla="*/ 64 w 97"/>
                <a:gd name="T15" fmla="*/ 0 h 34"/>
                <a:gd name="T16" fmla="*/ 68 w 97"/>
                <a:gd name="T17" fmla="*/ 4 h 34"/>
                <a:gd name="T18" fmla="*/ 92 w 97"/>
                <a:gd name="T19" fmla="*/ 23 h 34"/>
                <a:gd name="T20" fmla="*/ 96 w 97"/>
                <a:gd name="T21" fmla="*/ 30 h 34"/>
                <a:gd name="T22" fmla="*/ 90 w 97"/>
                <a:gd name="T2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34">
                  <a:moveTo>
                    <a:pt x="90" y="34"/>
                  </a:moveTo>
                  <a:cubicBezTo>
                    <a:pt x="89" y="34"/>
                    <a:pt x="89" y="34"/>
                    <a:pt x="88" y="34"/>
                  </a:cubicBezTo>
                  <a:cubicBezTo>
                    <a:pt x="79" y="31"/>
                    <a:pt x="69" y="21"/>
                    <a:pt x="64" y="16"/>
                  </a:cubicBezTo>
                  <a:cubicBezTo>
                    <a:pt x="42" y="32"/>
                    <a:pt x="8" y="32"/>
                    <a:pt x="6" y="32"/>
                  </a:cubicBezTo>
                  <a:cubicBezTo>
                    <a:pt x="3" y="32"/>
                    <a:pt x="0" y="29"/>
                    <a:pt x="0" y="26"/>
                  </a:cubicBezTo>
                  <a:cubicBezTo>
                    <a:pt x="0" y="23"/>
                    <a:pt x="3" y="20"/>
                    <a:pt x="6" y="20"/>
                  </a:cubicBezTo>
                  <a:cubicBezTo>
                    <a:pt x="7" y="20"/>
                    <a:pt x="42" y="20"/>
                    <a:pt x="60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2" y="8"/>
                    <a:pt x="84" y="20"/>
                    <a:pt x="92" y="23"/>
                  </a:cubicBezTo>
                  <a:cubicBezTo>
                    <a:pt x="95" y="24"/>
                    <a:pt x="97" y="27"/>
                    <a:pt x="96" y="30"/>
                  </a:cubicBezTo>
                  <a:cubicBezTo>
                    <a:pt x="95" y="33"/>
                    <a:pt x="93" y="34"/>
                    <a:pt x="90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8" name="Freeform 64">
              <a:extLst>
                <a:ext uri="{FF2B5EF4-FFF2-40B4-BE49-F238E27FC236}">
                  <a16:creationId xmlns:a16="http://schemas.microsoft.com/office/drawing/2014/main" id="{DEAE7BFD-474C-44C4-AB88-344DB822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3" y="1406"/>
              <a:ext cx="80" cy="152"/>
            </a:xfrm>
            <a:custGeom>
              <a:avLst/>
              <a:gdLst>
                <a:gd name="T0" fmla="*/ 27 w 39"/>
                <a:gd name="T1" fmla="*/ 30 h 74"/>
                <a:gd name="T2" fmla="*/ 35 w 39"/>
                <a:gd name="T3" fmla="*/ 70 h 74"/>
                <a:gd name="T4" fmla="*/ 31 w 39"/>
                <a:gd name="T5" fmla="*/ 74 h 74"/>
                <a:gd name="T6" fmla="*/ 7 w 39"/>
                <a:gd name="T7" fmla="*/ 74 h 74"/>
                <a:gd name="T8" fmla="*/ 3 w 39"/>
                <a:gd name="T9" fmla="*/ 70 h 74"/>
                <a:gd name="T10" fmla="*/ 11 w 39"/>
                <a:gd name="T11" fmla="*/ 30 h 74"/>
                <a:gd name="T12" fmla="*/ 8 w 39"/>
                <a:gd name="T13" fmla="*/ 27 h 74"/>
                <a:gd name="T14" fmla="*/ 1 w 39"/>
                <a:gd name="T15" fmla="*/ 13 h 74"/>
                <a:gd name="T16" fmla="*/ 4 w 39"/>
                <a:gd name="T17" fmla="*/ 4 h 74"/>
                <a:gd name="T18" fmla="*/ 9 w 39"/>
                <a:gd name="T19" fmla="*/ 1 h 74"/>
                <a:gd name="T20" fmla="*/ 12 w 39"/>
                <a:gd name="T21" fmla="*/ 0 h 74"/>
                <a:gd name="T22" fmla="*/ 26 w 39"/>
                <a:gd name="T23" fmla="*/ 0 h 74"/>
                <a:gd name="T24" fmla="*/ 30 w 39"/>
                <a:gd name="T25" fmla="*/ 1 h 74"/>
                <a:gd name="T26" fmla="*/ 35 w 39"/>
                <a:gd name="T27" fmla="*/ 4 h 74"/>
                <a:gd name="T28" fmla="*/ 37 w 39"/>
                <a:gd name="T29" fmla="*/ 13 h 74"/>
                <a:gd name="T30" fmla="*/ 31 w 39"/>
                <a:gd name="T31" fmla="*/ 27 h 74"/>
                <a:gd name="T32" fmla="*/ 27 w 39"/>
                <a:gd name="T33" fmla="*/ 3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74">
                  <a:moveTo>
                    <a:pt x="27" y="30"/>
                  </a:moveTo>
                  <a:cubicBezTo>
                    <a:pt x="35" y="70"/>
                    <a:pt x="35" y="70"/>
                    <a:pt x="35" y="70"/>
                  </a:cubicBezTo>
                  <a:cubicBezTo>
                    <a:pt x="35" y="72"/>
                    <a:pt x="34" y="74"/>
                    <a:pt x="31" y="74"/>
                  </a:cubicBezTo>
                  <a:cubicBezTo>
                    <a:pt x="25" y="74"/>
                    <a:pt x="13" y="74"/>
                    <a:pt x="7" y="74"/>
                  </a:cubicBezTo>
                  <a:cubicBezTo>
                    <a:pt x="5" y="74"/>
                    <a:pt x="3" y="72"/>
                    <a:pt x="3" y="7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9" y="30"/>
                    <a:pt x="8" y="29"/>
                    <a:pt x="8" y="2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0"/>
                    <a:pt x="1" y="6"/>
                    <a:pt x="4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1"/>
                    <a:pt x="30" y="1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7" y="6"/>
                    <a:pt x="39" y="10"/>
                    <a:pt x="37" y="13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0" y="29"/>
                    <a:pt x="29" y="30"/>
                    <a:pt x="27" y="30"/>
                  </a:cubicBezTo>
                  <a:close/>
                </a:path>
              </a:pathLst>
            </a:cu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9" name="Oval 11">
            <a:extLst>
              <a:ext uri="{FF2B5EF4-FFF2-40B4-BE49-F238E27FC236}">
                <a16:creationId xmlns:a16="http://schemas.microsoft.com/office/drawing/2014/main" id="{0737B213-C50E-4D13-BB48-9AD28194D5DE}"/>
              </a:ext>
            </a:extLst>
          </p:cNvPr>
          <p:cNvSpPr/>
          <p:nvPr/>
        </p:nvSpPr>
        <p:spPr>
          <a:xfrm>
            <a:off x="10619190" y="2421682"/>
            <a:ext cx="979201" cy="98450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437" tIns="119525" rIns="121437" bIns="11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2499">
              <a:defRPr/>
            </a:pPr>
            <a:endParaRPr lang="fr-FR" sz="1900" kern="0" dirty="0">
              <a:solidFill>
                <a:srgbClr val="000000"/>
              </a:solidFill>
              <a:latin typeface="BNPP Sans Condensed Light"/>
            </a:endParaRPr>
          </a:p>
        </p:txBody>
      </p:sp>
      <p:grpSp>
        <p:nvGrpSpPr>
          <p:cNvPr id="40" name="Group 486">
            <a:extLst>
              <a:ext uri="{FF2B5EF4-FFF2-40B4-BE49-F238E27FC236}">
                <a16:creationId xmlns:a16="http://schemas.microsoft.com/office/drawing/2014/main" id="{129662B4-206B-42FC-A5C1-0694C91EAFA2}"/>
              </a:ext>
            </a:extLst>
          </p:cNvPr>
          <p:cNvGrpSpPr/>
          <p:nvPr/>
        </p:nvGrpSpPr>
        <p:grpSpPr>
          <a:xfrm>
            <a:off x="10812082" y="2637706"/>
            <a:ext cx="593419" cy="463249"/>
            <a:chOff x="-3533923" y="4938193"/>
            <a:chExt cx="492126" cy="384175"/>
          </a:xfrm>
        </p:grpSpPr>
        <p:sp>
          <p:nvSpPr>
            <p:cNvPr id="41" name="Freeform 125">
              <a:extLst>
                <a:ext uri="{FF2B5EF4-FFF2-40B4-BE49-F238E27FC236}">
                  <a16:creationId xmlns:a16="http://schemas.microsoft.com/office/drawing/2014/main" id="{D2F08CE4-62DB-467D-A8CE-15E17B979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05348" y="4938193"/>
              <a:ext cx="434975" cy="274638"/>
            </a:xfrm>
            <a:custGeom>
              <a:avLst/>
              <a:gdLst>
                <a:gd name="T0" fmla="*/ 118 w 136"/>
                <a:gd name="T1" fmla="*/ 27 h 85"/>
                <a:gd name="T2" fmla="*/ 102 w 136"/>
                <a:gd name="T3" fmla="*/ 12 h 85"/>
                <a:gd name="T4" fmla="*/ 85 w 136"/>
                <a:gd name="T5" fmla="*/ 2 h 85"/>
                <a:gd name="T6" fmla="*/ 75 w 136"/>
                <a:gd name="T7" fmla="*/ 18 h 85"/>
                <a:gd name="T8" fmla="*/ 76 w 136"/>
                <a:gd name="T9" fmla="*/ 24 h 85"/>
                <a:gd name="T10" fmla="*/ 63 w 136"/>
                <a:gd name="T11" fmla="*/ 39 h 85"/>
                <a:gd name="T12" fmla="*/ 60 w 136"/>
                <a:gd name="T13" fmla="*/ 24 h 85"/>
                <a:gd name="T14" fmla="*/ 60 w 136"/>
                <a:gd name="T15" fmla="*/ 8 h 85"/>
                <a:gd name="T16" fmla="*/ 50 w 136"/>
                <a:gd name="T17" fmla="*/ 2 h 85"/>
                <a:gd name="T18" fmla="*/ 33 w 136"/>
                <a:gd name="T19" fmla="*/ 16 h 85"/>
                <a:gd name="T20" fmla="*/ 0 w 136"/>
                <a:gd name="T21" fmla="*/ 65 h 85"/>
                <a:gd name="T22" fmla="*/ 9 w 136"/>
                <a:gd name="T23" fmla="*/ 61 h 85"/>
                <a:gd name="T24" fmla="*/ 36 w 136"/>
                <a:gd name="T25" fmla="*/ 22 h 85"/>
                <a:gd name="T26" fmla="*/ 55 w 136"/>
                <a:gd name="T27" fmla="*/ 27 h 85"/>
                <a:gd name="T28" fmla="*/ 57 w 136"/>
                <a:gd name="T29" fmla="*/ 39 h 85"/>
                <a:gd name="T30" fmla="*/ 53 w 136"/>
                <a:gd name="T31" fmla="*/ 85 h 85"/>
                <a:gd name="T32" fmla="*/ 80 w 136"/>
                <a:gd name="T33" fmla="*/ 70 h 85"/>
                <a:gd name="T34" fmla="*/ 87 w 136"/>
                <a:gd name="T35" fmla="*/ 75 h 85"/>
                <a:gd name="T36" fmla="*/ 81 w 136"/>
                <a:gd name="T37" fmla="*/ 27 h 85"/>
                <a:gd name="T38" fmla="*/ 92 w 136"/>
                <a:gd name="T39" fmla="*/ 22 h 85"/>
                <a:gd name="T40" fmla="*/ 100 w 136"/>
                <a:gd name="T41" fmla="*/ 22 h 85"/>
                <a:gd name="T42" fmla="*/ 128 w 136"/>
                <a:gd name="T43" fmla="*/ 61 h 85"/>
                <a:gd name="T44" fmla="*/ 136 w 136"/>
                <a:gd name="T45" fmla="*/ 65 h 85"/>
                <a:gd name="T46" fmla="*/ 40 w 136"/>
                <a:gd name="T47" fmla="*/ 16 h 85"/>
                <a:gd name="T48" fmla="*/ 49 w 136"/>
                <a:gd name="T49" fmla="*/ 8 h 85"/>
                <a:gd name="T50" fmla="*/ 55 w 136"/>
                <a:gd name="T51" fmla="*/ 11 h 85"/>
                <a:gd name="T52" fmla="*/ 55 w 136"/>
                <a:gd name="T53" fmla="*/ 19 h 85"/>
                <a:gd name="T54" fmla="*/ 58 w 136"/>
                <a:gd name="T55" fmla="*/ 64 h 85"/>
                <a:gd name="T56" fmla="*/ 74 w 136"/>
                <a:gd name="T57" fmla="*/ 45 h 85"/>
                <a:gd name="T58" fmla="*/ 58 w 136"/>
                <a:gd name="T59" fmla="*/ 64 h 85"/>
                <a:gd name="T60" fmla="*/ 81 w 136"/>
                <a:gd name="T61" fmla="*/ 17 h 85"/>
                <a:gd name="T62" fmla="*/ 86 w 136"/>
                <a:gd name="T63" fmla="*/ 8 h 85"/>
                <a:gd name="T64" fmla="*/ 96 w 136"/>
                <a:gd name="T65" fmla="*/ 13 h 85"/>
                <a:gd name="T66" fmla="*/ 92 w 136"/>
                <a:gd name="T67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" h="85">
                  <a:moveTo>
                    <a:pt x="136" y="65"/>
                  </a:moveTo>
                  <a:cubicBezTo>
                    <a:pt x="118" y="27"/>
                    <a:pt x="118" y="27"/>
                    <a:pt x="118" y="27"/>
                  </a:cubicBezTo>
                  <a:cubicBezTo>
                    <a:pt x="115" y="21"/>
                    <a:pt x="109" y="17"/>
                    <a:pt x="103" y="1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0" y="5"/>
                    <a:pt x="93" y="0"/>
                    <a:pt x="86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1" y="3"/>
                    <a:pt x="79" y="5"/>
                    <a:pt x="77" y="8"/>
                  </a:cubicBezTo>
                  <a:cubicBezTo>
                    <a:pt x="75" y="11"/>
                    <a:pt x="74" y="15"/>
                    <a:pt x="75" y="18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3" y="28"/>
                    <a:pt x="72" y="34"/>
                    <a:pt x="73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4" y="34"/>
                    <a:pt x="63" y="28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5"/>
                    <a:pt x="61" y="11"/>
                    <a:pt x="60" y="8"/>
                  </a:cubicBezTo>
                  <a:cubicBezTo>
                    <a:pt x="58" y="5"/>
                    <a:pt x="55" y="3"/>
                    <a:pt x="51" y="2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3" y="0"/>
                    <a:pt x="36" y="5"/>
                    <a:pt x="34" y="1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7" y="17"/>
                    <a:pt x="22" y="21"/>
                    <a:pt x="19" y="2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2" y="64"/>
                    <a:pt x="5" y="62"/>
                    <a:pt x="9" y="6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6" y="25"/>
                    <a:pt x="31" y="22"/>
                    <a:pt x="36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22"/>
                    <a:pt x="52" y="24"/>
                    <a:pt x="55" y="27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8" y="31"/>
                    <a:pt x="58" y="35"/>
                    <a:pt x="57" y="3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51" y="78"/>
                    <a:pt x="52" y="82"/>
                    <a:pt x="53" y="85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4" y="81"/>
                    <a:pt x="85" y="78"/>
                    <a:pt x="87" y="75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35"/>
                    <a:pt x="79" y="31"/>
                    <a:pt x="81" y="27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4" y="24"/>
                    <a:pt x="88" y="22"/>
                    <a:pt x="92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5" y="22"/>
                    <a:pt x="110" y="25"/>
                    <a:pt x="112" y="3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31" y="62"/>
                    <a:pt x="134" y="64"/>
                    <a:pt x="136" y="66"/>
                  </a:cubicBezTo>
                  <a:cubicBezTo>
                    <a:pt x="136" y="66"/>
                    <a:pt x="136" y="65"/>
                    <a:pt x="136" y="65"/>
                  </a:cubicBezTo>
                  <a:close/>
                  <a:moveTo>
                    <a:pt x="44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1" y="9"/>
                    <a:pt x="45" y="7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2" y="8"/>
                    <a:pt x="53" y="10"/>
                    <a:pt x="55" y="11"/>
                  </a:cubicBezTo>
                  <a:cubicBezTo>
                    <a:pt x="56" y="13"/>
                    <a:pt x="56" y="15"/>
                    <a:pt x="55" y="17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2" y="17"/>
                    <a:pt x="48" y="16"/>
                    <a:pt x="44" y="16"/>
                  </a:cubicBezTo>
                  <a:close/>
                  <a:moveTo>
                    <a:pt x="58" y="64"/>
                  </a:moveTo>
                  <a:cubicBezTo>
                    <a:pt x="62" y="45"/>
                    <a:pt x="62" y="45"/>
                    <a:pt x="62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9" y="64"/>
                    <a:pt x="79" y="64"/>
                    <a:pt x="79" y="64"/>
                  </a:cubicBezTo>
                  <a:lnTo>
                    <a:pt x="58" y="64"/>
                  </a:lnTo>
                  <a:close/>
                  <a:moveTo>
                    <a:pt x="81" y="19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80" y="15"/>
                    <a:pt x="81" y="13"/>
                    <a:pt x="82" y="11"/>
                  </a:cubicBezTo>
                  <a:cubicBezTo>
                    <a:pt x="83" y="10"/>
                    <a:pt x="84" y="8"/>
                    <a:pt x="8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91" y="7"/>
                    <a:pt x="95" y="9"/>
                    <a:pt x="96" y="13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88" y="16"/>
                    <a:pt x="85" y="17"/>
                    <a:pt x="8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2" name="Oval 126">
              <a:extLst>
                <a:ext uri="{FF2B5EF4-FFF2-40B4-BE49-F238E27FC236}">
                  <a16:creationId xmlns:a16="http://schemas.microsoft.com/office/drawing/2014/main" id="{0B6C86DF-E963-49FD-BB87-444D169F9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33923" y="5144568"/>
              <a:ext cx="185738" cy="177800"/>
            </a:xfrm>
            <a:prstGeom prst="ellipse">
              <a:avLst/>
            </a:pr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3" name="Oval 127">
              <a:extLst>
                <a:ext uri="{FF2B5EF4-FFF2-40B4-BE49-F238E27FC236}">
                  <a16:creationId xmlns:a16="http://schemas.microsoft.com/office/drawing/2014/main" id="{ED21735B-9910-4609-A4EB-AC3846D9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27535" y="5144568"/>
              <a:ext cx="185738" cy="177800"/>
            </a:xfrm>
            <a:prstGeom prst="ellipse">
              <a:avLst/>
            </a:pr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44" name="Oval 11">
            <a:extLst>
              <a:ext uri="{FF2B5EF4-FFF2-40B4-BE49-F238E27FC236}">
                <a16:creationId xmlns:a16="http://schemas.microsoft.com/office/drawing/2014/main" id="{5A48252B-21C2-4938-89D4-C951A376124B}"/>
              </a:ext>
            </a:extLst>
          </p:cNvPr>
          <p:cNvSpPr/>
          <p:nvPr/>
        </p:nvSpPr>
        <p:spPr>
          <a:xfrm>
            <a:off x="8009499" y="2793526"/>
            <a:ext cx="979201" cy="98450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437" tIns="119525" rIns="121437" bIns="11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2499">
              <a:defRPr/>
            </a:pPr>
            <a:endParaRPr lang="fr-FR" sz="1900" kern="0" dirty="0">
              <a:solidFill>
                <a:srgbClr val="000000"/>
              </a:solidFill>
              <a:latin typeface="BNPP Sans Condensed Light"/>
            </a:endParaRPr>
          </a:p>
        </p:txBody>
      </p:sp>
      <p:grpSp>
        <p:nvGrpSpPr>
          <p:cNvPr id="45" name="Group 52">
            <a:extLst>
              <a:ext uri="{FF2B5EF4-FFF2-40B4-BE49-F238E27FC236}">
                <a16:creationId xmlns:a16="http://schemas.microsoft.com/office/drawing/2014/main" id="{40F37E82-5A84-468B-8BD8-38A4EBB2BB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31164" y="3141762"/>
            <a:ext cx="566215" cy="427267"/>
            <a:chOff x="-738" y="1184"/>
            <a:chExt cx="489" cy="369"/>
          </a:xfrm>
        </p:grpSpPr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F006C7D3-CC0B-4D7B-A538-5EE8EC31DE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38" y="1184"/>
              <a:ext cx="485" cy="369"/>
            </a:xfrm>
            <a:custGeom>
              <a:avLst/>
              <a:gdLst>
                <a:gd name="T0" fmla="*/ 213 w 239"/>
                <a:gd name="T1" fmla="*/ 0 h 179"/>
                <a:gd name="T2" fmla="*/ 26 w 239"/>
                <a:gd name="T3" fmla="*/ 0 h 179"/>
                <a:gd name="T4" fmla="*/ 0 w 239"/>
                <a:gd name="T5" fmla="*/ 26 h 179"/>
                <a:gd name="T6" fmla="*/ 0 w 239"/>
                <a:gd name="T7" fmla="*/ 122 h 179"/>
                <a:gd name="T8" fmla="*/ 26 w 239"/>
                <a:gd name="T9" fmla="*/ 148 h 179"/>
                <a:gd name="T10" fmla="*/ 97 w 239"/>
                <a:gd name="T11" fmla="*/ 148 h 179"/>
                <a:gd name="T12" fmla="*/ 97 w 239"/>
                <a:gd name="T13" fmla="*/ 166 h 179"/>
                <a:gd name="T14" fmla="*/ 97 w 239"/>
                <a:gd name="T15" fmla="*/ 167 h 179"/>
                <a:gd name="T16" fmla="*/ 57 w 239"/>
                <a:gd name="T17" fmla="*/ 167 h 179"/>
                <a:gd name="T18" fmla="*/ 51 w 239"/>
                <a:gd name="T19" fmla="*/ 173 h 179"/>
                <a:gd name="T20" fmla="*/ 57 w 239"/>
                <a:gd name="T21" fmla="*/ 179 h 179"/>
                <a:gd name="T22" fmla="*/ 182 w 239"/>
                <a:gd name="T23" fmla="*/ 179 h 179"/>
                <a:gd name="T24" fmla="*/ 188 w 239"/>
                <a:gd name="T25" fmla="*/ 173 h 179"/>
                <a:gd name="T26" fmla="*/ 182 w 239"/>
                <a:gd name="T27" fmla="*/ 167 h 179"/>
                <a:gd name="T28" fmla="*/ 142 w 239"/>
                <a:gd name="T29" fmla="*/ 167 h 179"/>
                <a:gd name="T30" fmla="*/ 142 w 239"/>
                <a:gd name="T31" fmla="*/ 166 h 179"/>
                <a:gd name="T32" fmla="*/ 142 w 239"/>
                <a:gd name="T33" fmla="*/ 148 h 179"/>
                <a:gd name="T34" fmla="*/ 188 w 239"/>
                <a:gd name="T35" fmla="*/ 148 h 179"/>
                <a:gd name="T36" fmla="*/ 183 w 239"/>
                <a:gd name="T37" fmla="*/ 136 h 179"/>
                <a:gd name="T38" fmla="*/ 26 w 239"/>
                <a:gd name="T39" fmla="*/ 136 h 179"/>
                <a:gd name="T40" fmla="*/ 12 w 239"/>
                <a:gd name="T41" fmla="*/ 122 h 179"/>
                <a:gd name="T42" fmla="*/ 12 w 239"/>
                <a:gd name="T43" fmla="*/ 26 h 179"/>
                <a:gd name="T44" fmla="*/ 26 w 239"/>
                <a:gd name="T45" fmla="*/ 12 h 179"/>
                <a:gd name="T46" fmla="*/ 213 w 239"/>
                <a:gd name="T47" fmla="*/ 12 h 179"/>
                <a:gd name="T48" fmla="*/ 227 w 239"/>
                <a:gd name="T49" fmla="*/ 26 h 179"/>
                <a:gd name="T50" fmla="*/ 227 w 239"/>
                <a:gd name="T51" fmla="*/ 93 h 179"/>
                <a:gd name="T52" fmla="*/ 239 w 239"/>
                <a:gd name="T53" fmla="*/ 98 h 179"/>
                <a:gd name="T54" fmla="*/ 239 w 239"/>
                <a:gd name="T55" fmla="*/ 26 h 179"/>
                <a:gd name="T56" fmla="*/ 213 w 239"/>
                <a:gd name="T57" fmla="*/ 0 h 179"/>
                <a:gd name="T58" fmla="*/ 130 w 239"/>
                <a:gd name="T59" fmla="*/ 148 h 179"/>
                <a:gd name="T60" fmla="*/ 130 w 239"/>
                <a:gd name="T61" fmla="*/ 166 h 179"/>
                <a:gd name="T62" fmla="*/ 130 w 239"/>
                <a:gd name="T63" fmla="*/ 167 h 179"/>
                <a:gd name="T64" fmla="*/ 109 w 239"/>
                <a:gd name="T65" fmla="*/ 167 h 179"/>
                <a:gd name="T66" fmla="*/ 109 w 239"/>
                <a:gd name="T67" fmla="*/ 166 h 179"/>
                <a:gd name="T68" fmla="*/ 109 w 239"/>
                <a:gd name="T69" fmla="*/ 148 h 179"/>
                <a:gd name="T70" fmla="*/ 130 w 239"/>
                <a:gd name="T71" fmla="*/ 14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9" h="179">
                  <a:moveTo>
                    <a:pt x="21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6"/>
                    <a:pt x="11" y="148"/>
                    <a:pt x="26" y="148"/>
                  </a:cubicBezTo>
                  <a:cubicBezTo>
                    <a:pt x="97" y="148"/>
                    <a:pt x="97" y="148"/>
                    <a:pt x="97" y="148"/>
                  </a:cubicBezTo>
                  <a:cubicBezTo>
                    <a:pt x="97" y="166"/>
                    <a:pt x="97" y="166"/>
                    <a:pt x="97" y="166"/>
                  </a:cubicBezTo>
                  <a:cubicBezTo>
                    <a:pt x="97" y="166"/>
                    <a:pt x="97" y="167"/>
                    <a:pt x="97" y="167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7"/>
                    <a:pt x="51" y="170"/>
                    <a:pt x="51" y="173"/>
                  </a:cubicBezTo>
                  <a:cubicBezTo>
                    <a:pt x="51" y="176"/>
                    <a:pt x="54" y="179"/>
                    <a:pt x="57" y="179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5" y="179"/>
                    <a:pt x="188" y="176"/>
                    <a:pt x="188" y="173"/>
                  </a:cubicBezTo>
                  <a:cubicBezTo>
                    <a:pt x="188" y="170"/>
                    <a:pt x="185" y="167"/>
                    <a:pt x="182" y="167"/>
                  </a:cubicBezTo>
                  <a:cubicBezTo>
                    <a:pt x="142" y="167"/>
                    <a:pt x="142" y="167"/>
                    <a:pt x="142" y="167"/>
                  </a:cubicBezTo>
                  <a:cubicBezTo>
                    <a:pt x="142" y="167"/>
                    <a:pt x="142" y="166"/>
                    <a:pt x="142" y="166"/>
                  </a:cubicBezTo>
                  <a:cubicBezTo>
                    <a:pt x="142" y="148"/>
                    <a:pt x="142" y="148"/>
                    <a:pt x="142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83" y="136"/>
                    <a:pt x="183" y="136"/>
                    <a:pt x="183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18" y="136"/>
                    <a:pt x="12" y="130"/>
                    <a:pt x="12" y="122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9"/>
                    <a:pt x="18" y="12"/>
                    <a:pt x="26" y="12"/>
                  </a:cubicBezTo>
                  <a:cubicBezTo>
                    <a:pt x="213" y="12"/>
                    <a:pt x="213" y="12"/>
                    <a:pt x="213" y="12"/>
                  </a:cubicBezTo>
                  <a:cubicBezTo>
                    <a:pt x="221" y="12"/>
                    <a:pt x="227" y="19"/>
                    <a:pt x="227" y="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39" y="98"/>
                    <a:pt x="239" y="98"/>
                    <a:pt x="239" y="9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39" y="12"/>
                    <a:pt x="227" y="0"/>
                    <a:pt x="213" y="0"/>
                  </a:cubicBezTo>
                  <a:close/>
                  <a:moveTo>
                    <a:pt x="130" y="148"/>
                  </a:moveTo>
                  <a:cubicBezTo>
                    <a:pt x="130" y="166"/>
                    <a:pt x="130" y="166"/>
                    <a:pt x="130" y="166"/>
                  </a:cubicBezTo>
                  <a:cubicBezTo>
                    <a:pt x="130" y="166"/>
                    <a:pt x="130" y="167"/>
                    <a:pt x="130" y="167"/>
                  </a:cubicBezTo>
                  <a:cubicBezTo>
                    <a:pt x="109" y="167"/>
                    <a:pt x="109" y="167"/>
                    <a:pt x="109" y="167"/>
                  </a:cubicBezTo>
                  <a:cubicBezTo>
                    <a:pt x="109" y="167"/>
                    <a:pt x="109" y="166"/>
                    <a:pt x="109" y="166"/>
                  </a:cubicBezTo>
                  <a:cubicBezTo>
                    <a:pt x="109" y="148"/>
                    <a:pt x="109" y="148"/>
                    <a:pt x="109" y="148"/>
                  </a:cubicBezTo>
                  <a:lnTo>
                    <a:pt x="130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8B47CC5E-CA8B-4542-888B-669515BA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3" y="1233"/>
              <a:ext cx="365" cy="25"/>
            </a:xfrm>
            <a:custGeom>
              <a:avLst/>
              <a:gdLst>
                <a:gd name="T0" fmla="*/ 174 w 180"/>
                <a:gd name="T1" fmla="*/ 12 h 12"/>
                <a:gd name="T2" fmla="*/ 6 w 180"/>
                <a:gd name="T3" fmla="*/ 12 h 12"/>
                <a:gd name="T4" fmla="*/ 0 w 180"/>
                <a:gd name="T5" fmla="*/ 6 h 12"/>
                <a:gd name="T6" fmla="*/ 6 w 180"/>
                <a:gd name="T7" fmla="*/ 0 h 12"/>
                <a:gd name="T8" fmla="*/ 174 w 180"/>
                <a:gd name="T9" fmla="*/ 0 h 12"/>
                <a:gd name="T10" fmla="*/ 180 w 180"/>
                <a:gd name="T11" fmla="*/ 6 h 12"/>
                <a:gd name="T12" fmla="*/ 174 w 18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2">
                  <a:moveTo>
                    <a:pt x="17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8" y="0"/>
                    <a:pt x="180" y="3"/>
                    <a:pt x="180" y="6"/>
                  </a:cubicBezTo>
                  <a:cubicBezTo>
                    <a:pt x="180" y="10"/>
                    <a:pt x="178" y="12"/>
                    <a:pt x="174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A2C0ABE3-B7DA-412D-BA6B-19BA16B6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7" y="1363"/>
              <a:ext cx="128" cy="132"/>
            </a:xfrm>
            <a:custGeom>
              <a:avLst/>
              <a:gdLst>
                <a:gd name="T0" fmla="*/ 128 w 128"/>
                <a:gd name="T1" fmla="*/ 110 h 132"/>
                <a:gd name="T2" fmla="*/ 106 w 128"/>
                <a:gd name="T3" fmla="*/ 132 h 132"/>
                <a:gd name="T4" fmla="*/ 67 w 128"/>
                <a:gd name="T5" fmla="*/ 93 h 132"/>
                <a:gd name="T6" fmla="*/ 49 w 128"/>
                <a:gd name="T7" fmla="*/ 126 h 132"/>
                <a:gd name="T8" fmla="*/ 47 w 128"/>
                <a:gd name="T9" fmla="*/ 126 h 132"/>
                <a:gd name="T10" fmla="*/ 0 w 128"/>
                <a:gd name="T11" fmla="*/ 0 h 132"/>
                <a:gd name="T12" fmla="*/ 124 w 128"/>
                <a:gd name="T13" fmla="*/ 50 h 132"/>
                <a:gd name="T14" fmla="*/ 90 w 128"/>
                <a:gd name="T15" fmla="*/ 68 h 132"/>
                <a:gd name="T16" fmla="*/ 128 w 128"/>
                <a:gd name="T17" fmla="*/ 1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32">
                  <a:moveTo>
                    <a:pt x="128" y="110"/>
                  </a:moveTo>
                  <a:lnTo>
                    <a:pt x="106" y="132"/>
                  </a:lnTo>
                  <a:lnTo>
                    <a:pt x="67" y="93"/>
                  </a:lnTo>
                  <a:lnTo>
                    <a:pt x="49" y="126"/>
                  </a:lnTo>
                  <a:lnTo>
                    <a:pt x="47" y="126"/>
                  </a:lnTo>
                  <a:lnTo>
                    <a:pt x="0" y="0"/>
                  </a:lnTo>
                  <a:lnTo>
                    <a:pt x="124" y="50"/>
                  </a:lnTo>
                  <a:lnTo>
                    <a:pt x="90" y="68"/>
                  </a:lnTo>
                  <a:lnTo>
                    <a:pt x="128" y="110"/>
                  </a:lnTo>
                  <a:close/>
                </a:path>
              </a:pathLst>
            </a:cu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BAE4517E-B92B-4FF7-B4A8-B7898CB6F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0" y="1489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pic>
        <p:nvPicPr>
          <p:cNvPr id="50" name="Picture 16">
            <a:extLst>
              <a:ext uri="{FF2B5EF4-FFF2-40B4-BE49-F238E27FC236}">
                <a16:creationId xmlns:a16="http://schemas.microsoft.com/office/drawing/2014/main" id="{E0347CF1-162E-4A27-9A89-E7B6B66F0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08" y="6266084"/>
            <a:ext cx="2088009" cy="43766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249E42A-4B21-4D22-B5A3-587BC375C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7" y="6310114"/>
            <a:ext cx="1823006" cy="2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AE485DD8-6884-47F0-9907-A37188053B0E}"/>
              </a:ext>
            </a:extLst>
          </p:cNvPr>
          <p:cNvSpPr txBox="1">
            <a:spLocks/>
          </p:cNvSpPr>
          <p:nvPr/>
        </p:nvSpPr>
        <p:spPr>
          <a:xfrm>
            <a:off x="2028627" y="6238106"/>
            <a:ext cx="8467142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1600" b="1" cap="all" spc="300" baseline="0">
                <a:solidFill>
                  <a:schemeClr val="tx2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97CAA-9F42-4C0A-9888-8E8CEBBBFDB5}"/>
              </a:ext>
            </a:extLst>
          </p:cNvPr>
          <p:cNvSpPr/>
          <p:nvPr/>
        </p:nvSpPr>
        <p:spPr>
          <a:xfrm>
            <a:off x="3990961" y="6291304"/>
            <a:ext cx="3704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BNPP Sans Condensed" pitchFamily="50" charset="0"/>
              </a:rPr>
              <a:t>https://lancezvous.bnpparibas/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826D8654-05A0-4A86-90E5-31BC79038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82" y="6346389"/>
            <a:ext cx="1821686" cy="381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7CEEC6-1001-4EE4-BE35-8C69EF098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7" y="6392362"/>
            <a:ext cx="1823006" cy="224370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B4AC91E7-4DD7-4DAD-B44E-8C7938C50864}"/>
              </a:ext>
            </a:extLst>
          </p:cNvPr>
          <p:cNvSpPr txBox="1">
            <a:spLocks/>
          </p:cNvSpPr>
          <p:nvPr/>
        </p:nvSpPr>
        <p:spPr>
          <a:xfrm>
            <a:off x="587340" y="88859"/>
            <a:ext cx="8467142" cy="576064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000" b="1" cap="all" spc="300" baseline="0">
                <a:solidFill>
                  <a:schemeClr val="bg1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QUI SONT NOS PARTENAIRES ET QUE PROPOSENT-ILS?</a:t>
            </a:r>
            <a:endParaRPr lang="pt-PT" dirty="0"/>
          </a:p>
        </p:txBody>
      </p:sp>
      <p:pic>
        <p:nvPicPr>
          <p:cNvPr id="13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C9518E4E-8C18-4372-9A4A-AB5C67B9A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1163" y="819581"/>
            <a:ext cx="9114606" cy="47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AE485DD8-6884-47F0-9907-A37188053B0E}"/>
              </a:ext>
            </a:extLst>
          </p:cNvPr>
          <p:cNvSpPr txBox="1">
            <a:spLocks/>
          </p:cNvSpPr>
          <p:nvPr/>
        </p:nvSpPr>
        <p:spPr>
          <a:xfrm>
            <a:off x="2028627" y="6238106"/>
            <a:ext cx="8467142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1600" b="1" cap="all" spc="300" baseline="0">
                <a:solidFill>
                  <a:schemeClr val="tx2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97CAA-9F42-4C0A-9888-8E8CEBBBFDB5}"/>
              </a:ext>
            </a:extLst>
          </p:cNvPr>
          <p:cNvSpPr/>
          <p:nvPr/>
        </p:nvSpPr>
        <p:spPr>
          <a:xfrm>
            <a:off x="3990961" y="6291304"/>
            <a:ext cx="3704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chemeClr val="bg1"/>
                </a:solidFill>
                <a:latin typeface="BNPP Sans Condensed" pitchFamily="50" charset="0"/>
              </a:rPr>
              <a:t>https://lancezvous.bnpparibas/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826D8654-05A0-4A86-90E5-31BC79038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82" y="6346389"/>
            <a:ext cx="1821686" cy="381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7CEEC6-1001-4EE4-BE35-8C69EF098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7" y="6392362"/>
            <a:ext cx="1823006" cy="224370"/>
          </a:xfrm>
          <a:prstGeom prst="rect">
            <a:avLst/>
          </a:prstGeom>
        </p:spPr>
      </p:pic>
      <p:sp>
        <p:nvSpPr>
          <p:cNvPr id="11" name="Subtitle 1">
            <a:extLst>
              <a:ext uri="{FF2B5EF4-FFF2-40B4-BE49-F238E27FC236}">
                <a16:creationId xmlns:a16="http://schemas.microsoft.com/office/drawing/2014/main" id="{F997BFE3-0442-4454-8D28-1127738AF5A7}"/>
              </a:ext>
            </a:extLst>
          </p:cNvPr>
          <p:cNvSpPr txBox="1">
            <a:spLocks/>
          </p:cNvSpPr>
          <p:nvPr/>
        </p:nvSpPr>
        <p:spPr>
          <a:xfrm>
            <a:off x="586877" y="45418"/>
            <a:ext cx="9937104" cy="598111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fr-FR"/>
            </a:defPPr>
            <a:lvl1pPr indent="0" defTabSz="1211878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000" b="1" cap="all" spc="300" baseline="0">
                <a:solidFill>
                  <a:schemeClr val="bg1"/>
                </a:solidFill>
                <a:latin typeface="BNPP Sans" panose="02000000000000000000" pitchFamily="50" charset="0"/>
              </a:defRPr>
            </a:lvl1pPr>
            <a:lvl2pPr marL="607390" indent="0" algn="ctr" defTabSz="1211878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 defTabSz="1211878">
              <a:spcBef>
                <a:spcPts val="266"/>
              </a:spcBef>
              <a:buFont typeface="Wingdings" panose="05000000000000000000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 defTabSz="1211878">
              <a:spcBef>
                <a:spcPts val="266"/>
              </a:spcBef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 defTabSz="1211878">
              <a:spcBef>
                <a:spcPct val="20000"/>
              </a:spcBef>
              <a:buFont typeface="Arial" pitchFamily="34" charset="0"/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L’AUTO-DIAGNOSTIC</a:t>
            </a:r>
            <a:r>
              <a:rPr lang="fr-FR" dirty="0"/>
              <a:t>, comment ça marche?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490160-E4E8-4888-BAE3-4B04E6AF5CB0}"/>
              </a:ext>
            </a:extLst>
          </p:cNvPr>
          <p:cNvSpPr txBox="1"/>
          <p:nvPr/>
        </p:nvSpPr>
        <p:spPr>
          <a:xfrm>
            <a:off x="767408" y="772304"/>
            <a:ext cx="10657184" cy="67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dirty="0">
                <a:solidFill>
                  <a:srgbClr val="008080"/>
                </a:solidFill>
                <a:latin typeface="BNPP Sans" panose="02000000000000000000" pitchFamily="50" charset="0"/>
              </a:rPr>
              <a:t>Son objectif ? Savoir où j’en suis dans mon projet et les étapes qu’il me reste à réaliser afin de solliciter  le bon partenaire au bon moment pour m’accompagner.</a:t>
            </a:r>
          </a:p>
        </p:txBody>
      </p:sp>
      <p:pic>
        <p:nvPicPr>
          <p:cNvPr id="15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CFCC58BE-0643-4087-8E82-EF493058F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0947" y="1563698"/>
            <a:ext cx="8250510" cy="42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4737"/>
            <a:ext cx="9144000" cy="23876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AA8E42-D968-4522-B85E-D013C0DD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315" y="6405531"/>
            <a:ext cx="2014175" cy="247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ABB2FB-5380-4BDD-BEC4-CFCA81BDCF62}"/>
              </a:ext>
            </a:extLst>
          </p:cNvPr>
          <p:cNvSpPr/>
          <p:nvPr/>
        </p:nvSpPr>
        <p:spPr>
          <a:xfrm>
            <a:off x="5164015" y="2676663"/>
            <a:ext cx="2591444" cy="8340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BNPP Sans" panose="02000000000000000000" pitchFamily="50" charset="0"/>
              </a:rPr>
              <a:t>MERCI !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AFBB73EF-80F0-4F6B-91A7-315E04E41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15" y="5541924"/>
            <a:ext cx="1863970" cy="3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210</Words>
  <Application>Microsoft Office PowerPoint</Application>
  <PresentationFormat>Grand écran</PresentationFormat>
  <Paragraphs>29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BNPP Sans</vt:lpstr>
      <vt:lpstr>BNPP Sans Condensed</vt:lpstr>
      <vt:lpstr>BNPP Sans Condensed Light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Micka M</cp:lastModifiedBy>
  <cp:revision>10</cp:revision>
  <dcterms:created xsi:type="dcterms:W3CDTF">2021-03-31T15:32:13Z</dcterms:created>
  <dcterms:modified xsi:type="dcterms:W3CDTF">2021-06-08T12:16:05Z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2e1ed0-4700-41e0-aec3-61ed249f3333_Enabled">
    <vt:lpwstr>true</vt:lpwstr>
  </property>
  <property fmtid="{D5CDD505-2E9C-101B-9397-08002B2CF9AE}" pid="3" name="MSIP_Label_812e1ed0-4700-41e0-aec3-61ed249f3333_SetDate">
    <vt:lpwstr>2021-06-07T13:23:26Z</vt:lpwstr>
  </property>
  <property fmtid="{D5CDD505-2E9C-101B-9397-08002B2CF9AE}" pid="4" name="MSIP_Label_812e1ed0-4700-41e0-aec3-61ed249f3333_Method">
    <vt:lpwstr>Standard</vt:lpwstr>
  </property>
  <property fmtid="{D5CDD505-2E9C-101B-9397-08002B2CF9AE}" pid="5" name="MSIP_Label_812e1ed0-4700-41e0-aec3-61ed249f3333_Name">
    <vt:lpwstr>Internal - Standard</vt:lpwstr>
  </property>
  <property fmtid="{D5CDD505-2E9C-101B-9397-08002B2CF9AE}" pid="6" name="MSIP_Label_812e1ed0-4700-41e0-aec3-61ed249f3333_SiteId">
    <vt:lpwstr>614f9c25-bffa-42c7-86d8-964101f55fa2</vt:lpwstr>
  </property>
  <property fmtid="{D5CDD505-2E9C-101B-9397-08002B2CF9AE}" pid="7" name="MSIP_Label_812e1ed0-4700-41e0-aec3-61ed249f3333_ActionId">
    <vt:lpwstr>2bc5d51b-5ad1-4cba-8127-f1b56e1e81fb</vt:lpwstr>
  </property>
  <property fmtid="{D5CDD505-2E9C-101B-9397-08002B2CF9AE}" pid="8" name="MSIP_Label_812e1ed0-4700-41e0-aec3-61ed249f3333_ContentBits">
    <vt:lpwstr>2</vt:lpwstr>
  </property>
</Properties>
</file>