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67" r:id="rId6"/>
    <p:sldId id="266" r:id="rId7"/>
    <p:sldId id="268" r:id="rId8"/>
    <p:sldId id="269" r:id="rId9"/>
    <p:sldId id="270" r:id="rId10"/>
    <p:sldId id="25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531" autoAdjust="0"/>
  </p:normalViewPr>
  <p:slideViewPr>
    <p:cSldViewPr snapToGrid="0">
      <p:cViewPr varScale="1">
        <p:scale>
          <a:sx n="71" d="100"/>
          <a:sy n="71" d="100"/>
        </p:scale>
        <p:origin x="71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85F92-3FA2-481F-B319-28C37A1A9FCC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C4E02-E1EA-41D3-BD08-5E23BD7466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13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a tendance à confondre facture numérique et </a:t>
            </a:r>
            <a:r>
              <a:rPr lang="fr-FR" dirty="0" err="1"/>
              <a:t>éléctronique</a:t>
            </a:r>
            <a:r>
              <a:rPr lang="fr-FR" dirty="0"/>
              <a:t>. Pouvez vous Alexandre nous expliquer…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C4E02-E1EA-41D3-BD08-5E23BD7466F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63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C4E02-E1EA-41D3-BD08-5E23BD7466F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36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Préparer cette obligation qui arrive vite, comment ca se passe avec vos clients </a:t>
            </a:r>
            <a:r>
              <a:rPr lang="fr-FR" dirty="0" err="1"/>
              <a:t>ent</a:t>
            </a:r>
            <a:r>
              <a:rPr lang="fr-FR" dirty="0"/>
              <a:t>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C4E02-E1EA-41D3-BD08-5E23BD7466F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78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retenir Benjamin</a:t>
            </a:r>
          </a:p>
          <a:p>
            <a:pPr marL="171450" indent="-171450">
              <a:buFontTx/>
              <a:buChar char="-"/>
            </a:pPr>
            <a:r>
              <a:rPr lang="fr-FR" dirty="0"/>
              <a:t>c’est demain</a:t>
            </a:r>
          </a:p>
          <a:p>
            <a:pPr marL="171450" indent="-171450">
              <a:buFontTx/>
              <a:buChar char="-"/>
            </a:pPr>
            <a:r>
              <a:rPr lang="fr-FR" dirty="0"/>
              <a:t>nécessité d’être accompagné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qsd</a:t>
            </a:r>
            <a:endParaRPr lang="fr-FR" dirty="0"/>
          </a:p>
          <a:p>
            <a:endParaRPr lang="fr-FR" dirty="0"/>
          </a:p>
          <a:p>
            <a:r>
              <a:rPr lang="fr-FR" dirty="0"/>
              <a:t>Conclusion Alexandre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C4E02-E1EA-41D3-BD08-5E23BD7466F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84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C07A-1065-486C-81F5-FBFE7E2880AB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jefacture.com/" TargetMode="External"/><Relationship Id="rId4" Type="http://schemas.openxmlformats.org/officeDocument/2006/relationships/hyperlink" Target="https://www.bacauditconseil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5D1EA2-EAE3-4709-B8FB-FA4B4DD03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C1BAF4-F175-45B0-A8FC-7BF194497ACA}"/>
              </a:ext>
            </a:extLst>
          </p:cNvPr>
          <p:cNvSpPr txBox="1"/>
          <p:nvPr/>
        </p:nvSpPr>
        <p:spPr>
          <a:xfrm>
            <a:off x="1713297" y="1491916"/>
            <a:ext cx="668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Questions / réponses</a:t>
            </a:r>
          </a:p>
        </p:txBody>
      </p:sp>
    </p:spTree>
    <p:extLst>
      <p:ext uri="{BB962C8B-B14F-4D97-AF65-F5344CB8AC3E}">
        <p14:creationId xmlns:p14="http://schemas.microsoft.com/office/powerpoint/2010/main" val="186120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D02F6C1-2C84-4125-B4E6-DF20C4561AE7}"/>
              </a:ext>
            </a:extLst>
          </p:cNvPr>
          <p:cNvSpPr txBox="1"/>
          <p:nvPr/>
        </p:nvSpPr>
        <p:spPr>
          <a:xfrm>
            <a:off x="1183907" y="1193533"/>
            <a:ext cx="9032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</a:rPr>
              <a:t>Obligation de facture électronique en 2023 : une opportunité ?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2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D02F6C1-2C84-4125-B4E6-DF20C4561AE7}"/>
              </a:ext>
            </a:extLst>
          </p:cNvPr>
          <p:cNvSpPr txBox="1"/>
          <p:nvPr/>
        </p:nvSpPr>
        <p:spPr>
          <a:xfrm>
            <a:off x="1183907" y="1193533"/>
            <a:ext cx="90867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AGENDA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Quelles sont les obligations pour les entreprises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Qu’est-ce qu’une facture électronique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Comment l’expert-comptable peut accompagner la TPE-PME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Cas d’usage entreprise/expert-comptable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A retenir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179615"/>
            <a:ext cx="1218072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63A04C-B86B-45CB-AF33-C11F590EAB91}"/>
              </a:ext>
            </a:extLst>
          </p:cNvPr>
          <p:cNvSpPr txBox="1"/>
          <p:nvPr/>
        </p:nvSpPr>
        <p:spPr>
          <a:xfrm>
            <a:off x="2586440" y="199620"/>
            <a:ext cx="655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Quelles sont les obligations pour les entreprises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AD0ED2-4236-4B27-BCFA-48A2EED6C992}"/>
              </a:ext>
            </a:extLst>
          </p:cNvPr>
          <p:cNvSpPr txBox="1"/>
          <p:nvPr/>
        </p:nvSpPr>
        <p:spPr>
          <a:xfrm>
            <a:off x="2586437" y="901752"/>
            <a:ext cx="82666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Obligation pour les entreprises assujetties à la TVA d’établir des factures électroniques pour les transactions domestiques entre entreprises (B2B)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Réception des FE au 1</a:t>
            </a:r>
            <a:r>
              <a:rPr lang="fr-FR" baseline="30000" dirty="0"/>
              <a:t>er</a:t>
            </a:r>
            <a:r>
              <a:rPr lang="fr-FR" dirty="0"/>
              <a:t> janvier 2023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Emission des FE entre le 1</a:t>
            </a:r>
            <a:r>
              <a:rPr lang="fr-FR" baseline="30000" dirty="0"/>
              <a:t>er</a:t>
            </a:r>
            <a:r>
              <a:rPr lang="fr-FR" dirty="0"/>
              <a:t> janvier 2023 – 2025 suivant la taille des entreprises</a:t>
            </a:r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Transmission systématique des données à l’administration fiscale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E-</a:t>
            </a:r>
            <a:r>
              <a:rPr lang="fr-FR" dirty="0" err="1"/>
              <a:t>invoicing</a:t>
            </a:r>
            <a:r>
              <a:rPr lang="fr-FR" dirty="0"/>
              <a:t> : factures électroniques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E-</a:t>
            </a:r>
            <a:r>
              <a:rPr lang="fr-FR" dirty="0" err="1"/>
              <a:t>reporting</a:t>
            </a:r>
            <a:r>
              <a:rPr lang="fr-FR" dirty="0"/>
              <a:t>: données de paiement, transactions B2C (entreprises-particuliers), export</a:t>
            </a:r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Objectifs DGFIP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collecte et de contrôle de la TVA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err="1"/>
              <a:t>p</a:t>
            </a:r>
            <a:r>
              <a:rPr lang="fr-FR" sz="1800" dirty="0" err="1"/>
              <a:t>réremplissage</a:t>
            </a:r>
            <a:r>
              <a:rPr lang="fr-FR" sz="1800" dirty="0"/>
              <a:t> des déclarations de TVA à terme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Objectifs entreprises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réduction des coûts liés à l’utilisation des factures papier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diminution des délais de paiement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49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185058"/>
            <a:ext cx="1218072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63A04C-B86B-45CB-AF33-C11F590EAB91}"/>
              </a:ext>
            </a:extLst>
          </p:cNvPr>
          <p:cNvSpPr txBox="1"/>
          <p:nvPr/>
        </p:nvSpPr>
        <p:spPr>
          <a:xfrm>
            <a:off x="2586440" y="199620"/>
            <a:ext cx="655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Quelles sont les obligations pour les entreprises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7CC717-6E1F-4814-A101-FE34C8EDD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24" y="1693715"/>
            <a:ext cx="7605349" cy="427475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4623D41-385F-44DB-AA1F-5894619A69BA}"/>
              </a:ext>
            </a:extLst>
          </p:cNvPr>
          <p:cNvSpPr txBox="1"/>
          <p:nvPr/>
        </p:nvSpPr>
        <p:spPr>
          <a:xfrm>
            <a:off x="2586437" y="901752"/>
            <a:ext cx="8266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Transmission des factures : entreprises, plateforme publique, plateformes privées certifiées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99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179615"/>
            <a:ext cx="1218072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63A04C-B86B-45CB-AF33-C11F590EAB91}"/>
              </a:ext>
            </a:extLst>
          </p:cNvPr>
          <p:cNvSpPr txBox="1"/>
          <p:nvPr/>
        </p:nvSpPr>
        <p:spPr>
          <a:xfrm>
            <a:off x="2586440" y="199620"/>
            <a:ext cx="655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Qu’est ce qu’une facture électronique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AD0ED2-4236-4B27-BCFA-48A2EED6C992}"/>
              </a:ext>
            </a:extLst>
          </p:cNvPr>
          <p:cNvSpPr txBox="1"/>
          <p:nvPr/>
        </p:nvSpPr>
        <p:spPr>
          <a:xfrm>
            <a:off x="2586437" y="901752"/>
            <a:ext cx="82666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Une facture électronique est une facture 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/>
              <a:t>Créée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/>
              <a:t>Emise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/>
              <a:t>Reçue sous forme électronique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/>
              <a:t>Archivée sous forme électronique</a:t>
            </a:r>
            <a:r>
              <a:rPr lang="fr-FR" sz="1400" dirty="0"/>
              <a:t> (Directive 2006/112/UE modifiée par la Directive 2010/45/UE, transposée en 2013 en France</a:t>
            </a:r>
            <a:r>
              <a:rPr lang="fr-FR" sz="1200" dirty="0"/>
              <a:t>)  </a:t>
            </a:r>
          </a:p>
          <a:p>
            <a:pPr lvl="1"/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Une facture électronique doit garantir 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/>
              <a:t>L’authenticité de l’origine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/>
              <a:t>L’intégrité du contenu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/>
              <a:t>La lisibilité</a:t>
            </a:r>
          </a:p>
          <a:p>
            <a:pPr lvl="1"/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07DF06-8480-48D5-A17A-01DF3EC40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816" y="4494921"/>
            <a:ext cx="422692" cy="6340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5CA52BD-0725-42C0-9338-53567A0F2F85}"/>
              </a:ext>
            </a:extLst>
          </p:cNvPr>
          <p:cNvSpPr txBox="1"/>
          <p:nvPr/>
        </p:nvSpPr>
        <p:spPr>
          <a:xfrm>
            <a:off x="3702181" y="4625261"/>
            <a:ext cx="464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ighlight>
                  <a:srgbClr val="EC790E"/>
                </a:highlight>
              </a:rPr>
              <a:t>Signée et archivée électroniquement</a:t>
            </a:r>
          </a:p>
        </p:txBody>
      </p:sp>
    </p:spTree>
    <p:extLst>
      <p:ext uri="{BB962C8B-B14F-4D97-AF65-F5344CB8AC3E}">
        <p14:creationId xmlns:p14="http://schemas.microsoft.com/office/powerpoint/2010/main" val="298956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179615"/>
            <a:ext cx="1218072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63A04C-B86B-45CB-AF33-C11F590EAB91}"/>
              </a:ext>
            </a:extLst>
          </p:cNvPr>
          <p:cNvSpPr txBox="1"/>
          <p:nvPr/>
        </p:nvSpPr>
        <p:spPr>
          <a:xfrm>
            <a:off x="2586439" y="199620"/>
            <a:ext cx="850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Comment l’expert-comptable peut accompagner la TPE – PME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AD0ED2-4236-4B27-BCFA-48A2EED6C992}"/>
              </a:ext>
            </a:extLst>
          </p:cNvPr>
          <p:cNvSpPr txBox="1"/>
          <p:nvPr/>
        </p:nvSpPr>
        <p:spPr>
          <a:xfrm>
            <a:off x="2586437" y="901752"/>
            <a:ext cx="82666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Rôle des 22 000 experts-comptables d’accompagner quotidiennement 3 millions d’entreprises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Courroie de transmission entre l’entreprise et l’administration fiscale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des obligations légales en vulgarisant la réglementation comptable et fiscale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facilitateur pour l’entreprise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de l’entreprise dans sa transition numérique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ormation à l’utilisation de plateforme de facture électronique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 pour l’entreprise (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coût de traitement d’une facture électronique estimé à 1€-2€ contre 8€-10€ pour une facture papier)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complémentaires à valeur ajoutée pour l’entreprise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émission de factures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elance, recouvrement et encaissement des factures clients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collecte et règlement des factures fournisseurs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optimisation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poste clients (cession de créances, affacturage, …)</a:t>
            </a:r>
          </a:p>
        </p:txBody>
      </p:sp>
    </p:spTree>
    <p:extLst>
      <p:ext uri="{BB962C8B-B14F-4D97-AF65-F5344CB8AC3E}">
        <p14:creationId xmlns:p14="http://schemas.microsoft.com/office/powerpoint/2010/main" val="317183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304801"/>
            <a:ext cx="1218072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63A04C-B86B-45CB-AF33-C11F590EAB91}"/>
              </a:ext>
            </a:extLst>
          </p:cNvPr>
          <p:cNvSpPr txBox="1"/>
          <p:nvPr/>
        </p:nvSpPr>
        <p:spPr>
          <a:xfrm>
            <a:off x="2586439" y="199620"/>
            <a:ext cx="850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Cas d’usage : cabinet Bac audit conseil - jefacture.com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3EC5133-355C-410E-A117-64B6B1F959B0}"/>
              </a:ext>
            </a:extLst>
          </p:cNvPr>
          <p:cNvGrpSpPr/>
          <p:nvPr/>
        </p:nvGrpSpPr>
        <p:grpSpPr>
          <a:xfrm>
            <a:off x="4416682" y="1230434"/>
            <a:ext cx="696479" cy="290704"/>
            <a:chOff x="6115300" y="3714750"/>
            <a:chExt cx="666500" cy="304800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2C0AE452-CC3A-4F6A-B914-3DCF97DDDAB5}"/>
                </a:ext>
              </a:extLst>
            </p:cNvPr>
            <p:cNvCxnSpPr/>
            <p:nvPr/>
          </p:nvCxnSpPr>
          <p:spPr>
            <a:xfrm>
              <a:off x="6115300" y="3714750"/>
              <a:ext cx="29515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69C348B8-EE63-432B-B07E-2A77EDFA46D4}"/>
                </a:ext>
              </a:extLst>
            </p:cNvPr>
            <p:cNvCxnSpPr/>
            <p:nvPr/>
          </p:nvCxnSpPr>
          <p:spPr>
            <a:xfrm>
              <a:off x="6400800" y="3714750"/>
              <a:ext cx="381000" cy="304800"/>
            </a:xfrm>
            <a:prstGeom prst="straightConnector1">
              <a:avLst/>
            </a:prstGeom>
            <a:ln w="50800" cap="rnd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4D7F7A3-A7B2-4329-8217-F658870E2859}"/>
              </a:ext>
            </a:extLst>
          </p:cNvPr>
          <p:cNvGrpSpPr/>
          <p:nvPr/>
        </p:nvGrpSpPr>
        <p:grpSpPr>
          <a:xfrm>
            <a:off x="2715932" y="895785"/>
            <a:ext cx="1911058" cy="1191365"/>
            <a:chOff x="424136" y="1428750"/>
            <a:chExt cx="1828800" cy="1249132"/>
          </a:xfrm>
        </p:grpSpPr>
        <p:pic>
          <p:nvPicPr>
            <p:cNvPr id="11" name="Picture 72">
              <a:extLst>
                <a:ext uri="{FF2B5EF4-FFF2-40B4-BE49-F238E27FC236}">
                  <a16:creationId xmlns:a16="http://schemas.microsoft.com/office/drawing/2014/main" id="{06F53BBD-62E4-4CC5-A478-C6AB7B00D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428750"/>
              <a:ext cx="619887" cy="914400"/>
            </a:xfrm>
            <a:prstGeom prst="rect">
              <a:avLst/>
            </a:prstGeom>
            <a:noFill/>
            <a:ln>
              <a:solidFill>
                <a:srgbClr val="FF9966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BB5405B-6977-481B-8AC6-C1F85479CC64}"/>
                </a:ext>
              </a:extLst>
            </p:cNvPr>
            <p:cNvSpPr txBox="1"/>
            <p:nvPr/>
          </p:nvSpPr>
          <p:spPr>
            <a:xfrm>
              <a:off x="424136" y="2355181"/>
              <a:ext cx="1828800" cy="322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0000"/>
                  </a:solidFill>
                  <a:latin typeface="+mj-lt"/>
                </a:rPr>
                <a:t>Factures Fournisseurs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CA3D7B5-AAE7-4253-BC02-AE3868C80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536" y="1428750"/>
              <a:ext cx="609600" cy="909401"/>
            </a:xfrm>
            <a:prstGeom prst="rect">
              <a:avLst/>
            </a:prstGeom>
            <a:noFill/>
            <a:ln>
              <a:solidFill>
                <a:srgbClr val="FF9966"/>
              </a:solidFill>
            </a:ln>
            <a:effectLst/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EC4C2E-4C11-46A5-A133-C02379534292}"/>
              </a:ext>
            </a:extLst>
          </p:cNvPr>
          <p:cNvGrpSpPr/>
          <p:nvPr/>
        </p:nvGrpSpPr>
        <p:grpSpPr>
          <a:xfrm>
            <a:off x="2851528" y="3611963"/>
            <a:ext cx="1512921" cy="1214317"/>
            <a:chOff x="4343400" y="2724150"/>
            <a:chExt cx="1447800" cy="127319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0518B27F-B91B-4E6F-86BC-F85F77685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400" y="2724150"/>
              <a:ext cx="662609" cy="9524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2A3E650A-FBE3-44F4-B594-5F1725AB1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400" y="2724150"/>
              <a:ext cx="662634" cy="93345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976E6C2-BBA4-42B3-8FC5-6688A1670AC4}"/>
                </a:ext>
              </a:extLst>
            </p:cNvPr>
            <p:cNvSpPr txBox="1"/>
            <p:nvPr/>
          </p:nvSpPr>
          <p:spPr>
            <a:xfrm>
              <a:off x="4419600" y="3674646"/>
              <a:ext cx="1371600" cy="322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0000"/>
                  </a:solidFill>
                  <a:latin typeface="+mj-lt"/>
                </a:rPr>
                <a:t>Factures Clients</a:t>
              </a:r>
            </a:p>
          </p:txBody>
        </p:sp>
      </p:grpSp>
      <p:pic>
        <p:nvPicPr>
          <p:cNvPr id="19" name="Picture 2" descr="Directeur élégant Icons gratuit">
            <a:extLst>
              <a:ext uri="{FF2B5EF4-FFF2-40B4-BE49-F238E27FC236}">
                <a16:creationId xmlns:a16="http://schemas.microsoft.com/office/drawing/2014/main" id="{5C2F125F-1A72-4571-A71E-635471D6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2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4966102" y="1545841"/>
            <a:ext cx="759681" cy="759681"/>
          </a:xfrm>
          <a:prstGeom prst="rect">
            <a:avLst/>
          </a:prstGeom>
          <a:noFill/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4CB5B4A-453D-4807-B24D-DFF5B203A6B1}"/>
              </a:ext>
            </a:extLst>
          </p:cNvPr>
          <p:cNvCxnSpPr/>
          <p:nvPr/>
        </p:nvCxnSpPr>
        <p:spPr>
          <a:xfrm>
            <a:off x="7906997" y="1444334"/>
            <a:ext cx="477765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666728-3B2A-4D13-995B-8DD4DA8523A6}"/>
              </a:ext>
            </a:extLst>
          </p:cNvPr>
          <p:cNvCxnSpPr/>
          <p:nvPr/>
        </p:nvCxnSpPr>
        <p:spPr>
          <a:xfrm>
            <a:off x="7945056" y="3827471"/>
            <a:ext cx="477765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0F5BFAF-98C9-44C4-BB0B-1B45BF7741E1}"/>
              </a:ext>
            </a:extLst>
          </p:cNvPr>
          <p:cNvCxnSpPr/>
          <p:nvPr/>
        </p:nvCxnSpPr>
        <p:spPr>
          <a:xfrm flipV="1">
            <a:off x="7667377" y="1441716"/>
            <a:ext cx="228798" cy="86772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9849DCD-FDD1-4029-9C95-50F66013AA55}"/>
              </a:ext>
            </a:extLst>
          </p:cNvPr>
          <p:cNvCxnSpPr/>
          <p:nvPr/>
        </p:nvCxnSpPr>
        <p:spPr>
          <a:xfrm>
            <a:off x="7698564" y="3605672"/>
            <a:ext cx="228798" cy="218028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222382D8-3A89-4B78-830A-A6EB34D996D2}"/>
              </a:ext>
            </a:extLst>
          </p:cNvPr>
          <p:cNvSpPr txBox="1"/>
          <p:nvPr/>
        </p:nvSpPr>
        <p:spPr>
          <a:xfrm>
            <a:off x="8407214" y="4255397"/>
            <a:ext cx="111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+mj-lt"/>
              </a:rPr>
              <a:t>Règlements des clients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23BD009-A64A-4DE9-9F05-4F76E368A3AD}"/>
              </a:ext>
            </a:extLst>
          </p:cNvPr>
          <p:cNvSpPr txBox="1"/>
          <p:nvPr/>
        </p:nvSpPr>
        <p:spPr>
          <a:xfrm>
            <a:off x="8422821" y="1618324"/>
            <a:ext cx="135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+mj-lt"/>
              </a:rPr>
              <a:t>Paiements des fournisseurs</a:t>
            </a:r>
          </a:p>
        </p:txBody>
      </p:sp>
      <p:pic>
        <p:nvPicPr>
          <p:cNvPr id="27" name="Picture 6" descr="Pièces De Monnaie Icons gratuit">
            <a:extLst>
              <a:ext uri="{FF2B5EF4-FFF2-40B4-BE49-F238E27FC236}">
                <a16:creationId xmlns:a16="http://schemas.microsoft.com/office/drawing/2014/main" id="{8DA5F4BD-0225-47BF-83D9-DC48CABD1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24382" y="989232"/>
            <a:ext cx="680449" cy="680449"/>
          </a:xfrm>
          <a:prstGeom prst="rect">
            <a:avLst/>
          </a:prstGeom>
          <a:noFill/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809272E5-E6AE-4DB9-AF9E-8A8ACC31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24382" y="3407149"/>
            <a:ext cx="868086" cy="81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15FA217-5117-449C-A128-1D7B51DAC935}"/>
              </a:ext>
            </a:extLst>
          </p:cNvPr>
          <p:cNvCxnSpPr>
            <a:cxnSpLocks/>
          </p:cNvCxnSpPr>
          <p:nvPr/>
        </p:nvCxnSpPr>
        <p:spPr>
          <a:xfrm>
            <a:off x="6632469" y="3331029"/>
            <a:ext cx="0" cy="1484674"/>
          </a:xfrm>
          <a:prstGeom prst="line">
            <a:avLst/>
          </a:prstGeom>
          <a:ln w="50800" cap="rnd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3461A48-6538-47B6-A532-275632C6282F}"/>
              </a:ext>
            </a:extLst>
          </p:cNvPr>
          <p:cNvCxnSpPr>
            <a:cxnSpLocks/>
          </p:cNvCxnSpPr>
          <p:nvPr/>
        </p:nvCxnSpPr>
        <p:spPr>
          <a:xfrm>
            <a:off x="7931485" y="2537487"/>
            <a:ext cx="2474140" cy="0"/>
          </a:xfrm>
          <a:prstGeom prst="line">
            <a:avLst/>
          </a:prstGeom>
          <a:ln w="50800" cap="rnd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3C0C6F92-EFE6-4B69-BC5D-34E89D940811}"/>
              </a:ext>
            </a:extLst>
          </p:cNvPr>
          <p:cNvSpPr txBox="1"/>
          <p:nvPr/>
        </p:nvSpPr>
        <p:spPr>
          <a:xfrm>
            <a:off x="10426039" y="2270312"/>
            <a:ext cx="17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+mj-lt"/>
              </a:rPr>
              <a:t>Intégration comptable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DB156E4-E47B-4BC0-B0D7-E4A420B45B40}"/>
              </a:ext>
            </a:extLst>
          </p:cNvPr>
          <p:cNvSpPr txBox="1"/>
          <p:nvPr/>
        </p:nvSpPr>
        <p:spPr>
          <a:xfrm>
            <a:off x="6045160" y="5377580"/>
            <a:ext cx="111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+mj-lt"/>
              </a:rPr>
              <a:t>Transmission des factures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705FEA3D-357A-425A-86A2-0C9A715B0F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3674" y="4993683"/>
            <a:ext cx="901016" cy="37297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E64F7AFE-D28B-438D-A1FD-485A1CA1F1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2469" y="4990998"/>
            <a:ext cx="1051118" cy="372977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1D421A3F-5104-4B0B-A4D5-2D91D2F7FC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9677" y="3231003"/>
            <a:ext cx="982835" cy="672184"/>
          </a:xfrm>
          <a:prstGeom prst="rect">
            <a:avLst/>
          </a:prstGeom>
        </p:spPr>
      </p:pic>
      <p:pic>
        <p:nvPicPr>
          <p:cNvPr id="48" name="Google Shape;154;p17">
            <a:extLst>
              <a:ext uri="{FF2B5EF4-FFF2-40B4-BE49-F238E27FC236}">
                <a16:creationId xmlns:a16="http://schemas.microsoft.com/office/drawing/2014/main" id="{1B1E0E8C-755E-4BB6-A662-F27154DDC393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02344" y="2765245"/>
            <a:ext cx="3562486" cy="46664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2665F32C-CA21-4B62-996D-564D7860F1BE}"/>
              </a:ext>
            </a:extLst>
          </p:cNvPr>
          <p:cNvSpPr txBox="1"/>
          <p:nvPr/>
        </p:nvSpPr>
        <p:spPr>
          <a:xfrm>
            <a:off x="4724292" y="2395964"/>
            <a:ext cx="124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highlight>
                  <a:srgbClr val="008000"/>
                </a:highlight>
              </a:rPr>
              <a:t>ENTREPRISE</a:t>
            </a:r>
            <a:endParaRPr lang="fr-FR" sz="2000" b="1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B08917A4-8811-42D6-963E-30EB65605F27}"/>
              </a:ext>
            </a:extLst>
          </p:cNvPr>
          <p:cNvGrpSpPr/>
          <p:nvPr/>
        </p:nvGrpSpPr>
        <p:grpSpPr>
          <a:xfrm flipV="1">
            <a:off x="4569083" y="3906546"/>
            <a:ext cx="692414" cy="312034"/>
            <a:chOff x="6115300" y="3714750"/>
            <a:chExt cx="666500" cy="304800"/>
          </a:xfrm>
        </p:grpSpPr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CA55898F-CEA2-459C-B4CF-B0C824FB9A25}"/>
                </a:ext>
              </a:extLst>
            </p:cNvPr>
            <p:cNvCxnSpPr/>
            <p:nvPr/>
          </p:nvCxnSpPr>
          <p:spPr>
            <a:xfrm>
              <a:off x="6115300" y="3714750"/>
              <a:ext cx="295150" cy="0"/>
            </a:xfrm>
            <a:prstGeom prst="line">
              <a:avLst/>
            </a:prstGeom>
            <a:ln w="508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54323522-2BCE-400B-8E47-7C9E27EB9B90}"/>
                </a:ext>
              </a:extLst>
            </p:cNvPr>
            <p:cNvCxnSpPr/>
            <p:nvPr/>
          </p:nvCxnSpPr>
          <p:spPr>
            <a:xfrm>
              <a:off x="6400800" y="3714750"/>
              <a:ext cx="381000" cy="304800"/>
            </a:xfrm>
            <a:prstGeom prst="straightConnector1">
              <a:avLst/>
            </a:prstGeom>
            <a:ln w="50800" cap="rnd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Image 65">
            <a:extLst>
              <a:ext uri="{FF2B5EF4-FFF2-40B4-BE49-F238E27FC236}">
                <a16:creationId xmlns:a16="http://schemas.microsoft.com/office/drawing/2014/main" id="{42815FF8-8D91-49C7-B711-93082D1094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58942" y="2343736"/>
            <a:ext cx="1671615" cy="412948"/>
          </a:xfrm>
          <a:prstGeom prst="rect">
            <a:avLst/>
          </a:prstGeom>
        </p:spPr>
      </p:pic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0FD86F3A-704A-45E9-9581-D742E65516C5}"/>
              </a:ext>
            </a:extLst>
          </p:cNvPr>
          <p:cNvCxnSpPr>
            <a:cxnSpLocks/>
          </p:cNvCxnSpPr>
          <p:nvPr/>
        </p:nvCxnSpPr>
        <p:spPr>
          <a:xfrm flipH="1">
            <a:off x="5301506" y="2644698"/>
            <a:ext cx="9762" cy="594879"/>
          </a:xfrm>
          <a:prstGeom prst="line">
            <a:avLst/>
          </a:prstGeom>
          <a:ln w="50800" cap="rnd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63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-179615"/>
            <a:ext cx="1218072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63A04C-B86B-45CB-AF33-C11F590EAB91}"/>
              </a:ext>
            </a:extLst>
          </p:cNvPr>
          <p:cNvSpPr txBox="1"/>
          <p:nvPr/>
        </p:nvSpPr>
        <p:spPr>
          <a:xfrm>
            <a:off x="2586439" y="199620"/>
            <a:ext cx="850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 retenir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AD0ED2-4236-4B27-BCFA-48A2EED6C992}"/>
              </a:ext>
            </a:extLst>
          </p:cNvPr>
          <p:cNvSpPr txBox="1"/>
          <p:nvPr/>
        </p:nvSpPr>
        <p:spPr>
          <a:xfrm>
            <a:off x="2586437" y="901752"/>
            <a:ext cx="82666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Obligation de facture électronique dés le 1</a:t>
            </a:r>
            <a:r>
              <a:rPr lang="fr-FR" sz="2000" baseline="30000" dirty="0"/>
              <a:t>er</a:t>
            </a:r>
            <a:r>
              <a:rPr lang="fr-FR" sz="2000" dirty="0"/>
              <a:t> janvier 2023</a:t>
            </a:r>
          </a:p>
          <a:p>
            <a:pPr lvl="1"/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Accompagnement de l’entreprise par l’expert-comptable </a:t>
            </a:r>
          </a:p>
          <a:p>
            <a:pPr lvl="1"/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Solution digitale de facture électronique jefacture.com pour les entreprises et leur expert-comptable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400" dirty="0"/>
          </a:p>
          <a:p>
            <a:r>
              <a:rPr lang="fr-FR" sz="2000" dirty="0"/>
              <a:t>👉 en savoir plus :</a:t>
            </a:r>
          </a:p>
          <a:p>
            <a:r>
              <a:rPr lang="fr-FR" sz="2400" dirty="0">
                <a:hlinkClick r:id="rId4"/>
              </a:rPr>
              <a:t>www.bacauditconseil.fr/</a:t>
            </a:r>
            <a:r>
              <a:rPr lang="fr-FR" sz="2400" dirty="0"/>
              <a:t> - </a:t>
            </a:r>
            <a:r>
              <a:rPr lang="fr-FR" sz="2400" dirty="0">
                <a:hlinkClick r:id="rId5"/>
              </a:rPr>
              <a:t>www.jefacture.com</a:t>
            </a:r>
            <a:endParaRPr lang="fr-FR" sz="2400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7415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468</Words>
  <Application>Microsoft Office PowerPoint</Application>
  <PresentationFormat>Grand écran</PresentationFormat>
  <Paragraphs>86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Benjamin ROYOUX</cp:lastModifiedBy>
  <cp:revision>31</cp:revision>
  <dcterms:created xsi:type="dcterms:W3CDTF">2021-03-31T15:32:13Z</dcterms:created>
  <dcterms:modified xsi:type="dcterms:W3CDTF">2021-06-01T07:42:56Z</dcterms:modified>
</cp:coreProperties>
</file>