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607" r:id="rId4"/>
    <p:sldId id="609" r:id="rId5"/>
    <p:sldId id="610" r:id="rId6"/>
    <p:sldId id="611" r:id="rId7"/>
    <p:sldId id="612" r:id="rId8"/>
    <p:sldId id="613" r:id="rId9"/>
    <p:sldId id="614" r:id="rId10"/>
    <p:sldId id="615" r:id="rId11"/>
    <p:sldId id="616" r:id="rId12"/>
    <p:sldId id="617" r:id="rId13"/>
    <p:sldId id="618" r:id="rId14"/>
    <p:sldId id="619" r:id="rId15"/>
    <p:sldId id="620" r:id="rId16"/>
    <p:sldId id="621" r:id="rId17"/>
    <p:sldId id="622" r:id="rId18"/>
    <p:sldId id="623" r:id="rId19"/>
    <p:sldId id="624" r:id="rId20"/>
    <p:sldId id="626" r:id="rId21"/>
    <p:sldId id="625" r:id="rId22"/>
    <p:sldId id="627" r:id="rId23"/>
    <p:sldId id="628" r:id="rId24"/>
    <p:sldId id="629" r:id="rId25"/>
    <p:sldId id="630" r:id="rId26"/>
    <p:sldId id="631" r:id="rId27"/>
    <p:sldId id="632" r:id="rId28"/>
    <p:sldId id="259" r:id="rId29"/>
    <p:sldId id="260" r:id="rId30"/>
    <p:sldId id="261" r:id="rId31"/>
    <p:sldId id="262" r:id="rId32"/>
    <p:sldId id="263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DEF2E0-AF5F-49B9-9766-898D757B71B3}" v="7" dt="2021-06-04T10:58:17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èle Marc Papot" userId="f9a19b83-5f26-429b-abc9-a75dd7cf022e" providerId="ADAL" clId="{5EDEF2E0-AF5F-49B9-9766-898D757B71B3}"/>
    <pc:docChg chg="undo redo custSel modSld">
      <pc:chgData name="Christèle Marc Papot" userId="f9a19b83-5f26-429b-abc9-a75dd7cf022e" providerId="ADAL" clId="{5EDEF2E0-AF5F-49B9-9766-898D757B71B3}" dt="2021-06-04T10:59:40.795" v="52" actId="1076"/>
      <pc:docMkLst>
        <pc:docMk/>
      </pc:docMkLst>
      <pc:sldChg chg="modSp mod">
        <pc:chgData name="Christèle Marc Papot" userId="f9a19b83-5f26-429b-abc9-a75dd7cf022e" providerId="ADAL" clId="{5EDEF2E0-AF5F-49B9-9766-898D757B71B3}" dt="2021-06-04T10:52:17.435" v="5" actId="1076"/>
        <pc:sldMkLst>
          <pc:docMk/>
          <pc:sldMk cId="2555492018" sldId="258"/>
        </pc:sldMkLst>
        <pc:picChg chg="mod">
          <ac:chgData name="Christèle Marc Papot" userId="f9a19b83-5f26-429b-abc9-a75dd7cf022e" providerId="ADAL" clId="{5EDEF2E0-AF5F-49B9-9766-898D757B71B3}" dt="2021-06-04T10:52:17.435" v="5" actId="1076"/>
          <ac:picMkLst>
            <pc:docMk/>
            <pc:sldMk cId="2555492018" sldId="258"/>
            <ac:picMk id="6" creationId="{B9942222-CECF-4F31-BE35-D632A555EBF9}"/>
          </ac:picMkLst>
        </pc:picChg>
      </pc:sldChg>
      <pc:sldChg chg="modSp mod">
        <pc:chgData name="Christèle Marc Papot" userId="f9a19b83-5f26-429b-abc9-a75dd7cf022e" providerId="ADAL" clId="{5EDEF2E0-AF5F-49B9-9766-898D757B71B3}" dt="2021-06-04T10:54:54.749" v="13" actId="1076"/>
        <pc:sldMkLst>
          <pc:docMk/>
          <pc:sldMk cId="3608968104" sldId="617"/>
        </pc:sldMkLst>
        <pc:picChg chg="mod">
          <ac:chgData name="Christèle Marc Papot" userId="f9a19b83-5f26-429b-abc9-a75dd7cf022e" providerId="ADAL" clId="{5EDEF2E0-AF5F-49B9-9766-898D757B71B3}" dt="2021-06-04T10:54:54.749" v="13" actId="1076"/>
          <ac:picMkLst>
            <pc:docMk/>
            <pc:sldMk cId="3608968104" sldId="617"/>
            <ac:picMk id="8" creationId="{EC14C125-0921-47CD-9054-2D4BEFE985F1}"/>
          </ac:picMkLst>
        </pc:picChg>
        <pc:picChg chg="mod">
          <ac:chgData name="Christèle Marc Papot" userId="f9a19b83-5f26-429b-abc9-a75dd7cf022e" providerId="ADAL" clId="{5EDEF2E0-AF5F-49B9-9766-898D757B71B3}" dt="2021-06-04T10:54:54.749" v="13" actId="1076"/>
          <ac:picMkLst>
            <pc:docMk/>
            <pc:sldMk cId="3608968104" sldId="617"/>
            <ac:picMk id="13" creationId="{0E3F1114-2F9E-437A-91A2-04F3DD442D8B}"/>
          </ac:picMkLst>
        </pc:picChg>
        <pc:picChg chg="mod">
          <ac:chgData name="Christèle Marc Papot" userId="f9a19b83-5f26-429b-abc9-a75dd7cf022e" providerId="ADAL" clId="{5EDEF2E0-AF5F-49B9-9766-898D757B71B3}" dt="2021-06-04T10:54:54.749" v="13" actId="1076"/>
          <ac:picMkLst>
            <pc:docMk/>
            <pc:sldMk cId="3608968104" sldId="617"/>
            <ac:picMk id="14" creationId="{7FCFDC76-EB03-447D-AC67-3C16E052E152}"/>
          </ac:picMkLst>
        </pc:picChg>
        <pc:picChg chg="mod">
          <ac:chgData name="Christèle Marc Papot" userId="f9a19b83-5f26-429b-abc9-a75dd7cf022e" providerId="ADAL" clId="{5EDEF2E0-AF5F-49B9-9766-898D757B71B3}" dt="2021-06-04T10:53:09.715" v="6" actId="1076"/>
          <ac:picMkLst>
            <pc:docMk/>
            <pc:sldMk cId="3608968104" sldId="617"/>
            <ac:picMk id="19" creationId="{36C3190A-44A7-4882-B341-F12E36950CB2}"/>
          </ac:picMkLst>
        </pc:picChg>
      </pc:sldChg>
      <pc:sldChg chg="modSp mod">
        <pc:chgData name="Christèle Marc Papot" userId="f9a19b83-5f26-429b-abc9-a75dd7cf022e" providerId="ADAL" clId="{5EDEF2E0-AF5F-49B9-9766-898D757B71B3}" dt="2021-06-04T10:59:40.795" v="52" actId="1076"/>
        <pc:sldMkLst>
          <pc:docMk/>
          <pc:sldMk cId="3097353689" sldId="618"/>
        </pc:sldMkLst>
        <pc:spChg chg="mod">
          <ac:chgData name="Christèle Marc Papot" userId="f9a19b83-5f26-429b-abc9-a75dd7cf022e" providerId="ADAL" clId="{5EDEF2E0-AF5F-49B9-9766-898D757B71B3}" dt="2021-06-04T10:55:13.131" v="15" actId="1076"/>
          <ac:spMkLst>
            <pc:docMk/>
            <pc:sldMk cId="3097353689" sldId="618"/>
            <ac:spMk id="11" creationId="{AFA65399-2399-49F8-A684-38CE2FD8DF09}"/>
          </ac:spMkLst>
        </pc:spChg>
        <pc:picChg chg="mod">
          <ac:chgData name="Christèle Marc Papot" userId="f9a19b83-5f26-429b-abc9-a75dd7cf022e" providerId="ADAL" clId="{5EDEF2E0-AF5F-49B9-9766-898D757B71B3}" dt="2021-06-04T10:58:46.355" v="44" actId="1076"/>
          <ac:picMkLst>
            <pc:docMk/>
            <pc:sldMk cId="3097353689" sldId="618"/>
            <ac:picMk id="5" creationId="{39B9A314-CD7E-4E8A-BA0C-11E0561E7916}"/>
          </ac:picMkLst>
        </pc:picChg>
        <pc:picChg chg="mod">
          <ac:chgData name="Christèle Marc Papot" userId="f9a19b83-5f26-429b-abc9-a75dd7cf022e" providerId="ADAL" clId="{5EDEF2E0-AF5F-49B9-9766-898D757B71B3}" dt="2021-06-04T10:55:21.275" v="16" actId="1076"/>
          <ac:picMkLst>
            <pc:docMk/>
            <pc:sldMk cId="3097353689" sldId="618"/>
            <ac:picMk id="10" creationId="{86C4703D-A067-4EE2-B0ED-85AA4DF869B4}"/>
          </ac:picMkLst>
        </pc:picChg>
        <pc:picChg chg="mod">
          <ac:chgData name="Christèle Marc Papot" userId="f9a19b83-5f26-429b-abc9-a75dd7cf022e" providerId="ADAL" clId="{5EDEF2E0-AF5F-49B9-9766-898D757B71B3}" dt="2021-06-04T10:59:40.795" v="52" actId="1076"/>
          <ac:picMkLst>
            <pc:docMk/>
            <pc:sldMk cId="3097353689" sldId="618"/>
            <ac:picMk id="14" creationId="{B3934F81-D3B3-4D1E-A0AD-0DBA399BB810}"/>
          </ac:picMkLst>
        </pc:picChg>
        <pc:picChg chg="mod">
          <ac:chgData name="Christèle Marc Papot" userId="f9a19b83-5f26-429b-abc9-a75dd7cf022e" providerId="ADAL" clId="{5EDEF2E0-AF5F-49B9-9766-898D757B71B3}" dt="2021-06-04T10:59:32.475" v="50" actId="14100"/>
          <ac:picMkLst>
            <pc:docMk/>
            <pc:sldMk cId="3097353689" sldId="618"/>
            <ac:picMk id="17" creationId="{BD94CF4D-89F6-41B5-A895-E7D759F6093D}"/>
          </ac:picMkLst>
        </pc:picChg>
      </pc:sldChg>
      <pc:sldChg chg="modSp mod">
        <pc:chgData name="Christèle Marc Papot" userId="f9a19b83-5f26-429b-abc9-a75dd7cf022e" providerId="ADAL" clId="{5EDEF2E0-AF5F-49B9-9766-898D757B71B3}" dt="2021-06-04T10:56:28.851" v="27" actId="1076"/>
        <pc:sldMkLst>
          <pc:docMk/>
          <pc:sldMk cId="3841270335" sldId="621"/>
        </pc:sldMkLst>
        <pc:spChg chg="mod">
          <ac:chgData name="Christèle Marc Papot" userId="f9a19b83-5f26-429b-abc9-a75dd7cf022e" providerId="ADAL" clId="{5EDEF2E0-AF5F-49B9-9766-898D757B71B3}" dt="2021-06-04T10:55:43.343" v="19" actId="20577"/>
          <ac:spMkLst>
            <pc:docMk/>
            <pc:sldMk cId="3841270335" sldId="621"/>
            <ac:spMk id="8" creationId="{7E0B125A-1A10-425A-BB8F-B1B4B6D7A1A1}"/>
          </ac:spMkLst>
        </pc:spChg>
        <pc:spChg chg="mod">
          <ac:chgData name="Christèle Marc Papot" userId="f9a19b83-5f26-429b-abc9-a75dd7cf022e" providerId="ADAL" clId="{5EDEF2E0-AF5F-49B9-9766-898D757B71B3}" dt="2021-06-04T10:56:20.707" v="26" actId="1076"/>
          <ac:spMkLst>
            <pc:docMk/>
            <pc:sldMk cId="3841270335" sldId="621"/>
            <ac:spMk id="10" creationId="{F505F8E6-DD72-45E7-B655-E347D992989E}"/>
          </ac:spMkLst>
        </pc:spChg>
        <pc:picChg chg="mod">
          <ac:chgData name="Christèle Marc Papot" userId="f9a19b83-5f26-429b-abc9-a75dd7cf022e" providerId="ADAL" clId="{5EDEF2E0-AF5F-49B9-9766-898D757B71B3}" dt="2021-06-04T10:56:28.851" v="27" actId="1076"/>
          <ac:picMkLst>
            <pc:docMk/>
            <pc:sldMk cId="3841270335" sldId="621"/>
            <ac:picMk id="15" creationId="{47BAB0E3-5730-4DD2-9256-5269D4ED7DDE}"/>
          </ac:picMkLst>
        </pc:picChg>
        <pc:picChg chg="mod">
          <ac:chgData name="Christèle Marc Papot" userId="f9a19b83-5f26-429b-abc9-a75dd7cf022e" providerId="ADAL" clId="{5EDEF2E0-AF5F-49B9-9766-898D757B71B3}" dt="2021-06-04T10:55:47.931" v="20" actId="1076"/>
          <ac:picMkLst>
            <pc:docMk/>
            <pc:sldMk cId="3841270335" sldId="621"/>
            <ac:picMk id="16" creationId="{D171DF62-E227-4070-96DC-E0030A7C01D6}"/>
          </ac:picMkLst>
        </pc:picChg>
        <pc:picChg chg="mod">
          <ac:chgData name="Christèle Marc Papot" userId="f9a19b83-5f26-429b-abc9-a75dd7cf022e" providerId="ADAL" clId="{5EDEF2E0-AF5F-49B9-9766-898D757B71B3}" dt="2021-06-04T10:56:13.859" v="25" actId="1076"/>
          <ac:picMkLst>
            <pc:docMk/>
            <pc:sldMk cId="3841270335" sldId="621"/>
            <ac:picMk id="17" creationId="{C1F2AAA1-74A6-4C87-B81F-85933A1A951B}"/>
          </ac:picMkLst>
        </pc:picChg>
      </pc:sldChg>
      <pc:sldChg chg="modSp mod">
        <pc:chgData name="Christèle Marc Papot" userId="f9a19b83-5f26-429b-abc9-a75dd7cf022e" providerId="ADAL" clId="{5EDEF2E0-AF5F-49B9-9766-898D757B71B3}" dt="2021-06-04T10:56:59.987" v="28" actId="1076"/>
        <pc:sldMkLst>
          <pc:docMk/>
          <pc:sldMk cId="1785090245" sldId="627"/>
        </pc:sldMkLst>
        <pc:picChg chg="mod">
          <ac:chgData name="Christèle Marc Papot" userId="f9a19b83-5f26-429b-abc9-a75dd7cf022e" providerId="ADAL" clId="{5EDEF2E0-AF5F-49B9-9766-898D757B71B3}" dt="2021-06-04T10:56:59.987" v="28" actId="1076"/>
          <ac:picMkLst>
            <pc:docMk/>
            <pc:sldMk cId="1785090245" sldId="627"/>
            <ac:picMk id="9" creationId="{321B030A-3811-4AF1-AE67-AF0502D023FC}"/>
          </ac:picMkLst>
        </pc:picChg>
      </pc:sldChg>
      <pc:sldChg chg="addSp delSp modSp mod">
        <pc:chgData name="Christèle Marc Papot" userId="f9a19b83-5f26-429b-abc9-a75dd7cf022e" providerId="ADAL" clId="{5EDEF2E0-AF5F-49B9-9766-898D757B71B3}" dt="2021-06-04T10:57:57.184" v="35"/>
        <pc:sldMkLst>
          <pc:docMk/>
          <pc:sldMk cId="2679969252" sldId="628"/>
        </pc:sldMkLst>
        <pc:picChg chg="del mod">
          <ac:chgData name="Christèle Marc Papot" userId="f9a19b83-5f26-429b-abc9-a75dd7cf022e" providerId="ADAL" clId="{5EDEF2E0-AF5F-49B9-9766-898D757B71B3}" dt="2021-06-04T10:57:55.541" v="34" actId="478"/>
          <ac:picMkLst>
            <pc:docMk/>
            <pc:sldMk cId="2679969252" sldId="628"/>
            <ac:picMk id="32" creationId="{9172605D-2A8A-4257-9B64-9247637ACAA4}"/>
          </ac:picMkLst>
        </pc:picChg>
        <pc:picChg chg="add mod">
          <ac:chgData name="Christèle Marc Papot" userId="f9a19b83-5f26-429b-abc9-a75dd7cf022e" providerId="ADAL" clId="{5EDEF2E0-AF5F-49B9-9766-898D757B71B3}" dt="2021-06-04T10:57:57.184" v="35"/>
          <ac:picMkLst>
            <pc:docMk/>
            <pc:sldMk cId="2679969252" sldId="628"/>
            <ac:picMk id="34" creationId="{C057C5DC-A014-4DD1-90E1-98F432F42492}"/>
          </ac:picMkLst>
        </pc:picChg>
      </pc:sldChg>
      <pc:sldChg chg="addSp delSp modSp mod">
        <pc:chgData name="Christèle Marc Papot" userId="f9a19b83-5f26-429b-abc9-a75dd7cf022e" providerId="ADAL" clId="{5EDEF2E0-AF5F-49B9-9766-898D757B71B3}" dt="2021-06-04T10:58:01.958" v="37"/>
        <pc:sldMkLst>
          <pc:docMk/>
          <pc:sldMk cId="3753116149" sldId="629"/>
        </pc:sldMkLst>
        <pc:picChg chg="del mod">
          <ac:chgData name="Christèle Marc Papot" userId="f9a19b83-5f26-429b-abc9-a75dd7cf022e" providerId="ADAL" clId="{5EDEF2E0-AF5F-49B9-9766-898D757B71B3}" dt="2021-06-04T10:57:59.844" v="36" actId="478"/>
          <ac:picMkLst>
            <pc:docMk/>
            <pc:sldMk cId="3753116149" sldId="629"/>
            <ac:picMk id="29" creationId="{3BF4763C-9CDD-41C8-959C-D660B7196B37}"/>
          </ac:picMkLst>
        </pc:picChg>
        <pc:picChg chg="add mod">
          <ac:chgData name="Christèle Marc Papot" userId="f9a19b83-5f26-429b-abc9-a75dd7cf022e" providerId="ADAL" clId="{5EDEF2E0-AF5F-49B9-9766-898D757B71B3}" dt="2021-06-04T10:58:01.958" v="37"/>
          <ac:picMkLst>
            <pc:docMk/>
            <pc:sldMk cId="3753116149" sldId="629"/>
            <ac:picMk id="31" creationId="{DA6AAFFC-D574-4FD2-AE35-23B9364060D1}"/>
          </ac:picMkLst>
        </pc:picChg>
      </pc:sldChg>
      <pc:sldChg chg="addSp delSp modSp mod">
        <pc:chgData name="Christèle Marc Papot" userId="f9a19b83-5f26-429b-abc9-a75dd7cf022e" providerId="ADAL" clId="{5EDEF2E0-AF5F-49B9-9766-898D757B71B3}" dt="2021-06-04T10:58:07.007" v="39"/>
        <pc:sldMkLst>
          <pc:docMk/>
          <pc:sldMk cId="1106469897" sldId="630"/>
        </pc:sldMkLst>
        <pc:picChg chg="del mod">
          <ac:chgData name="Christèle Marc Papot" userId="f9a19b83-5f26-429b-abc9-a75dd7cf022e" providerId="ADAL" clId="{5EDEF2E0-AF5F-49B9-9766-898D757B71B3}" dt="2021-06-04T10:58:05.233" v="38" actId="478"/>
          <ac:picMkLst>
            <pc:docMk/>
            <pc:sldMk cId="1106469897" sldId="630"/>
            <ac:picMk id="50" creationId="{322FED63-2C28-457A-B05D-8B0492C50296}"/>
          </ac:picMkLst>
        </pc:picChg>
        <pc:picChg chg="add mod">
          <ac:chgData name="Christèle Marc Papot" userId="f9a19b83-5f26-429b-abc9-a75dd7cf022e" providerId="ADAL" clId="{5EDEF2E0-AF5F-49B9-9766-898D757B71B3}" dt="2021-06-04T10:58:07.007" v="39"/>
          <ac:picMkLst>
            <pc:docMk/>
            <pc:sldMk cId="1106469897" sldId="630"/>
            <ac:picMk id="53" creationId="{B8E89706-6DDA-4F5F-8701-DB91A42CC148}"/>
          </ac:picMkLst>
        </pc:picChg>
      </pc:sldChg>
      <pc:sldChg chg="addSp delSp modSp mod">
        <pc:chgData name="Christèle Marc Papot" userId="f9a19b83-5f26-429b-abc9-a75dd7cf022e" providerId="ADAL" clId="{5EDEF2E0-AF5F-49B9-9766-898D757B71B3}" dt="2021-06-04T10:58:12.950" v="41"/>
        <pc:sldMkLst>
          <pc:docMk/>
          <pc:sldMk cId="834526107" sldId="631"/>
        </pc:sldMkLst>
        <pc:picChg chg="del mod">
          <ac:chgData name="Christèle Marc Papot" userId="f9a19b83-5f26-429b-abc9-a75dd7cf022e" providerId="ADAL" clId="{5EDEF2E0-AF5F-49B9-9766-898D757B71B3}" dt="2021-06-04T10:58:11.128" v="40" actId="478"/>
          <ac:picMkLst>
            <pc:docMk/>
            <pc:sldMk cId="834526107" sldId="631"/>
            <ac:picMk id="28" creationId="{9F317A4B-248E-4217-A8B3-D475D30EC0D1}"/>
          </ac:picMkLst>
        </pc:picChg>
        <pc:picChg chg="add mod">
          <ac:chgData name="Christèle Marc Papot" userId="f9a19b83-5f26-429b-abc9-a75dd7cf022e" providerId="ADAL" clId="{5EDEF2E0-AF5F-49B9-9766-898D757B71B3}" dt="2021-06-04T10:58:12.950" v="41"/>
          <ac:picMkLst>
            <pc:docMk/>
            <pc:sldMk cId="834526107" sldId="631"/>
            <ac:picMk id="30" creationId="{3D825540-F777-4495-BEFA-5902FF1504F3}"/>
          </ac:picMkLst>
        </pc:picChg>
      </pc:sldChg>
      <pc:sldChg chg="addSp delSp modSp mod">
        <pc:chgData name="Christèle Marc Papot" userId="f9a19b83-5f26-429b-abc9-a75dd7cf022e" providerId="ADAL" clId="{5EDEF2E0-AF5F-49B9-9766-898D757B71B3}" dt="2021-06-04T10:58:17.783" v="43"/>
        <pc:sldMkLst>
          <pc:docMk/>
          <pc:sldMk cId="360806287" sldId="632"/>
        </pc:sldMkLst>
        <pc:picChg chg="del mod">
          <ac:chgData name="Christèle Marc Papot" userId="f9a19b83-5f26-429b-abc9-a75dd7cf022e" providerId="ADAL" clId="{5EDEF2E0-AF5F-49B9-9766-898D757B71B3}" dt="2021-06-04T10:58:15.577" v="42" actId="478"/>
          <ac:picMkLst>
            <pc:docMk/>
            <pc:sldMk cId="360806287" sldId="632"/>
            <ac:picMk id="29" creationId="{47B57525-855E-431E-A6F6-5B8F0CB7D7BF}"/>
          </ac:picMkLst>
        </pc:picChg>
        <pc:picChg chg="add mod">
          <ac:chgData name="Christèle Marc Papot" userId="f9a19b83-5f26-429b-abc9-a75dd7cf022e" providerId="ADAL" clId="{5EDEF2E0-AF5F-49B9-9766-898D757B71B3}" dt="2021-06-04T10:58:17.783" v="43"/>
          <ac:picMkLst>
            <pc:docMk/>
            <pc:sldMk cId="360806287" sldId="632"/>
            <ac:picMk id="31" creationId="{2F4F1558-A16D-4DCB-ACA9-C7674F819C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B427-3DFB-4F86-9BED-8DD2E852B36F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C5373-5113-4893-9351-435809466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69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82F9A-C488-41F6-8BDB-F68723545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EA8E04-E061-4397-8CEE-05C07B1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0FA5EF-5032-4805-8D6F-1152CF8F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C723B-A341-4858-8B43-286ABB8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C401EA-9270-4F89-91F0-F862F51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4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8454F-AD93-48A1-A214-F5ED5BC7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4FD2FD-346A-432D-B521-66F4BA3FC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EFC7D-7415-40FF-920F-8B893D5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02090-3C7A-4C1E-8E13-EC1CB849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E651D6-9A74-4D8E-B4C4-3F0B479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2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BD8E79-FDF9-45EA-8F3E-BC623F02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C15C61-C23D-4B75-B27C-99C7DEFCB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6B99B7-F124-465E-88EA-8E575DB6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54BD1-9E02-4D90-A46C-35BF9C5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8B6A8-DBE8-4E05-99B1-0FCF93C8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0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B0F2-79B3-44CA-BE54-28AE09A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D7BB7E-460C-4415-86C6-B48BE1B38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1285FE-82B3-4F93-8186-E85DDE4E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68963-DE6F-4772-90A4-D5B637D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2A70AD-2BC9-4DC0-8DF5-0E2F4662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0BF26-92C5-4B7B-A297-3C983D1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8C5F99-9474-4313-B7B8-65E03E8A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0D89F-6612-4D39-91A9-3C525E7F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6D20-4DCC-4806-81C9-402818D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5FA8C1-448A-474C-8E7A-D256D2F2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4FBDD-20CD-4AF1-8434-56993B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91CA0E-32E4-4AA1-B395-8028675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0F57EC-715A-42A3-9EEF-FBCC05D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3F0389-56C2-4906-A9A3-DD80E918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1095D9-F72B-4690-AD34-EAF80705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7F2131-1745-4A89-B6C7-E72511B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FDDD3-6AB3-4977-B360-4EB4F001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389E4-C2D1-4CD1-80C8-35909978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D5B18D-09F3-4592-8660-D79566A1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19A94A-B62B-45BB-A029-BD6E6FBC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5A77F1-8740-4E17-A34B-F4FAE3CAD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F6E21D-D2F5-4995-AB11-F10F1D9C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F03A76-DA82-46A7-B149-FA89037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CB19CD-3C61-4712-8440-3C0BB84E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6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ABF78-286C-4813-A17B-A42F23DE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AA20A-55B7-4E82-B9E4-974408D7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92F13B-308D-4F8F-81B1-258B72B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9CA2E8-9645-4BB2-A2F1-F32517B7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F5FDBE-49E5-4D8E-81E2-56AA08A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0D5AEA-7FD9-47EA-8018-39BF500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17080F-C890-4FE3-8C75-7EA63D9C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9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188FD-0DFD-4FF9-94AE-76F36568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EC5239-B2BE-496A-A6A1-4144E90E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D41048-09A8-42A4-9C2A-E502E53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99FD7C-914D-4A27-9450-701E22F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1AA6C-EB3D-44E0-8B43-80A4E4A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17ABCF-AB0B-4775-85F6-5A9AD3A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1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3388C-7E66-4E15-9A9A-3B3EEFB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D4CF5C-BA9A-483A-9B3B-03865602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49464-9540-4025-88BF-98A3A2F7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A1351C-9946-4673-9DF5-9D8455E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6E04CD-3859-4CF8-A083-B4E224A9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FD501A-84C8-42FE-9DE5-05378780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F6E0A1-02B5-4320-98A7-298B3984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18EB1-007A-4728-A26E-9F064FF97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709C3-51DC-459B-83E9-CEFD4A9F2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E5C83F-1989-4210-8375-9BF1A10C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B03C3-3303-4AEE-BFAA-D84BAED41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4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microsoft.com/office/2007/relationships/hdphoto" Target="../media/hdphoto1.wdp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microsoft.com/office/2007/relationships/hdphoto" Target="../media/hdphoto3.wdp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tiff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microsoft.com/office/2007/relationships/hdphoto" Target="../media/hdphoto1.wdp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9" Type="http://schemas.openxmlformats.org/officeDocument/2006/relationships/image" Target="../media/image118.png"/><Relationship Id="rId3" Type="http://schemas.openxmlformats.org/officeDocument/2006/relationships/image" Target="../media/image83.jpeg"/><Relationship Id="rId21" Type="http://schemas.openxmlformats.org/officeDocument/2006/relationships/image" Target="../media/image101.png"/><Relationship Id="rId34" Type="http://schemas.openxmlformats.org/officeDocument/2006/relationships/image" Target="../media/image113.png"/><Relationship Id="rId42" Type="http://schemas.openxmlformats.org/officeDocument/2006/relationships/image" Target="../media/image12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jpeg"/><Relationship Id="rId25" Type="http://schemas.openxmlformats.org/officeDocument/2006/relationships/image" Target="../media/image105.jpeg"/><Relationship Id="rId33" Type="http://schemas.openxmlformats.org/officeDocument/2006/relationships/hyperlink" Target="http://www.actia.com/fr/" TargetMode="External"/><Relationship Id="rId38" Type="http://schemas.openxmlformats.org/officeDocument/2006/relationships/image" Target="../media/image117.jpeg"/><Relationship Id="rId46" Type="http://schemas.openxmlformats.org/officeDocument/2006/relationships/image" Target="../media/image124.png"/><Relationship Id="rId2" Type="http://schemas.openxmlformats.org/officeDocument/2006/relationships/image" Target="../media/image4.jpg"/><Relationship Id="rId16" Type="http://schemas.openxmlformats.org/officeDocument/2006/relationships/image" Target="../media/image96.png"/><Relationship Id="rId20" Type="http://schemas.openxmlformats.org/officeDocument/2006/relationships/image" Target="../media/image100.jpeg"/><Relationship Id="rId29" Type="http://schemas.openxmlformats.org/officeDocument/2006/relationships/image" Target="../media/image109.png"/><Relationship Id="rId41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jpeg"/><Relationship Id="rId37" Type="http://schemas.openxmlformats.org/officeDocument/2006/relationships/image" Target="../media/image116.png"/><Relationship Id="rId40" Type="http://schemas.openxmlformats.org/officeDocument/2006/relationships/image" Target="../media/image119.jpeg"/><Relationship Id="rId45" Type="http://schemas.openxmlformats.org/officeDocument/2006/relationships/image" Target="../media/image123.jpe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115.jpg"/><Relationship Id="rId10" Type="http://schemas.openxmlformats.org/officeDocument/2006/relationships/image" Target="../media/image90.jpeg"/><Relationship Id="rId19" Type="http://schemas.openxmlformats.org/officeDocument/2006/relationships/image" Target="../media/image99.jpeg"/><Relationship Id="rId31" Type="http://schemas.openxmlformats.org/officeDocument/2006/relationships/image" Target="../media/image111.png"/><Relationship Id="rId44" Type="http://schemas.openxmlformats.org/officeDocument/2006/relationships/image" Target="../media/image122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4.png"/><Relationship Id="rId43" Type="http://schemas.openxmlformats.org/officeDocument/2006/relationships/hyperlink" Target="http://www.bosch.fr/content/language1/html/index.ht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hyperlink" Target="http://www.hubentreprendre.laregion.fr/" TargetMode="External"/><Relationship Id="rId7" Type="http://schemas.openxmlformats.org/officeDocument/2006/relationships/image" Target="../media/image1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kathya.rousson@laregion.fr" TargetMode="External"/><Relationship Id="rId7" Type="http://schemas.openxmlformats.org/officeDocument/2006/relationships/hyperlink" Target="https://viviarto.com/" TargetMode="Externa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thieu.lhermet@laregion.fr" TargetMode="External"/><Relationship Id="rId5" Type="http://schemas.openxmlformats.org/officeDocument/2006/relationships/hyperlink" Target="http://www.entreprenez-en-occitanie.fr/" TargetMode="External"/><Relationship Id="rId4" Type="http://schemas.openxmlformats.org/officeDocument/2006/relationships/hyperlink" Target="mailto:fabrice.heraud@agence-adocc.co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8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4.jpe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18.jp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g"/><Relationship Id="rId5" Type="http://schemas.openxmlformats.org/officeDocument/2006/relationships/image" Target="../media/image41.gif"/><Relationship Id="rId10" Type="http://schemas.openxmlformats.org/officeDocument/2006/relationships/image" Target="../media/image46.jp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2F6AFE-2A1A-404D-9215-66125ADA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1FC61C-A001-4423-8DFD-8E11563736B1}"/>
              </a:ext>
            </a:extLst>
          </p:cNvPr>
          <p:cNvSpPr/>
          <p:nvPr/>
        </p:nvSpPr>
        <p:spPr>
          <a:xfrm>
            <a:off x="151002" y="1052190"/>
            <a:ext cx="11551639" cy="1723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fr-FR" sz="5400" b="1" dirty="0">
                <a:solidFill>
                  <a:schemeClr val="bg1"/>
                </a:solidFill>
              </a:rPr>
              <a:t>Occitanie Attractive : </a:t>
            </a:r>
          </a:p>
          <a:p>
            <a:pPr algn="ctr" fontAlgn="base"/>
            <a:r>
              <a:rPr lang="fr-FR" sz="4000" b="1" dirty="0">
                <a:solidFill>
                  <a:schemeClr val="bg1"/>
                </a:solidFill>
              </a:rPr>
              <a:t>entrepreneuse, entrepreneur, innovez en Occitanie !</a:t>
            </a:r>
          </a:p>
          <a:p>
            <a:pPr algn="r" defTabSz="100794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200" dirty="0">
              <a:solidFill>
                <a:schemeClr val="bg1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43E240-F94B-46F9-9886-6309FD4D9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395" y="3934038"/>
            <a:ext cx="3516382" cy="1565286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B9D98BE-D26B-402B-86D1-FDBCDBDF9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04" y="3934038"/>
            <a:ext cx="4158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1F9293-5F00-4300-A673-4910E8186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024" y="2683609"/>
            <a:ext cx="5250108" cy="195820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967C966-113A-43C5-80CC-6B7F10CEFEF5}"/>
              </a:ext>
            </a:extLst>
          </p:cNvPr>
          <p:cNvGrpSpPr/>
          <p:nvPr/>
        </p:nvGrpSpPr>
        <p:grpSpPr>
          <a:xfrm>
            <a:off x="8420132" y="2838740"/>
            <a:ext cx="1772866" cy="1809826"/>
            <a:chOff x="6458546" y="2414273"/>
            <a:chExt cx="1954256" cy="199499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22F2DAD-6634-4984-BC69-7315D6001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546" y="3158067"/>
              <a:ext cx="1818370" cy="125120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E178F8E-0C41-4D46-B01A-CA98162EFFE4}"/>
                </a:ext>
              </a:extLst>
            </p:cNvPr>
            <p:cNvSpPr txBox="1"/>
            <p:nvPr/>
          </p:nvSpPr>
          <p:spPr>
            <a:xfrm>
              <a:off x="6621144" y="3268015"/>
              <a:ext cx="660193" cy="397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fr-FR" sz="2903" dirty="0"/>
                <a:t>4</a:t>
              </a:r>
              <a:r>
                <a:rPr lang="fr-FR" sz="1452" dirty="0"/>
                <a:t> </a:t>
              </a:r>
              <a:r>
                <a:rPr lang="fr-FR" sz="2177" baseline="30000" dirty="0" err="1"/>
                <a:t>ème</a:t>
              </a:r>
              <a:endParaRPr lang="fr-FR" sz="2177" baseline="300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917DA65-453C-4D94-9142-77F92494CC9E}"/>
                </a:ext>
              </a:extLst>
            </p:cNvPr>
            <p:cNvSpPr txBox="1"/>
            <p:nvPr/>
          </p:nvSpPr>
          <p:spPr>
            <a:xfrm>
              <a:off x="7284042" y="3743379"/>
              <a:ext cx="1128760" cy="278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fr-FR" sz="1270" dirty="0">
                  <a:solidFill>
                    <a:srgbClr val="64CB93"/>
                  </a:solidFill>
                </a:rPr>
                <a:t>LA BIOMASSE</a:t>
              </a:r>
              <a:endParaRPr lang="fr-FR" sz="998" baseline="30000" dirty="0">
                <a:solidFill>
                  <a:srgbClr val="64CB93"/>
                </a:solidFill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9B6F141-98A1-4CAB-90CA-0D4D3B35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5817" y="2414273"/>
              <a:ext cx="708115" cy="707067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9B45A2D6-2ADD-4279-8162-1A9D685FB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607" y="1560141"/>
            <a:ext cx="1200987" cy="9623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67CB49-9B7D-48F1-8961-ED250AC1F2F3}"/>
              </a:ext>
            </a:extLst>
          </p:cNvPr>
          <p:cNvSpPr/>
          <p:nvPr/>
        </p:nvSpPr>
        <p:spPr>
          <a:xfrm>
            <a:off x="7527960" y="1898672"/>
            <a:ext cx="4004033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2177" b="1" dirty="0"/>
              <a:t>à énergie positive d’Europe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FA751-2AC4-47BD-9C5F-5BE63B458944}"/>
              </a:ext>
            </a:extLst>
          </p:cNvPr>
          <p:cNvSpPr/>
          <p:nvPr/>
        </p:nvSpPr>
        <p:spPr>
          <a:xfrm>
            <a:off x="2850551" y="1205261"/>
            <a:ext cx="3642029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Développement durable</a:t>
            </a:r>
            <a:endParaRPr lang="fr-FR" sz="2177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1E4A3C-5C53-4480-87D6-B9AEDB39AB70}"/>
              </a:ext>
            </a:extLst>
          </p:cNvPr>
          <p:cNvSpPr/>
          <p:nvPr/>
        </p:nvSpPr>
        <p:spPr>
          <a:xfrm>
            <a:off x="2855192" y="1834115"/>
            <a:ext cx="3456363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2177" b="1" dirty="0"/>
              <a:t>Ambition : d’ici 2050 être la</a:t>
            </a:r>
          </a:p>
        </p:txBody>
      </p:sp>
      <p:sp>
        <p:nvSpPr>
          <p:cNvPr id="19" name="Titre 4">
            <a:extLst>
              <a:ext uri="{FF2B5EF4-FFF2-40B4-BE49-F238E27FC236}">
                <a16:creationId xmlns:a16="http://schemas.microsoft.com/office/drawing/2014/main" id="{D7F210EB-C162-40AB-A9CE-FED87C53011D}"/>
              </a:ext>
            </a:extLst>
          </p:cNvPr>
          <p:cNvSpPr txBox="1">
            <a:spLocks/>
          </p:cNvSpPr>
          <p:nvPr/>
        </p:nvSpPr>
        <p:spPr>
          <a:xfrm>
            <a:off x="2381223" y="-108433"/>
            <a:ext cx="10515600" cy="75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 leaders de l’économie régionale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EA01E-FED6-4A54-9CCF-437E739B6C9F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29C49A-F250-4FE0-82A2-25B36F40D9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2752" y="5007934"/>
            <a:ext cx="3274484" cy="18500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81EF3D-9071-473D-AAA6-3B6915C7C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54" y="5123261"/>
            <a:ext cx="1989012" cy="1335378"/>
          </a:xfrm>
          <a:prstGeom prst="rect">
            <a:avLst/>
          </a:prstGeom>
        </p:spPr>
      </p:pic>
      <p:pic>
        <p:nvPicPr>
          <p:cNvPr id="14" name="Image 6">
            <a:extLst>
              <a:ext uri="{FF2B5EF4-FFF2-40B4-BE49-F238E27FC236}">
                <a16:creationId xmlns:a16="http://schemas.microsoft.com/office/drawing/2014/main" id="{6C8BB2A2-7E55-4945-AAF0-351ADEAA0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056" y="5114979"/>
            <a:ext cx="2018045" cy="13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24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" y="0"/>
            <a:ext cx="12180722" cy="6858000"/>
          </a:xfrm>
          <a:prstGeom prst="rect">
            <a:avLst/>
          </a:prstGeom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54EA6BA4-E2C5-4C8F-886D-5811DEAA7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299" y="1383151"/>
            <a:ext cx="3555621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33" dirty="0">
                <a:latin typeface="+mn-lt"/>
              </a:rPr>
              <a:t>Des infrastructures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33" dirty="0">
                <a:latin typeface="+mn-lt"/>
              </a:rPr>
              <a:t>multimodales et performantes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97788CB5-3A1E-47A2-9204-CB773BFC1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161" y="1889349"/>
            <a:ext cx="4064469" cy="406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F57E90-7BA1-49F4-A110-6DEF8BD5D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520" y="2233504"/>
            <a:ext cx="4249691" cy="15927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4F6832-26D6-447E-A97D-C0C8F7604032}"/>
              </a:ext>
            </a:extLst>
          </p:cNvPr>
          <p:cNvSpPr txBox="1"/>
          <p:nvPr/>
        </p:nvSpPr>
        <p:spPr>
          <a:xfrm>
            <a:off x="7294813" y="3404281"/>
            <a:ext cx="2397061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89" dirty="0"/>
              <a:t>dont 3 internationaux </a:t>
            </a:r>
          </a:p>
          <a:p>
            <a:pPr algn="ctr"/>
            <a:r>
              <a:rPr lang="fr-FR" sz="953" dirty="0"/>
              <a:t>(Toulouse, Tarbes, Montpellier)</a:t>
            </a:r>
          </a:p>
          <a:p>
            <a:pPr algn="ctr"/>
            <a:r>
              <a:rPr lang="fr-FR" sz="1089" dirty="0"/>
              <a:t>près de </a:t>
            </a:r>
            <a:r>
              <a:rPr lang="fr-FR" sz="1089" b="1" dirty="0"/>
              <a:t>11 millions de passagers/an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06FEC6-0197-42A6-8158-4F6819DFB32E}"/>
              </a:ext>
            </a:extLst>
          </p:cNvPr>
          <p:cNvSpPr/>
          <p:nvPr/>
        </p:nvSpPr>
        <p:spPr>
          <a:xfrm>
            <a:off x="2785370" y="1058807"/>
            <a:ext cx="3632428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Logistique, Transport</a:t>
            </a:r>
            <a:endParaRPr lang="fr-FR" sz="2177" dirty="0">
              <a:solidFill>
                <a:srgbClr val="C00000"/>
              </a:solidFill>
            </a:endParaRPr>
          </a:p>
        </p:txBody>
      </p:sp>
      <p:pic>
        <p:nvPicPr>
          <p:cNvPr id="11" name="Picture 2" descr="Fotolia_78442027_transport logistique">
            <a:extLst>
              <a:ext uri="{FF2B5EF4-FFF2-40B4-BE49-F238E27FC236}">
                <a16:creationId xmlns:a16="http://schemas.microsoft.com/office/drawing/2014/main" id="{5A1E6536-F9FB-467D-ABA3-0EC671FF5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990" y="1382098"/>
            <a:ext cx="1251968" cy="83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2F6325-79EB-480A-BFAB-05D7B254A039}"/>
              </a:ext>
            </a:extLst>
          </p:cNvPr>
          <p:cNvSpPr/>
          <p:nvPr/>
        </p:nvSpPr>
        <p:spPr>
          <a:xfrm>
            <a:off x="7671794" y="1014069"/>
            <a:ext cx="3625341" cy="1348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33" dirty="0">
                <a:cs typeface="Helvetica Light"/>
              </a:rPr>
              <a:t>Plus de </a:t>
            </a:r>
            <a:r>
              <a:rPr lang="fr-FR" sz="3266" dirty="0">
                <a:solidFill>
                  <a:srgbClr val="5185B3"/>
                </a:solidFill>
                <a:cs typeface="Helvetica Light"/>
              </a:rPr>
              <a:t>6 300 </a:t>
            </a:r>
            <a:r>
              <a:rPr lang="fr-FR" sz="1633" dirty="0">
                <a:cs typeface="Helvetica Light"/>
              </a:rPr>
              <a:t>ENTREPRISES </a:t>
            </a:r>
          </a:p>
          <a:p>
            <a:pPr algn="ctr"/>
            <a:r>
              <a:rPr lang="fr-FR" sz="1633" dirty="0">
                <a:cs typeface="Helvetica Light"/>
              </a:rPr>
              <a:t>de la filière LOGISTIQUE</a:t>
            </a:r>
            <a:endParaRPr lang="fr-FR" sz="1633" dirty="0"/>
          </a:p>
          <a:p>
            <a:pPr algn="ctr"/>
            <a:r>
              <a:rPr lang="fr-FR" sz="1633" dirty="0">
                <a:cs typeface="Helvetica Light"/>
              </a:rPr>
              <a:t>Environ </a:t>
            </a:r>
            <a:r>
              <a:rPr lang="fr-FR" sz="3266" dirty="0">
                <a:solidFill>
                  <a:srgbClr val="5185B3"/>
                </a:solidFill>
                <a:cs typeface="Helvetica Light"/>
              </a:rPr>
              <a:t>61 000 </a:t>
            </a:r>
            <a:r>
              <a:rPr lang="fr-FR" sz="1633" dirty="0">
                <a:cs typeface="Helvetica Light"/>
              </a:rPr>
              <a:t>EMPLOIS</a:t>
            </a:r>
            <a:endParaRPr lang="fr-FR" sz="1633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3899313-9D1E-4269-9EEE-52DFAE7620CD}"/>
              </a:ext>
            </a:extLst>
          </p:cNvPr>
          <p:cNvGrpSpPr/>
          <p:nvPr/>
        </p:nvGrpSpPr>
        <p:grpSpPr>
          <a:xfrm>
            <a:off x="7825746" y="4179687"/>
            <a:ext cx="3268188" cy="1322000"/>
            <a:chOff x="4996781" y="5134668"/>
            <a:chExt cx="4072002" cy="163042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7938850-1C91-4395-BF8E-87DFE0F61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109"/>
            <a:stretch/>
          </p:blipFill>
          <p:spPr>
            <a:xfrm>
              <a:off x="4996781" y="5134668"/>
              <a:ext cx="4072002" cy="140243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BFEF85A-64AB-4857-9552-E19402E10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3714" y="6396155"/>
              <a:ext cx="1244599" cy="368941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00E9D58F-08D7-46A8-8F65-F26BC96863B0}"/>
              </a:ext>
            </a:extLst>
          </p:cNvPr>
          <p:cNvSpPr txBox="1"/>
          <p:nvPr/>
        </p:nvSpPr>
        <p:spPr>
          <a:xfrm>
            <a:off x="9547210" y="3757667"/>
            <a:ext cx="1641774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89" b="1" dirty="0"/>
              <a:t>2 autoroutes ferroviaires </a:t>
            </a:r>
            <a:r>
              <a:rPr lang="fr-FR" sz="953" dirty="0"/>
              <a:t>(Luxembourg-Le-</a:t>
            </a:r>
            <a:r>
              <a:rPr lang="fr-FR" sz="953" dirty="0" err="1"/>
              <a:t>Boulou</a:t>
            </a:r>
            <a:r>
              <a:rPr lang="fr-FR" sz="953" dirty="0"/>
              <a:t> et Port de Sète-Paris)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1B42C66-4EDE-4775-A616-80DE11814B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966" y="4099279"/>
            <a:ext cx="861511" cy="946226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4AC0EFEB-F958-43E2-AB91-705EEF365110}"/>
              </a:ext>
            </a:extLst>
          </p:cNvPr>
          <p:cNvSpPr txBox="1">
            <a:spLocks/>
          </p:cNvSpPr>
          <p:nvPr/>
        </p:nvSpPr>
        <p:spPr>
          <a:xfrm>
            <a:off x="2381161" y="65658"/>
            <a:ext cx="10515600" cy="619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 leaders de l’économie régionale</a:t>
            </a:r>
            <a:endParaRPr lang="fr-FR" sz="3200" dirty="0">
              <a:solidFill>
                <a:srgbClr val="1733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E84DE7-6483-4BA4-8ED0-A3C70A810864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FD793D-18C2-48D3-88ED-E1457CF5F409}"/>
              </a:ext>
            </a:extLst>
          </p:cNvPr>
          <p:cNvSpPr txBox="1"/>
          <p:nvPr/>
        </p:nvSpPr>
        <p:spPr>
          <a:xfrm>
            <a:off x="6910949" y="5697485"/>
            <a:ext cx="4168375" cy="1066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2741" indent="-162741">
              <a:spcBef>
                <a:spcPts val="544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1270" b="1" dirty="0"/>
              <a:t>2 clusters </a:t>
            </a:r>
            <a:r>
              <a:rPr lang="fr-FR" sz="1270" dirty="0"/>
              <a:t>: </a:t>
            </a:r>
            <a:r>
              <a:rPr lang="fr-FR" sz="1270" dirty="0" err="1"/>
              <a:t>Mipyrail</a:t>
            </a:r>
            <a:r>
              <a:rPr lang="fr-FR" sz="1270" dirty="0"/>
              <a:t> Innovations et </a:t>
            </a:r>
            <a:r>
              <a:rPr lang="fr-FR" sz="1270" dirty="0" err="1"/>
              <a:t>Automotech</a:t>
            </a:r>
            <a:r>
              <a:rPr lang="fr-FR" sz="1270" dirty="0"/>
              <a:t> cluster</a:t>
            </a:r>
          </a:p>
          <a:p>
            <a:pPr marL="162741" indent="-162741">
              <a:spcBef>
                <a:spcPts val="544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1270" b="1" dirty="0"/>
              <a:t>7 000 emplois </a:t>
            </a:r>
            <a:r>
              <a:rPr lang="fr-FR" sz="1270" dirty="0"/>
              <a:t>dans le ferroviaire</a:t>
            </a:r>
          </a:p>
          <a:p>
            <a:pPr marL="162741" indent="-162741">
              <a:spcBef>
                <a:spcPts val="544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1270" b="1" dirty="0"/>
              <a:t>+ de 11 000 emplois </a:t>
            </a:r>
            <a:r>
              <a:rPr lang="fr-FR" sz="1270" dirty="0"/>
              <a:t>industriels dans l’automobile </a:t>
            </a:r>
          </a:p>
          <a:p>
            <a:pPr marL="162741" indent="-162741">
              <a:spcBef>
                <a:spcPts val="544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1270" b="1" dirty="0"/>
              <a:t>37 000 emplois </a:t>
            </a:r>
            <a:r>
              <a:rPr lang="fr-FR" sz="1270" dirty="0"/>
              <a:t>de service dans l’automobile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6E61B2-1ADA-4D68-8617-5648E83AEA41}"/>
              </a:ext>
            </a:extLst>
          </p:cNvPr>
          <p:cNvSpPr/>
          <p:nvPr/>
        </p:nvSpPr>
        <p:spPr>
          <a:xfrm>
            <a:off x="3161720" y="5891111"/>
            <a:ext cx="3301192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Systèmes de transports intelligents</a:t>
            </a:r>
            <a:endParaRPr lang="fr-FR" sz="2177" dirty="0">
              <a:solidFill>
                <a:srgbClr val="C0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F29AEB0-C723-4342-84B9-22C0D42F7F09}"/>
              </a:ext>
            </a:extLst>
          </p:cNvPr>
          <p:cNvCxnSpPr/>
          <p:nvPr/>
        </p:nvCxnSpPr>
        <p:spPr>
          <a:xfrm>
            <a:off x="6772905" y="5732298"/>
            <a:ext cx="0" cy="10800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75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337EFCE-4709-4496-9C9C-5F3A5AA93B90}"/>
              </a:ext>
            </a:extLst>
          </p:cNvPr>
          <p:cNvCxnSpPr/>
          <p:nvPr/>
        </p:nvCxnSpPr>
        <p:spPr>
          <a:xfrm>
            <a:off x="3022007" y="5319389"/>
            <a:ext cx="66264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1DE5E01-670F-4F52-81D1-D1332F5E34F7}"/>
              </a:ext>
            </a:extLst>
          </p:cNvPr>
          <p:cNvCxnSpPr/>
          <p:nvPr/>
        </p:nvCxnSpPr>
        <p:spPr>
          <a:xfrm>
            <a:off x="3022007" y="4108293"/>
            <a:ext cx="66264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EC14C125-0921-47CD-9054-2D4BEFE98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16" y="4838881"/>
            <a:ext cx="1507725" cy="10031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E73EF7-9B88-4A09-95DF-EE82F9572B4F}"/>
              </a:ext>
            </a:extLst>
          </p:cNvPr>
          <p:cNvSpPr/>
          <p:nvPr/>
        </p:nvSpPr>
        <p:spPr>
          <a:xfrm>
            <a:off x="3268385" y="5783255"/>
            <a:ext cx="2396412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Patrimoine</a:t>
            </a:r>
            <a:endParaRPr lang="fr-FR" sz="2177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B9FD1F-C905-4A7B-A6C9-672C143C8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46" y="1182801"/>
            <a:ext cx="3820070" cy="14233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D01065-F0B4-4B61-8262-B50F72955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894" y="2609825"/>
            <a:ext cx="3823486" cy="14285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3F1114-2F9E-437A-91A2-04F3DD442D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8" b="-802"/>
          <a:stretch/>
        </p:blipFill>
        <p:spPr>
          <a:xfrm>
            <a:off x="9736796" y="5889420"/>
            <a:ext cx="1501522" cy="920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CFDC76-EB03-447D-AC67-3C16E052E1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789" y="3785572"/>
            <a:ext cx="1507467" cy="10015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3EB791-2FE0-4FE2-BA6C-F9D7F7B33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9590" y="1566241"/>
            <a:ext cx="1010986" cy="11105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805347-C6EE-44C9-AF64-7D0C1B4FE7BA}"/>
              </a:ext>
            </a:extLst>
          </p:cNvPr>
          <p:cNvSpPr/>
          <p:nvPr/>
        </p:nvSpPr>
        <p:spPr>
          <a:xfrm>
            <a:off x="3811363" y="1773013"/>
            <a:ext cx="4645901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2177" b="1" dirty="0"/>
              <a:t>destination </a:t>
            </a:r>
            <a:br>
              <a:rPr lang="fr-FR" sz="2177" b="1" dirty="0"/>
            </a:br>
            <a:r>
              <a:rPr lang="fr-FR" sz="2177" b="1" dirty="0"/>
              <a:t>de France </a:t>
            </a:r>
            <a:r>
              <a:rPr lang="fr-FR" sz="2177" dirty="0"/>
              <a:t>avec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578440B-C5C8-4E55-8C3B-1A1D9FE4C6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768" y="2763822"/>
            <a:ext cx="1200987" cy="9623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7BC818-65F2-49E2-B317-08A2025E0576}"/>
              </a:ext>
            </a:extLst>
          </p:cNvPr>
          <p:cNvSpPr/>
          <p:nvPr/>
        </p:nvSpPr>
        <p:spPr>
          <a:xfrm>
            <a:off x="3903306" y="3058654"/>
            <a:ext cx="791523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2177" dirty="0"/>
              <a:t>pour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6C3190A-44A7-4882-B341-F12E36950C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716" y="2737118"/>
            <a:ext cx="1945348" cy="11549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20CEF6-DB1D-4A0A-97C1-2762F2E1DC53}"/>
              </a:ext>
            </a:extLst>
          </p:cNvPr>
          <p:cNvSpPr/>
          <p:nvPr/>
        </p:nvSpPr>
        <p:spPr>
          <a:xfrm>
            <a:off x="3268387" y="4435065"/>
            <a:ext cx="3632428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Nautisme</a:t>
            </a:r>
            <a:endParaRPr lang="fr-FR" sz="2177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A0F54E-DB2F-46B7-BDB2-C6165C038429}"/>
              </a:ext>
            </a:extLst>
          </p:cNvPr>
          <p:cNvSpPr/>
          <p:nvPr/>
        </p:nvSpPr>
        <p:spPr>
          <a:xfrm>
            <a:off x="4846694" y="4131716"/>
            <a:ext cx="4225293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2540" dirty="0"/>
              <a:t>6 600 </a:t>
            </a:r>
            <a:r>
              <a:rPr lang="fr-FR" sz="1633" b="1" dirty="0">
                <a:solidFill>
                  <a:srgbClr val="FBBA25"/>
                </a:solidFill>
              </a:rPr>
              <a:t>EMPLOIS </a:t>
            </a:r>
            <a:r>
              <a:rPr lang="fr-FR" sz="1633" dirty="0">
                <a:solidFill>
                  <a:srgbClr val="FBBA25"/>
                </a:solidFill>
              </a:rPr>
              <a:t>DANS LE NAUTISME</a:t>
            </a:r>
            <a:br>
              <a:rPr lang="fr-FR" sz="1633" dirty="0">
                <a:solidFill>
                  <a:srgbClr val="FBBA25"/>
                </a:solidFill>
              </a:rPr>
            </a:br>
            <a:r>
              <a:rPr lang="fr-FR" sz="1633" b="1" dirty="0">
                <a:solidFill>
                  <a:srgbClr val="FBBA25"/>
                </a:solidFill>
              </a:rPr>
              <a:t>REGION LEADER </a:t>
            </a:r>
            <a:r>
              <a:rPr lang="fr-FR" sz="1633" dirty="0"/>
              <a:t>pour la fabrication de catamarans de croisière </a:t>
            </a:r>
            <a:endParaRPr lang="fr-FR" sz="217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0740B2-CBCD-4E81-9F62-9543C755D970}"/>
              </a:ext>
            </a:extLst>
          </p:cNvPr>
          <p:cNvSpPr/>
          <p:nvPr/>
        </p:nvSpPr>
        <p:spPr>
          <a:xfrm>
            <a:off x="3268386" y="1066223"/>
            <a:ext cx="3632428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Tourisme</a:t>
            </a:r>
            <a:endParaRPr lang="fr-FR" sz="2177" dirty="0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78B1C9-4932-4983-B843-54C83D6756E6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8F94F932-7423-4B66-BC34-F676D4F7E5D2}"/>
              </a:ext>
            </a:extLst>
          </p:cNvPr>
          <p:cNvSpPr txBox="1">
            <a:spLocks/>
          </p:cNvSpPr>
          <p:nvPr/>
        </p:nvSpPr>
        <p:spPr>
          <a:xfrm>
            <a:off x="2409825" y="-53844"/>
            <a:ext cx="10515600" cy="75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 leaders de l’économie régionale</a:t>
            </a:r>
            <a:endParaRPr lang="fr-FR" sz="3200" dirty="0">
              <a:solidFill>
                <a:srgbClr val="1733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5AE6BE-FBEE-4770-9844-B08A0A3C1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301" y="5395984"/>
            <a:ext cx="3396455" cy="12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6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0"/>
            <a:ext cx="12180722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4857929-6450-4E88-91AD-2C9744A99A33}"/>
              </a:ext>
            </a:extLst>
          </p:cNvPr>
          <p:cNvSpPr txBox="1">
            <a:spLocks/>
          </p:cNvSpPr>
          <p:nvPr/>
        </p:nvSpPr>
        <p:spPr>
          <a:xfrm>
            <a:off x="2388773" y="-110375"/>
            <a:ext cx="8141933" cy="756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secteurs leaders de l’économie régionale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10EA68-AE14-4781-9184-214A2E7CB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5465" y="1365746"/>
            <a:ext cx="2317110" cy="15320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2B760A9-266C-47BF-BA2F-F123DF031D53}"/>
              </a:ext>
            </a:extLst>
          </p:cNvPr>
          <p:cNvSpPr txBox="1"/>
          <p:nvPr/>
        </p:nvSpPr>
        <p:spPr>
          <a:xfrm>
            <a:off x="5160269" y="1356625"/>
            <a:ext cx="5446525" cy="23595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5702" indent="-175702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Leader mondial en aéronautique civile </a:t>
            </a:r>
            <a:endParaRPr lang="fr-FR" sz="1633" dirty="0"/>
          </a:p>
          <a:p>
            <a:pPr marL="175702" indent="-175702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70 000 emplois directs pour l’aéronautique et le spatial</a:t>
            </a:r>
          </a:p>
          <a:p>
            <a:pPr marL="175702" indent="-175702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3 constructeurs européens 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: Airbus (siège mondial), ATR, Daher</a:t>
            </a:r>
          </a:p>
          <a:p>
            <a:pPr marL="175702" indent="-175702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1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ère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région européenne pour le spatial et les applications spatiales</a:t>
            </a:r>
          </a:p>
          <a:p>
            <a:pPr marL="175702" indent="-175702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¼ des effectifs européens du spatial </a:t>
            </a:r>
          </a:p>
          <a:p>
            <a:pPr marL="175702" indent="-175702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fr-FR" sz="300" i="1" kern="1400" dirty="0">
              <a:solidFill>
                <a:schemeClr val="bg1">
                  <a:lumMod val="65000"/>
                </a:schemeClr>
              </a:solidFill>
              <a:latin typeface="Helvetica Light"/>
            </a:endParaRPr>
          </a:p>
          <a:p>
            <a:pPr marL="175702" indent="-175702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272" i="1" kern="1400" dirty="0">
              <a:solidFill>
                <a:schemeClr val="bg1">
                  <a:lumMod val="65000"/>
                </a:schemeClr>
              </a:solidFill>
              <a:latin typeface="Helvetica Light"/>
            </a:endParaRPr>
          </a:p>
          <a:p>
            <a:r>
              <a:rPr lang="fr-FR" sz="136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	</a:t>
            </a:r>
            <a:r>
              <a:rPr lang="fr-FR" sz="136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ADSpace</a:t>
            </a:r>
            <a:r>
              <a:rPr lang="fr-FR" sz="136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Airbus, Air France, CLS, CNES, Figeac </a:t>
            </a:r>
            <a:r>
              <a:rPr lang="fr-FR" sz="136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Aéro</a:t>
            </a:r>
            <a:r>
              <a:rPr lang="fr-FR" sz="136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	Liebherr,  Météo France, Ratier Figeac, </a:t>
            </a:r>
            <a:r>
              <a:rPr lang="fr-FR" sz="136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Telespazio</a:t>
            </a:r>
            <a:r>
              <a:rPr lang="fr-FR" sz="136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Thalès 	Alenia </a:t>
            </a:r>
            <a:r>
              <a:rPr lang="fr-FR" sz="136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Space</a:t>
            </a:r>
            <a:r>
              <a:rPr lang="fr-FR" sz="136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Safran, </a:t>
            </a:r>
            <a:r>
              <a:rPr lang="fr-FR" sz="136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Stelia</a:t>
            </a:r>
            <a:r>
              <a:rPr lang="fr-FR" sz="136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Latécoère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C4703D-A067-4EE2-B0ED-85AA4DF86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8694" y="2206827"/>
            <a:ext cx="403824" cy="3104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FA65399-2399-49F8-A684-38CE2FD8DF09}"/>
              </a:ext>
            </a:extLst>
          </p:cNvPr>
          <p:cNvSpPr txBox="1"/>
          <p:nvPr/>
        </p:nvSpPr>
        <p:spPr>
          <a:xfrm>
            <a:off x="10796741" y="2206827"/>
            <a:ext cx="227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F5F42F-839C-4CBD-BB91-A52800F3C732}"/>
              </a:ext>
            </a:extLst>
          </p:cNvPr>
          <p:cNvSpPr/>
          <p:nvPr/>
        </p:nvSpPr>
        <p:spPr>
          <a:xfrm>
            <a:off x="2620177" y="947088"/>
            <a:ext cx="254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51421"/>
                </a:solidFill>
                <a:latin typeface="Helvetica Light"/>
                <a:cs typeface="Helvetica Light"/>
              </a:rPr>
              <a:t>Aéronautique et Espace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458C4-45D4-4CD1-BD52-A8B4173CDE64}"/>
              </a:ext>
            </a:extLst>
          </p:cNvPr>
          <p:cNvSpPr/>
          <p:nvPr/>
        </p:nvSpPr>
        <p:spPr>
          <a:xfrm>
            <a:off x="2482667" y="3765508"/>
            <a:ext cx="502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51421"/>
                </a:solidFill>
                <a:latin typeface="Helvetica Light"/>
                <a:cs typeface="Helvetica Light"/>
              </a:rPr>
              <a:t>Numérique, électronique et systèmes embarqués</a:t>
            </a:r>
            <a:endParaRPr lang="fr-FR" dirty="0">
              <a:solidFill>
                <a:srgbClr val="3366FF"/>
              </a:solidFill>
              <a:latin typeface="Helvetica Light"/>
              <a:cs typeface="Helvetica Light"/>
            </a:endParaRPr>
          </a:p>
        </p:txBody>
      </p:sp>
      <p:pic>
        <p:nvPicPr>
          <p:cNvPr id="14" name="Image 13" descr="img-foret.jpg">
            <a:extLst>
              <a:ext uri="{FF2B5EF4-FFF2-40B4-BE49-F238E27FC236}">
                <a16:creationId xmlns:a16="http://schemas.microsoft.com/office/drawing/2014/main" id="{B3934F81-D3B3-4D1E-A0AD-0DBA399BB8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738" y="4618725"/>
            <a:ext cx="1849711" cy="1227670"/>
          </a:xfrm>
          <a:prstGeom prst="rect">
            <a:avLst/>
          </a:prstGeom>
        </p:spPr>
      </p:pic>
      <p:pic>
        <p:nvPicPr>
          <p:cNvPr id="15" name="Picture 2" descr="Afficher l'image d'origine">
            <a:extLst>
              <a:ext uri="{FF2B5EF4-FFF2-40B4-BE49-F238E27FC236}">
                <a16:creationId xmlns:a16="http://schemas.microsoft.com/office/drawing/2014/main" id="{14AA2EA6-85F6-46DB-B46C-E7BDB47A1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9538" y="3164192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fficher l'image d'origine">
            <a:extLst>
              <a:ext uri="{FF2B5EF4-FFF2-40B4-BE49-F238E27FC236}">
                <a16:creationId xmlns:a16="http://schemas.microsoft.com/office/drawing/2014/main" id="{E37ADAFE-E614-45B9-8FC4-47C65D9F8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0082" y="6340261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Une image contenant bâtiment, extérieur, ciel&#10;&#10;Description générée avec un niveau de confiance très élevé">
            <a:extLst>
              <a:ext uri="{FF2B5EF4-FFF2-40B4-BE49-F238E27FC236}">
                <a16:creationId xmlns:a16="http://schemas.microsoft.com/office/drawing/2014/main" id="{BD94CF4D-89F6-41B5-A895-E7D759F609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356" y="1120213"/>
            <a:ext cx="1374950" cy="881625"/>
          </a:xfrm>
          <a:prstGeom prst="rect">
            <a:avLst/>
          </a:prstGeom>
        </p:spPr>
      </p:pic>
      <p:pic>
        <p:nvPicPr>
          <p:cNvPr id="18" name="Image 4">
            <a:extLst>
              <a:ext uri="{FF2B5EF4-FFF2-40B4-BE49-F238E27FC236}">
                <a16:creationId xmlns:a16="http://schemas.microsoft.com/office/drawing/2014/main" id="{C1D6ABC0-18AD-4AE1-88AC-BCC2E5C8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9757" y="4511469"/>
            <a:ext cx="1144080" cy="375521"/>
          </a:xfrm>
          <a:prstGeom prst="rect">
            <a:avLst/>
          </a:prstGeom>
        </p:spPr>
      </p:pic>
      <p:pic>
        <p:nvPicPr>
          <p:cNvPr id="19" name="Image 5">
            <a:extLst>
              <a:ext uri="{FF2B5EF4-FFF2-40B4-BE49-F238E27FC236}">
                <a16:creationId xmlns:a16="http://schemas.microsoft.com/office/drawing/2014/main" id="{54DFC475-8238-47D2-83A6-97B68E5E75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2512" y="5276469"/>
            <a:ext cx="1227262" cy="7776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D1C526-1ABA-4227-9165-4CB958DDFA54}"/>
              </a:ext>
            </a:extLst>
          </p:cNvPr>
          <p:cNvSpPr/>
          <p:nvPr/>
        </p:nvSpPr>
        <p:spPr>
          <a:xfrm>
            <a:off x="4580389" y="6028067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16E98A-2052-4BAE-A204-774517CC833F}"/>
              </a:ext>
            </a:extLst>
          </p:cNvPr>
          <p:cNvSpPr txBox="1"/>
          <p:nvPr/>
        </p:nvSpPr>
        <p:spPr>
          <a:xfrm>
            <a:off x="2482667" y="4200618"/>
            <a:ext cx="6487480" cy="25832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04166" indent="-259232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ea typeface="+mn-lt"/>
                <a:cs typeface="+mn-lt"/>
              </a:rPr>
              <a:t>4</a:t>
            </a:r>
            <a:r>
              <a:rPr lang="fr-FR" sz="1361" baseline="30000" dirty="0">
                <a:solidFill>
                  <a:srgbClr val="424A4B"/>
                </a:solidFill>
                <a:ea typeface="+mn-lt"/>
                <a:cs typeface="+mn-lt"/>
              </a:rPr>
              <a:t>ème</a:t>
            </a:r>
            <a:r>
              <a:rPr lang="fr-FR" sz="1361" dirty="0">
                <a:solidFill>
                  <a:srgbClr val="424A4B"/>
                </a:solidFill>
                <a:ea typeface="+mn-lt"/>
                <a:cs typeface="+mn-lt"/>
              </a:rPr>
              <a:t> </a:t>
            </a:r>
            <a:r>
              <a:rPr lang="fr-FR" sz="1361" dirty="0">
                <a:solidFill>
                  <a:srgbClr val="424A4B"/>
                </a:solidFill>
                <a:latin typeface="Helvetica Light"/>
              </a:rPr>
              <a:t>région en France pour les TIC : 18 500 entreprises &gt; 100 000 emplois</a:t>
            </a:r>
            <a:endParaRPr lang="fr-FR" sz="1633" dirty="0">
              <a:cs typeface="Calibri" panose="020F0502020204030204"/>
            </a:endParaRPr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1 cluster d’entreprises numériques : Digital 113 (fusion de French </a:t>
            </a:r>
            <a:b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</a:br>
            <a:r>
              <a:rPr lang="fr-FR" sz="1361" dirty="0" err="1">
                <a:solidFill>
                  <a:srgbClr val="424A4B"/>
                </a:solidFill>
                <a:latin typeface="Helvetica Light"/>
                <a:cs typeface="Helvetica Light"/>
              </a:rPr>
              <a:t>SouthDigital</a:t>
            </a: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, Montpellier avec Digital Place, Toulouse) </a:t>
            </a:r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2 labellisations « Métropoles French Tech » (Toulouse et Montpellier)</a:t>
            </a:r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Un cluster sur la robotique </a:t>
            </a:r>
            <a:r>
              <a:rPr lang="fr-FR" sz="1400" dirty="0" err="1">
                <a:solidFill>
                  <a:srgbClr val="424A4B"/>
                </a:solidFill>
                <a:latin typeface="Helvetica Light"/>
                <a:cs typeface="Helvetica Light"/>
              </a:rPr>
              <a:t>RoboticsPlace</a:t>
            </a:r>
            <a:endParaRPr lang="fr-FR" sz="1400" dirty="0">
              <a:solidFill>
                <a:srgbClr val="424A4B"/>
              </a:solidFill>
              <a:latin typeface="Helvetica Light"/>
              <a:cs typeface="Helvetica Light"/>
            </a:endParaRPr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Des points forts : IoT, robotique, certification logiciels, édition de </a:t>
            </a:r>
            <a:b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</a:b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logiciels métiers, réalité virtuelle, open source, smart city, cyber-</a:t>
            </a:r>
            <a:b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</a:b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sécurité, Big Data </a:t>
            </a:r>
          </a:p>
          <a:p>
            <a:pPr marL="44934">
              <a:spcBef>
                <a:spcPts val="600"/>
              </a:spcBef>
              <a:buClr>
                <a:srgbClr val="C00000"/>
              </a:buClr>
            </a:pP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	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Adelya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Assystem, CGI, Continental, Dell, IBM, IGE XAO, Intel, Rockwell 	Collins, Sogeti, Sopra Steria, Ubisoft,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Vector</a:t>
            </a:r>
            <a:endParaRPr lang="fr-FR" sz="1361" i="1" kern="1400" dirty="0">
              <a:solidFill>
                <a:schemeClr val="bg1">
                  <a:lumMod val="6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735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8CD5978-3E39-4021-91B9-3430152721E5}"/>
              </a:ext>
            </a:extLst>
          </p:cNvPr>
          <p:cNvSpPr txBox="1">
            <a:spLocks/>
          </p:cNvSpPr>
          <p:nvPr/>
        </p:nvSpPr>
        <p:spPr>
          <a:xfrm>
            <a:off x="2353646" y="-57685"/>
            <a:ext cx="9144000" cy="75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3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secteurs leaders de l’économie régionale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CDB580-F9C0-4170-BE6B-5B79A4EAE4AA}"/>
              </a:ext>
            </a:extLst>
          </p:cNvPr>
          <p:cNvSpPr txBox="1"/>
          <p:nvPr/>
        </p:nvSpPr>
        <p:spPr>
          <a:xfrm>
            <a:off x="5501800" y="1317313"/>
            <a:ext cx="528191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1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er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vignoble mondial en superficie pour les vins d’origine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1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ère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région bio en surface cultivée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2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ème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région pour la production de viande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3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ème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région pour la production de fruits et légumes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3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ème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région agroalimentaire avec 7 000 établissements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Région leader sur les produits portant un signe officiel de qualité et d’origine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r-FR" sz="300" i="1" kern="1400" dirty="0">
              <a:solidFill>
                <a:schemeClr val="bg1">
                  <a:lumMod val="65000"/>
                </a:schemeClr>
              </a:solidFill>
              <a:latin typeface="Helvetica Light"/>
            </a:endParaRPr>
          </a:p>
          <a:p>
            <a:pPr>
              <a:buClr>
                <a:srgbClr val="C00000"/>
              </a:buClr>
            </a:pP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Andros, Arcadie SO, Blue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Whale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Cémoi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Haribo, Jacques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Vabre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Mars, Nestlé Waters, Nutrition &amp; Santé,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Plaimont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 producteurs, Roquefort Société, Raynal &amp;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Rauquelaure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Salins du Midi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FAE928-1D2F-4D2F-B4A6-6781A491D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050" y="1318028"/>
            <a:ext cx="403824" cy="3104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1CB0556-E4B4-4481-BBF9-A3565779EF16}"/>
              </a:ext>
            </a:extLst>
          </p:cNvPr>
          <p:cNvSpPr txBox="1"/>
          <p:nvPr/>
        </p:nvSpPr>
        <p:spPr>
          <a:xfrm>
            <a:off x="5068530" y="1334761"/>
            <a:ext cx="227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276A05C-CA31-4A0B-ADBF-9C1AD464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874" y="2196954"/>
            <a:ext cx="403824" cy="3104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48581D-DF68-47C2-B4EA-CD7202AA43E4}"/>
              </a:ext>
            </a:extLst>
          </p:cNvPr>
          <p:cNvSpPr txBox="1"/>
          <p:nvPr/>
        </p:nvSpPr>
        <p:spPr>
          <a:xfrm>
            <a:off x="5074355" y="2213688"/>
            <a:ext cx="227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34726D-A50F-4EC9-A0D5-8670D91010E2}"/>
              </a:ext>
            </a:extLst>
          </p:cNvPr>
          <p:cNvSpPr txBox="1"/>
          <p:nvPr/>
        </p:nvSpPr>
        <p:spPr>
          <a:xfrm>
            <a:off x="2419864" y="1166765"/>
            <a:ext cx="2645347" cy="6368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1769" dirty="0">
                <a:solidFill>
                  <a:srgbClr val="C51421"/>
                </a:solidFill>
                <a:latin typeface="Helvetica Light"/>
                <a:cs typeface="Helvetica Light"/>
              </a:rPr>
              <a:t>Agriculture et </a:t>
            </a:r>
            <a:endParaRPr lang="fr-FR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fr-FR" sz="1769" dirty="0">
                <a:solidFill>
                  <a:srgbClr val="C51421"/>
                </a:solidFill>
                <a:latin typeface="Helvetica Light"/>
                <a:cs typeface="Helvetica Light"/>
              </a:rPr>
              <a:t>Agro-alimentaire </a:t>
            </a:r>
            <a:endParaRPr lang="fr-FR" sz="1769" dirty="0">
              <a:latin typeface="Helvetica Light"/>
              <a:cs typeface="Helvetica Light"/>
            </a:endParaRPr>
          </a:p>
        </p:txBody>
      </p:sp>
      <p:pic>
        <p:nvPicPr>
          <p:cNvPr id="14" name="Picture 2" descr="Federation FL_web">
            <a:extLst>
              <a:ext uri="{FF2B5EF4-FFF2-40B4-BE49-F238E27FC236}">
                <a16:creationId xmlns:a16="http://schemas.microsoft.com/office/drawing/2014/main" id="{AE3C1A5D-65F2-4851-8F1A-704BC8B7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46" y="1859102"/>
            <a:ext cx="2515591" cy="165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" descr="Afficher l'image d'origine">
            <a:extLst>
              <a:ext uri="{FF2B5EF4-FFF2-40B4-BE49-F238E27FC236}">
                <a16:creationId xmlns:a16="http://schemas.microsoft.com/office/drawing/2014/main" id="{2078BE84-ABB1-44F1-AC1F-0D1AEDA77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6814" r="13476" b="9414"/>
          <a:stretch/>
        </p:blipFill>
        <p:spPr bwMode="auto">
          <a:xfrm>
            <a:off x="4977252" y="3610840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826D6-1B81-44C4-AEA0-8E269A301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935" y="1754587"/>
            <a:ext cx="403824" cy="31046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47CC66B-1C28-4D95-91F2-8926DF4128DD}"/>
              </a:ext>
            </a:extLst>
          </p:cNvPr>
          <p:cNvSpPr txBox="1"/>
          <p:nvPr/>
        </p:nvSpPr>
        <p:spPr>
          <a:xfrm>
            <a:off x="5064415" y="1771321"/>
            <a:ext cx="227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C22D65E-A6B3-491A-BAD8-EDE8DE962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937" y="4242374"/>
            <a:ext cx="2507436" cy="166965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EC5DF13-E98B-4021-8C1E-BDBDC19A8EE6}"/>
              </a:ext>
            </a:extLst>
          </p:cNvPr>
          <p:cNvGrpSpPr/>
          <p:nvPr/>
        </p:nvGrpSpPr>
        <p:grpSpPr>
          <a:xfrm>
            <a:off x="9467431" y="6321577"/>
            <a:ext cx="403824" cy="310464"/>
            <a:chOff x="3575525" y="5096379"/>
            <a:chExt cx="445141" cy="34222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79FFB64-84D2-4925-9D22-0D4FCA481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5525" y="5096379"/>
              <a:ext cx="445141" cy="34222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BD2084-3ED9-4D8E-B696-88152728EB96}"/>
                </a:ext>
              </a:extLst>
            </p:cNvPr>
            <p:cNvSpPr txBox="1"/>
            <p:nvPr/>
          </p:nvSpPr>
          <p:spPr>
            <a:xfrm>
              <a:off x="3660759" y="5105038"/>
              <a:ext cx="251031" cy="30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D6543FE-CC57-4BD2-9201-869EF7D2BEAE}"/>
              </a:ext>
            </a:extLst>
          </p:cNvPr>
          <p:cNvSpPr/>
          <p:nvPr/>
        </p:nvSpPr>
        <p:spPr>
          <a:xfrm>
            <a:off x="2365241" y="4203441"/>
            <a:ext cx="2526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51421"/>
                </a:solidFill>
                <a:latin typeface="Helvetica Light"/>
                <a:cs typeface="Helvetica Light"/>
              </a:rPr>
              <a:t>Santé - Biotechnologies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AFAF78-595B-4246-BC54-5907490B52C7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815C47-D500-44B8-8C39-81B055E2FF8D}"/>
              </a:ext>
            </a:extLst>
          </p:cNvPr>
          <p:cNvSpPr txBox="1"/>
          <p:nvPr/>
        </p:nvSpPr>
        <p:spPr>
          <a:xfrm>
            <a:off x="2355911" y="4661735"/>
            <a:ext cx="6800899" cy="2107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47711" indent="-202777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Plus de 240 000 emplois dans la filière santé, dont 24 000 emplois dans l’industrie</a:t>
            </a:r>
            <a:endParaRPr lang="fr-FR" sz="1633" dirty="0"/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3 Centres Hospitaliers Universitaires : </a:t>
            </a:r>
            <a:r>
              <a:rPr lang="fr-FR" sz="1452" dirty="0">
                <a:solidFill>
                  <a:srgbClr val="424A4B"/>
                </a:solidFill>
                <a:latin typeface="Helvetica Light"/>
                <a:ea typeface="+mn-lt"/>
                <a:cs typeface="+mn-lt"/>
              </a:rPr>
              <a:t>3</a:t>
            </a:r>
            <a:r>
              <a:rPr lang="fr-FR" sz="1361" baseline="30000" dirty="0">
                <a:solidFill>
                  <a:srgbClr val="424A4B"/>
                </a:solidFill>
                <a:latin typeface="Helvetica Light"/>
                <a:ea typeface="+mn-lt"/>
                <a:cs typeface="+mn-lt"/>
              </a:rPr>
              <a:t>ème</a:t>
            </a:r>
            <a:r>
              <a:rPr lang="fr-FR" sz="1361" dirty="0">
                <a:solidFill>
                  <a:srgbClr val="424A4B"/>
                </a:solidFill>
                <a:ea typeface="+mn-lt"/>
                <a:cs typeface="+mn-lt"/>
              </a:rPr>
              <a:t> </a:t>
            </a: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Toulouse, 5</a:t>
            </a:r>
            <a:r>
              <a:rPr lang="fr-FR" sz="1361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ème</a:t>
            </a: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 Montpellier</a:t>
            </a:r>
            <a:r>
              <a:rPr lang="fr-FR" sz="1089" dirty="0">
                <a:solidFill>
                  <a:srgbClr val="424A4B"/>
                </a:solidFill>
                <a:latin typeface="Helvetica Light"/>
                <a:cs typeface="Helvetica Light"/>
              </a:rPr>
              <a:t> - selon le « Palmarès des 50 meilleurs hôpitaux de France »</a:t>
            </a: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 </a:t>
            </a:r>
            <a:r>
              <a:rPr lang="fr-FR" sz="1089" dirty="0">
                <a:solidFill>
                  <a:srgbClr val="424A4B"/>
                </a:solidFill>
                <a:latin typeface="Helvetica Light"/>
                <a:cs typeface="Helvetica Light"/>
              </a:rPr>
              <a:t>Le Point, août 2019 - </a:t>
            </a: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et Nîmes</a:t>
            </a:r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361" kern="1400" dirty="0" err="1">
                <a:solidFill>
                  <a:srgbClr val="424A4B"/>
                </a:solidFill>
                <a:latin typeface="Helvetica Light"/>
              </a:rPr>
              <a:t>Oncopôle</a:t>
            </a:r>
            <a:r>
              <a:rPr lang="fr-FR" sz="1361" kern="1400" dirty="0">
                <a:solidFill>
                  <a:srgbClr val="424A4B"/>
                </a:solidFill>
                <a:latin typeface="Helvetica Light"/>
              </a:rPr>
              <a:t> de Toulouse : site unique en Europe pour la lutte contre le cancer</a:t>
            </a:r>
          </a:p>
          <a:p>
            <a:pPr marL="247711" indent="-202777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kern="1400" dirty="0">
                <a:solidFill>
                  <a:srgbClr val="424A4B"/>
                </a:solidFill>
                <a:latin typeface="Helvetica Light"/>
              </a:rPr>
              <a:t>Un positionnement fort sur des segments clés : diagnostic, dispositifs médicaux, vieillissement dépendance</a:t>
            </a:r>
          </a:p>
          <a:p>
            <a:pPr marL="44358">
              <a:spcBef>
                <a:spcPts val="600"/>
              </a:spcBef>
              <a:buClr>
                <a:srgbClr val="C00000"/>
              </a:buClr>
              <a:buSzPct val="100000"/>
            </a:pP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AB7 Industries,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Almerys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Argène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Bausch&amp;Lomb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Sanofi,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Horiba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Medical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Laboratoires Pierre Fabre, </a:t>
            </a:r>
          </a:p>
        </p:txBody>
      </p:sp>
    </p:spTree>
    <p:extLst>
      <p:ext uri="{BB962C8B-B14F-4D97-AF65-F5344CB8AC3E}">
        <p14:creationId xmlns:p14="http://schemas.microsoft.com/office/powerpoint/2010/main" val="398145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802C3A-B766-437B-83A2-9D906D7E99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7813" y="1830267"/>
            <a:ext cx="2509222" cy="16708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8D4BDD-3152-47FF-9F2B-2598E06D2B9C}"/>
              </a:ext>
            </a:extLst>
          </p:cNvPr>
          <p:cNvSpPr/>
          <p:nvPr/>
        </p:nvSpPr>
        <p:spPr>
          <a:xfrm>
            <a:off x="5593682" y="1260929"/>
            <a:ext cx="5633961" cy="24688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Eco-activités : eau, déchets, éco-matériaux </a:t>
            </a:r>
          </a:p>
          <a:p>
            <a:pPr marL="285732" indent="-285732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  <a:cs typeface="Helvetica Light"/>
              </a:rPr>
              <a:t>22 500 emplois, 2 150 entreprises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Energies renouvelables : </a:t>
            </a:r>
          </a:p>
          <a:p>
            <a:pPr marL="285732" indent="-285732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  <a:sym typeface="Gill Sans" charset="0"/>
              </a:rPr>
              <a:t>En tête des régions françaises pour la production d’hydroélectricité</a:t>
            </a:r>
            <a:endParaRPr lang="fr-FR" sz="1400" dirty="0">
              <a:solidFill>
                <a:srgbClr val="424A4B"/>
              </a:solidFill>
              <a:latin typeface="Helvetica Light"/>
              <a:cs typeface="Helvetica Light"/>
            </a:endParaRPr>
          </a:p>
          <a:p>
            <a:pPr marL="285732" indent="-285732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2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ème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gisement solaire de France et installations de rang européen</a:t>
            </a:r>
          </a:p>
          <a:p>
            <a:pPr marL="285732" indent="-285732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2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  <a:cs typeface="Helvetica Light"/>
              </a:rPr>
              <a:t>ème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gisement éolien européen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	ABC Membranes, BRL, CACG,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Polymem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Quadran, 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  <a:sym typeface="Gill Sans" charset="0"/>
              </a:rPr>
              <a:t>Saur, 	Séché Environnement, Suez Environnement / SITA France, 	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Sunpower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Urbasolar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  <a:sym typeface="Gill Sans" charset="0"/>
              </a:rPr>
              <a:t>Véolia Environnement</a:t>
            </a:r>
            <a:endParaRPr lang="fr-FR" sz="1361" i="1" kern="1400" dirty="0">
              <a:solidFill>
                <a:schemeClr val="bg1">
                  <a:lumMod val="65000"/>
                </a:schemeClr>
              </a:solidFill>
              <a:latin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9F0A99-EC3C-46FA-985F-BBD1CCC59EBE}"/>
              </a:ext>
            </a:extLst>
          </p:cNvPr>
          <p:cNvSpPr/>
          <p:nvPr/>
        </p:nvSpPr>
        <p:spPr>
          <a:xfrm>
            <a:off x="2593875" y="1205650"/>
            <a:ext cx="2510289" cy="6368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fr-FR" sz="1769" dirty="0">
                <a:solidFill>
                  <a:srgbClr val="C51421"/>
                </a:solidFill>
                <a:latin typeface="Helvetica Light"/>
                <a:cs typeface="Helvetica Light"/>
              </a:rPr>
              <a:t>Eco-activités - Eau - </a:t>
            </a:r>
            <a:endParaRPr lang="fr-FR" sz="1769" dirty="0">
              <a:cs typeface="Calibri" panose="020F0502020204030204"/>
            </a:endParaRPr>
          </a:p>
          <a:p>
            <a:r>
              <a:rPr lang="fr-FR" sz="1769" dirty="0">
                <a:solidFill>
                  <a:srgbClr val="C51421"/>
                </a:solidFill>
                <a:latin typeface="Helvetica Light"/>
                <a:cs typeface="Helvetica Light"/>
              </a:rPr>
              <a:t>Energies</a:t>
            </a:r>
            <a:endParaRPr lang="fr-FR" sz="1769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D81468E-29B6-41FB-B96B-C6E0AD8F1A5E}"/>
              </a:ext>
            </a:extLst>
          </p:cNvPr>
          <p:cNvSpPr txBox="1">
            <a:spLocks/>
          </p:cNvSpPr>
          <p:nvPr/>
        </p:nvSpPr>
        <p:spPr>
          <a:xfrm>
            <a:off x="2386668" y="38202"/>
            <a:ext cx="10515600" cy="642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secteurs leaders de l’économie régionale </a:t>
            </a:r>
          </a:p>
        </p:txBody>
      </p:sp>
      <p:pic>
        <p:nvPicPr>
          <p:cNvPr id="10" name="Picture 2" descr="Afficher l'image d'origine">
            <a:extLst>
              <a:ext uri="{FF2B5EF4-FFF2-40B4-BE49-F238E27FC236}">
                <a16:creationId xmlns:a16="http://schemas.microsoft.com/office/drawing/2014/main" id="{2D44C014-DE94-46DB-B953-946C6C518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4685" y="3171414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099A06-D60C-43A4-A007-8D05B3F629CB}"/>
              </a:ext>
            </a:extLst>
          </p:cNvPr>
          <p:cNvSpPr/>
          <p:nvPr/>
        </p:nvSpPr>
        <p:spPr>
          <a:xfrm>
            <a:off x="2593875" y="4316272"/>
            <a:ext cx="3355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51421"/>
                </a:solidFill>
                <a:latin typeface="Helvetica Light"/>
                <a:cs typeface="Helvetica Light"/>
              </a:rPr>
              <a:t>Systèmes de transports intelligents</a:t>
            </a:r>
          </a:p>
        </p:txBody>
      </p:sp>
      <p:pic>
        <p:nvPicPr>
          <p:cNvPr id="13" name="Picture 2" descr="Afficher l'image d'origine">
            <a:extLst>
              <a:ext uri="{FF2B5EF4-FFF2-40B4-BE49-F238E27FC236}">
                <a16:creationId xmlns:a16="http://schemas.microsoft.com/office/drawing/2014/main" id="{C850258C-20DC-4052-98FE-77DD6297B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0661" y="6086504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4B60FE-544B-416C-9554-C3C7991697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378" y="4145525"/>
            <a:ext cx="2507867" cy="167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3FF25B-7BFD-420D-9DA9-025EE00A07CF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87072B-0539-4200-BB31-43938175956B}"/>
              </a:ext>
            </a:extLst>
          </p:cNvPr>
          <p:cNvSpPr txBox="1"/>
          <p:nvPr/>
        </p:nvSpPr>
        <p:spPr>
          <a:xfrm>
            <a:off x="2510713" y="4962603"/>
            <a:ext cx="55460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5" indent="-176215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2 clusters : </a:t>
            </a:r>
            <a:r>
              <a:rPr lang="fr-FR" sz="1400" dirty="0" err="1">
                <a:solidFill>
                  <a:srgbClr val="424A4B"/>
                </a:solidFill>
                <a:latin typeface="Helvetica Light"/>
                <a:cs typeface="Helvetica Light"/>
              </a:rPr>
              <a:t>Mipirail</a:t>
            </a: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 et Automotech cluster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7 000 emplois dans le ferroviaire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+ de 12 000 emplois industriels dans l’automobile </a:t>
            </a:r>
          </a:p>
          <a:p>
            <a:pPr marL="176215" indent="-176215"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37 000 emplois de service dans l’automobile </a:t>
            </a:r>
          </a:p>
          <a:p>
            <a:pPr>
              <a:spcBef>
                <a:spcPts val="600"/>
              </a:spcBef>
              <a:buClr>
                <a:srgbClr val="C00000"/>
              </a:buClr>
              <a:buSzPct val="100000"/>
            </a:pP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	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Actia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Alstom, Bosch, Continental, Johnson Control, NTN 	SNR, NXP, SAM,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Safra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Valeo,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Easymile</a:t>
            </a:r>
            <a:endParaRPr lang="fr-FR" sz="1400" i="1" kern="1400" dirty="0">
              <a:solidFill>
                <a:schemeClr val="bg1">
                  <a:lumMod val="6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1634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89F795D-FF6D-4E8B-8B05-089D8FA50A55}"/>
              </a:ext>
            </a:extLst>
          </p:cNvPr>
          <p:cNvSpPr txBox="1"/>
          <p:nvPr/>
        </p:nvSpPr>
        <p:spPr>
          <a:xfrm>
            <a:off x="2633675" y="1151912"/>
            <a:ext cx="503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Helvetica Light"/>
                <a:cs typeface="Helvetica Light"/>
              </a:rPr>
              <a:t>Logistique et transport</a:t>
            </a:r>
            <a:endParaRPr lang="fr-FR" dirty="0">
              <a:latin typeface="Helvetica Light"/>
              <a:cs typeface="Helvetica Ligh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D570C4-2B7C-48ED-B9C5-4C203637A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006" y="1741795"/>
            <a:ext cx="2490435" cy="16872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0B125A-1A10-425A-BB8F-B1B4B6D7A1A1}"/>
              </a:ext>
            </a:extLst>
          </p:cNvPr>
          <p:cNvSpPr txBox="1"/>
          <p:nvPr/>
        </p:nvSpPr>
        <p:spPr>
          <a:xfrm>
            <a:off x="5874043" y="1227076"/>
            <a:ext cx="491740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6" indent="-17462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Des compétences locales sur les 4 modes de transport</a:t>
            </a:r>
          </a:p>
          <a:p>
            <a:pPr marL="174626" indent="-17462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Près de 61 000 emplois, plus de 6 300 entreprises</a:t>
            </a:r>
          </a:p>
          <a:p>
            <a:pPr marL="174626" indent="-17462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Helvetica Light" charset="0"/>
                <a:cs typeface="Helvetica Light" charset="0"/>
              </a:rPr>
              <a:t>2 autoroutes ferroviaires : Luxembourg - Le </a:t>
            </a:r>
            <a:r>
              <a:rPr lang="fr-FR" sz="1400" dirty="0" err="1">
                <a:latin typeface="Helvetica Light" charset="0"/>
                <a:cs typeface="Helvetica Light" charset="0"/>
              </a:rPr>
              <a:t>Boulou</a:t>
            </a:r>
            <a:r>
              <a:rPr lang="fr-FR" sz="1400" dirty="0">
                <a:latin typeface="Helvetica Light" charset="0"/>
                <a:cs typeface="Helvetica Light" charset="0"/>
              </a:rPr>
              <a:t> </a:t>
            </a:r>
            <a:br>
              <a:rPr lang="fr-FR" sz="1400" dirty="0">
                <a:latin typeface="Helvetica Light" charset="0"/>
                <a:cs typeface="Helvetica Light" charset="0"/>
              </a:rPr>
            </a:br>
            <a:r>
              <a:rPr lang="fr-FR" sz="1400" dirty="0">
                <a:latin typeface="Helvetica Light" charset="0"/>
                <a:cs typeface="Helvetica Light" charset="0"/>
              </a:rPr>
              <a:t>et Port de Sète - Paris depuis 2015</a:t>
            </a:r>
            <a:endParaRPr lang="fr-FR" altLang="fr-FR" sz="1400" dirty="0">
              <a:solidFill>
                <a:srgbClr val="3366FF"/>
              </a:solidFill>
              <a:latin typeface="Helvetica Light"/>
              <a:cs typeface="Helvetica Light"/>
            </a:endParaRPr>
          </a:p>
          <a:p>
            <a:pPr marL="174626" indent="-17462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Logistique portuaire et intermodalité : </a:t>
            </a:r>
          </a:p>
          <a:p>
            <a:pPr marL="627068" lvl="2" indent="-17938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3 ports de commerce maritime</a:t>
            </a:r>
          </a:p>
          <a:p>
            <a:pPr marL="627068" lvl="1" indent="-17938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  <a:cs typeface="Helvetica Light"/>
              </a:rPr>
              <a:t>4 plates-formes multimodales </a:t>
            </a:r>
            <a:endParaRPr lang="fr-FR" sz="1400" dirty="0">
              <a:solidFill>
                <a:srgbClr val="0070C0"/>
              </a:solidFill>
              <a:latin typeface="Helvetica Light"/>
              <a:cs typeface="Helvetica Light"/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	Capelle International, Denjean Logistique,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Eurorail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	Express marée, FM 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Logistic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Geodis/Calberson, 	SEA-</a:t>
            </a:r>
            <a:r>
              <a:rPr lang="fr-FR" sz="1400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invest</a:t>
            </a:r>
            <a:r>
              <a:rPr lang="fr-FR" sz="1400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, TAB Rail Road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56B261-20CF-46C5-85E4-0F0A0E906988}"/>
              </a:ext>
            </a:extLst>
          </p:cNvPr>
          <p:cNvSpPr txBox="1"/>
          <p:nvPr/>
        </p:nvSpPr>
        <p:spPr>
          <a:xfrm>
            <a:off x="2657570" y="3887394"/>
            <a:ext cx="503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51421"/>
                </a:solidFill>
                <a:latin typeface="Helvetica Light"/>
                <a:cs typeface="Helvetica Light"/>
              </a:rPr>
              <a:t>Tourisme - Nautisme - Thermalisme</a:t>
            </a:r>
            <a:endParaRPr lang="fr-FR" dirty="0">
              <a:latin typeface="Helvetica Light"/>
              <a:cs typeface="Helvetica Light"/>
            </a:endParaRPr>
          </a:p>
        </p:txBody>
      </p:sp>
      <p:grpSp>
        <p:nvGrpSpPr>
          <p:cNvPr id="11" name="Grouper 1">
            <a:extLst>
              <a:ext uri="{FF2B5EF4-FFF2-40B4-BE49-F238E27FC236}">
                <a16:creationId xmlns:a16="http://schemas.microsoft.com/office/drawing/2014/main" id="{6026DB13-D088-4FAF-B997-0E07E92B9E47}"/>
              </a:ext>
            </a:extLst>
          </p:cNvPr>
          <p:cNvGrpSpPr/>
          <p:nvPr/>
        </p:nvGrpSpPr>
        <p:grpSpPr>
          <a:xfrm>
            <a:off x="2436483" y="4294326"/>
            <a:ext cx="403824" cy="311487"/>
            <a:chOff x="2973409" y="4399165"/>
            <a:chExt cx="403824" cy="31148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86D70BF-1F40-44BC-8D0A-202D4B47F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3409" y="4400188"/>
              <a:ext cx="403824" cy="31046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0BF493F-9D39-4D14-B43A-E34B6B02BE03}"/>
                </a:ext>
              </a:extLst>
            </p:cNvPr>
            <p:cNvSpPr txBox="1"/>
            <p:nvPr/>
          </p:nvSpPr>
          <p:spPr>
            <a:xfrm>
              <a:off x="3059610" y="4399165"/>
              <a:ext cx="227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D61831FA-B83C-4A50-B343-AB3B6A6C7F71}"/>
              </a:ext>
            </a:extLst>
          </p:cNvPr>
          <p:cNvSpPr txBox="1">
            <a:spLocks/>
          </p:cNvSpPr>
          <p:nvPr/>
        </p:nvSpPr>
        <p:spPr>
          <a:xfrm>
            <a:off x="2407457" y="25459"/>
            <a:ext cx="10515600" cy="66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secteurs leaders de l’économie régionale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7BAB0E3-5730-4DD2-9256-5269D4ED7D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722" y="4139938"/>
            <a:ext cx="2485244" cy="1653597"/>
          </a:xfrm>
          <a:prstGeom prst="rect">
            <a:avLst/>
          </a:prstGeom>
        </p:spPr>
      </p:pic>
      <p:pic>
        <p:nvPicPr>
          <p:cNvPr id="16" name="Picture 2" descr="Afficher l'image d'origine">
            <a:extLst>
              <a:ext uri="{FF2B5EF4-FFF2-40B4-BE49-F238E27FC236}">
                <a16:creationId xmlns:a16="http://schemas.microsoft.com/office/drawing/2014/main" id="{D171DF62-E227-4070-96DC-E0030A7C0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389535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fficher l'image d'origine">
            <a:extLst>
              <a:ext uri="{FF2B5EF4-FFF2-40B4-BE49-F238E27FC236}">
                <a16:creationId xmlns:a16="http://schemas.microsoft.com/office/drawing/2014/main" id="{C1F2AAA1-74A6-4C87-B81F-85933A1A9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3600" y="6312771"/>
            <a:ext cx="407939" cy="4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08E76F-0428-492D-AB71-EE7122EFD35D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05F8E6-DD72-45E7-B655-E347D992989E}"/>
              </a:ext>
            </a:extLst>
          </p:cNvPr>
          <p:cNvSpPr txBox="1"/>
          <p:nvPr/>
        </p:nvSpPr>
        <p:spPr>
          <a:xfrm>
            <a:off x="2319627" y="4232013"/>
            <a:ext cx="6533640" cy="25217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24A4B"/>
                </a:solidFill>
                <a:latin typeface="Helvetica Light"/>
              </a:rPr>
              <a:t>4</a:t>
            </a:r>
            <a:r>
              <a:rPr lang="fr-FR" sz="1400" baseline="30000" dirty="0">
                <a:solidFill>
                  <a:srgbClr val="424A4B"/>
                </a:solidFill>
                <a:latin typeface="Helvetica Light"/>
              </a:rPr>
              <a:t>ème</a:t>
            </a:r>
            <a:r>
              <a:rPr lang="fr-FR" sz="1400" dirty="0">
                <a:solidFill>
                  <a:srgbClr val="424A4B"/>
                </a:solidFill>
                <a:latin typeface="Helvetica Light"/>
              </a:rPr>
              <a:t> destination de France</a:t>
            </a:r>
            <a:endParaRPr lang="fr-FR" sz="1633" dirty="0"/>
          </a:p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</a:rPr>
              <a:t>4</a:t>
            </a:r>
            <a:r>
              <a:rPr lang="fr-FR" sz="1361" baseline="30000" dirty="0">
                <a:solidFill>
                  <a:srgbClr val="424A4B"/>
                </a:solidFill>
                <a:latin typeface="Helvetica Light"/>
              </a:rPr>
              <a:t>ème</a:t>
            </a:r>
            <a:r>
              <a:rPr lang="fr-FR" sz="1361" dirty="0">
                <a:solidFill>
                  <a:srgbClr val="424A4B"/>
                </a:solidFill>
                <a:latin typeface="Helvetica Light"/>
              </a:rPr>
              <a:t> région pour les emplois touristiques : 96 500</a:t>
            </a:r>
          </a:p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</a:rPr>
              <a:t>1</a:t>
            </a:r>
            <a:r>
              <a:rPr lang="fr-FR" sz="1361" baseline="30000" dirty="0">
                <a:solidFill>
                  <a:srgbClr val="424A4B"/>
                </a:solidFill>
                <a:latin typeface="Helvetica Light"/>
              </a:rPr>
              <a:t>ère</a:t>
            </a:r>
            <a:r>
              <a:rPr lang="fr-FR" sz="1361" dirty="0">
                <a:solidFill>
                  <a:srgbClr val="424A4B"/>
                </a:solidFill>
                <a:latin typeface="Helvetica Light"/>
              </a:rPr>
              <a:t> région thermale en établissements avec 187 000 curistes / an</a:t>
            </a:r>
          </a:p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</a:rPr>
              <a:t>16 milliards d'euros de recettes touristiques </a:t>
            </a:r>
          </a:p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</a:rPr>
              <a:t>186 millions de nuitées annuelles </a:t>
            </a:r>
          </a:p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</a:rPr>
              <a:t>Environ 6 600 emplois dans le nautisme</a:t>
            </a:r>
          </a:p>
          <a:p>
            <a:pPr marL="807653" indent="-204506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361" dirty="0">
                <a:solidFill>
                  <a:srgbClr val="424A4B"/>
                </a:solidFill>
                <a:latin typeface="Helvetica Light"/>
              </a:rPr>
              <a:t>Région leader pour la fabrication de catamarans de croisière</a:t>
            </a:r>
          </a:p>
          <a:p>
            <a:pPr marL="608908">
              <a:spcBef>
                <a:spcPts val="600"/>
              </a:spcBef>
              <a:buClr>
                <a:srgbClr val="C00000"/>
              </a:buClr>
            </a:pP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	Belambra,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Catana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 Catamaran, Le Boat, Odalys, Outremer, 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Siblu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 Villages, 	</a:t>
            </a:r>
            <a:r>
              <a:rPr lang="fr-FR" sz="1361" i="1" kern="1400" dirty="0" err="1">
                <a:solidFill>
                  <a:schemeClr val="bg1">
                    <a:lumMod val="65000"/>
                  </a:schemeClr>
                </a:solidFill>
                <a:latin typeface="Helvetica Light"/>
              </a:rPr>
              <a:t>Swiss</a:t>
            </a:r>
            <a:r>
              <a:rPr lang="fr-FR" sz="1361" i="1" kern="1400" dirty="0">
                <a:solidFill>
                  <a:schemeClr val="bg1">
                    <a:lumMod val="65000"/>
                  </a:schemeClr>
                </a:solidFill>
                <a:latin typeface="Helvetica Light"/>
              </a:rPr>
              <a:t> Catamaran </a:t>
            </a:r>
          </a:p>
        </p:txBody>
      </p:sp>
    </p:spTree>
    <p:extLst>
      <p:ext uri="{BB962C8B-B14F-4D97-AF65-F5344CB8AC3E}">
        <p14:creationId xmlns:p14="http://schemas.microsoft.com/office/powerpoint/2010/main" val="384127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50" name="Titre 6">
            <a:extLst>
              <a:ext uri="{FF2B5EF4-FFF2-40B4-BE49-F238E27FC236}">
                <a16:creationId xmlns:a16="http://schemas.microsoft.com/office/drawing/2014/main" id="{D66517DE-7E1B-4139-872E-2EE840A4CA61}"/>
              </a:ext>
            </a:extLst>
          </p:cNvPr>
          <p:cNvSpPr>
            <a:spLocks noGrp="1"/>
          </p:cNvSpPr>
          <p:nvPr/>
        </p:nvSpPr>
        <p:spPr>
          <a:xfrm>
            <a:off x="2383576" y="23418"/>
            <a:ext cx="6525879" cy="737142"/>
          </a:xfrm>
          <a:prstGeom prst="rect">
            <a:avLst/>
          </a:prstGeom>
        </p:spPr>
        <p:txBody>
          <a:bodyPr vert="horz" lIns="82953" tIns="41476" rIns="82953" bIns="41476" rtlCol="0" anchor="ctr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200" dirty="0">
                <a:solidFill>
                  <a:srgbClr val="173346"/>
                </a:solidFill>
              </a:rPr>
              <a:t>Ils ont choisi notre région</a:t>
            </a:r>
          </a:p>
        </p:txBody>
      </p:sp>
      <p:pic>
        <p:nvPicPr>
          <p:cNvPr id="51" name="Picture 3" descr="dell_tagline_vertical_blue_4c">
            <a:extLst>
              <a:ext uri="{FF2B5EF4-FFF2-40B4-BE49-F238E27FC236}">
                <a16:creationId xmlns:a16="http://schemas.microsoft.com/office/drawing/2014/main" id="{8F2FE706-36C8-451B-A19C-49132ED4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792" y="1184083"/>
            <a:ext cx="993062" cy="7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2" name="Picture 4" descr="logo-ibm">
            <a:extLst>
              <a:ext uri="{FF2B5EF4-FFF2-40B4-BE49-F238E27FC236}">
                <a16:creationId xmlns:a16="http://schemas.microsoft.com/office/drawing/2014/main" id="{495FBA41-30E1-4FD5-95E7-BDA85D97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072" y="1122363"/>
            <a:ext cx="1006016" cy="71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3" name="Picture 6" descr="kawneer_logo">
            <a:extLst>
              <a:ext uri="{FF2B5EF4-FFF2-40B4-BE49-F238E27FC236}">
                <a16:creationId xmlns:a16="http://schemas.microsoft.com/office/drawing/2014/main" id="{F42BE249-13C3-46EF-A157-2B51C75E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116" y="2585593"/>
            <a:ext cx="1563745" cy="49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8" descr="Logo Cémoi CMJN 300dpi">
            <a:extLst>
              <a:ext uri="{FF2B5EF4-FFF2-40B4-BE49-F238E27FC236}">
                <a16:creationId xmlns:a16="http://schemas.microsoft.com/office/drawing/2014/main" id="{D2E997DB-1DC0-4467-8DBE-CF2A4804F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508" y="2693294"/>
            <a:ext cx="1146621" cy="52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5" name="Picture 9">
            <a:extLst>
              <a:ext uri="{FF2B5EF4-FFF2-40B4-BE49-F238E27FC236}">
                <a16:creationId xmlns:a16="http://schemas.microsoft.com/office/drawing/2014/main" id="{37D5B8DB-5DE3-4F38-B4D7-1BBA92D6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9958" y="1241237"/>
            <a:ext cx="796098" cy="7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11" descr="Nestl%20waters[1]">
            <a:extLst>
              <a:ext uri="{FF2B5EF4-FFF2-40B4-BE49-F238E27FC236}">
                <a16:creationId xmlns:a16="http://schemas.microsoft.com/office/drawing/2014/main" id="{696127B0-183C-49D3-94F7-FEFDA3A3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428" y="1247260"/>
            <a:ext cx="1059484" cy="72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12" descr="Horiba Medical">
            <a:extLst>
              <a:ext uri="{FF2B5EF4-FFF2-40B4-BE49-F238E27FC236}">
                <a16:creationId xmlns:a16="http://schemas.microsoft.com/office/drawing/2014/main" id="{A461C26D-56DD-48A3-8D14-7F7642DD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245" y="3590000"/>
            <a:ext cx="1354150" cy="34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13" descr="A">
            <a:extLst>
              <a:ext uri="{FF2B5EF4-FFF2-40B4-BE49-F238E27FC236}">
                <a16:creationId xmlns:a16="http://schemas.microsoft.com/office/drawing/2014/main" id="{3F2DBFA5-BB00-4537-ABE3-154D311A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213" y="4163631"/>
            <a:ext cx="1142875" cy="41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0" name="Picture 14">
            <a:extLst>
              <a:ext uri="{FF2B5EF4-FFF2-40B4-BE49-F238E27FC236}">
                <a16:creationId xmlns:a16="http://schemas.microsoft.com/office/drawing/2014/main" id="{789F767E-7447-4027-A896-C57C3D78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272" y="4046000"/>
            <a:ext cx="823824" cy="101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" name="Picture 18">
            <a:extLst>
              <a:ext uri="{FF2B5EF4-FFF2-40B4-BE49-F238E27FC236}">
                <a16:creationId xmlns:a16="http://schemas.microsoft.com/office/drawing/2014/main" id="{5C2EC701-7173-4625-A666-C14F6D1E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897" y="3560996"/>
            <a:ext cx="2073422" cy="27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21" descr="logoNTNSNR">
            <a:extLst>
              <a:ext uri="{FF2B5EF4-FFF2-40B4-BE49-F238E27FC236}">
                <a16:creationId xmlns:a16="http://schemas.microsoft.com/office/drawing/2014/main" id="{59F1F364-D23F-46C6-9AB0-E3D38354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3509" y="3792730"/>
            <a:ext cx="1502351" cy="34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3" name="Picture 7" descr="schneider">
            <a:extLst>
              <a:ext uri="{FF2B5EF4-FFF2-40B4-BE49-F238E27FC236}">
                <a16:creationId xmlns:a16="http://schemas.microsoft.com/office/drawing/2014/main" id="{6FF936AE-E77E-41FA-95EC-294213E9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442" y="3503082"/>
            <a:ext cx="1188210" cy="50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5" name="Picture 25">
            <a:extLst>
              <a:ext uri="{FF2B5EF4-FFF2-40B4-BE49-F238E27FC236}">
                <a16:creationId xmlns:a16="http://schemas.microsoft.com/office/drawing/2014/main" id="{7ED03DB7-FEE7-4673-BC56-81F022BE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730" y="4347332"/>
            <a:ext cx="909928" cy="49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6" name="Picture 26">
            <a:extLst>
              <a:ext uri="{FF2B5EF4-FFF2-40B4-BE49-F238E27FC236}">
                <a16:creationId xmlns:a16="http://schemas.microsoft.com/office/drawing/2014/main" id="{8BC06DCF-6EA4-4BA7-B70E-0A51BBE1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516" y="2901421"/>
            <a:ext cx="1440912" cy="4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D999CCBB-39FD-4266-A024-630DD084E9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392" y="2059521"/>
            <a:ext cx="1487308" cy="73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1A7CC85B-1318-47B5-A9CF-929BAF9C00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355" y="4418921"/>
            <a:ext cx="612064" cy="4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4" descr="logo_syngenta">
            <a:extLst>
              <a:ext uri="{FF2B5EF4-FFF2-40B4-BE49-F238E27FC236}">
                <a16:creationId xmlns:a16="http://schemas.microsoft.com/office/drawing/2014/main" id="{F3356F0B-E312-4F5F-9DD9-AFF4F088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638" y="5620991"/>
            <a:ext cx="969222" cy="31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39406ED9-29FF-4418-A5CC-E61C03DE96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782" y="4454873"/>
            <a:ext cx="1226074" cy="1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5">
            <a:extLst>
              <a:ext uri="{FF2B5EF4-FFF2-40B4-BE49-F238E27FC236}">
                <a16:creationId xmlns:a16="http://schemas.microsoft.com/office/drawing/2014/main" id="{9AA3B9FA-3F3E-4988-9137-A12B65BF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425" y="4914899"/>
            <a:ext cx="1048430" cy="3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50" descr="Pierre Fabre">
            <a:extLst>
              <a:ext uri="{FF2B5EF4-FFF2-40B4-BE49-F238E27FC236}">
                <a16:creationId xmlns:a16="http://schemas.microsoft.com/office/drawing/2014/main" id="{CFB92388-C4B5-4B5F-81E1-7B52901FF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506" y="4801265"/>
            <a:ext cx="1219809" cy="3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EF3B174A-01A0-430C-B521-C2E4789D95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534" y="4867996"/>
            <a:ext cx="1043589" cy="52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66" descr="home">
            <a:extLst>
              <a:ext uri="{FF2B5EF4-FFF2-40B4-BE49-F238E27FC236}">
                <a16:creationId xmlns:a16="http://schemas.microsoft.com/office/drawing/2014/main" id="{BC909580-4E81-4300-945A-1E2EDFAF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5265" y="5140511"/>
            <a:ext cx="1762745" cy="3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1" descr="continental">
            <a:extLst>
              <a:ext uri="{FF2B5EF4-FFF2-40B4-BE49-F238E27FC236}">
                <a16:creationId xmlns:a16="http://schemas.microsoft.com/office/drawing/2014/main" id="{AB2CAAAA-8BD0-43F6-8437-DF95FDC2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081" y="3104177"/>
            <a:ext cx="1435212" cy="2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86" descr="logo-kuehne-nagel">
            <a:extLst>
              <a:ext uri="{FF2B5EF4-FFF2-40B4-BE49-F238E27FC236}">
                <a16:creationId xmlns:a16="http://schemas.microsoft.com/office/drawing/2014/main" id="{DE9165E9-6585-4286-963C-8AEE3A41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813" y="2115351"/>
            <a:ext cx="1239970" cy="49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58" descr="Rockwell Collins - Building Trust Every Day">
            <a:extLst>
              <a:ext uri="{FF2B5EF4-FFF2-40B4-BE49-F238E27FC236}">
                <a16:creationId xmlns:a16="http://schemas.microsoft.com/office/drawing/2014/main" id="{9471DEF6-A3B3-4FEB-8B49-89EC4927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851" y="1929105"/>
            <a:ext cx="1705139" cy="40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300FAE8C-63F4-4663-A085-CC3C9E65AF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088" y="4210701"/>
            <a:ext cx="818679" cy="46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60" descr="Roquefort Société">
            <a:extLst>
              <a:ext uri="{FF2B5EF4-FFF2-40B4-BE49-F238E27FC236}">
                <a16:creationId xmlns:a16="http://schemas.microsoft.com/office/drawing/2014/main" id="{D2374578-EEA5-48F9-8C34-1606DF16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7533" y="4256730"/>
            <a:ext cx="877052" cy="41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9" descr="logo%20TARMAC">
            <a:extLst>
              <a:ext uri="{FF2B5EF4-FFF2-40B4-BE49-F238E27FC236}">
                <a16:creationId xmlns:a16="http://schemas.microsoft.com/office/drawing/2014/main" id="{96BD2393-D2C8-475F-84C5-21585F84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452" y="2209526"/>
            <a:ext cx="937539" cy="3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7">
            <a:extLst>
              <a:ext uri="{FF2B5EF4-FFF2-40B4-BE49-F238E27FC236}">
                <a16:creationId xmlns:a16="http://schemas.microsoft.com/office/drawing/2014/main" id="{35430696-DB29-42CA-8086-F03AC37D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496" y="3038840"/>
            <a:ext cx="1590363" cy="49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31" descr="logo_mérial">
            <a:extLst>
              <a:ext uri="{FF2B5EF4-FFF2-40B4-BE49-F238E27FC236}">
                <a16:creationId xmlns:a16="http://schemas.microsoft.com/office/drawing/2014/main" id="{817F0773-E2A0-42B8-881F-5F768A78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000" y="1743765"/>
            <a:ext cx="815126" cy="3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5" descr="Logo">
            <a:hlinkClick r:id="rId33"/>
            <a:extLst>
              <a:ext uri="{FF2B5EF4-FFF2-40B4-BE49-F238E27FC236}">
                <a16:creationId xmlns:a16="http://schemas.microsoft.com/office/drawing/2014/main" id="{CB78E4BF-80F6-4C97-8E4D-9B5C0A5B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2430" y="2260391"/>
            <a:ext cx="1048430" cy="25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1A67A79A-F3FF-49A0-8A20-204F1C68F9A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763" y="2967192"/>
            <a:ext cx="684393" cy="318243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A669F79A-9EDA-46C2-ACB6-DCFAB900370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928" y="2567045"/>
            <a:ext cx="1545039" cy="297995"/>
          </a:xfrm>
          <a:prstGeom prst="rect">
            <a:avLst/>
          </a:prstGeom>
        </p:spPr>
      </p:pic>
      <p:grpSp>
        <p:nvGrpSpPr>
          <p:cNvPr id="91" name="Groupe 90">
            <a:extLst>
              <a:ext uri="{FF2B5EF4-FFF2-40B4-BE49-F238E27FC236}">
                <a16:creationId xmlns:a16="http://schemas.microsoft.com/office/drawing/2014/main" id="{6EC3519A-364E-49D9-8827-E39F194EAD43}"/>
              </a:ext>
            </a:extLst>
          </p:cNvPr>
          <p:cNvGrpSpPr/>
          <p:nvPr/>
        </p:nvGrpSpPr>
        <p:grpSpPr>
          <a:xfrm>
            <a:off x="8762183" y="1407352"/>
            <a:ext cx="1010821" cy="463867"/>
            <a:chOff x="7267674" y="1457139"/>
            <a:chExt cx="1114243" cy="511327"/>
          </a:xfrm>
        </p:grpSpPr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E3EDB143-3959-4733-98A1-E7EC55D41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7674" y="1457139"/>
              <a:ext cx="1114243" cy="224520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51728635-085C-4283-8571-67063BE3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9045" y="1680151"/>
              <a:ext cx="1003053" cy="288315"/>
            </a:xfrm>
            <a:prstGeom prst="rect">
              <a:avLst/>
            </a:prstGeom>
          </p:spPr>
        </p:pic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591E1158-4F0E-48B7-AAC7-7B4BFDCF30C8}"/>
              </a:ext>
            </a:extLst>
          </p:cNvPr>
          <p:cNvSpPr/>
          <p:nvPr/>
        </p:nvSpPr>
        <p:spPr>
          <a:xfrm>
            <a:off x="4800328" y="6229812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6" name="Picture 10">
            <a:extLst>
              <a:ext uri="{FF2B5EF4-FFF2-40B4-BE49-F238E27FC236}">
                <a16:creationId xmlns:a16="http://schemas.microsoft.com/office/drawing/2014/main" id="{B12F83F4-2057-4BEB-B92F-A0FE74EA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573" y="5198587"/>
            <a:ext cx="627516" cy="62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4" name="Picture 20" descr="cameron-logo">
            <a:extLst>
              <a:ext uri="{FF2B5EF4-FFF2-40B4-BE49-F238E27FC236}">
                <a16:creationId xmlns:a16="http://schemas.microsoft.com/office/drawing/2014/main" id="{A2934000-4057-417E-A576-92C00935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774" y="5534815"/>
            <a:ext cx="1464633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7" name="Picture 28">
            <a:extLst>
              <a:ext uri="{FF2B5EF4-FFF2-40B4-BE49-F238E27FC236}">
                <a16:creationId xmlns:a16="http://schemas.microsoft.com/office/drawing/2014/main" id="{EE12BD85-48F5-4452-918C-03A87279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4856" y="5534816"/>
            <a:ext cx="1039456" cy="4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9BF4D85F-328F-4613-9CA9-71906F67666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625" y="5353845"/>
            <a:ext cx="668230" cy="61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0" descr="logo bosch">
            <a:hlinkClick r:id="rId43"/>
            <a:extLst>
              <a:ext uri="{FF2B5EF4-FFF2-40B4-BE49-F238E27FC236}">
                <a16:creationId xmlns:a16="http://schemas.microsoft.com/office/drawing/2014/main" id="{380B246D-6D7D-48BA-8932-DA3EB864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990" y="6126486"/>
            <a:ext cx="1111797" cy="1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EB8178DC-B932-4398-8E14-7A27B1BAF7DD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0029" y="6047461"/>
            <a:ext cx="1189565" cy="28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51" descr="Logo Safran">
            <a:extLst>
              <a:ext uri="{FF2B5EF4-FFF2-40B4-BE49-F238E27FC236}">
                <a16:creationId xmlns:a16="http://schemas.microsoft.com/office/drawing/2014/main" id="{CE991301-8328-442B-BF26-16BEA6AB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129" y="5997349"/>
            <a:ext cx="2281199" cy="3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5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53847D9-446A-4E18-8165-E75393543A31}"/>
              </a:ext>
            </a:extLst>
          </p:cNvPr>
          <p:cNvSpPr txBox="1">
            <a:spLocks/>
          </p:cNvSpPr>
          <p:nvPr/>
        </p:nvSpPr>
        <p:spPr bwMode="auto">
          <a:xfrm>
            <a:off x="2432258" y="219539"/>
            <a:ext cx="8826292" cy="50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dirty="0">
                <a:solidFill>
                  <a:srgbClr val="C00000"/>
                </a:solidFill>
                <a:latin typeface="Helvetica Light" charset="0"/>
              </a:rPr>
              <a:t>Des outils dédiés à l’accompagnement des entreprises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A4CB2FE4-A888-4636-BC91-CCC340D77710}"/>
              </a:ext>
            </a:extLst>
          </p:cNvPr>
          <p:cNvSpPr txBox="1">
            <a:spLocks/>
          </p:cNvSpPr>
          <p:nvPr/>
        </p:nvSpPr>
        <p:spPr bwMode="auto">
          <a:xfrm>
            <a:off x="2516698" y="1416558"/>
            <a:ext cx="855422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474747"/>
                </a:solidFill>
                <a:latin typeface="Helvetica Light" charset="0"/>
              </a:rPr>
              <a:t>Un Plan Régional spécifique pour soutenir les porteurs de projets </a:t>
            </a:r>
            <a:endParaRPr lang="fr-FR" altLang="fr-FR" sz="2000" dirty="0">
              <a:solidFill>
                <a:srgbClr val="474747"/>
              </a:solidFill>
              <a:latin typeface="Helvetica Light" charset="0"/>
            </a:endParaRPr>
          </a:p>
          <a:p>
            <a:pPr marL="642941" indent="-285752" algn="just">
              <a:spcBef>
                <a:spcPts val="1200"/>
              </a:spcBef>
              <a:buClr>
                <a:srgbClr val="C00000"/>
              </a:buClr>
              <a:buFontTx/>
              <a:buChar char="-"/>
            </a:pPr>
            <a:r>
              <a:rPr lang="fr-FR" altLang="fr-FR" sz="1800" dirty="0">
                <a:solidFill>
                  <a:srgbClr val="474747"/>
                </a:solidFill>
                <a:latin typeface="Helvetica Light" charset="0"/>
              </a:rPr>
              <a:t>Le RésO Entreprenez : des acteurs mobilisés autour de l’accompagnement des porteurs de projets dans un cadre participatif et collaboratif</a:t>
            </a:r>
          </a:p>
          <a:p>
            <a:pPr marL="642941" indent="-285752">
              <a:spcBef>
                <a:spcPts val="1200"/>
              </a:spcBef>
              <a:buClr>
                <a:srgbClr val="C00000"/>
              </a:buClr>
              <a:buFontTx/>
              <a:buChar char="-"/>
            </a:pPr>
            <a:r>
              <a:rPr lang="fr-FR" altLang="fr-FR" sz="1800" dirty="0">
                <a:solidFill>
                  <a:srgbClr val="474747"/>
                </a:solidFill>
                <a:latin typeface="Helvetica Light" charset="0"/>
              </a:rPr>
              <a:t>Accès gratuit à plus de 200 conseillers répartis sur tout le territoire </a:t>
            </a:r>
          </a:p>
          <a:p>
            <a:pPr marL="1900249" lvl="3">
              <a:spcBef>
                <a:spcPts val="1200"/>
              </a:spcBef>
              <a:buClr>
                <a:srgbClr val="C00000"/>
              </a:buClr>
              <a:buFontTx/>
              <a:buChar char="-"/>
            </a:pPr>
            <a:r>
              <a:rPr lang="fr-FR" altLang="fr-FR" sz="1800" dirty="0">
                <a:solidFill>
                  <a:srgbClr val="474747"/>
                </a:solidFill>
                <a:latin typeface="Helvetica Light" charset="0"/>
                <a:hlinkClick r:id="rId3"/>
              </a:rPr>
              <a:t>www.hubentreprendre.laregion.fr</a:t>
            </a:r>
            <a:endParaRPr lang="fr-FR" altLang="fr-FR" sz="1800" dirty="0">
              <a:solidFill>
                <a:srgbClr val="474747"/>
              </a:solidFill>
              <a:latin typeface="Helvetica Light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fr-FR" altLang="fr-FR" sz="1000" dirty="0">
              <a:solidFill>
                <a:srgbClr val="474747"/>
              </a:solidFill>
              <a:latin typeface="Helvetica Light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altLang="fr-FR" sz="1800" dirty="0">
              <a:solidFill>
                <a:srgbClr val="474747"/>
              </a:solidFill>
              <a:latin typeface="Helvetica Light" charset="0"/>
            </a:endParaRPr>
          </a:p>
        </p:txBody>
      </p:sp>
      <p:pic>
        <p:nvPicPr>
          <p:cNvPr id="8" name="Image 7" descr="Decouvrir-photos_4--vallee_tarn_1600x1200.jpg">
            <a:extLst>
              <a:ext uri="{FF2B5EF4-FFF2-40B4-BE49-F238E27FC236}">
                <a16:creationId xmlns:a16="http://schemas.microsoft.com/office/drawing/2014/main" id="{A979D1D7-1418-4DC2-B8EB-A0246C4F5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730" y="5425678"/>
            <a:ext cx="1686884" cy="1265163"/>
          </a:xfrm>
          <a:prstGeom prst="rect">
            <a:avLst/>
          </a:prstGeom>
        </p:spPr>
      </p:pic>
      <p:pic>
        <p:nvPicPr>
          <p:cNvPr id="9" name="Image 8" descr="Decouvrir-photos_12_sommets_1600x1200.jpg">
            <a:extLst>
              <a:ext uri="{FF2B5EF4-FFF2-40B4-BE49-F238E27FC236}">
                <a16:creationId xmlns:a16="http://schemas.microsoft.com/office/drawing/2014/main" id="{B6ECE3CD-BAF0-4905-BB4B-238725DB63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15" y="5425678"/>
            <a:ext cx="1876741" cy="1258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2DC46A-120B-4376-BF35-442D76D703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439" y="5422415"/>
            <a:ext cx="1878512" cy="12684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E23383-9696-4AD9-B3D9-9C38099319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071" y="5425677"/>
            <a:ext cx="2108606" cy="12651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60EEB0-C549-4436-855F-34A35592F8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270" y="5425677"/>
            <a:ext cx="1953217" cy="12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34738D83-EC62-4F63-A9BF-303F0E538671}"/>
              </a:ext>
            </a:extLst>
          </p:cNvPr>
          <p:cNvSpPr txBox="1">
            <a:spLocks/>
          </p:cNvSpPr>
          <p:nvPr/>
        </p:nvSpPr>
        <p:spPr bwMode="auto">
          <a:xfrm>
            <a:off x="2432258" y="162806"/>
            <a:ext cx="823574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dirty="0">
                <a:solidFill>
                  <a:srgbClr val="C00000"/>
                </a:solidFill>
                <a:latin typeface="Helvetica Light" charset="0"/>
              </a:rPr>
              <a:t>Des outils dédiés à l’accompagnement </a:t>
            </a:r>
          </a:p>
          <a:p>
            <a:pPr eaLnBrk="1" hangingPunct="1"/>
            <a:r>
              <a:rPr lang="fr-FR" altLang="fr-FR" sz="2800" dirty="0">
                <a:solidFill>
                  <a:srgbClr val="C00000"/>
                </a:solidFill>
                <a:latin typeface="Helvetica Light" charset="0"/>
              </a:rPr>
              <a:t>					des jeunes entreprises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6345A25C-E7E0-4922-B1EB-FEAA32EE2E17}"/>
              </a:ext>
            </a:extLst>
          </p:cNvPr>
          <p:cNvSpPr txBox="1">
            <a:spLocks/>
          </p:cNvSpPr>
          <p:nvPr/>
        </p:nvSpPr>
        <p:spPr bwMode="auto">
          <a:xfrm>
            <a:off x="2634144" y="1505293"/>
            <a:ext cx="855422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474747"/>
                </a:solidFill>
                <a:latin typeface="Helvetica Light" charset="0"/>
              </a:rPr>
              <a:t>Une offre spécifique pour les jeunes entreprises :</a:t>
            </a:r>
            <a:endParaRPr lang="fr-FR" altLang="fr-FR" sz="2000" dirty="0">
              <a:solidFill>
                <a:srgbClr val="474747"/>
              </a:solidFill>
              <a:latin typeface="Helvetica Light" charset="0"/>
            </a:endParaRPr>
          </a:p>
          <a:p>
            <a:pPr marL="642941" indent="-285752">
              <a:spcBef>
                <a:spcPts val="1200"/>
              </a:spcBef>
              <a:buClr>
                <a:srgbClr val="C00000"/>
              </a:buClr>
              <a:buFontTx/>
              <a:buChar char="-"/>
            </a:pPr>
            <a:r>
              <a:rPr lang="fr-FR" altLang="fr-FR" sz="1800" dirty="0">
                <a:solidFill>
                  <a:srgbClr val="474747"/>
                </a:solidFill>
                <a:latin typeface="Helvetica Light" charset="0"/>
              </a:rPr>
              <a:t>Une offre locative modulable et adaptée (bureaux, ateliers, laboratoires, </a:t>
            </a:r>
            <a:br>
              <a:rPr lang="fr-FR" altLang="fr-FR" sz="1800" dirty="0">
                <a:solidFill>
                  <a:srgbClr val="474747"/>
                </a:solidFill>
                <a:latin typeface="Helvetica Light" charset="0"/>
              </a:rPr>
            </a:br>
            <a:r>
              <a:rPr lang="fr-FR" altLang="fr-FR" sz="1800" dirty="0" err="1">
                <a:solidFill>
                  <a:srgbClr val="474747"/>
                </a:solidFill>
                <a:latin typeface="Helvetica Light" charset="0"/>
              </a:rPr>
              <a:t>co-working</a:t>
            </a:r>
            <a:r>
              <a:rPr lang="fr-FR" altLang="fr-FR" sz="1800" dirty="0">
                <a:solidFill>
                  <a:srgbClr val="474747"/>
                </a:solidFill>
                <a:latin typeface="Helvetica Light" charset="0"/>
              </a:rPr>
              <a:t>) pour soutenir la croissance des entreprises</a:t>
            </a:r>
          </a:p>
          <a:p>
            <a:pPr marL="642941" indent="-285752">
              <a:spcBef>
                <a:spcPts val="1200"/>
              </a:spcBef>
              <a:buClr>
                <a:srgbClr val="C00000"/>
              </a:buClr>
              <a:buFontTx/>
              <a:buChar char="-"/>
            </a:pPr>
            <a:r>
              <a:rPr lang="fr-FR" altLang="fr-FR" sz="1800" dirty="0">
                <a:solidFill>
                  <a:srgbClr val="474747"/>
                </a:solidFill>
                <a:latin typeface="Helvetica Light" charset="0"/>
              </a:rPr>
              <a:t>Un réseau d’incubateurs et de pépinières d’entreprises certifiées garantissant un accompagnement de qualité sur l’ensemble du territoire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altLang="fr-FR" sz="1800" dirty="0">
              <a:solidFill>
                <a:srgbClr val="474747"/>
              </a:solidFill>
              <a:latin typeface="Helvetica Light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fr-FR" altLang="fr-FR" sz="1000" dirty="0">
              <a:solidFill>
                <a:srgbClr val="474747"/>
              </a:solidFill>
              <a:latin typeface="Helvetica Light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altLang="fr-FR" sz="1800" dirty="0">
              <a:solidFill>
                <a:srgbClr val="474747"/>
              </a:solidFill>
              <a:latin typeface="Helvetica Light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231BCC9-F3F2-45A8-BF4B-E2DCC7B1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893" y="4724311"/>
            <a:ext cx="4700654" cy="14171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DB616C-3098-4C9D-8FA7-9F1CBBEB0482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5" descr="MA PETITE MERCERIE 2 - Photo T.Pons - Veni Vidi Prod.jpg">
            <a:extLst>
              <a:ext uri="{FF2B5EF4-FFF2-40B4-BE49-F238E27FC236}">
                <a16:creationId xmlns:a16="http://schemas.microsoft.com/office/drawing/2014/main" id="{C4FE883E-F732-4686-AA00-7801DD3114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069" y="4203161"/>
            <a:ext cx="3168635" cy="210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3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B9942222-CECF-4F31-BE35-D632A555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25" y="607785"/>
            <a:ext cx="6214478" cy="52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92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FBBD1E71-ACEA-43AF-8AC4-C8A1A8457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3436" r="6305" b="9018"/>
          <a:stretch/>
        </p:blipFill>
        <p:spPr bwMode="auto">
          <a:xfrm>
            <a:off x="2754489" y="1600200"/>
            <a:ext cx="7635018" cy="409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E3BD101-28E7-4C6F-BD1B-9DAE6CD8905A}"/>
              </a:ext>
            </a:extLst>
          </p:cNvPr>
          <p:cNvCxnSpPr>
            <a:cxnSpLocks/>
          </p:cNvCxnSpPr>
          <p:nvPr/>
        </p:nvCxnSpPr>
        <p:spPr>
          <a:xfrm>
            <a:off x="4924425" y="1162564"/>
            <a:ext cx="6590946" cy="0"/>
          </a:xfrm>
          <a:prstGeom prst="line">
            <a:avLst/>
          </a:prstGeom>
          <a:ln w="69850" cap="rnd">
            <a:solidFill>
              <a:srgbClr val="F0CF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">
            <a:extLst>
              <a:ext uri="{FF2B5EF4-FFF2-40B4-BE49-F238E27FC236}">
                <a16:creationId xmlns:a16="http://schemas.microsoft.com/office/drawing/2014/main" id="{EDBB727B-251A-49D6-AEBE-AD10014D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75" y="684727"/>
            <a:ext cx="2343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2D2E83"/>
                </a:solidFill>
                <a:latin typeface="Pluto Regular" pitchFamily="34" charset="0"/>
              </a:rPr>
              <a:t>INCUBATEURS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5E37EF49-0CF0-454F-9ABF-F7C2AA5C3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413" y="685231"/>
            <a:ext cx="19660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2D2E83"/>
                </a:solidFill>
                <a:latin typeface="Pluto Regular" pitchFamily="34" charset="0"/>
              </a:rPr>
              <a:t>PEPINIERES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359202-8E0D-432E-8DAD-CF0AFC82F17E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70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13781E9B-F8FC-40AF-BCDE-F8087A516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r="3333" b="19965"/>
          <a:stretch/>
        </p:blipFill>
        <p:spPr bwMode="auto">
          <a:xfrm>
            <a:off x="3083613" y="1854592"/>
            <a:ext cx="7518919" cy="373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1B0089D-BECE-4490-806F-BB48E05B2FC8}"/>
              </a:ext>
            </a:extLst>
          </p:cNvPr>
          <p:cNvCxnSpPr>
            <a:cxnSpLocks/>
          </p:cNvCxnSpPr>
          <p:nvPr/>
        </p:nvCxnSpPr>
        <p:spPr>
          <a:xfrm>
            <a:off x="3762375" y="1291493"/>
            <a:ext cx="7762875" cy="0"/>
          </a:xfrm>
          <a:prstGeom prst="line">
            <a:avLst/>
          </a:prstGeom>
          <a:ln w="69850" cap="rnd">
            <a:solidFill>
              <a:srgbClr val="F0CF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">
            <a:extLst>
              <a:ext uri="{FF2B5EF4-FFF2-40B4-BE49-F238E27FC236}">
                <a16:creationId xmlns:a16="http://schemas.microsoft.com/office/drawing/2014/main" id="{94E0EB52-0DAA-4F44-B153-B8DCB4778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808" y="888887"/>
            <a:ext cx="3413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2D2E83"/>
                </a:solidFill>
                <a:latin typeface="Pluto Regular" pitchFamily="34" charset="0"/>
              </a:rPr>
              <a:t>ACCOMPAGNER</a:t>
            </a:r>
          </a:p>
        </p:txBody>
      </p:sp>
      <p:sp>
        <p:nvSpPr>
          <p:cNvPr id="9" name="ZoneTexte 6">
            <a:extLst>
              <a:ext uri="{FF2B5EF4-FFF2-40B4-BE49-F238E27FC236}">
                <a16:creationId xmlns:a16="http://schemas.microsoft.com/office/drawing/2014/main" id="{DDC835FB-02E4-46FA-B0F8-41B21D46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072" y="888887"/>
            <a:ext cx="235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2D2E83"/>
                </a:solidFill>
                <a:latin typeface="Pluto Regular" pitchFamily="34" charset="0"/>
              </a:rPr>
              <a:t>HEBERGER</a:t>
            </a: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A0F20639-462F-467D-BAED-5A75333CE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410" y="902687"/>
            <a:ext cx="15171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>
                <a:solidFill>
                  <a:srgbClr val="2D2E83"/>
                </a:solidFill>
                <a:latin typeface="Pluto Regular" pitchFamily="34" charset="0"/>
              </a:rPr>
              <a:t>ANIMER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45F05-2C13-4C18-A524-E573832587A3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900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605E584-51A4-4A2E-8A1E-173693127A42}"/>
              </a:ext>
            </a:extLst>
          </p:cNvPr>
          <p:cNvSpPr txBox="1">
            <a:spLocks/>
          </p:cNvSpPr>
          <p:nvPr/>
        </p:nvSpPr>
        <p:spPr bwMode="auto">
          <a:xfrm>
            <a:off x="3660432" y="569809"/>
            <a:ext cx="6417314" cy="13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992" b="1" dirty="0"/>
              <a:t>Hub Entreprendre Occitanie : </a:t>
            </a:r>
            <a:r>
              <a:rPr lang="fr-FR" altLang="fr-FR" sz="3992" dirty="0"/>
              <a:t>un réseau pour vos projets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2836C079-B570-4A32-9335-11E57DE73EE3}"/>
              </a:ext>
            </a:extLst>
          </p:cNvPr>
          <p:cNvSpPr txBox="1">
            <a:spLocks/>
          </p:cNvSpPr>
          <p:nvPr/>
        </p:nvSpPr>
        <p:spPr>
          <a:xfrm>
            <a:off x="4770789" y="2362346"/>
            <a:ext cx="5161502" cy="3096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4772" lvl="1" indent="0" algn="just">
              <a:buNone/>
              <a:defRPr/>
            </a:pPr>
            <a:r>
              <a:rPr lang="fr-FR" sz="1633" dirty="0"/>
              <a:t>Une plateforme qui vise à :</a:t>
            </a:r>
          </a:p>
          <a:p>
            <a:pPr lvl="1" algn="just">
              <a:buFontTx/>
              <a:buChar char="-"/>
              <a:defRPr/>
            </a:pPr>
            <a:r>
              <a:rPr lang="fr-FR" sz="1633" dirty="0"/>
              <a:t>simplifier et faciliter les démarches des porteurs de projets et des entreprises</a:t>
            </a:r>
          </a:p>
          <a:p>
            <a:pPr lvl="1" algn="just">
              <a:buFontTx/>
              <a:buChar char="-"/>
              <a:defRPr/>
            </a:pPr>
            <a:r>
              <a:rPr lang="fr-FR" sz="1633" dirty="0"/>
              <a:t>proposer un parcours d’accompagnement personnalisé qui couvre tous les besoins des porteurs de projets : création, reprise ou cession d’entreprise, implantation, croissance, innovation, international, emploi, recrutement… </a:t>
            </a:r>
          </a:p>
          <a:p>
            <a:pPr marL="414772" lvl="1" indent="0">
              <a:buNone/>
              <a:defRPr/>
            </a:pPr>
            <a:endParaRPr lang="fr-FR" sz="953" dirty="0">
              <a:solidFill>
                <a:srgbClr val="FF0000"/>
              </a:solidFill>
            </a:endParaRPr>
          </a:p>
          <a:p>
            <a:pPr marL="414772" lvl="1" indent="0">
              <a:buNone/>
              <a:defRPr/>
            </a:pPr>
            <a:r>
              <a:rPr lang="fr-FR" sz="1633" dirty="0">
                <a:solidFill>
                  <a:srgbClr val="FF0000"/>
                </a:solidFill>
              </a:rPr>
              <a:t>Rendez-vous sur le Hub Entreprendre Occitanie</a:t>
            </a:r>
          </a:p>
          <a:p>
            <a:pPr marL="414772" lvl="1" indent="0" algn="ctr">
              <a:buNone/>
              <a:defRPr/>
            </a:pPr>
            <a:r>
              <a:rPr lang="fr-FR" sz="2177" dirty="0">
                <a:solidFill>
                  <a:srgbClr val="0070C0"/>
                </a:solidFill>
              </a:rPr>
              <a:t>https://hubentreprendre.laregion.fr/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DF93107-A93B-4CCF-AFF7-55200A92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2170"/>
          <a:stretch>
            <a:fillRect/>
          </a:stretch>
        </p:blipFill>
        <p:spPr bwMode="auto">
          <a:xfrm>
            <a:off x="2474213" y="2362345"/>
            <a:ext cx="2372439" cy="32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1B030A-3811-4AF1-AE67-AF0502D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127" y="6119267"/>
            <a:ext cx="1106758" cy="492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6A2ACC-B4EB-4F2A-8449-D8842D405D8D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090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A523EC5-8A8C-4D57-A4CB-7F661AF21DDE}"/>
              </a:ext>
            </a:extLst>
          </p:cNvPr>
          <p:cNvSpPr txBox="1">
            <a:spLocks/>
          </p:cNvSpPr>
          <p:nvPr/>
        </p:nvSpPr>
        <p:spPr bwMode="auto">
          <a:xfrm>
            <a:off x="3593127" y="365416"/>
            <a:ext cx="6598773" cy="14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992" dirty="0"/>
              <a:t>Focus sur les aides aux startups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71BA56A-BD15-4C5E-BA5E-D458EF9E1C9E}"/>
              </a:ext>
            </a:extLst>
          </p:cNvPr>
          <p:cNvGrpSpPr/>
          <p:nvPr/>
        </p:nvGrpSpPr>
        <p:grpSpPr>
          <a:xfrm>
            <a:off x="2468281" y="2670395"/>
            <a:ext cx="8324146" cy="2110150"/>
            <a:chOff x="175752" y="2885385"/>
            <a:chExt cx="8543497" cy="1995037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AC541286-4506-4F77-B572-A4762D45DB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08063" y="3598863"/>
              <a:ext cx="7669212" cy="39687"/>
            </a:xfrm>
            <a:prstGeom prst="line">
              <a:avLst/>
            </a:prstGeom>
            <a:noFill/>
            <a:ln w="28575" algn="ctr">
              <a:solidFill>
                <a:srgbClr val="3D465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DE4E22-2EEC-4C48-8F48-7981DEEFA024}"/>
                </a:ext>
              </a:extLst>
            </p:cNvPr>
            <p:cNvSpPr/>
            <p:nvPr/>
          </p:nvSpPr>
          <p:spPr>
            <a:xfrm>
              <a:off x="6998290" y="2907609"/>
              <a:ext cx="1532347" cy="204584"/>
            </a:xfrm>
            <a:prstGeom prst="rect">
              <a:avLst/>
            </a:prstGeom>
          </p:spPr>
          <p:txBody>
            <a:bodyPr wrap="none" lIns="62214" tIns="31106" rIns="62214" bIns="31106" anchor="ctr">
              <a:spAutoFit/>
            </a:bodyPr>
            <a:lstStyle/>
            <a:p>
              <a:pPr algn="ctr">
                <a:defRPr/>
              </a:pPr>
              <a:r>
                <a:rPr lang="en-US" sz="998" b="1" kern="0" dirty="0">
                  <a:solidFill>
                    <a:schemeClr val="accent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Transmission-Reprise</a:t>
              </a:r>
              <a:endParaRPr lang="en-US" sz="998" kern="0" dirty="0">
                <a:solidFill>
                  <a:schemeClr val="accent2"/>
                </a:solidFill>
                <a:latin typeface="Calibri"/>
                <a:cs typeface="Arial" charset="0"/>
              </a:endParaRPr>
            </a:p>
          </p:txBody>
        </p:sp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id="{F07144E9-4FCF-43EF-BE22-164C819FA6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2875" y="3275013"/>
              <a:ext cx="677863" cy="839787"/>
              <a:chOff x="278766" y="3356989"/>
              <a:chExt cx="792088" cy="1083302"/>
            </a:xfrm>
          </p:grpSpPr>
          <p:cxnSp>
            <p:nvCxnSpPr>
              <p:cNvPr id="30" name="Straight Connector 21">
                <a:extLst>
                  <a:ext uri="{FF2B5EF4-FFF2-40B4-BE49-F238E27FC236}">
                    <a16:creationId xmlns:a16="http://schemas.microsoft.com/office/drawing/2014/main" id="{AA5CC713-2882-4A13-B970-6259108A02D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9310" y="3460853"/>
                <a:ext cx="13664" cy="979438"/>
              </a:xfrm>
              <a:prstGeom prst="line">
                <a:avLst/>
              </a:prstGeom>
              <a:noFill/>
              <a:ln w="9525" algn="ctr">
                <a:solidFill>
                  <a:srgbClr val="297FB8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A33503C7-89A2-4505-BB6A-A0B791AF0039}"/>
                  </a:ext>
                </a:extLst>
              </p:cNvPr>
              <p:cNvSpPr/>
              <p:nvPr/>
            </p:nvSpPr>
            <p:spPr>
              <a:xfrm>
                <a:off x="278766" y="3356989"/>
                <a:ext cx="792088" cy="79251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38B3D0"/>
                </a:solidFill>
                <a:prstDash val="solid"/>
              </a:ln>
              <a:effectLst/>
            </p:spPr>
            <p:txBody>
              <a:bodyPr lIns="62215" tIns="31107" rIns="62215" bIns="31107" anchor="ctr"/>
              <a:lstStyle/>
              <a:p>
                <a:pPr algn="ctr">
                  <a:defRPr/>
                </a:pPr>
                <a:endParaRPr lang="en-US" sz="2087" kern="0" dirty="0">
                  <a:solidFill>
                    <a:srgbClr val="297FB8"/>
                  </a:solidFill>
                  <a:latin typeface="FontAwesome" pitchFamily="2" charset="0"/>
                  <a:cs typeface="Arial" charset="0"/>
                </a:endParaRPr>
              </a:p>
            </p:txBody>
          </p:sp>
        </p:grp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3E1E0873-33B6-44D6-958B-46C284BC7747}"/>
                </a:ext>
              </a:extLst>
            </p:cNvPr>
            <p:cNvSpPr/>
            <p:nvPr/>
          </p:nvSpPr>
          <p:spPr>
            <a:xfrm>
              <a:off x="3214688" y="3257550"/>
              <a:ext cx="677862" cy="6223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27AE61"/>
              </a:solidFill>
              <a:prstDash val="solid"/>
            </a:ln>
            <a:effectLst/>
          </p:spPr>
          <p:txBody>
            <a:bodyPr lIns="46661" tIns="23331" rIns="46661" bIns="23331" anchor="ctr"/>
            <a:lstStyle/>
            <a:p>
              <a:pPr algn="ctr">
                <a:defRPr/>
              </a:pPr>
              <a:endParaRPr lang="en-US" sz="2087" kern="0" dirty="0">
                <a:solidFill>
                  <a:srgbClr val="27AE61"/>
                </a:solidFill>
                <a:latin typeface="FontAwesome" pitchFamily="2" charset="0"/>
                <a:cs typeface="Arial" charset="0"/>
              </a:endParaRPr>
            </a:p>
          </p:txBody>
        </p:sp>
        <p:sp>
          <p:nvSpPr>
            <p:cNvPr id="12" name="Oval 31">
              <a:extLst>
                <a:ext uri="{FF2B5EF4-FFF2-40B4-BE49-F238E27FC236}">
                  <a16:creationId xmlns:a16="http://schemas.microsoft.com/office/drawing/2014/main" id="{1DEDE730-CECE-484D-914A-200622057350}"/>
                </a:ext>
              </a:extLst>
            </p:cNvPr>
            <p:cNvSpPr/>
            <p:nvPr/>
          </p:nvSpPr>
          <p:spPr>
            <a:xfrm>
              <a:off x="5846763" y="3233738"/>
              <a:ext cx="676275" cy="6223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DA0000"/>
              </a:solidFill>
              <a:prstDash val="solid"/>
            </a:ln>
            <a:effectLst/>
          </p:spPr>
          <p:txBody>
            <a:bodyPr lIns="46661" tIns="23331" rIns="46661" bIns="23331" anchor="ctr"/>
            <a:lstStyle/>
            <a:p>
              <a:pPr algn="ctr">
                <a:defRPr/>
              </a:pPr>
              <a:endParaRPr lang="en-US" sz="2087" kern="0" dirty="0">
                <a:solidFill>
                  <a:srgbClr val="E84C3D"/>
                </a:solidFill>
                <a:latin typeface="FontAwesome" pitchFamily="2" charset="0"/>
                <a:cs typeface="Arial" charset="0"/>
              </a:endParaRPr>
            </a:p>
          </p:txBody>
        </p:sp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42229D45-2A42-421B-820E-11D6FE254B5D}"/>
                </a:ext>
              </a:extLst>
            </p:cNvPr>
            <p:cNvSpPr/>
            <p:nvPr/>
          </p:nvSpPr>
          <p:spPr>
            <a:xfrm>
              <a:off x="7424738" y="3205163"/>
              <a:ext cx="676275" cy="6223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EB6E19"/>
              </a:solidFill>
              <a:prstDash val="solid"/>
            </a:ln>
            <a:effectLst/>
          </p:spPr>
          <p:txBody>
            <a:bodyPr lIns="46661" tIns="23331" rIns="46661" bIns="23331" anchor="ctr"/>
            <a:lstStyle/>
            <a:p>
              <a:pPr algn="ctr">
                <a:defRPr/>
              </a:pPr>
              <a:endParaRPr lang="en-US" sz="2087" kern="0" dirty="0">
                <a:solidFill>
                  <a:srgbClr val="F39C11"/>
                </a:solidFill>
                <a:latin typeface="FontAwesome" pitchFamily="2" charset="0"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D63313-2D26-4C19-BCEF-B5644DE2F714}"/>
                </a:ext>
              </a:extLst>
            </p:cNvPr>
            <p:cNvSpPr/>
            <p:nvPr/>
          </p:nvSpPr>
          <p:spPr>
            <a:xfrm>
              <a:off x="3112338" y="2912372"/>
              <a:ext cx="839699" cy="204584"/>
            </a:xfrm>
            <a:prstGeom prst="rect">
              <a:avLst/>
            </a:prstGeom>
          </p:spPr>
          <p:txBody>
            <a:bodyPr wrap="none" lIns="62214" tIns="31106" rIns="62214" bIns="31106" anchor="ctr">
              <a:spAutoFit/>
            </a:bodyPr>
            <a:lstStyle/>
            <a:p>
              <a:pPr algn="ctr">
                <a:defRPr/>
              </a:pPr>
              <a:r>
                <a:rPr lang="en-US" sz="998" b="1" kern="0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Innovation</a:t>
              </a:r>
              <a:endParaRPr lang="en-US" sz="998" kern="0" dirty="0">
                <a:solidFill>
                  <a:srgbClr val="00B050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8FB4AA-2CB2-41D6-B87F-7A8A25B9A995}"/>
                </a:ext>
              </a:extLst>
            </p:cNvPr>
            <p:cNvSpPr/>
            <p:nvPr/>
          </p:nvSpPr>
          <p:spPr>
            <a:xfrm>
              <a:off x="5059984" y="2885385"/>
              <a:ext cx="1168748" cy="204584"/>
            </a:xfrm>
            <a:prstGeom prst="rect">
              <a:avLst/>
            </a:prstGeom>
          </p:spPr>
          <p:txBody>
            <a:bodyPr wrap="none" lIns="62214" tIns="31106" rIns="62214" bIns="31106" anchor="ctr">
              <a:spAutoFit/>
            </a:bodyPr>
            <a:lstStyle/>
            <a:p>
              <a:pPr algn="ctr">
                <a:defRPr/>
              </a:pPr>
              <a:r>
                <a:rPr lang="en-US" sz="998" b="1" kern="0" dirty="0" err="1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Développement</a:t>
              </a:r>
              <a:endParaRPr lang="en-US" sz="998" kern="0" dirty="0">
                <a:solidFill>
                  <a:srgbClr val="C00000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2E82EB-00E2-43CC-83FA-C2866D8BF41F}"/>
                </a:ext>
              </a:extLst>
            </p:cNvPr>
            <p:cNvSpPr/>
            <p:nvPr/>
          </p:nvSpPr>
          <p:spPr>
            <a:xfrm>
              <a:off x="175752" y="3535970"/>
              <a:ext cx="642271" cy="217860"/>
            </a:xfrm>
            <a:prstGeom prst="rect">
              <a:avLst/>
            </a:prstGeom>
          </p:spPr>
          <p:txBody>
            <a:bodyPr wrap="none" lIns="62214" tIns="31106" rIns="62214" bIns="31106" anchor="ctr">
              <a:spAutoFit/>
            </a:bodyPr>
            <a:lstStyle/>
            <a:p>
              <a:pPr algn="ctr">
                <a:defRPr/>
              </a:pPr>
              <a:r>
                <a:rPr lang="en-US" sz="1089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BESOINS</a:t>
              </a:r>
              <a:endParaRPr lang="en-US" sz="1089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Oval 31">
              <a:extLst>
                <a:ext uri="{FF2B5EF4-FFF2-40B4-BE49-F238E27FC236}">
                  <a16:creationId xmlns:a16="http://schemas.microsoft.com/office/drawing/2014/main" id="{E6DDB17A-B8FD-4ED0-B20C-B001FB293848}"/>
                </a:ext>
              </a:extLst>
            </p:cNvPr>
            <p:cNvSpPr/>
            <p:nvPr/>
          </p:nvSpPr>
          <p:spPr>
            <a:xfrm>
              <a:off x="4905375" y="3252788"/>
              <a:ext cx="676275" cy="6223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DA0000"/>
              </a:solidFill>
              <a:prstDash val="solid"/>
            </a:ln>
            <a:effectLst/>
          </p:spPr>
          <p:txBody>
            <a:bodyPr lIns="46661" tIns="23331" rIns="46661" bIns="23331" anchor="ctr"/>
            <a:lstStyle/>
            <a:p>
              <a:pPr algn="ctr">
                <a:defRPr/>
              </a:pPr>
              <a:endParaRPr lang="en-US" sz="2087" kern="0" dirty="0">
                <a:solidFill>
                  <a:srgbClr val="E84C3D"/>
                </a:solidFill>
                <a:latin typeface="FontAwesome" pitchFamily="2" charset="0"/>
                <a:cs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FD9C07-3C12-49D4-954B-2F86D52BD01A}"/>
                </a:ext>
              </a:extLst>
            </p:cNvPr>
            <p:cNvSpPr/>
            <p:nvPr/>
          </p:nvSpPr>
          <p:spPr>
            <a:xfrm>
              <a:off x="1398850" y="2934597"/>
              <a:ext cx="691627" cy="204584"/>
            </a:xfrm>
            <a:prstGeom prst="rect">
              <a:avLst/>
            </a:prstGeom>
          </p:spPr>
          <p:txBody>
            <a:bodyPr wrap="none" lIns="62214" tIns="31106" rIns="62214" bIns="31106" anchor="ctr">
              <a:spAutoFit/>
            </a:bodyPr>
            <a:lstStyle/>
            <a:p>
              <a:pPr algn="ctr">
                <a:defRPr/>
              </a:pPr>
              <a:r>
                <a:rPr lang="en-US" sz="998" b="1" kern="0" dirty="0" err="1">
                  <a:solidFill>
                    <a:srgbClr val="38B3D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Création</a:t>
              </a:r>
              <a:endParaRPr lang="en-US" sz="998" kern="0" dirty="0">
                <a:solidFill>
                  <a:srgbClr val="38B3D0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621B374-E276-4120-9E28-2094A6A4232F}"/>
                </a:ext>
              </a:extLst>
            </p:cNvPr>
            <p:cNvSpPr/>
            <p:nvPr/>
          </p:nvSpPr>
          <p:spPr>
            <a:xfrm>
              <a:off x="8577735" y="3522186"/>
              <a:ext cx="141514" cy="15353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2214" tIns="31106" rIns="62214" bIns="31106" anchor="ctr"/>
            <a:lstStyle/>
            <a:p>
              <a:pPr algn="ctr">
                <a:defRPr/>
              </a:pPr>
              <a:endParaRPr lang="fr-FR" sz="1633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EC7EEF2D-BA6F-4060-BE7A-35D3C219ED20}"/>
                </a:ext>
              </a:extLst>
            </p:cNvPr>
            <p:cNvSpPr/>
            <p:nvPr/>
          </p:nvSpPr>
          <p:spPr>
            <a:xfrm>
              <a:off x="879474" y="3562526"/>
              <a:ext cx="141514" cy="1535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2214" tIns="31106" rIns="62214" bIns="31106" anchor="ctr"/>
            <a:lstStyle/>
            <a:p>
              <a:pPr algn="ctr">
                <a:defRPr/>
              </a:pPr>
              <a:endParaRPr lang="fr-FR" sz="1633"/>
            </a:p>
          </p:txBody>
        </p:sp>
        <p:pic>
          <p:nvPicPr>
            <p:cNvPr id="21" name="Picture 8" descr="Résultat de recherche d'images pour &quot;FLAT icon start up&quot;">
              <a:extLst>
                <a:ext uri="{FF2B5EF4-FFF2-40B4-BE49-F238E27FC236}">
                  <a16:creationId xmlns:a16="http://schemas.microsoft.com/office/drawing/2014/main" id="{4E0AEC9B-C23B-484D-AEF7-2B1D1EB52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016" y="3355863"/>
              <a:ext cx="455174" cy="45517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Résultat de recherche d'images pour &quot;FLAT icone world free&quot;">
              <a:extLst>
                <a:ext uri="{FF2B5EF4-FFF2-40B4-BE49-F238E27FC236}">
                  <a16:creationId xmlns:a16="http://schemas.microsoft.com/office/drawing/2014/main" id="{577158CE-33CB-46DF-8F5A-266BEEA00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792" y="3319580"/>
              <a:ext cx="470986" cy="470986"/>
            </a:xfrm>
            <a:prstGeom prst="ellipse">
              <a:avLst/>
            </a:prstGeom>
            <a:solidFill>
              <a:schemeClr val="bg1"/>
            </a:solidFill>
          </p:spPr>
        </p:pic>
        <p:pic>
          <p:nvPicPr>
            <p:cNvPr id="23" name="Picture 22" descr="keys icon">
              <a:extLst>
                <a:ext uri="{FF2B5EF4-FFF2-40B4-BE49-F238E27FC236}">
                  <a16:creationId xmlns:a16="http://schemas.microsoft.com/office/drawing/2014/main" id="{40346585-6DC3-4146-8AC1-8C71D7F76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576" y="3283368"/>
              <a:ext cx="495342" cy="45855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3AB4CA8-B4EF-4632-AEC5-A125C645E935}"/>
                </a:ext>
              </a:extLst>
            </p:cNvPr>
            <p:cNvGrpSpPr/>
            <p:nvPr/>
          </p:nvGrpSpPr>
          <p:grpSpPr>
            <a:xfrm>
              <a:off x="3307367" y="3336715"/>
              <a:ext cx="490000" cy="474021"/>
              <a:chOff x="5097571" y="-645846"/>
              <a:chExt cx="1116811" cy="1245635"/>
            </a:xfrm>
            <a:solidFill>
              <a:schemeClr val="bg1">
                <a:lumMod val="85000"/>
              </a:schemeClr>
            </a:solidFill>
          </p:grpSpPr>
          <p:pic>
            <p:nvPicPr>
              <p:cNvPr id="28" name="Picture 26" descr="Résultat de recherche d'images pour &quot;FLAT icon innovation free&quot;">
                <a:extLst>
                  <a:ext uri="{FF2B5EF4-FFF2-40B4-BE49-F238E27FC236}">
                    <a16:creationId xmlns:a16="http://schemas.microsoft.com/office/drawing/2014/main" id="{E03397C6-4366-45E4-9CAA-B699AE3354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7571" y="-645846"/>
                <a:ext cx="1116811" cy="1245635"/>
              </a:xfrm>
              <a:prstGeom prst="ellipse">
                <a:avLst/>
              </a:prstGeom>
              <a:grpFill/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035FD0C-E187-4553-8059-BD5A380BB229}"/>
                  </a:ext>
                </a:extLst>
              </p:cNvPr>
              <p:cNvSpPr/>
              <p:nvPr/>
            </p:nvSpPr>
            <p:spPr>
              <a:xfrm>
                <a:off x="5559210" y="-294386"/>
                <a:ext cx="219113" cy="574865"/>
              </a:xfrm>
              <a:prstGeom prst="rect">
                <a:avLst/>
              </a:prstGeom>
              <a:solidFill>
                <a:srgbClr val="FFD0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33"/>
              </a:p>
            </p:txBody>
          </p:sp>
        </p:grpSp>
        <p:pic>
          <p:nvPicPr>
            <p:cNvPr id="25" name="Picture 4" descr="Résultat de recherche d'images pour &quot;flaticon économie&quot;">
              <a:extLst>
                <a:ext uri="{FF2B5EF4-FFF2-40B4-BE49-F238E27FC236}">
                  <a16:creationId xmlns:a16="http://schemas.microsoft.com/office/drawing/2014/main" id="{DB415B17-E9E3-4440-AFA8-4DB30C503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168" y="3319564"/>
              <a:ext cx="489503" cy="48950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26" name="TextBox 41">
              <a:extLst>
                <a:ext uri="{FF2B5EF4-FFF2-40B4-BE49-F238E27FC236}">
                  <a16:creationId xmlns:a16="http://schemas.microsoft.com/office/drawing/2014/main" id="{BD0A59FD-00D4-4C77-BDAC-C5638D0AA4A4}"/>
                </a:ext>
              </a:extLst>
            </p:cNvPr>
            <p:cNvSpPr txBox="1"/>
            <p:nvPr/>
          </p:nvSpPr>
          <p:spPr>
            <a:xfrm>
              <a:off x="952500" y="4084638"/>
              <a:ext cx="1616075" cy="795784"/>
            </a:xfrm>
            <a:prstGeom prst="roundRect">
              <a:avLst/>
            </a:prstGeom>
            <a:solidFill>
              <a:srgbClr val="38B3D0"/>
            </a:solidFill>
            <a:ln w="3175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2214" tIns="31106" rIns="62214" bIns="31106">
              <a:spAutoFit/>
            </a:bodyPr>
            <a:lstStyle/>
            <a:p>
              <a:pPr marL="185779" indent="-64807" algn="ctr">
                <a:defRPr/>
              </a:pPr>
              <a:r>
                <a:rPr lang="en-US" sz="907" b="1" kern="0" dirty="0">
                  <a:solidFill>
                    <a:schemeClr val="bg1"/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PARCOURS START’OC</a:t>
              </a:r>
            </a:p>
            <a:p>
              <a:pPr marL="241944" indent="-120972">
                <a:buFont typeface="Arial" pitchFamily="34" charset="0"/>
                <a:buChar char="•"/>
                <a:defRPr/>
              </a:pPr>
              <a:r>
                <a:rPr lang="en-US" sz="907" b="1" kern="0" dirty="0">
                  <a:solidFill>
                    <a:schemeClr val="bg1"/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START’OC </a:t>
              </a:r>
              <a:r>
                <a:rPr lang="en-US" sz="907" b="1" kern="0" dirty="0" err="1">
                  <a:solidFill>
                    <a:schemeClr val="bg1"/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PROjet</a:t>
              </a:r>
              <a:endParaRPr lang="en-US" sz="907" b="1" kern="0" dirty="0">
                <a:solidFill>
                  <a:schemeClr val="bg1"/>
                </a:solidFill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41944" indent="-120972">
                <a:buFont typeface="Arial" pitchFamily="34" charset="0"/>
                <a:buChar char="•"/>
                <a:defRPr/>
              </a:pPr>
              <a:r>
                <a:rPr lang="en-US" sz="907" b="1" kern="0" dirty="0">
                  <a:solidFill>
                    <a:schemeClr val="bg1"/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START’OC </a:t>
              </a:r>
              <a:r>
                <a:rPr lang="en-US" sz="907" b="1" kern="0" dirty="0" err="1">
                  <a:solidFill>
                    <a:schemeClr val="bg1"/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PROcess</a:t>
              </a:r>
              <a:endParaRPr lang="en-US" sz="907" b="1" kern="0" dirty="0">
                <a:solidFill>
                  <a:schemeClr val="bg1"/>
                </a:solidFill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20971">
                <a:defRPr/>
              </a:pPr>
              <a:endParaRPr lang="en-US" sz="907" b="1" kern="0" dirty="0">
                <a:solidFill>
                  <a:schemeClr val="bg1"/>
                </a:solidFill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20971">
                <a:defRPr/>
              </a:pPr>
              <a:r>
                <a:rPr lang="en-US" sz="907" b="1" kern="0" dirty="0">
                  <a:solidFill>
                    <a:schemeClr val="bg1"/>
                  </a:solidFill>
                  <a:latin typeface="Calibri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CONTRAT EXPERTISE</a:t>
              </a:r>
            </a:p>
          </p:txBody>
        </p:sp>
        <p:sp>
          <p:nvSpPr>
            <p:cNvPr id="27" name="TextBox 41">
              <a:extLst>
                <a:ext uri="{FF2B5EF4-FFF2-40B4-BE49-F238E27FC236}">
                  <a16:creationId xmlns:a16="http://schemas.microsoft.com/office/drawing/2014/main" id="{37B18282-57D3-420B-A06F-594D44F13BD6}"/>
                </a:ext>
              </a:extLst>
            </p:cNvPr>
            <p:cNvSpPr txBox="1"/>
            <p:nvPr/>
          </p:nvSpPr>
          <p:spPr>
            <a:xfrm>
              <a:off x="2671763" y="4121150"/>
              <a:ext cx="1663700" cy="21910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2214" tIns="31106" rIns="62214" bIns="31106">
              <a:spAutoFit/>
            </a:bodyPr>
            <a:lstStyle>
              <a:defPPr>
                <a:defRPr lang="fr-FR"/>
              </a:defPPr>
              <a:lvl1pPr marL="0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7" b="1" kern="0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Contrat</a:t>
              </a:r>
              <a:r>
                <a:rPr lang="en-US" sz="953" b="1" kern="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7" b="1" kern="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Innovation</a:t>
              </a:r>
              <a:endParaRPr lang="en-US" sz="953" b="1" kern="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C057C5DC-A014-4DD1-90E1-98F432F42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7127" y="6119267"/>
            <a:ext cx="1106758" cy="4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69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8D3C9E8-7420-49DC-909C-204DF2A665BE}"/>
              </a:ext>
            </a:extLst>
          </p:cNvPr>
          <p:cNvSpPr txBox="1">
            <a:spLocks/>
          </p:cNvSpPr>
          <p:nvPr/>
        </p:nvSpPr>
        <p:spPr bwMode="auto">
          <a:xfrm>
            <a:off x="3444485" y="359563"/>
            <a:ext cx="6598773" cy="84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992" dirty="0"/>
              <a:t>Dispositif START’OC </a:t>
            </a:r>
            <a:r>
              <a:rPr lang="fr-FR" altLang="fr-FR" sz="3992" dirty="0" err="1"/>
              <a:t>PROjet</a:t>
            </a:r>
            <a:endParaRPr lang="fr-FR" altLang="fr-FR" sz="3992" dirty="0"/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id="{A0E7584C-860D-4A07-AE66-53F765DF07C3}"/>
              </a:ext>
            </a:extLst>
          </p:cNvPr>
          <p:cNvGrpSpPr>
            <a:grpSpLocks/>
          </p:cNvGrpSpPr>
          <p:nvPr/>
        </p:nvGrpSpPr>
        <p:grpSpPr bwMode="auto">
          <a:xfrm>
            <a:off x="7702250" y="1744026"/>
            <a:ext cx="2691643" cy="614220"/>
            <a:chOff x="203099" y="4249462"/>
            <a:chExt cx="3260522" cy="902033"/>
          </a:xfrm>
        </p:grpSpPr>
        <p:sp>
          <p:nvSpPr>
            <p:cNvPr id="8" name="Rectangle 31">
              <a:extLst>
                <a:ext uri="{FF2B5EF4-FFF2-40B4-BE49-F238E27FC236}">
                  <a16:creationId xmlns:a16="http://schemas.microsoft.com/office/drawing/2014/main" id="{1512C6D2-B066-4DD2-BD33-6379A3D36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51" y="4249462"/>
              <a:ext cx="3249170" cy="54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814" b="1" dirty="0" err="1">
                  <a:solidFill>
                    <a:srgbClr val="F39C12"/>
                  </a:solidFill>
                </a:rPr>
                <a:t>Dépenses</a:t>
              </a:r>
              <a:r>
                <a:rPr lang="en-US" altLang="fr-FR" sz="1814" b="1" dirty="0">
                  <a:solidFill>
                    <a:srgbClr val="F39C12"/>
                  </a:solidFill>
                </a:rPr>
                <a:t> </a:t>
              </a:r>
              <a:r>
                <a:rPr lang="en-US" altLang="fr-FR" sz="1814" b="1" dirty="0" err="1">
                  <a:solidFill>
                    <a:srgbClr val="F39C12"/>
                  </a:solidFill>
                </a:rPr>
                <a:t>éligibles</a:t>
              </a:r>
              <a:endParaRPr lang="en-US" altLang="fr-FR" sz="1814" b="1" dirty="0">
                <a:solidFill>
                  <a:srgbClr val="F39C1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80C273-CB02-42D7-B537-0891CC422D05}"/>
                </a:ext>
              </a:extLst>
            </p:cNvPr>
            <p:cNvSpPr/>
            <p:nvPr/>
          </p:nvSpPr>
          <p:spPr>
            <a:xfrm>
              <a:off x="203099" y="4769747"/>
              <a:ext cx="3248310" cy="3817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0972" indent="-120972">
                <a:buFont typeface="Arial" panose="020B0604020202020204" pitchFamily="34" charset="0"/>
                <a:buChar char="•"/>
                <a:defRPr/>
              </a:pPr>
              <a:endParaRPr lang="fr-FR" sz="1089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34">
            <a:extLst>
              <a:ext uri="{FF2B5EF4-FFF2-40B4-BE49-F238E27FC236}">
                <a16:creationId xmlns:a16="http://schemas.microsoft.com/office/drawing/2014/main" id="{89904121-FA1E-4239-BE9A-300C7E845403}"/>
              </a:ext>
            </a:extLst>
          </p:cNvPr>
          <p:cNvGrpSpPr>
            <a:grpSpLocks/>
          </p:cNvGrpSpPr>
          <p:nvPr/>
        </p:nvGrpSpPr>
        <p:grpSpPr bwMode="auto">
          <a:xfrm>
            <a:off x="6787035" y="4874136"/>
            <a:ext cx="3261942" cy="1125979"/>
            <a:chOff x="-240539" y="4976852"/>
            <a:chExt cx="3424130" cy="1653843"/>
          </a:xfrm>
        </p:grpSpPr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2CCB02C3-645F-48CC-B116-40D356F98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1208" y="4976852"/>
              <a:ext cx="3249168" cy="54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814" b="1" dirty="0">
                  <a:solidFill>
                    <a:srgbClr val="389E92"/>
                  </a:solidFill>
                </a:rPr>
                <a:t>Intervention </a:t>
              </a:r>
              <a:r>
                <a:rPr lang="en-US" altLang="fr-FR" sz="1814" b="1" dirty="0" err="1">
                  <a:solidFill>
                    <a:srgbClr val="389E92"/>
                  </a:solidFill>
                </a:rPr>
                <a:t>régionale</a:t>
              </a:r>
              <a:endParaRPr lang="en-US" altLang="fr-FR" sz="1814" b="1" dirty="0">
                <a:solidFill>
                  <a:srgbClr val="389E92"/>
                </a:solidFill>
              </a:endParaRPr>
            </a:p>
          </p:txBody>
        </p:sp>
        <p:sp>
          <p:nvSpPr>
            <p:cNvPr id="12" name="Rectangle 43">
              <a:extLst>
                <a:ext uri="{FF2B5EF4-FFF2-40B4-BE49-F238E27FC236}">
                  <a16:creationId xmlns:a16="http://schemas.microsoft.com/office/drawing/2014/main" id="{01F3A6A2-36CE-4A37-A5C8-603B52E1D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539" y="5510331"/>
              <a:ext cx="3424130" cy="1120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31763" indent="-1317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</a:pPr>
              <a:r>
                <a:rPr lang="fr-FR" altLang="fr-FR" sz="1089" dirty="0"/>
                <a:t>Aide sous forme d’une </a:t>
              </a:r>
              <a:r>
                <a:rPr lang="fr-FR" altLang="fr-FR" sz="1089" b="1" dirty="0"/>
                <a:t>subvention couvrant 80% des dépenses  TTC</a:t>
              </a:r>
            </a:p>
            <a:p>
              <a:pPr algn="just">
                <a:spcBef>
                  <a:spcPct val="0"/>
                </a:spcBef>
              </a:pPr>
              <a:r>
                <a:rPr lang="fr-FR" altLang="fr-FR" sz="1089" dirty="0"/>
                <a:t>Seuil minimal des dépenses : 5 000 €</a:t>
              </a:r>
            </a:p>
            <a:p>
              <a:pPr algn="just">
                <a:spcBef>
                  <a:spcPct val="0"/>
                </a:spcBef>
              </a:pPr>
              <a:r>
                <a:rPr lang="fr-FR" altLang="fr-FR" sz="1089" dirty="0"/>
                <a:t>Plafond de l’aide : 10 000 € TTC</a:t>
              </a: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0C3E286-DE64-4856-A6D2-7B4167C144AC}"/>
              </a:ext>
            </a:extLst>
          </p:cNvPr>
          <p:cNvGrpSpPr>
            <a:grpSpLocks/>
          </p:cNvGrpSpPr>
          <p:nvPr/>
        </p:nvGrpSpPr>
        <p:grpSpPr bwMode="auto">
          <a:xfrm>
            <a:off x="5092696" y="2206310"/>
            <a:ext cx="2563469" cy="2559149"/>
            <a:chOff x="5024185" y="2044103"/>
            <a:chExt cx="2155088" cy="2150200"/>
          </a:xfrm>
        </p:grpSpPr>
        <p:sp>
          <p:nvSpPr>
            <p:cNvPr id="14" name="Shape 1755">
              <a:extLst>
                <a:ext uri="{FF2B5EF4-FFF2-40B4-BE49-F238E27FC236}">
                  <a16:creationId xmlns:a16="http://schemas.microsoft.com/office/drawing/2014/main" id="{2E1D2817-16CC-49F0-B3EE-7B4ABEA9E432}"/>
                </a:ext>
              </a:extLst>
            </p:cNvPr>
            <p:cNvSpPr/>
            <p:nvPr/>
          </p:nvSpPr>
          <p:spPr>
            <a:xfrm>
              <a:off x="5024185" y="2044103"/>
              <a:ext cx="1078755" cy="107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871" y="0"/>
                    <a:pt x="18871" y="0"/>
                    <a:pt x="18871" y="0"/>
                  </a:cubicBezTo>
                  <a:cubicBezTo>
                    <a:pt x="18871" y="4250"/>
                    <a:pt x="18871" y="4250"/>
                    <a:pt x="18871" y="4250"/>
                  </a:cubicBezTo>
                  <a:cubicBezTo>
                    <a:pt x="17652" y="4483"/>
                    <a:pt x="16374" y="4832"/>
                    <a:pt x="15271" y="5240"/>
                  </a:cubicBezTo>
                  <a:cubicBezTo>
                    <a:pt x="13123" y="1514"/>
                    <a:pt x="13123" y="1514"/>
                    <a:pt x="13123" y="1514"/>
                  </a:cubicBezTo>
                  <a:cubicBezTo>
                    <a:pt x="8419" y="4250"/>
                    <a:pt x="8419" y="4250"/>
                    <a:pt x="8419" y="4250"/>
                  </a:cubicBezTo>
                  <a:cubicBezTo>
                    <a:pt x="10568" y="7918"/>
                    <a:pt x="10568" y="7918"/>
                    <a:pt x="10568" y="7918"/>
                  </a:cubicBezTo>
                  <a:cubicBezTo>
                    <a:pt x="9639" y="8733"/>
                    <a:pt x="8710" y="9665"/>
                    <a:pt x="7955" y="10654"/>
                  </a:cubicBezTo>
                  <a:cubicBezTo>
                    <a:pt x="4239" y="8500"/>
                    <a:pt x="4239" y="8500"/>
                    <a:pt x="4239" y="8500"/>
                  </a:cubicBezTo>
                  <a:cubicBezTo>
                    <a:pt x="1626" y="13100"/>
                    <a:pt x="1626" y="13100"/>
                    <a:pt x="1626" y="13100"/>
                  </a:cubicBezTo>
                  <a:cubicBezTo>
                    <a:pt x="5284" y="15254"/>
                    <a:pt x="5284" y="15254"/>
                    <a:pt x="5284" y="15254"/>
                  </a:cubicBezTo>
                  <a:cubicBezTo>
                    <a:pt x="4761" y="16477"/>
                    <a:pt x="4529" y="17641"/>
                    <a:pt x="4297" y="18922"/>
                  </a:cubicBezTo>
                  <a:cubicBezTo>
                    <a:pt x="0" y="18922"/>
                    <a:pt x="0" y="18922"/>
                    <a:pt x="0" y="18922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980B9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" name="Shape 1758">
              <a:extLst>
                <a:ext uri="{FF2B5EF4-FFF2-40B4-BE49-F238E27FC236}">
                  <a16:creationId xmlns:a16="http://schemas.microsoft.com/office/drawing/2014/main" id="{57A72BBB-E3E9-41F4-91FE-385A1B780258}"/>
                </a:ext>
              </a:extLst>
            </p:cNvPr>
            <p:cNvSpPr/>
            <p:nvPr/>
          </p:nvSpPr>
          <p:spPr>
            <a:xfrm>
              <a:off x="6102940" y="2044103"/>
              <a:ext cx="1076333" cy="107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78" y="0"/>
                    <a:pt x="2678" y="0"/>
                    <a:pt x="2678" y="0"/>
                  </a:cubicBezTo>
                  <a:cubicBezTo>
                    <a:pt x="2678" y="4250"/>
                    <a:pt x="2678" y="4250"/>
                    <a:pt x="2678" y="4250"/>
                  </a:cubicBezTo>
                  <a:cubicBezTo>
                    <a:pt x="3901" y="4483"/>
                    <a:pt x="5182" y="4832"/>
                    <a:pt x="6288" y="5240"/>
                  </a:cubicBezTo>
                  <a:cubicBezTo>
                    <a:pt x="8442" y="1514"/>
                    <a:pt x="8442" y="1514"/>
                    <a:pt x="8442" y="1514"/>
                  </a:cubicBezTo>
                  <a:cubicBezTo>
                    <a:pt x="13158" y="4250"/>
                    <a:pt x="13158" y="4250"/>
                    <a:pt x="13158" y="4250"/>
                  </a:cubicBezTo>
                  <a:cubicBezTo>
                    <a:pt x="11004" y="7918"/>
                    <a:pt x="11004" y="7918"/>
                    <a:pt x="11004" y="7918"/>
                  </a:cubicBezTo>
                  <a:cubicBezTo>
                    <a:pt x="11994" y="8733"/>
                    <a:pt x="12867" y="9665"/>
                    <a:pt x="13624" y="10654"/>
                  </a:cubicBezTo>
                  <a:cubicBezTo>
                    <a:pt x="17350" y="8500"/>
                    <a:pt x="17350" y="8500"/>
                    <a:pt x="17350" y="8500"/>
                  </a:cubicBezTo>
                  <a:cubicBezTo>
                    <a:pt x="20028" y="13100"/>
                    <a:pt x="20028" y="13100"/>
                    <a:pt x="20028" y="13100"/>
                  </a:cubicBezTo>
                  <a:cubicBezTo>
                    <a:pt x="16360" y="15254"/>
                    <a:pt x="16360" y="15254"/>
                    <a:pt x="16360" y="15254"/>
                  </a:cubicBezTo>
                  <a:cubicBezTo>
                    <a:pt x="16826" y="16477"/>
                    <a:pt x="17117" y="17641"/>
                    <a:pt x="17292" y="18922"/>
                  </a:cubicBezTo>
                  <a:cubicBezTo>
                    <a:pt x="21600" y="18922"/>
                    <a:pt x="21600" y="18922"/>
                    <a:pt x="21600" y="1892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9C12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" name="Shape 1761">
              <a:extLst>
                <a:ext uri="{FF2B5EF4-FFF2-40B4-BE49-F238E27FC236}">
                  <a16:creationId xmlns:a16="http://schemas.microsoft.com/office/drawing/2014/main" id="{8D957438-AB73-4BC0-A0FB-90B3C173B976}"/>
                </a:ext>
              </a:extLst>
            </p:cNvPr>
            <p:cNvSpPr/>
            <p:nvPr/>
          </p:nvSpPr>
          <p:spPr>
            <a:xfrm>
              <a:off x="6102940" y="3119808"/>
              <a:ext cx="1076333" cy="107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678" y="21600"/>
                    <a:pt x="2678" y="21600"/>
                    <a:pt x="2678" y="21600"/>
                  </a:cubicBezTo>
                  <a:cubicBezTo>
                    <a:pt x="2678" y="17408"/>
                    <a:pt x="2678" y="17408"/>
                    <a:pt x="2678" y="17408"/>
                  </a:cubicBezTo>
                  <a:cubicBezTo>
                    <a:pt x="3901" y="17175"/>
                    <a:pt x="5182" y="16826"/>
                    <a:pt x="6288" y="16418"/>
                  </a:cubicBezTo>
                  <a:cubicBezTo>
                    <a:pt x="8442" y="20086"/>
                    <a:pt x="8442" y="20086"/>
                    <a:pt x="8442" y="20086"/>
                  </a:cubicBezTo>
                  <a:cubicBezTo>
                    <a:pt x="13158" y="17408"/>
                    <a:pt x="13158" y="17408"/>
                    <a:pt x="13158" y="17408"/>
                  </a:cubicBezTo>
                  <a:cubicBezTo>
                    <a:pt x="11004" y="13740"/>
                    <a:pt x="11004" y="13740"/>
                    <a:pt x="11004" y="13740"/>
                  </a:cubicBezTo>
                  <a:cubicBezTo>
                    <a:pt x="11994" y="12867"/>
                    <a:pt x="12867" y="11994"/>
                    <a:pt x="13624" y="11004"/>
                  </a:cubicBezTo>
                  <a:cubicBezTo>
                    <a:pt x="17350" y="13158"/>
                    <a:pt x="17350" y="13158"/>
                    <a:pt x="17350" y="13158"/>
                  </a:cubicBezTo>
                  <a:cubicBezTo>
                    <a:pt x="20028" y="8500"/>
                    <a:pt x="20028" y="8500"/>
                    <a:pt x="20028" y="8500"/>
                  </a:cubicBezTo>
                  <a:cubicBezTo>
                    <a:pt x="16360" y="6346"/>
                    <a:pt x="16360" y="6346"/>
                    <a:pt x="16360" y="6346"/>
                  </a:cubicBezTo>
                  <a:cubicBezTo>
                    <a:pt x="16826" y="5182"/>
                    <a:pt x="17117" y="4017"/>
                    <a:pt x="17292" y="2678"/>
                  </a:cubicBezTo>
                  <a:cubicBezTo>
                    <a:pt x="21600" y="2678"/>
                    <a:pt x="21600" y="2678"/>
                    <a:pt x="21600" y="267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89E92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" name="Shape 1764">
              <a:extLst>
                <a:ext uri="{FF2B5EF4-FFF2-40B4-BE49-F238E27FC236}">
                  <a16:creationId xmlns:a16="http://schemas.microsoft.com/office/drawing/2014/main" id="{818DC599-9446-4DEE-BC46-5CD80E08CBCB}"/>
                </a:ext>
              </a:extLst>
            </p:cNvPr>
            <p:cNvSpPr/>
            <p:nvPr/>
          </p:nvSpPr>
          <p:spPr>
            <a:xfrm>
              <a:off x="5024185" y="3119808"/>
              <a:ext cx="1078755" cy="107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8871" y="21600"/>
                    <a:pt x="18871" y="21600"/>
                    <a:pt x="18871" y="21600"/>
                  </a:cubicBezTo>
                  <a:cubicBezTo>
                    <a:pt x="18871" y="17408"/>
                    <a:pt x="18871" y="17408"/>
                    <a:pt x="18871" y="17408"/>
                  </a:cubicBezTo>
                  <a:cubicBezTo>
                    <a:pt x="17652" y="17175"/>
                    <a:pt x="16374" y="16826"/>
                    <a:pt x="15271" y="16418"/>
                  </a:cubicBezTo>
                  <a:cubicBezTo>
                    <a:pt x="13123" y="20086"/>
                    <a:pt x="13123" y="20086"/>
                    <a:pt x="13123" y="20086"/>
                  </a:cubicBezTo>
                  <a:cubicBezTo>
                    <a:pt x="8419" y="17408"/>
                    <a:pt x="8419" y="17408"/>
                    <a:pt x="8419" y="17408"/>
                  </a:cubicBezTo>
                  <a:cubicBezTo>
                    <a:pt x="10568" y="13740"/>
                    <a:pt x="10568" y="13740"/>
                    <a:pt x="10568" y="13740"/>
                  </a:cubicBezTo>
                  <a:cubicBezTo>
                    <a:pt x="9639" y="12867"/>
                    <a:pt x="8710" y="11994"/>
                    <a:pt x="7955" y="11004"/>
                  </a:cubicBezTo>
                  <a:cubicBezTo>
                    <a:pt x="4239" y="13158"/>
                    <a:pt x="4239" y="13158"/>
                    <a:pt x="4239" y="13158"/>
                  </a:cubicBezTo>
                  <a:cubicBezTo>
                    <a:pt x="1626" y="8500"/>
                    <a:pt x="1626" y="8500"/>
                    <a:pt x="1626" y="8500"/>
                  </a:cubicBezTo>
                  <a:cubicBezTo>
                    <a:pt x="5284" y="6346"/>
                    <a:pt x="5284" y="6346"/>
                    <a:pt x="5284" y="6346"/>
                  </a:cubicBezTo>
                  <a:cubicBezTo>
                    <a:pt x="4761" y="5182"/>
                    <a:pt x="4529" y="4017"/>
                    <a:pt x="4297" y="2678"/>
                  </a:cubicBezTo>
                  <a:cubicBezTo>
                    <a:pt x="0" y="2678"/>
                    <a:pt x="0" y="2678"/>
                    <a:pt x="0" y="26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8" name="Group 37">
            <a:extLst>
              <a:ext uri="{FF2B5EF4-FFF2-40B4-BE49-F238E27FC236}">
                <a16:creationId xmlns:a16="http://schemas.microsoft.com/office/drawing/2014/main" id="{F5CB19B2-8819-4A27-9274-F480CE0D77EA}"/>
              </a:ext>
            </a:extLst>
          </p:cNvPr>
          <p:cNvGrpSpPr>
            <a:grpSpLocks/>
          </p:cNvGrpSpPr>
          <p:nvPr/>
        </p:nvGrpSpPr>
        <p:grpSpPr bwMode="auto">
          <a:xfrm>
            <a:off x="2717393" y="1764902"/>
            <a:ext cx="2708924" cy="1180970"/>
            <a:chOff x="203099" y="4402667"/>
            <a:chExt cx="3440279" cy="1736982"/>
          </a:xfrm>
        </p:grpSpPr>
        <p:sp>
          <p:nvSpPr>
            <p:cNvPr id="19" name="Rectangle 52">
              <a:extLst>
                <a:ext uri="{FF2B5EF4-FFF2-40B4-BE49-F238E27FC236}">
                  <a16:creationId xmlns:a16="http://schemas.microsoft.com/office/drawing/2014/main" id="{F8B4A26A-8090-402F-914B-5A83212EE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970" y="4402667"/>
              <a:ext cx="1488408" cy="546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814" b="1">
                  <a:solidFill>
                    <a:srgbClr val="4F8DD1"/>
                  </a:solidFill>
                </a:rPr>
                <a:t>Objectifs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4AD484-C98B-4B22-85FE-D2C0DB0E7621}"/>
                </a:ext>
              </a:extLst>
            </p:cNvPr>
            <p:cNvSpPr/>
            <p:nvPr/>
          </p:nvSpPr>
          <p:spPr>
            <a:xfrm>
              <a:off x="203099" y="4771233"/>
              <a:ext cx="3250066" cy="13684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622111">
                <a:defRPr/>
              </a:pPr>
              <a:r>
                <a:rPr lang="fr-FR" sz="1089" b="1" dirty="0">
                  <a:latin typeface="Calibri"/>
                  <a:cs typeface="Arial" charset="0"/>
                </a:rPr>
                <a:t>Soutenir les projets de création de start-up dans leur phase d’émergence </a:t>
              </a:r>
              <a:r>
                <a:rPr lang="fr-FR" sz="1089" dirty="0">
                  <a:latin typeface="Calibri"/>
                  <a:cs typeface="Arial" charset="0"/>
                </a:rPr>
                <a:t>en validant la faisabilité commerciale du projet afin de permettre aux dirigeants de mieux évaluer leur marché</a:t>
              </a:r>
              <a:r>
                <a:rPr lang="fr-FR" sz="1089" dirty="0">
                  <a:solidFill>
                    <a:schemeClr val="bg1">
                      <a:lumMod val="50000"/>
                    </a:schemeClr>
                  </a:solidFill>
                  <a:latin typeface="Calibri"/>
                  <a:cs typeface="Arial" charset="0"/>
                </a:rPr>
                <a:t>.</a:t>
              </a:r>
            </a:p>
          </p:txBody>
        </p:sp>
      </p:grpSp>
      <p:grpSp>
        <p:nvGrpSpPr>
          <p:cNvPr id="21" name="Group 40">
            <a:extLst>
              <a:ext uri="{FF2B5EF4-FFF2-40B4-BE49-F238E27FC236}">
                <a16:creationId xmlns:a16="http://schemas.microsoft.com/office/drawing/2014/main" id="{35213049-3190-460E-A8D1-350164579183}"/>
              </a:ext>
            </a:extLst>
          </p:cNvPr>
          <p:cNvGrpSpPr>
            <a:grpSpLocks/>
          </p:cNvGrpSpPr>
          <p:nvPr/>
        </p:nvGrpSpPr>
        <p:grpSpPr bwMode="auto">
          <a:xfrm>
            <a:off x="2389534" y="3429000"/>
            <a:ext cx="2570669" cy="2881551"/>
            <a:chOff x="202552" y="4478455"/>
            <a:chExt cx="3249716" cy="4237144"/>
          </a:xfrm>
        </p:grpSpPr>
        <p:sp>
          <p:nvSpPr>
            <p:cNvPr id="22" name="Rectangle 55">
              <a:extLst>
                <a:ext uri="{FF2B5EF4-FFF2-40B4-BE49-F238E27FC236}">
                  <a16:creationId xmlns:a16="http://schemas.microsoft.com/office/drawing/2014/main" id="{5B86636C-509A-45A5-947E-1DA241907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8" y="4478455"/>
              <a:ext cx="3249170" cy="54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fr-FR" sz="1814" b="1">
                  <a:solidFill>
                    <a:srgbClr val="C0392B"/>
                  </a:solidFill>
                </a:rPr>
                <a:t>Bénéficiaires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58043E-1CB8-46FA-A289-DA4A480B8A12}"/>
                </a:ext>
              </a:extLst>
            </p:cNvPr>
            <p:cNvSpPr/>
            <p:nvPr/>
          </p:nvSpPr>
          <p:spPr>
            <a:xfrm>
              <a:off x="202552" y="4882926"/>
              <a:ext cx="3249716" cy="38326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0972" indent="-120972" algn="just">
                <a:buFont typeface="Arial" panose="020B0604020202020204" pitchFamily="34" charset="0"/>
                <a:buChar char="•"/>
                <a:defRPr/>
              </a:pP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Personnes physiques, porteurs d’un projet de création de startup ayant dépassé le stade de l’idée </a:t>
              </a: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(travail en cours sur le business model et constitution d’une équipe projet en cours)</a:t>
              </a:r>
            </a:p>
            <a:p>
              <a:pPr marL="120975" indent="-120975" algn="just">
                <a:buFont typeface="Arial" pitchFamily="34" charset="0"/>
                <a:buChar char="•"/>
                <a:defRPr/>
              </a:pP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Les bénéficiaires devront être </a:t>
              </a: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accompagnés par une structure spécialisée basée en région </a:t>
              </a: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(incubateur, pépinière, chambre consulaire…)</a:t>
              </a:r>
            </a:p>
            <a:p>
              <a:pPr marL="120975" indent="-120975" algn="just">
                <a:buFont typeface="Arial" pitchFamily="34" charset="0"/>
                <a:buChar char="•"/>
                <a:defRPr/>
              </a:pP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Zone géographique : ensemble du territoire Occitanie.</a:t>
              </a:r>
            </a:p>
            <a:p>
              <a:pPr marL="120972" indent="-120972" algn="just">
                <a:buFont typeface="Symbol"/>
                <a:buChar char="Þ"/>
                <a:defRPr/>
              </a:pPr>
              <a:endParaRPr lang="fr-FR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endParaRPr>
            </a:p>
            <a:p>
              <a:pPr marL="120972" indent="-120972" algn="just">
                <a:buFont typeface="Arial" panose="020B0604020202020204" pitchFamily="34" charset="0"/>
                <a:buChar char="•"/>
                <a:defRPr/>
              </a:pPr>
              <a:endParaRPr lang="fr-FR" sz="1089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</p:grpSp>
      <p:pic>
        <p:nvPicPr>
          <p:cNvPr id="24" name="Graphic 11" descr="Bullseye">
            <a:extLst>
              <a:ext uri="{FF2B5EF4-FFF2-40B4-BE49-F238E27FC236}">
                <a16:creationId xmlns:a16="http://schemas.microsoft.com/office/drawing/2014/main" id="{85A85C86-40A9-423F-837A-D934CB0E6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31" y="2803973"/>
            <a:ext cx="542937" cy="5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425">
            <a:extLst>
              <a:ext uri="{FF2B5EF4-FFF2-40B4-BE49-F238E27FC236}">
                <a16:creationId xmlns:a16="http://schemas.microsoft.com/office/drawing/2014/main" id="{56BF9C60-BD9C-4D73-9E11-E56FE51B64CC}"/>
              </a:ext>
            </a:extLst>
          </p:cNvPr>
          <p:cNvSpPr/>
          <p:nvPr/>
        </p:nvSpPr>
        <p:spPr>
          <a:xfrm>
            <a:off x="5681719" y="3659424"/>
            <a:ext cx="475250" cy="445006"/>
          </a:xfrm>
          <a:custGeom>
            <a:avLst/>
            <a:gdLst>
              <a:gd name="connsiteX0" fmla="*/ 169590 w 540885"/>
              <a:gd name="connsiteY0" fmla="*/ 270443 h 504826"/>
              <a:gd name="connsiteX1" fmla="*/ 181704 w 540885"/>
              <a:gd name="connsiteY1" fmla="*/ 276500 h 504826"/>
              <a:gd name="connsiteX2" fmla="*/ 202269 w 540885"/>
              <a:gd name="connsiteY2" fmla="*/ 290022 h 504826"/>
              <a:gd name="connsiteX3" fmla="*/ 232412 w 540885"/>
              <a:gd name="connsiteY3" fmla="*/ 303544 h 504826"/>
              <a:gd name="connsiteX4" fmla="*/ 270443 w 540885"/>
              <a:gd name="connsiteY4" fmla="*/ 309601 h 504826"/>
              <a:gd name="connsiteX5" fmla="*/ 308473 w 540885"/>
              <a:gd name="connsiteY5" fmla="*/ 303544 h 504826"/>
              <a:gd name="connsiteX6" fmla="*/ 338617 w 540885"/>
              <a:gd name="connsiteY6" fmla="*/ 290022 h 504826"/>
              <a:gd name="connsiteX7" fmla="*/ 359181 w 540885"/>
              <a:gd name="connsiteY7" fmla="*/ 276500 h 504826"/>
              <a:gd name="connsiteX8" fmla="*/ 371295 w 540885"/>
              <a:gd name="connsiteY8" fmla="*/ 270443 h 504826"/>
              <a:gd name="connsiteX9" fmla="*/ 402705 w 540885"/>
              <a:gd name="connsiteY9" fmla="*/ 276077 h 504826"/>
              <a:gd name="connsiteX10" fmla="*/ 426792 w 540885"/>
              <a:gd name="connsiteY10" fmla="*/ 291149 h 504826"/>
              <a:gd name="connsiteX11" fmla="*/ 444258 w 540885"/>
              <a:gd name="connsiteY11" fmla="*/ 313967 h 504826"/>
              <a:gd name="connsiteX12" fmla="*/ 456371 w 540885"/>
              <a:gd name="connsiteY12" fmla="*/ 341434 h 504826"/>
              <a:gd name="connsiteX13" fmla="*/ 463837 w 540885"/>
              <a:gd name="connsiteY13" fmla="*/ 372000 h 504826"/>
              <a:gd name="connsiteX14" fmla="*/ 467781 w 540885"/>
              <a:gd name="connsiteY14" fmla="*/ 402706 h 504826"/>
              <a:gd name="connsiteX15" fmla="*/ 468767 w 540885"/>
              <a:gd name="connsiteY15" fmla="*/ 431863 h 504826"/>
              <a:gd name="connsiteX16" fmla="*/ 448202 w 540885"/>
              <a:gd name="connsiteY16" fmla="*/ 485247 h 504826"/>
              <a:gd name="connsiteX17" fmla="*/ 393550 w 540885"/>
              <a:gd name="connsiteY17" fmla="*/ 504826 h 504826"/>
              <a:gd name="connsiteX18" fmla="*/ 147335 w 540885"/>
              <a:gd name="connsiteY18" fmla="*/ 504826 h 504826"/>
              <a:gd name="connsiteX19" fmla="*/ 92683 w 540885"/>
              <a:gd name="connsiteY19" fmla="*/ 485247 h 504826"/>
              <a:gd name="connsiteX20" fmla="*/ 72118 w 540885"/>
              <a:gd name="connsiteY20" fmla="*/ 431863 h 504826"/>
              <a:gd name="connsiteX21" fmla="*/ 73104 w 540885"/>
              <a:gd name="connsiteY21" fmla="*/ 402706 h 504826"/>
              <a:gd name="connsiteX22" fmla="*/ 77049 w 540885"/>
              <a:gd name="connsiteY22" fmla="*/ 372000 h 504826"/>
              <a:gd name="connsiteX23" fmla="*/ 84514 w 540885"/>
              <a:gd name="connsiteY23" fmla="*/ 341434 h 504826"/>
              <a:gd name="connsiteX24" fmla="*/ 96628 w 540885"/>
              <a:gd name="connsiteY24" fmla="*/ 313967 h 504826"/>
              <a:gd name="connsiteX25" fmla="*/ 114093 w 540885"/>
              <a:gd name="connsiteY25" fmla="*/ 291149 h 504826"/>
              <a:gd name="connsiteX26" fmla="*/ 138180 w 540885"/>
              <a:gd name="connsiteY26" fmla="*/ 276077 h 504826"/>
              <a:gd name="connsiteX27" fmla="*/ 169590 w 540885"/>
              <a:gd name="connsiteY27" fmla="*/ 270443 h 504826"/>
              <a:gd name="connsiteX28" fmla="*/ 505953 w 540885"/>
              <a:gd name="connsiteY28" fmla="*/ 144237 h 504826"/>
              <a:gd name="connsiteX29" fmla="*/ 540885 w 540885"/>
              <a:gd name="connsiteY29" fmla="*/ 243680 h 504826"/>
              <a:gd name="connsiteX30" fmla="*/ 525109 w 540885"/>
              <a:gd name="connsiteY30" fmla="*/ 277063 h 504826"/>
              <a:gd name="connsiteX31" fmla="*/ 486233 w 540885"/>
              <a:gd name="connsiteY31" fmla="*/ 288472 h 504826"/>
              <a:gd name="connsiteX32" fmla="*/ 448484 w 540885"/>
              <a:gd name="connsiteY32" fmla="*/ 288472 h 504826"/>
              <a:gd name="connsiteX33" fmla="*/ 373830 w 540885"/>
              <a:gd name="connsiteY33" fmla="*/ 252413 h 504826"/>
              <a:gd name="connsiteX34" fmla="*/ 396649 w 540885"/>
              <a:gd name="connsiteY34" fmla="*/ 180296 h 504826"/>
              <a:gd name="connsiteX35" fmla="*/ 395240 w 540885"/>
              <a:gd name="connsiteY35" fmla="*/ 161703 h 504826"/>
              <a:gd name="connsiteX36" fmla="*/ 432708 w 540885"/>
              <a:gd name="connsiteY36" fmla="*/ 168182 h 504826"/>
              <a:gd name="connsiteX37" fmla="*/ 466231 w 540885"/>
              <a:gd name="connsiteY37" fmla="*/ 162125 h 504826"/>
              <a:gd name="connsiteX38" fmla="*/ 493698 w 540885"/>
              <a:gd name="connsiteY38" fmla="*/ 150153 h 504826"/>
              <a:gd name="connsiteX39" fmla="*/ 505953 w 540885"/>
              <a:gd name="connsiteY39" fmla="*/ 144237 h 504826"/>
              <a:gd name="connsiteX40" fmla="*/ 34932 w 540885"/>
              <a:gd name="connsiteY40" fmla="*/ 144237 h 504826"/>
              <a:gd name="connsiteX41" fmla="*/ 47187 w 540885"/>
              <a:gd name="connsiteY41" fmla="*/ 150153 h 504826"/>
              <a:gd name="connsiteX42" fmla="*/ 74653 w 540885"/>
              <a:gd name="connsiteY42" fmla="*/ 162125 h 504826"/>
              <a:gd name="connsiteX43" fmla="*/ 108176 w 540885"/>
              <a:gd name="connsiteY43" fmla="*/ 168182 h 504826"/>
              <a:gd name="connsiteX44" fmla="*/ 145644 w 540885"/>
              <a:gd name="connsiteY44" fmla="*/ 161703 h 504826"/>
              <a:gd name="connsiteX45" fmla="*/ 144235 w 540885"/>
              <a:gd name="connsiteY45" fmla="*/ 180296 h 504826"/>
              <a:gd name="connsiteX46" fmla="*/ 167054 w 540885"/>
              <a:gd name="connsiteY46" fmla="*/ 252413 h 504826"/>
              <a:gd name="connsiteX47" fmla="*/ 92401 w 540885"/>
              <a:gd name="connsiteY47" fmla="*/ 288472 h 504826"/>
              <a:gd name="connsiteX48" fmla="*/ 54652 w 540885"/>
              <a:gd name="connsiteY48" fmla="*/ 288472 h 504826"/>
              <a:gd name="connsiteX49" fmla="*/ 15776 w 540885"/>
              <a:gd name="connsiteY49" fmla="*/ 277063 h 504826"/>
              <a:gd name="connsiteX50" fmla="*/ 0 w 540885"/>
              <a:gd name="connsiteY50" fmla="*/ 243680 h 504826"/>
              <a:gd name="connsiteX51" fmla="*/ 34932 w 540885"/>
              <a:gd name="connsiteY51" fmla="*/ 144237 h 504826"/>
              <a:gd name="connsiteX52" fmla="*/ 270442 w 540885"/>
              <a:gd name="connsiteY52" fmla="*/ 72119 h 504826"/>
              <a:gd name="connsiteX53" fmla="*/ 346926 w 540885"/>
              <a:gd name="connsiteY53" fmla="*/ 103811 h 504826"/>
              <a:gd name="connsiteX54" fmla="*/ 378619 w 540885"/>
              <a:gd name="connsiteY54" fmla="*/ 180296 h 504826"/>
              <a:gd name="connsiteX55" fmla="*/ 346926 w 540885"/>
              <a:gd name="connsiteY55" fmla="*/ 256780 h 504826"/>
              <a:gd name="connsiteX56" fmla="*/ 270442 w 540885"/>
              <a:gd name="connsiteY56" fmla="*/ 288472 h 504826"/>
              <a:gd name="connsiteX57" fmla="*/ 193957 w 540885"/>
              <a:gd name="connsiteY57" fmla="*/ 256780 h 504826"/>
              <a:gd name="connsiteX58" fmla="*/ 162265 w 540885"/>
              <a:gd name="connsiteY58" fmla="*/ 180296 h 504826"/>
              <a:gd name="connsiteX59" fmla="*/ 193957 w 540885"/>
              <a:gd name="connsiteY59" fmla="*/ 103811 h 504826"/>
              <a:gd name="connsiteX60" fmla="*/ 270442 w 540885"/>
              <a:gd name="connsiteY60" fmla="*/ 72119 h 504826"/>
              <a:gd name="connsiteX61" fmla="*/ 432707 w 540885"/>
              <a:gd name="connsiteY61" fmla="*/ 0 h 504826"/>
              <a:gd name="connsiteX62" fmla="*/ 483697 w 540885"/>
              <a:gd name="connsiteY62" fmla="*/ 21128 h 504826"/>
              <a:gd name="connsiteX63" fmla="*/ 504825 w 540885"/>
              <a:gd name="connsiteY63" fmla="*/ 72118 h 504826"/>
              <a:gd name="connsiteX64" fmla="*/ 483697 w 540885"/>
              <a:gd name="connsiteY64" fmla="*/ 123108 h 504826"/>
              <a:gd name="connsiteX65" fmla="*/ 432707 w 540885"/>
              <a:gd name="connsiteY65" fmla="*/ 144236 h 504826"/>
              <a:gd name="connsiteX66" fmla="*/ 381717 w 540885"/>
              <a:gd name="connsiteY66" fmla="*/ 123108 h 504826"/>
              <a:gd name="connsiteX67" fmla="*/ 360589 w 540885"/>
              <a:gd name="connsiteY67" fmla="*/ 72118 h 504826"/>
              <a:gd name="connsiteX68" fmla="*/ 381717 w 540885"/>
              <a:gd name="connsiteY68" fmla="*/ 21128 h 504826"/>
              <a:gd name="connsiteX69" fmla="*/ 432707 w 540885"/>
              <a:gd name="connsiteY69" fmla="*/ 0 h 504826"/>
              <a:gd name="connsiteX70" fmla="*/ 108176 w 540885"/>
              <a:gd name="connsiteY70" fmla="*/ 0 h 504826"/>
              <a:gd name="connsiteX71" fmla="*/ 159167 w 540885"/>
              <a:gd name="connsiteY71" fmla="*/ 21128 h 504826"/>
              <a:gd name="connsiteX72" fmla="*/ 180295 w 540885"/>
              <a:gd name="connsiteY72" fmla="*/ 72118 h 504826"/>
              <a:gd name="connsiteX73" fmla="*/ 159167 w 540885"/>
              <a:gd name="connsiteY73" fmla="*/ 123108 h 504826"/>
              <a:gd name="connsiteX74" fmla="*/ 108176 w 540885"/>
              <a:gd name="connsiteY74" fmla="*/ 144236 h 504826"/>
              <a:gd name="connsiteX75" fmla="*/ 57187 w 540885"/>
              <a:gd name="connsiteY75" fmla="*/ 123108 h 504826"/>
              <a:gd name="connsiteX76" fmla="*/ 36059 w 540885"/>
              <a:gd name="connsiteY76" fmla="*/ 72118 h 504826"/>
              <a:gd name="connsiteX77" fmla="*/ 57187 w 540885"/>
              <a:gd name="connsiteY77" fmla="*/ 21128 h 504826"/>
              <a:gd name="connsiteX78" fmla="*/ 108176 w 540885"/>
              <a:gd name="connsiteY78" fmla="*/ 0 h 5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0885" h="504826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4" tIns="31106" rIns="62214" bIns="31106" anchor="ctr"/>
          <a:lstStyle/>
          <a:p>
            <a:pPr algn="ctr">
              <a:defRPr/>
            </a:pPr>
            <a:endParaRPr lang="en-US" sz="816"/>
          </a:p>
        </p:txBody>
      </p:sp>
      <p:sp>
        <p:nvSpPr>
          <p:cNvPr id="26" name="Freeform 293">
            <a:extLst>
              <a:ext uri="{FF2B5EF4-FFF2-40B4-BE49-F238E27FC236}">
                <a16:creationId xmlns:a16="http://schemas.microsoft.com/office/drawing/2014/main" id="{1F66DE49-BBDB-437A-ADE3-268E771ACB9E}"/>
              </a:ext>
            </a:extLst>
          </p:cNvPr>
          <p:cNvSpPr/>
          <p:nvPr/>
        </p:nvSpPr>
        <p:spPr>
          <a:xfrm>
            <a:off x="6529968" y="2855819"/>
            <a:ext cx="515574" cy="394601"/>
          </a:xfrm>
          <a:custGeom>
            <a:avLst/>
            <a:gdLst/>
            <a:ahLst/>
            <a:cxnLst/>
            <a:rect l="l" t="t" r="r" b="b"/>
            <a:pathLst>
              <a:path w="436652" h="334672">
                <a:moveTo>
                  <a:pt x="371295" y="0"/>
                </a:moveTo>
                <a:cubicBezTo>
                  <a:pt x="378807" y="0"/>
                  <a:pt x="385192" y="2630"/>
                  <a:pt x="390451" y="7888"/>
                </a:cubicBezTo>
                <a:lnTo>
                  <a:pt x="428764" y="46201"/>
                </a:lnTo>
                <a:cubicBezTo>
                  <a:pt x="434022" y="51459"/>
                  <a:pt x="436652" y="57845"/>
                  <a:pt x="436652" y="65357"/>
                </a:cubicBezTo>
                <a:cubicBezTo>
                  <a:pt x="436652" y="72869"/>
                  <a:pt x="434022" y="79255"/>
                  <a:pt x="428764" y="84513"/>
                </a:cubicBezTo>
                <a:lnTo>
                  <a:pt x="224806" y="288472"/>
                </a:lnTo>
                <a:lnTo>
                  <a:pt x="186494" y="326784"/>
                </a:lnTo>
                <a:cubicBezTo>
                  <a:pt x="181234" y="332043"/>
                  <a:pt x="174848" y="334672"/>
                  <a:pt x="167337" y="334672"/>
                </a:cubicBezTo>
                <a:cubicBezTo>
                  <a:pt x="159824" y="334672"/>
                  <a:pt x="153439" y="332043"/>
                  <a:pt x="148180" y="326784"/>
                </a:cubicBezTo>
                <a:lnTo>
                  <a:pt x="109868" y="288472"/>
                </a:lnTo>
                <a:lnTo>
                  <a:pt x="7888" y="186492"/>
                </a:lnTo>
                <a:cubicBezTo>
                  <a:pt x="2630" y="181234"/>
                  <a:pt x="0" y="174849"/>
                  <a:pt x="0" y="167336"/>
                </a:cubicBezTo>
                <a:cubicBezTo>
                  <a:pt x="0" y="159824"/>
                  <a:pt x="2630" y="153439"/>
                  <a:pt x="7888" y="148180"/>
                </a:cubicBezTo>
                <a:lnTo>
                  <a:pt x="46202" y="109867"/>
                </a:lnTo>
                <a:cubicBezTo>
                  <a:pt x="51460" y="104609"/>
                  <a:pt x="57845" y="101979"/>
                  <a:pt x="65358" y="101979"/>
                </a:cubicBezTo>
                <a:cubicBezTo>
                  <a:pt x="72870" y="101979"/>
                  <a:pt x="79255" y="104609"/>
                  <a:pt x="84514" y="109867"/>
                </a:cubicBezTo>
                <a:lnTo>
                  <a:pt x="167337" y="192972"/>
                </a:lnTo>
                <a:lnTo>
                  <a:pt x="352139" y="7888"/>
                </a:lnTo>
                <a:cubicBezTo>
                  <a:pt x="357397" y="2630"/>
                  <a:pt x="363783" y="0"/>
                  <a:pt x="3712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4" tIns="31106" rIns="62214" bIns="31106" anchor="ctr"/>
          <a:lstStyle/>
          <a:p>
            <a:pPr algn="ctr">
              <a:defRPr/>
            </a:pPr>
            <a:endParaRPr lang="en-US" sz="953"/>
          </a:p>
        </p:txBody>
      </p:sp>
      <p:sp>
        <p:nvSpPr>
          <p:cNvPr id="27" name="Rectangle 60">
            <a:extLst>
              <a:ext uri="{FF2B5EF4-FFF2-40B4-BE49-F238E27FC236}">
                <a16:creationId xmlns:a16="http://schemas.microsoft.com/office/drawing/2014/main" id="{9D7E571B-3594-4CB2-99DD-822AE3CC0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605" y="3465003"/>
            <a:ext cx="568859" cy="90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14" tIns="31106" rIns="62214" bIns="311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5443" b="1">
                <a:solidFill>
                  <a:schemeClr val="bg1"/>
                </a:solidFill>
                <a:latin typeface="AvantGarde"/>
              </a:rPr>
              <a:t>€</a:t>
            </a:r>
            <a:endParaRPr lang="fr-FR" altLang="fr-FR" sz="5443" b="1">
              <a:solidFill>
                <a:schemeClr val="bg1"/>
              </a:solidFill>
              <a:latin typeface="AvantGarde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B27F16-32FB-428E-9F73-D86781C0682A}"/>
              </a:ext>
            </a:extLst>
          </p:cNvPr>
          <p:cNvSpPr/>
          <p:nvPr/>
        </p:nvSpPr>
        <p:spPr>
          <a:xfrm>
            <a:off x="7702251" y="2098299"/>
            <a:ext cx="2681562" cy="2241749"/>
          </a:xfrm>
          <a:prstGeom prst="rect">
            <a:avLst/>
          </a:prstGeom>
        </p:spPr>
        <p:txBody>
          <a:bodyPr lIns="62214" tIns="31106" rIns="62214" bIns="31106">
            <a:spAutoFit/>
          </a:bodyPr>
          <a:lstStyle/>
          <a:p>
            <a:pPr algn="just">
              <a:defRPr/>
            </a:pPr>
            <a:r>
              <a:rPr lang="fr-FR" sz="1089" b="1" dirty="0">
                <a:latin typeface="Calibri" panose="020F0502020204030204" pitchFamily="34" charset="0"/>
                <a:cs typeface="Arial" charset="0"/>
              </a:rPr>
              <a:t>Opérations en lien avec la faisabilité commerciale du projet :</a:t>
            </a:r>
          </a:p>
          <a:p>
            <a:pPr marL="155539" indent="-155539" algn="just">
              <a:buFont typeface="Arial" panose="020B0604020202020204" pitchFamily="34" charset="0"/>
              <a:buChar char="•"/>
              <a:defRPr/>
            </a:pPr>
            <a:r>
              <a:rPr lang="fr-FR" sz="1089" dirty="0">
                <a:latin typeface="Calibri" panose="020F0502020204030204" pitchFamily="34" charset="0"/>
                <a:cs typeface="Arial" charset="0"/>
              </a:rPr>
              <a:t>recours à des experts externes (études de marché, études juridiques et fiscales liées à la faisabilité commerciale…), </a:t>
            </a:r>
          </a:p>
          <a:p>
            <a:pPr marL="155539" indent="-155539" algn="just">
              <a:buFont typeface="Arial" panose="020B0604020202020204" pitchFamily="34" charset="0"/>
              <a:buChar char="•"/>
              <a:defRPr/>
            </a:pPr>
            <a:r>
              <a:rPr lang="fr-FR" sz="1089" dirty="0">
                <a:latin typeface="Calibri" panose="020F0502020204030204" pitchFamily="34" charset="0"/>
                <a:cs typeface="Arial" charset="0"/>
              </a:rPr>
              <a:t>premiers frais de communication et de promotion pour tester le marché (réalisation de plaquettes, d’un site Internet, salons…),</a:t>
            </a:r>
          </a:p>
          <a:p>
            <a:pPr marL="155539" indent="-155539" algn="just">
              <a:buFont typeface="Arial" panose="020B0604020202020204" pitchFamily="34" charset="0"/>
              <a:buChar char="•"/>
              <a:defRPr/>
            </a:pPr>
            <a:r>
              <a:rPr lang="fr-FR" sz="1089" dirty="0">
                <a:latin typeface="Calibri" panose="020F0502020204030204" pitchFamily="34" charset="0"/>
                <a:cs typeface="Arial" charset="0"/>
              </a:rPr>
              <a:t>frais de déplacement en France ou à l’étranger en lien avec la participation à des salons (billets de train et d’avion uniquement).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2B88DF-39D4-4EBB-87AF-A0DAADF93A0E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A6AAFFC-D574-4FD2-AE35-23B936406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127" y="6119267"/>
            <a:ext cx="1106758" cy="4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16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FBE82631-F88E-4ADA-A927-C31BF08192C4}"/>
              </a:ext>
            </a:extLst>
          </p:cNvPr>
          <p:cNvSpPr txBox="1">
            <a:spLocks/>
          </p:cNvSpPr>
          <p:nvPr/>
        </p:nvSpPr>
        <p:spPr bwMode="auto">
          <a:xfrm>
            <a:off x="3465626" y="379397"/>
            <a:ext cx="6598773" cy="84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992" dirty="0"/>
              <a:t>Dispositif START’OC </a:t>
            </a:r>
            <a:r>
              <a:rPr lang="fr-FR" altLang="fr-FR" sz="3992" dirty="0" err="1"/>
              <a:t>PROcess</a:t>
            </a:r>
            <a:endParaRPr lang="fr-FR" altLang="fr-FR" sz="3992" dirty="0"/>
          </a:p>
        </p:txBody>
      </p:sp>
      <p:grpSp>
        <p:nvGrpSpPr>
          <p:cNvPr id="30" name="Group 31">
            <a:extLst>
              <a:ext uri="{FF2B5EF4-FFF2-40B4-BE49-F238E27FC236}">
                <a16:creationId xmlns:a16="http://schemas.microsoft.com/office/drawing/2014/main" id="{FA52584F-6397-4926-BDB6-DDE4666494CD}"/>
              </a:ext>
            </a:extLst>
          </p:cNvPr>
          <p:cNvGrpSpPr>
            <a:grpSpLocks/>
          </p:cNvGrpSpPr>
          <p:nvPr/>
        </p:nvGrpSpPr>
        <p:grpSpPr bwMode="auto">
          <a:xfrm>
            <a:off x="7824963" y="1693690"/>
            <a:ext cx="2989754" cy="671826"/>
            <a:chOff x="-170623" y="4165879"/>
            <a:chExt cx="3622892" cy="987747"/>
          </a:xfrm>
        </p:grpSpPr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1A87D9FD-F66C-4842-ACCF-D6EC67880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0623" y="4165879"/>
              <a:ext cx="3249170" cy="54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814" b="1" dirty="0" err="1">
                  <a:solidFill>
                    <a:srgbClr val="F39C12"/>
                  </a:solidFill>
                </a:rPr>
                <a:t>Dépenses</a:t>
              </a:r>
              <a:r>
                <a:rPr lang="en-US" altLang="fr-FR" sz="1814" b="1" dirty="0">
                  <a:solidFill>
                    <a:srgbClr val="F39C12"/>
                  </a:solidFill>
                </a:rPr>
                <a:t> </a:t>
              </a:r>
              <a:r>
                <a:rPr lang="en-US" altLang="fr-FR" sz="1814" b="1" dirty="0" err="1">
                  <a:solidFill>
                    <a:srgbClr val="F39C12"/>
                  </a:solidFill>
                </a:rPr>
                <a:t>éligibles</a:t>
              </a:r>
              <a:endParaRPr lang="en-US" altLang="fr-FR" sz="1814" b="1" dirty="0">
                <a:solidFill>
                  <a:srgbClr val="F39C1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4B3535-37E2-4FE4-9662-9A0B226D39D5}"/>
                </a:ext>
              </a:extLst>
            </p:cNvPr>
            <p:cNvSpPr/>
            <p:nvPr/>
          </p:nvSpPr>
          <p:spPr>
            <a:xfrm>
              <a:off x="202835" y="4771447"/>
              <a:ext cx="3249434" cy="3821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0972" indent="-120972">
                <a:buFont typeface="Arial" panose="020B0604020202020204" pitchFamily="34" charset="0"/>
                <a:buChar char="•"/>
                <a:defRPr/>
              </a:pPr>
              <a:endParaRPr lang="fr-FR" sz="1089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3" name="Rectangle 8">
            <a:extLst>
              <a:ext uri="{FF2B5EF4-FFF2-40B4-BE49-F238E27FC236}">
                <a16:creationId xmlns:a16="http://schemas.microsoft.com/office/drawing/2014/main" id="{581C6947-0EB2-4F9D-B14F-3AE2B656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897" y="4712246"/>
            <a:ext cx="2544747" cy="34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14" tIns="31106" rIns="62214" bIns="31106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1814" b="1" dirty="0">
                <a:solidFill>
                  <a:srgbClr val="389E92"/>
                </a:solidFill>
              </a:rPr>
              <a:t>Intervention </a:t>
            </a:r>
            <a:r>
              <a:rPr lang="en-US" altLang="fr-FR" sz="1814" b="1" dirty="0" err="1">
                <a:solidFill>
                  <a:srgbClr val="389E92"/>
                </a:solidFill>
              </a:rPr>
              <a:t>régionale</a:t>
            </a:r>
            <a:endParaRPr lang="en-US" altLang="fr-FR" sz="1814" b="1" dirty="0">
              <a:solidFill>
                <a:srgbClr val="389E92"/>
              </a:solidFill>
            </a:endParaRPr>
          </a:p>
        </p:txBody>
      </p:sp>
      <p:grpSp>
        <p:nvGrpSpPr>
          <p:cNvPr id="34" name="Group 16">
            <a:extLst>
              <a:ext uri="{FF2B5EF4-FFF2-40B4-BE49-F238E27FC236}">
                <a16:creationId xmlns:a16="http://schemas.microsoft.com/office/drawing/2014/main" id="{CDBAF6EE-F972-4CAF-AE8E-7043E60F59D0}"/>
              </a:ext>
            </a:extLst>
          </p:cNvPr>
          <p:cNvGrpSpPr>
            <a:grpSpLocks/>
          </p:cNvGrpSpPr>
          <p:nvPr/>
        </p:nvGrpSpPr>
        <p:grpSpPr bwMode="auto">
          <a:xfrm>
            <a:off x="5481838" y="1938516"/>
            <a:ext cx="2564909" cy="2559148"/>
            <a:chOff x="5024185" y="2044103"/>
            <a:chExt cx="2155088" cy="2150200"/>
          </a:xfrm>
        </p:grpSpPr>
        <p:sp>
          <p:nvSpPr>
            <p:cNvPr id="35" name="Shape 1755">
              <a:extLst>
                <a:ext uri="{FF2B5EF4-FFF2-40B4-BE49-F238E27FC236}">
                  <a16:creationId xmlns:a16="http://schemas.microsoft.com/office/drawing/2014/main" id="{3A4B524E-BF07-4009-B1EF-26FACD810258}"/>
                </a:ext>
              </a:extLst>
            </p:cNvPr>
            <p:cNvSpPr/>
            <p:nvPr/>
          </p:nvSpPr>
          <p:spPr>
            <a:xfrm>
              <a:off x="5024185" y="2044103"/>
              <a:ext cx="1078149" cy="107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871" y="0"/>
                    <a:pt x="18871" y="0"/>
                    <a:pt x="18871" y="0"/>
                  </a:cubicBezTo>
                  <a:cubicBezTo>
                    <a:pt x="18871" y="4250"/>
                    <a:pt x="18871" y="4250"/>
                    <a:pt x="18871" y="4250"/>
                  </a:cubicBezTo>
                  <a:cubicBezTo>
                    <a:pt x="17652" y="4483"/>
                    <a:pt x="16374" y="4832"/>
                    <a:pt x="15271" y="5240"/>
                  </a:cubicBezTo>
                  <a:cubicBezTo>
                    <a:pt x="13123" y="1514"/>
                    <a:pt x="13123" y="1514"/>
                    <a:pt x="13123" y="1514"/>
                  </a:cubicBezTo>
                  <a:cubicBezTo>
                    <a:pt x="8419" y="4250"/>
                    <a:pt x="8419" y="4250"/>
                    <a:pt x="8419" y="4250"/>
                  </a:cubicBezTo>
                  <a:cubicBezTo>
                    <a:pt x="10568" y="7918"/>
                    <a:pt x="10568" y="7918"/>
                    <a:pt x="10568" y="7918"/>
                  </a:cubicBezTo>
                  <a:cubicBezTo>
                    <a:pt x="9639" y="8733"/>
                    <a:pt x="8710" y="9665"/>
                    <a:pt x="7955" y="10654"/>
                  </a:cubicBezTo>
                  <a:cubicBezTo>
                    <a:pt x="4239" y="8500"/>
                    <a:pt x="4239" y="8500"/>
                    <a:pt x="4239" y="8500"/>
                  </a:cubicBezTo>
                  <a:cubicBezTo>
                    <a:pt x="1626" y="13100"/>
                    <a:pt x="1626" y="13100"/>
                    <a:pt x="1626" y="13100"/>
                  </a:cubicBezTo>
                  <a:cubicBezTo>
                    <a:pt x="5284" y="15254"/>
                    <a:pt x="5284" y="15254"/>
                    <a:pt x="5284" y="15254"/>
                  </a:cubicBezTo>
                  <a:cubicBezTo>
                    <a:pt x="4761" y="16477"/>
                    <a:pt x="4529" y="17641"/>
                    <a:pt x="4297" y="18922"/>
                  </a:cubicBezTo>
                  <a:cubicBezTo>
                    <a:pt x="0" y="18922"/>
                    <a:pt x="0" y="18922"/>
                    <a:pt x="0" y="18922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980B9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6" name="Shape 1758">
              <a:extLst>
                <a:ext uri="{FF2B5EF4-FFF2-40B4-BE49-F238E27FC236}">
                  <a16:creationId xmlns:a16="http://schemas.microsoft.com/office/drawing/2014/main" id="{4ABFE40F-519B-4A96-B594-D688B3DD5226}"/>
                </a:ext>
              </a:extLst>
            </p:cNvPr>
            <p:cNvSpPr/>
            <p:nvPr/>
          </p:nvSpPr>
          <p:spPr>
            <a:xfrm>
              <a:off x="6102334" y="2044103"/>
              <a:ext cx="1076939" cy="107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78" y="0"/>
                    <a:pt x="2678" y="0"/>
                    <a:pt x="2678" y="0"/>
                  </a:cubicBezTo>
                  <a:cubicBezTo>
                    <a:pt x="2678" y="4250"/>
                    <a:pt x="2678" y="4250"/>
                    <a:pt x="2678" y="4250"/>
                  </a:cubicBezTo>
                  <a:cubicBezTo>
                    <a:pt x="3901" y="4483"/>
                    <a:pt x="5182" y="4832"/>
                    <a:pt x="6288" y="5240"/>
                  </a:cubicBezTo>
                  <a:cubicBezTo>
                    <a:pt x="8442" y="1514"/>
                    <a:pt x="8442" y="1514"/>
                    <a:pt x="8442" y="1514"/>
                  </a:cubicBezTo>
                  <a:cubicBezTo>
                    <a:pt x="13158" y="4250"/>
                    <a:pt x="13158" y="4250"/>
                    <a:pt x="13158" y="4250"/>
                  </a:cubicBezTo>
                  <a:cubicBezTo>
                    <a:pt x="11004" y="7918"/>
                    <a:pt x="11004" y="7918"/>
                    <a:pt x="11004" y="7918"/>
                  </a:cubicBezTo>
                  <a:cubicBezTo>
                    <a:pt x="11994" y="8733"/>
                    <a:pt x="12867" y="9665"/>
                    <a:pt x="13624" y="10654"/>
                  </a:cubicBezTo>
                  <a:cubicBezTo>
                    <a:pt x="17350" y="8500"/>
                    <a:pt x="17350" y="8500"/>
                    <a:pt x="17350" y="8500"/>
                  </a:cubicBezTo>
                  <a:cubicBezTo>
                    <a:pt x="20028" y="13100"/>
                    <a:pt x="20028" y="13100"/>
                    <a:pt x="20028" y="13100"/>
                  </a:cubicBezTo>
                  <a:cubicBezTo>
                    <a:pt x="16360" y="15254"/>
                    <a:pt x="16360" y="15254"/>
                    <a:pt x="16360" y="15254"/>
                  </a:cubicBezTo>
                  <a:cubicBezTo>
                    <a:pt x="16826" y="16477"/>
                    <a:pt x="17117" y="17641"/>
                    <a:pt x="17292" y="18922"/>
                  </a:cubicBezTo>
                  <a:cubicBezTo>
                    <a:pt x="21600" y="18922"/>
                    <a:pt x="21600" y="18922"/>
                    <a:pt x="21600" y="1892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9C12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7" name="Shape 1761">
              <a:extLst>
                <a:ext uri="{FF2B5EF4-FFF2-40B4-BE49-F238E27FC236}">
                  <a16:creationId xmlns:a16="http://schemas.microsoft.com/office/drawing/2014/main" id="{0BB72A3E-EF67-4852-B263-F6DF27A6F27A}"/>
                </a:ext>
              </a:extLst>
            </p:cNvPr>
            <p:cNvSpPr/>
            <p:nvPr/>
          </p:nvSpPr>
          <p:spPr>
            <a:xfrm>
              <a:off x="6102334" y="3119808"/>
              <a:ext cx="1076939" cy="107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678" y="21600"/>
                    <a:pt x="2678" y="21600"/>
                    <a:pt x="2678" y="21600"/>
                  </a:cubicBezTo>
                  <a:cubicBezTo>
                    <a:pt x="2678" y="17408"/>
                    <a:pt x="2678" y="17408"/>
                    <a:pt x="2678" y="17408"/>
                  </a:cubicBezTo>
                  <a:cubicBezTo>
                    <a:pt x="3901" y="17175"/>
                    <a:pt x="5182" y="16826"/>
                    <a:pt x="6288" y="16418"/>
                  </a:cubicBezTo>
                  <a:cubicBezTo>
                    <a:pt x="8442" y="20086"/>
                    <a:pt x="8442" y="20086"/>
                    <a:pt x="8442" y="20086"/>
                  </a:cubicBezTo>
                  <a:cubicBezTo>
                    <a:pt x="13158" y="17408"/>
                    <a:pt x="13158" y="17408"/>
                    <a:pt x="13158" y="17408"/>
                  </a:cubicBezTo>
                  <a:cubicBezTo>
                    <a:pt x="11004" y="13740"/>
                    <a:pt x="11004" y="13740"/>
                    <a:pt x="11004" y="13740"/>
                  </a:cubicBezTo>
                  <a:cubicBezTo>
                    <a:pt x="11994" y="12867"/>
                    <a:pt x="12867" y="11994"/>
                    <a:pt x="13624" y="11004"/>
                  </a:cubicBezTo>
                  <a:cubicBezTo>
                    <a:pt x="17350" y="13158"/>
                    <a:pt x="17350" y="13158"/>
                    <a:pt x="17350" y="13158"/>
                  </a:cubicBezTo>
                  <a:cubicBezTo>
                    <a:pt x="20028" y="8500"/>
                    <a:pt x="20028" y="8500"/>
                    <a:pt x="20028" y="8500"/>
                  </a:cubicBezTo>
                  <a:cubicBezTo>
                    <a:pt x="16360" y="6346"/>
                    <a:pt x="16360" y="6346"/>
                    <a:pt x="16360" y="6346"/>
                  </a:cubicBezTo>
                  <a:cubicBezTo>
                    <a:pt x="16826" y="5182"/>
                    <a:pt x="17117" y="4017"/>
                    <a:pt x="17292" y="2678"/>
                  </a:cubicBezTo>
                  <a:cubicBezTo>
                    <a:pt x="21600" y="2678"/>
                    <a:pt x="21600" y="2678"/>
                    <a:pt x="21600" y="267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89E92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8" name="Shape 1764">
              <a:extLst>
                <a:ext uri="{FF2B5EF4-FFF2-40B4-BE49-F238E27FC236}">
                  <a16:creationId xmlns:a16="http://schemas.microsoft.com/office/drawing/2014/main" id="{8A464D93-D135-4128-8586-00A06A1F00C5}"/>
                </a:ext>
              </a:extLst>
            </p:cNvPr>
            <p:cNvSpPr/>
            <p:nvPr/>
          </p:nvSpPr>
          <p:spPr>
            <a:xfrm>
              <a:off x="5024185" y="3119808"/>
              <a:ext cx="1078149" cy="107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8871" y="21600"/>
                    <a:pt x="18871" y="21600"/>
                    <a:pt x="18871" y="21600"/>
                  </a:cubicBezTo>
                  <a:cubicBezTo>
                    <a:pt x="18871" y="17408"/>
                    <a:pt x="18871" y="17408"/>
                    <a:pt x="18871" y="17408"/>
                  </a:cubicBezTo>
                  <a:cubicBezTo>
                    <a:pt x="17652" y="17175"/>
                    <a:pt x="16374" y="16826"/>
                    <a:pt x="15271" y="16418"/>
                  </a:cubicBezTo>
                  <a:cubicBezTo>
                    <a:pt x="13123" y="20086"/>
                    <a:pt x="13123" y="20086"/>
                    <a:pt x="13123" y="20086"/>
                  </a:cubicBezTo>
                  <a:cubicBezTo>
                    <a:pt x="8419" y="17408"/>
                    <a:pt x="8419" y="17408"/>
                    <a:pt x="8419" y="17408"/>
                  </a:cubicBezTo>
                  <a:cubicBezTo>
                    <a:pt x="10568" y="13740"/>
                    <a:pt x="10568" y="13740"/>
                    <a:pt x="10568" y="13740"/>
                  </a:cubicBezTo>
                  <a:cubicBezTo>
                    <a:pt x="9639" y="12867"/>
                    <a:pt x="8710" y="11994"/>
                    <a:pt x="7955" y="11004"/>
                  </a:cubicBezTo>
                  <a:cubicBezTo>
                    <a:pt x="4239" y="13158"/>
                    <a:pt x="4239" y="13158"/>
                    <a:pt x="4239" y="13158"/>
                  </a:cubicBezTo>
                  <a:cubicBezTo>
                    <a:pt x="1626" y="8500"/>
                    <a:pt x="1626" y="8500"/>
                    <a:pt x="1626" y="8500"/>
                  </a:cubicBezTo>
                  <a:cubicBezTo>
                    <a:pt x="5284" y="6346"/>
                    <a:pt x="5284" y="6346"/>
                    <a:pt x="5284" y="6346"/>
                  </a:cubicBezTo>
                  <a:cubicBezTo>
                    <a:pt x="4761" y="5182"/>
                    <a:pt x="4529" y="4017"/>
                    <a:pt x="4297" y="2678"/>
                  </a:cubicBezTo>
                  <a:cubicBezTo>
                    <a:pt x="0" y="2678"/>
                    <a:pt x="0" y="2678"/>
                    <a:pt x="0" y="26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C8F76718-D824-4FEB-9C6D-9D86F0350C98}"/>
              </a:ext>
            </a:extLst>
          </p:cNvPr>
          <p:cNvGrpSpPr>
            <a:grpSpLocks/>
          </p:cNvGrpSpPr>
          <p:nvPr/>
        </p:nvGrpSpPr>
        <p:grpSpPr bwMode="auto">
          <a:xfrm>
            <a:off x="2925569" y="1715291"/>
            <a:ext cx="2564910" cy="1016851"/>
            <a:chOff x="203099" y="4397186"/>
            <a:chExt cx="3249170" cy="1494200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3072DD3B-F952-43A2-AFAD-7AD854F29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200" y="4397186"/>
              <a:ext cx="1702517" cy="54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fr-FR" sz="1814" b="1">
                  <a:solidFill>
                    <a:srgbClr val="4F8DD1"/>
                  </a:solidFill>
                </a:rPr>
                <a:t>Objectifs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1228B0B5-D929-47B7-8251-4FEE5674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9" y="4770538"/>
              <a:ext cx="3249170" cy="112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fr-FR" altLang="fr-FR" sz="1089" b="1" dirty="0"/>
                <a:t>Soutenir les start-ups dans leur phase d’amorçage</a:t>
              </a:r>
              <a:r>
                <a:rPr lang="fr-FR" altLang="fr-FR" sz="1089" dirty="0"/>
                <a:t> en les aidant à pénétrer leur marché et à bâtir un modèle économique viable.</a:t>
              </a:r>
            </a:p>
          </p:txBody>
        </p:sp>
      </p:grpSp>
      <p:grpSp>
        <p:nvGrpSpPr>
          <p:cNvPr id="42" name="Group 40">
            <a:extLst>
              <a:ext uri="{FF2B5EF4-FFF2-40B4-BE49-F238E27FC236}">
                <a16:creationId xmlns:a16="http://schemas.microsoft.com/office/drawing/2014/main" id="{36E24784-52D6-49E5-A325-9CF4287E68D0}"/>
              </a:ext>
            </a:extLst>
          </p:cNvPr>
          <p:cNvGrpSpPr>
            <a:grpSpLocks/>
          </p:cNvGrpSpPr>
          <p:nvPr/>
        </p:nvGrpSpPr>
        <p:grpSpPr bwMode="auto">
          <a:xfrm>
            <a:off x="2770976" y="3858237"/>
            <a:ext cx="3107846" cy="2337845"/>
            <a:chOff x="203098" y="4388754"/>
            <a:chExt cx="3930923" cy="34341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EFDEFEA-4B5B-45FA-B284-A97A4E8A9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8" y="4388754"/>
              <a:ext cx="3249170" cy="54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fr-FR" sz="1814" b="1">
                  <a:solidFill>
                    <a:srgbClr val="C0392B"/>
                  </a:solidFill>
                </a:rPr>
                <a:t>Bénéficiaires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FE1CB78-C93B-4C13-BB0E-A1953694E628}"/>
                </a:ext>
              </a:extLst>
            </p:cNvPr>
            <p:cNvSpPr/>
            <p:nvPr/>
          </p:nvSpPr>
          <p:spPr>
            <a:xfrm>
              <a:off x="203098" y="4978974"/>
              <a:ext cx="3930923" cy="28439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0972" indent="-120972" algn="just">
                <a:buFont typeface="Arial" panose="020B0604020202020204" pitchFamily="34" charset="0"/>
                <a:buChar char="•"/>
                <a:defRPr/>
              </a:pP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Start-ups de moins de 3 ans</a:t>
              </a:r>
            </a:p>
            <a:p>
              <a:pPr marL="120972" indent="-120972" algn="just">
                <a:buFont typeface="Arial" panose="020B0604020202020204" pitchFamily="34" charset="0"/>
                <a:buChar char="•"/>
                <a:defRPr/>
              </a:pP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Start-ups de de moins de 5 ans </a:t>
              </a: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pour celles ayant eu une commercialisation tardive du produit/service innovant ou ayant pivoté.</a:t>
              </a:r>
            </a:p>
            <a:p>
              <a:pPr marL="120972" indent="-120972" algn="just">
                <a:buFont typeface="Arial" panose="020B0604020202020204" pitchFamily="34" charset="0"/>
                <a:buChar char="•"/>
                <a:defRPr/>
              </a:pP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Start-ups de moins de 7 ans </a:t>
              </a: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(secteur des biotechnologies)</a:t>
              </a:r>
            </a:p>
            <a:p>
              <a:pPr marL="120975" indent="-120975" algn="just">
                <a:buFont typeface="Arial" pitchFamily="34" charset="0"/>
                <a:buChar char="•"/>
                <a:defRPr/>
              </a:pP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Les bénéficiaires devront être accompagnés par une structure spécialisée basée en région (incubateur, pépinière, chambre consulaire…)</a:t>
              </a:r>
            </a:p>
            <a:p>
              <a:pPr marL="120975" indent="-120975" algn="just">
                <a:buFont typeface="Arial" pitchFamily="34" charset="0"/>
                <a:buChar char="•"/>
                <a:defRPr/>
              </a:pPr>
              <a:r>
                <a:rPr lang="fr-FR" sz="1089" b="1" dirty="0">
                  <a:latin typeface="Calibri" panose="020F0502020204030204" pitchFamily="34" charset="0"/>
                  <a:cs typeface="Arial" charset="0"/>
                </a:rPr>
                <a:t>Zone géographique : </a:t>
              </a:r>
              <a:r>
                <a:rPr lang="fr-FR" sz="1089" dirty="0">
                  <a:latin typeface="Calibri" panose="020F0502020204030204" pitchFamily="34" charset="0"/>
                  <a:cs typeface="Arial" charset="0"/>
                </a:rPr>
                <a:t>ensemble du territoire Occitanie.</a:t>
              </a:r>
            </a:p>
          </p:txBody>
        </p:sp>
      </p:grpSp>
      <p:pic>
        <p:nvPicPr>
          <p:cNvPr id="45" name="Graphic 11" descr="Bullseye">
            <a:extLst>
              <a:ext uri="{FF2B5EF4-FFF2-40B4-BE49-F238E27FC236}">
                <a16:creationId xmlns:a16="http://schemas.microsoft.com/office/drawing/2014/main" id="{BC477AF3-0447-43A7-8E05-4C6CE5E3F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78" y="2556341"/>
            <a:ext cx="542937" cy="5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Freeform 425">
            <a:extLst>
              <a:ext uri="{FF2B5EF4-FFF2-40B4-BE49-F238E27FC236}">
                <a16:creationId xmlns:a16="http://schemas.microsoft.com/office/drawing/2014/main" id="{83670D22-5E88-482B-8837-56F404C79813}"/>
              </a:ext>
            </a:extLst>
          </p:cNvPr>
          <p:cNvSpPr/>
          <p:nvPr/>
        </p:nvSpPr>
        <p:spPr>
          <a:xfrm>
            <a:off x="6121265" y="3413231"/>
            <a:ext cx="475250" cy="445006"/>
          </a:xfrm>
          <a:custGeom>
            <a:avLst/>
            <a:gdLst>
              <a:gd name="connsiteX0" fmla="*/ 169590 w 540885"/>
              <a:gd name="connsiteY0" fmla="*/ 270443 h 504826"/>
              <a:gd name="connsiteX1" fmla="*/ 181704 w 540885"/>
              <a:gd name="connsiteY1" fmla="*/ 276500 h 504826"/>
              <a:gd name="connsiteX2" fmla="*/ 202269 w 540885"/>
              <a:gd name="connsiteY2" fmla="*/ 290022 h 504826"/>
              <a:gd name="connsiteX3" fmla="*/ 232412 w 540885"/>
              <a:gd name="connsiteY3" fmla="*/ 303544 h 504826"/>
              <a:gd name="connsiteX4" fmla="*/ 270443 w 540885"/>
              <a:gd name="connsiteY4" fmla="*/ 309601 h 504826"/>
              <a:gd name="connsiteX5" fmla="*/ 308473 w 540885"/>
              <a:gd name="connsiteY5" fmla="*/ 303544 h 504826"/>
              <a:gd name="connsiteX6" fmla="*/ 338617 w 540885"/>
              <a:gd name="connsiteY6" fmla="*/ 290022 h 504826"/>
              <a:gd name="connsiteX7" fmla="*/ 359181 w 540885"/>
              <a:gd name="connsiteY7" fmla="*/ 276500 h 504826"/>
              <a:gd name="connsiteX8" fmla="*/ 371295 w 540885"/>
              <a:gd name="connsiteY8" fmla="*/ 270443 h 504826"/>
              <a:gd name="connsiteX9" fmla="*/ 402705 w 540885"/>
              <a:gd name="connsiteY9" fmla="*/ 276077 h 504826"/>
              <a:gd name="connsiteX10" fmla="*/ 426792 w 540885"/>
              <a:gd name="connsiteY10" fmla="*/ 291149 h 504826"/>
              <a:gd name="connsiteX11" fmla="*/ 444258 w 540885"/>
              <a:gd name="connsiteY11" fmla="*/ 313967 h 504826"/>
              <a:gd name="connsiteX12" fmla="*/ 456371 w 540885"/>
              <a:gd name="connsiteY12" fmla="*/ 341434 h 504826"/>
              <a:gd name="connsiteX13" fmla="*/ 463837 w 540885"/>
              <a:gd name="connsiteY13" fmla="*/ 372000 h 504826"/>
              <a:gd name="connsiteX14" fmla="*/ 467781 w 540885"/>
              <a:gd name="connsiteY14" fmla="*/ 402706 h 504826"/>
              <a:gd name="connsiteX15" fmla="*/ 468767 w 540885"/>
              <a:gd name="connsiteY15" fmla="*/ 431863 h 504826"/>
              <a:gd name="connsiteX16" fmla="*/ 448202 w 540885"/>
              <a:gd name="connsiteY16" fmla="*/ 485247 h 504826"/>
              <a:gd name="connsiteX17" fmla="*/ 393550 w 540885"/>
              <a:gd name="connsiteY17" fmla="*/ 504826 h 504826"/>
              <a:gd name="connsiteX18" fmla="*/ 147335 w 540885"/>
              <a:gd name="connsiteY18" fmla="*/ 504826 h 504826"/>
              <a:gd name="connsiteX19" fmla="*/ 92683 w 540885"/>
              <a:gd name="connsiteY19" fmla="*/ 485247 h 504826"/>
              <a:gd name="connsiteX20" fmla="*/ 72118 w 540885"/>
              <a:gd name="connsiteY20" fmla="*/ 431863 h 504826"/>
              <a:gd name="connsiteX21" fmla="*/ 73104 w 540885"/>
              <a:gd name="connsiteY21" fmla="*/ 402706 h 504826"/>
              <a:gd name="connsiteX22" fmla="*/ 77049 w 540885"/>
              <a:gd name="connsiteY22" fmla="*/ 372000 h 504826"/>
              <a:gd name="connsiteX23" fmla="*/ 84514 w 540885"/>
              <a:gd name="connsiteY23" fmla="*/ 341434 h 504826"/>
              <a:gd name="connsiteX24" fmla="*/ 96628 w 540885"/>
              <a:gd name="connsiteY24" fmla="*/ 313967 h 504826"/>
              <a:gd name="connsiteX25" fmla="*/ 114093 w 540885"/>
              <a:gd name="connsiteY25" fmla="*/ 291149 h 504826"/>
              <a:gd name="connsiteX26" fmla="*/ 138180 w 540885"/>
              <a:gd name="connsiteY26" fmla="*/ 276077 h 504826"/>
              <a:gd name="connsiteX27" fmla="*/ 169590 w 540885"/>
              <a:gd name="connsiteY27" fmla="*/ 270443 h 504826"/>
              <a:gd name="connsiteX28" fmla="*/ 505953 w 540885"/>
              <a:gd name="connsiteY28" fmla="*/ 144237 h 504826"/>
              <a:gd name="connsiteX29" fmla="*/ 540885 w 540885"/>
              <a:gd name="connsiteY29" fmla="*/ 243680 h 504826"/>
              <a:gd name="connsiteX30" fmla="*/ 525109 w 540885"/>
              <a:gd name="connsiteY30" fmla="*/ 277063 h 504826"/>
              <a:gd name="connsiteX31" fmla="*/ 486233 w 540885"/>
              <a:gd name="connsiteY31" fmla="*/ 288472 h 504826"/>
              <a:gd name="connsiteX32" fmla="*/ 448484 w 540885"/>
              <a:gd name="connsiteY32" fmla="*/ 288472 h 504826"/>
              <a:gd name="connsiteX33" fmla="*/ 373830 w 540885"/>
              <a:gd name="connsiteY33" fmla="*/ 252413 h 504826"/>
              <a:gd name="connsiteX34" fmla="*/ 396649 w 540885"/>
              <a:gd name="connsiteY34" fmla="*/ 180296 h 504826"/>
              <a:gd name="connsiteX35" fmla="*/ 395240 w 540885"/>
              <a:gd name="connsiteY35" fmla="*/ 161703 h 504826"/>
              <a:gd name="connsiteX36" fmla="*/ 432708 w 540885"/>
              <a:gd name="connsiteY36" fmla="*/ 168182 h 504826"/>
              <a:gd name="connsiteX37" fmla="*/ 466231 w 540885"/>
              <a:gd name="connsiteY37" fmla="*/ 162125 h 504826"/>
              <a:gd name="connsiteX38" fmla="*/ 493698 w 540885"/>
              <a:gd name="connsiteY38" fmla="*/ 150153 h 504826"/>
              <a:gd name="connsiteX39" fmla="*/ 505953 w 540885"/>
              <a:gd name="connsiteY39" fmla="*/ 144237 h 504826"/>
              <a:gd name="connsiteX40" fmla="*/ 34932 w 540885"/>
              <a:gd name="connsiteY40" fmla="*/ 144237 h 504826"/>
              <a:gd name="connsiteX41" fmla="*/ 47187 w 540885"/>
              <a:gd name="connsiteY41" fmla="*/ 150153 h 504826"/>
              <a:gd name="connsiteX42" fmla="*/ 74653 w 540885"/>
              <a:gd name="connsiteY42" fmla="*/ 162125 h 504826"/>
              <a:gd name="connsiteX43" fmla="*/ 108176 w 540885"/>
              <a:gd name="connsiteY43" fmla="*/ 168182 h 504826"/>
              <a:gd name="connsiteX44" fmla="*/ 145644 w 540885"/>
              <a:gd name="connsiteY44" fmla="*/ 161703 h 504826"/>
              <a:gd name="connsiteX45" fmla="*/ 144235 w 540885"/>
              <a:gd name="connsiteY45" fmla="*/ 180296 h 504826"/>
              <a:gd name="connsiteX46" fmla="*/ 167054 w 540885"/>
              <a:gd name="connsiteY46" fmla="*/ 252413 h 504826"/>
              <a:gd name="connsiteX47" fmla="*/ 92401 w 540885"/>
              <a:gd name="connsiteY47" fmla="*/ 288472 h 504826"/>
              <a:gd name="connsiteX48" fmla="*/ 54652 w 540885"/>
              <a:gd name="connsiteY48" fmla="*/ 288472 h 504826"/>
              <a:gd name="connsiteX49" fmla="*/ 15776 w 540885"/>
              <a:gd name="connsiteY49" fmla="*/ 277063 h 504826"/>
              <a:gd name="connsiteX50" fmla="*/ 0 w 540885"/>
              <a:gd name="connsiteY50" fmla="*/ 243680 h 504826"/>
              <a:gd name="connsiteX51" fmla="*/ 34932 w 540885"/>
              <a:gd name="connsiteY51" fmla="*/ 144237 h 504826"/>
              <a:gd name="connsiteX52" fmla="*/ 270442 w 540885"/>
              <a:gd name="connsiteY52" fmla="*/ 72119 h 504826"/>
              <a:gd name="connsiteX53" fmla="*/ 346926 w 540885"/>
              <a:gd name="connsiteY53" fmla="*/ 103811 h 504826"/>
              <a:gd name="connsiteX54" fmla="*/ 378619 w 540885"/>
              <a:gd name="connsiteY54" fmla="*/ 180296 h 504826"/>
              <a:gd name="connsiteX55" fmla="*/ 346926 w 540885"/>
              <a:gd name="connsiteY55" fmla="*/ 256780 h 504826"/>
              <a:gd name="connsiteX56" fmla="*/ 270442 w 540885"/>
              <a:gd name="connsiteY56" fmla="*/ 288472 h 504826"/>
              <a:gd name="connsiteX57" fmla="*/ 193957 w 540885"/>
              <a:gd name="connsiteY57" fmla="*/ 256780 h 504826"/>
              <a:gd name="connsiteX58" fmla="*/ 162265 w 540885"/>
              <a:gd name="connsiteY58" fmla="*/ 180296 h 504826"/>
              <a:gd name="connsiteX59" fmla="*/ 193957 w 540885"/>
              <a:gd name="connsiteY59" fmla="*/ 103811 h 504826"/>
              <a:gd name="connsiteX60" fmla="*/ 270442 w 540885"/>
              <a:gd name="connsiteY60" fmla="*/ 72119 h 504826"/>
              <a:gd name="connsiteX61" fmla="*/ 432707 w 540885"/>
              <a:gd name="connsiteY61" fmla="*/ 0 h 504826"/>
              <a:gd name="connsiteX62" fmla="*/ 483697 w 540885"/>
              <a:gd name="connsiteY62" fmla="*/ 21128 h 504826"/>
              <a:gd name="connsiteX63" fmla="*/ 504825 w 540885"/>
              <a:gd name="connsiteY63" fmla="*/ 72118 h 504826"/>
              <a:gd name="connsiteX64" fmla="*/ 483697 w 540885"/>
              <a:gd name="connsiteY64" fmla="*/ 123108 h 504826"/>
              <a:gd name="connsiteX65" fmla="*/ 432707 w 540885"/>
              <a:gd name="connsiteY65" fmla="*/ 144236 h 504826"/>
              <a:gd name="connsiteX66" fmla="*/ 381717 w 540885"/>
              <a:gd name="connsiteY66" fmla="*/ 123108 h 504826"/>
              <a:gd name="connsiteX67" fmla="*/ 360589 w 540885"/>
              <a:gd name="connsiteY67" fmla="*/ 72118 h 504826"/>
              <a:gd name="connsiteX68" fmla="*/ 381717 w 540885"/>
              <a:gd name="connsiteY68" fmla="*/ 21128 h 504826"/>
              <a:gd name="connsiteX69" fmla="*/ 432707 w 540885"/>
              <a:gd name="connsiteY69" fmla="*/ 0 h 504826"/>
              <a:gd name="connsiteX70" fmla="*/ 108176 w 540885"/>
              <a:gd name="connsiteY70" fmla="*/ 0 h 504826"/>
              <a:gd name="connsiteX71" fmla="*/ 159167 w 540885"/>
              <a:gd name="connsiteY71" fmla="*/ 21128 h 504826"/>
              <a:gd name="connsiteX72" fmla="*/ 180295 w 540885"/>
              <a:gd name="connsiteY72" fmla="*/ 72118 h 504826"/>
              <a:gd name="connsiteX73" fmla="*/ 159167 w 540885"/>
              <a:gd name="connsiteY73" fmla="*/ 123108 h 504826"/>
              <a:gd name="connsiteX74" fmla="*/ 108176 w 540885"/>
              <a:gd name="connsiteY74" fmla="*/ 144236 h 504826"/>
              <a:gd name="connsiteX75" fmla="*/ 57187 w 540885"/>
              <a:gd name="connsiteY75" fmla="*/ 123108 h 504826"/>
              <a:gd name="connsiteX76" fmla="*/ 36059 w 540885"/>
              <a:gd name="connsiteY76" fmla="*/ 72118 h 504826"/>
              <a:gd name="connsiteX77" fmla="*/ 57187 w 540885"/>
              <a:gd name="connsiteY77" fmla="*/ 21128 h 504826"/>
              <a:gd name="connsiteX78" fmla="*/ 108176 w 540885"/>
              <a:gd name="connsiteY78" fmla="*/ 0 h 5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0885" h="504826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4" tIns="31106" rIns="62214" bIns="31106" anchor="ctr"/>
          <a:lstStyle/>
          <a:p>
            <a:pPr algn="ctr">
              <a:defRPr/>
            </a:pPr>
            <a:endParaRPr lang="en-US" sz="816"/>
          </a:p>
        </p:txBody>
      </p:sp>
      <p:sp>
        <p:nvSpPr>
          <p:cNvPr id="47" name="Freeform 293">
            <a:extLst>
              <a:ext uri="{FF2B5EF4-FFF2-40B4-BE49-F238E27FC236}">
                <a16:creationId xmlns:a16="http://schemas.microsoft.com/office/drawing/2014/main" id="{B34168FD-037D-4DB6-8A06-CC27F088BC46}"/>
              </a:ext>
            </a:extLst>
          </p:cNvPr>
          <p:cNvSpPr/>
          <p:nvPr/>
        </p:nvSpPr>
        <p:spPr>
          <a:xfrm>
            <a:off x="6969514" y="2609627"/>
            <a:ext cx="515574" cy="394601"/>
          </a:xfrm>
          <a:custGeom>
            <a:avLst/>
            <a:gdLst/>
            <a:ahLst/>
            <a:cxnLst/>
            <a:rect l="l" t="t" r="r" b="b"/>
            <a:pathLst>
              <a:path w="436652" h="334672">
                <a:moveTo>
                  <a:pt x="371295" y="0"/>
                </a:moveTo>
                <a:cubicBezTo>
                  <a:pt x="378807" y="0"/>
                  <a:pt x="385192" y="2630"/>
                  <a:pt x="390451" y="7888"/>
                </a:cubicBezTo>
                <a:lnTo>
                  <a:pt x="428764" y="46201"/>
                </a:lnTo>
                <a:cubicBezTo>
                  <a:pt x="434022" y="51459"/>
                  <a:pt x="436652" y="57845"/>
                  <a:pt x="436652" y="65357"/>
                </a:cubicBezTo>
                <a:cubicBezTo>
                  <a:pt x="436652" y="72869"/>
                  <a:pt x="434022" y="79255"/>
                  <a:pt x="428764" y="84513"/>
                </a:cubicBezTo>
                <a:lnTo>
                  <a:pt x="224806" y="288472"/>
                </a:lnTo>
                <a:lnTo>
                  <a:pt x="186494" y="326784"/>
                </a:lnTo>
                <a:cubicBezTo>
                  <a:pt x="181234" y="332043"/>
                  <a:pt x="174848" y="334672"/>
                  <a:pt x="167337" y="334672"/>
                </a:cubicBezTo>
                <a:cubicBezTo>
                  <a:pt x="159824" y="334672"/>
                  <a:pt x="153439" y="332043"/>
                  <a:pt x="148180" y="326784"/>
                </a:cubicBezTo>
                <a:lnTo>
                  <a:pt x="109868" y="288472"/>
                </a:lnTo>
                <a:lnTo>
                  <a:pt x="7888" y="186492"/>
                </a:lnTo>
                <a:cubicBezTo>
                  <a:pt x="2630" y="181234"/>
                  <a:pt x="0" y="174849"/>
                  <a:pt x="0" y="167336"/>
                </a:cubicBezTo>
                <a:cubicBezTo>
                  <a:pt x="0" y="159824"/>
                  <a:pt x="2630" y="153439"/>
                  <a:pt x="7888" y="148180"/>
                </a:cubicBezTo>
                <a:lnTo>
                  <a:pt x="46202" y="109867"/>
                </a:lnTo>
                <a:cubicBezTo>
                  <a:pt x="51460" y="104609"/>
                  <a:pt x="57845" y="101979"/>
                  <a:pt x="65358" y="101979"/>
                </a:cubicBezTo>
                <a:cubicBezTo>
                  <a:pt x="72870" y="101979"/>
                  <a:pt x="79255" y="104609"/>
                  <a:pt x="84514" y="109867"/>
                </a:cubicBezTo>
                <a:lnTo>
                  <a:pt x="167337" y="192972"/>
                </a:lnTo>
                <a:lnTo>
                  <a:pt x="352139" y="7888"/>
                </a:lnTo>
                <a:cubicBezTo>
                  <a:pt x="357397" y="2630"/>
                  <a:pt x="363783" y="0"/>
                  <a:pt x="3712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4" tIns="31106" rIns="62214" bIns="31106" anchor="ctr"/>
          <a:lstStyle/>
          <a:p>
            <a:pPr algn="ctr">
              <a:defRPr/>
            </a:pPr>
            <a:endParaRPr lang="en-US" sz="953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90DE54-86EF-4C10-A336-A85C128E3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51" y="3218810"/>
            <a:ext cx="568859" cy="90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14" tIns="31106" rIns="62214" bIns="311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5443" b="1">
                <a:solidFill>
                  <a:schemeClr val="bg1"/>
                </a:solidFill>
                <a:latin typeface="AvantGarde"/>
              </a:rPr>
              <a:t>€</a:t>
            </a:r>
            <a:endParaRPr lang="fr-FR" altLang="fr-FR" sz="5443" b="1">
              <a:solidFill>
                <a:schemeClr val="bg1"/>
              </a:solidFill>
              <a:latin typeface="AvantGarde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25026D-606A-45F6-A8F1-F1F625C47072}"/>
              </a:ext>
            </a:extLst>
          </p:cNvPr>
          <p:cNvSpPr/>
          <p:nvPr/>
        </p:nvSpPr>
        <p:spPr>
          <a:xfrm>
            <a:off x="8133155" y="2105573"/>
            <a:ext cx="2681562" cy="1738919"/>
          </a:xfrm>
          <a:prstGeom prst="rect">
            <a:avLst/>
          </a:prstGeom>
        </p:spPr>
        <p:txBody>
          <a:bodyPr lIns="62214" tIns="31106" rIns="62214" bIns="31106">
            <a:spAutoFit/>
          </a:bodyPr>
          <a:lstStyle/>
          <a:p>
            <a:pPr algn="just">
              <a:defRPr/>
            </a:pPr>
            <a:r>
              <a:rPr lang="fr-FR" sz="1089" b="1" dirty="0">
                <a:latin typeface="Calibri" panose="020F0502020204030204" pitchFamily="34" charset="0"/>
                <a:cs typeface="Arial" charset="0"/>
              </a:rPr>
              <a:t>Opérations éligibles :</a:t>
            </a:r>
          </a:p>
          <a:p>
            <a:pPr marL="120972" indent="-120972" algn="just">
              <a:buFont typeface="Arial" pitchFamily="34" charset="0"/>
              <a:buChar char="•"/>
              <a:defRPr/>
            </a:pPr>
            <a:r>
              <a:rPr lang="fr-FR" sz="1089" dirty="0">
                <a:latin typeface="Calibri" panose="020F0502020204030204" pitchFamily="34" charset="0"/>
                <a:cs typeface="Arial" charset="0"/>
              </a:rPr>
              <a:t>salaires (chargés) sur des profils : business développeur, commercial, chargé de marketing ou de communication…</a:t>
            </a:r>
          </a:p>
          <a:p>
            <a:pPr marL="120972" indent="-120972" algn="just">
              <a:buFont typeface="Arial" pitchFamily="34" charset="0"/>
              <a:buChar char="•"/>
              <a:defRPr/>
            </a:pPr>
            <a:r>
              <a:rPr lang="fr-FR" sz="1089" dirty="0">
                <a:latin typeface="Calibri" panose="020F0502020204030204" pitchFamily="34" charset="0"/>
                <a:cs typeface="Arial" charset="0"/>
              </a:rPr>
              <a:t>indemnités de stagiaires sur des profils : commercial, chargé de marketing ou de communication… </a:t>
            </a:r>
          </a:p>
          <a:p>
            <a:pPr marL="120972" indent="-120972" algn="just">
              <a:buFont typeface="Arial" pitchFamily="34" charset="0"/>
              <a:buChar char="•"/>
              <a:defRPr/>
            </a:pPr>
            <a:r>
              <a:rPr lang="fr-FR" sz="1089" dirty="0">
                <a:latin typeface="Calibri" panose="020F0502020204030204" pitchFamily="34" charset="0"/>
                <a:cs typeface="Arial" charset="0"/>
              </a:rPr>
              <a:t>frais commerciaux, de communication et de promotion (publicité, site Internet, salons, prestataires commerciaux…).</a:t>
            </a: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FD5DE8A1-3D40-4678-88D6-E4AAC03B1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7454" y="5123944"/>
            <a:ext cx="3261942" cy="7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1763" indent="-131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fr-FR" altLang="fr-FR" sz="1089" dirty="0"/>
              <a:t>Aide sous forme d’une </a:t>
            </a:r>
            <a:r>
              <a:rPr lang="fr-FR" altLang="fr-FR" sz="1089" b="1" dirty="0"/>
              <a:t>subvention couvrant 50% des dépenses  HT</a:t>
            </a:r>
          </a:p>
          <a:p>
            <a:pPr algn="just">
              <a:spcBef>
                <a:spcPct val="0"/>
              </a:spcBef>
            </a:pPr>
            <a:r>
              <a:rPr lang="fr-FR" altLang="fr-FR" sz="1089" dirty="0"/>
              <a:t>Seuil minimal des dépenses : 50 000 €</a:t>
            </a:r>
          </a:p>
          <a:p>
            <a:pPr algn="just">
              <a:spcBef>
                <a:spcPct val="0"/>
              </a:spcBef>
            </a:pPr>
            <a:r>
              <a:rPr lang="fr-FR" altLang="fr-FR" sz="1089" dirty="0"/>
              <a:t>Plafond de l’aide : 50 000 €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076D09-99E9-4681-9C80-4D8C9F0553F0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B8E89706-6DDA-4F5F-8701-DB91A42C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127" y="6119267"/>
            <a:ext cx="1106758" cy="4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6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AutoShape 2" descr="Startup free icon">
            <a:extLst>
              <a:ext uri="{FF2B5EF4-FFF2-40B4-BE49-F238E27FC236}">
                <a16:creationId xmlns:a16="http://schemas.microsoft.com/office/drawing/2014/main" id="{2851AF2F-17BA-4B4E-8A2D-B711FB8D71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58101" y="356332"/>
            <a:ext cx="1451672" cy="14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14" tIns="31106" rIns="62214" bIns="3110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4772">
              <a:spcBef>
                <a:spcPct val="0"/>
              </a:spcBef>
              <a:buNone/>
              <a:defRPr/>
            </a:pPr>
            <a:endParaRPr lang="fr-FR" altLang="fr-FR" sz="1633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06296F6-2180-48C3-A059-7A900EE6C65F}"/>
              </a:ext>
            </a:extLst>
          </p:cNvPr>
          <p:cNvSpPr txBox="1">
            <a:spLocks/>
          </p:cNvSpPr>
          <p:nvPr/>
        </p:nvSpPr>
        <p:spPr bwMode="auto">
          <a:xfrm>
            <a:off x="3235126" y="397991"/>
            <a:ext cx="6598773" cy="84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14772">
              <a:spcBef>
                <a:spcPct val="0"/>
              </a:spcBef>
              <a:buNone/>
              <a:defRPr/>
            </a:pPr>
            <a:r>
              <a:rPr lang="fr-FR" altLang="fr-FR" sz="3992" dirty="0">
                <a:solidFill>
                  <a:prstClr val="black"/>
                </a:solidFill>
              </a:rPr>
              <a:t>Dispositif START’OC </a:t>
            </a:r>
            <a:r>
              <a:rPr lang="fr-FR" altLang="fr-FR" sz="3992" dirty="0" err="1">
                <a:solidFill>
                  <a:prstClr val="black"/>
                </a:solidFill>
              </a:rPr>
              <a:t>PROgrès</a:t>
            </a:r>
            <a:endParaRPr lang="fr-FR" altLang="fr-FR" sz="3992" dirty="0">
              <a:solidFill>
                <a:prstClr val="black"/>
              </a:solidFill>
            </a:endParaRPr>
          </a:p>
        </p:txBody>
      </p:sp>
      <p:grpSp>
        <p:nvGrpSpPr>
          <p:cNvPr id="8" name="Group 31">
            <a:extLst>
              <a:ext uri="{FF2B5EF4-FFF2-40B4-BE49-F238E27FC236}">
                <a16:creationId xmlns:a16="http://schemas.microsoft.com/office/drawing/2014/main" id="{59C333EB-037B-4C8E-8463-D2F4915D0CEA}"/>
              </a:ext>
            </a:extLst>
          </p:cNvPr>
          <p:cNvGrpSpPr>
            <a:grpSpLocks/>
          </p:cNvGrpSpPr>
          <p:nvPr/>
        </p:nvGrpSpPr>
        <p:grpSpPr bwMode="auto">
          <a:xfrm>
            <a:off x="7446154" y="1819525"/>
            <a:ext cx="2989754" cy="671826"/>
            <a:chOff x="-170623" y="4165879"/>
            <a:chExt cx="3622892" cy="987747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D01575D8-D184-419D-8F3B-E0DB632B0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0623" y="4165879"/>
              <a:ext cx="3249170" cy="54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defTabSz="620718">
                <a:spcBef>
                  <a:spcPct val="0"/>
                </a:spcBef>
                <a:buNone/>
                <a:defRPr/>
              </a:pPr>
              <a:r>
                <a:rPr lang="en-US" altLang="fr-FR" sz="1814" b="1" dirty="0" err="1">
                  <a:solidFill>
                    <a:srgbClr val="F39C12"/>
                  </a:solidFill>
                </a:rPr>
                <a:t>Dépenses</a:t>
              </a:r>
              <a:r>
                <a:rPr lang="en-US" altLang="fr-FR" sz="1814" b="1" dirty="0">
                  <a:solidFill>
                    <a:srgbClr val="F39C12"/>
                  </a:solidFill>
                </a:rPr>
                <a:t> </a:t>
              </a:r>
              <a:r>
                <a:rPr lang="en-US" altLang="fr-FR" sz="1814" b="1" dirty="0" err="1">
                  <a:solidFill>
                    <a:srgbClr val="F39C12"/>
                  </a:solidFill>
                </a:rPr>
                <a:t>éligibles</a:t>
              </a:r>
              <a:endParaRPr lang="en-US" altLang="fr-FR" sz="1814" b="1" dirty="0">
                <a:solidFill>
                  <a:srgbClr val="F39C1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817D7E-C0E3-4BC8-BEF2-0561A1C2F01E}"/>
                </a:ext>
              </a:extLst>
            </p:cNvPr>
            <p:cNvSpPr/>
            <p:nvPr/>
          </p:nvSpPr>
          <p:spPr>
            <a:xfrm>
              <a:off x="202835" y="4771447"/>
              <a:ext cx="3249434" cy="3821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0972" indent="-120972" defTabSz="414772">
                <a:buFont typeface="Arial" panose="020B0604020202020204" pitchFamily="34" charset="0"/>
                <a:buChar char="•"/>
                <a:defRPr/>
              </a:pPr>
              <a:endParaRPr lang="fr-FR" sz="1089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Rectangle 8">
            <a:extLst>
              <a:ext uri="{FF2B5EF4-FFF2-40B4-BE49-F238E27FC236}">
                <a16:creationId xmlns:a16="http://schemas.microsoft.com/office/drawing/2014/main" id="{52D282B0-05B7-4DC9-BF45-0ED689037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088" y="4838081"/>
            <a:ext cx="2544747" cy="34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14" tIns="31106" rIns="62214" bIns="31106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20718">
              <a:spcBef>
                <a:spcPct val="0"/>
              </a:spcBef>
              <a:buNone/>
              <a:defRPr/>
            </a:pPr>
            <a:r>
              <a:rPr lang="en-US" altLang="fr-FR" sz="1814" b="1" dirty="0">
                <a:solidFill>
                  <a:srgbClr val="389E92"/>
                </a:solidFill>
              </a:rPr>
              <a:t>Intervention </a:t>
            </a:r>
            <a:r>
              <a:rPr lang="en-US" altLang="fr-FR" sz="1814" b="1" dirty="0" err="1">
                <a:solidFill>
                  <a:srgbClr val="389E92"/>
                </a:solidFill>
              </a:rPr>
              <a:t>régionale</a:t>
            </a:r>
            <a:endParaRPr lang="en-US" altLang="fr-FR" sz="1814" b="1" dirty="0">
              <a:solidFill>
                <a:srgbClr val="389E92"/>
              </a:solidFill>
            </a:endParaRPr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FD5CF2D0-129F-4149-ADEE-1F28B07C4D65}"/>
              </a:ext>
            </a:extLst>
          </p:cNvPr>
          <p:cNvGrpSpPr>
            <a:grpSpLocks/>
          </p:cNvGrpSpPr>
          <p:nvPr/>
        </p:nvGrpSpPr>
        <p:grpSpPr bwMode="auto">
          <a:xfrm>
            <a:off x="5103029" y="2064351"/>
            <a:ext cx="2564909" cy="2559148"/>
            <a:chOff x="5024185" y="2044103"/>
            <a:chExt cx="2155088" cy="2150200"/>
          </a:xfrm>
        </p:grpSpPr>
        <p:sp>
          <p:nvSpPr>
            <p:cNvPr id="13" name="Shape 1755">
              <a:extLst>
                <a:ext uri="{FF2B5EF4-FFF2-40B4-BE49-F238E27FC236}">
                  <a16:creationId xmlns:a16="http://schemas.microsoft.com/office/drawing/2014/main" id="{851D5FB7-BCDE-4C3F-86E2-AE3F3319BF4B}"/>
                </a:ext>
              </a:extLst>
            </p:cNvPr>
            <p:cNvSpPr/>
            <p:nvPr/>
          </p:nvSpPr>
          <p:spPr>
            <a:xfrm>
              <a:off x="5024185" y="2044103"/>
              <a:ext cx="1078149" cy="107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871" y="0"/>
                    <a:pt x="18871" y="0"/>
                    <a:pt x="18871" y="0"/>
                  </a:cubicBezTo>
                  <a:cubicBezTo>
                    <a:pt x="18871" y="4250"/>
                    <a:pt x="18871" y="4250"/>
                    <a:pt x="18871" y="4250"/>
                  </a:cubicBezTo>
                  <a:cubicBezTo>
                    <a:pt x="17652" y="4483"/>
                    <a:pt x="16374" y="4832"/>
                    <a:pt x="15271" y="5240"/>
                  </a:cubicBezTo>
                  <a:cubicBezTo>
                    <a:pt x="13123" y="1514"/>
                    <a:pt x="13123" y="1514"/>
                    <a:pt x="13123" y="1514"/>
                  </a:cubicBezTo>
                  <a:cubicBezTo>
                    <a:pt x="8419" y="4250"/>
                    <a:pt x="8419" y="4250"/>
                    <a:pt x="8419" y="4250"/>
                  </a:cubicBezTo>
                  <a:cubicBezTo>
                    <a:pt x="10568" y="7918"/>
                    <a:pt x="10568" y="7918"/>
                    <a:pt x="10568" y="7918"/>
                  </a:cubicBezTo>
                  <a:cubicBezTo>
                    <a:pt x="9639" y="8733"/>
                    <a:pt x="8710" y="9665"/>
                    <a:pt x="7955" y="10654"/>
                  </a:cubicBezTo>
                  <a:cubicBezTo>
                    <a:pt x="4239" y="8500"/>
                    <a:pt x="4239" y="8500"/>
                    <a:pt x="4239" y="8500"/>
                  </a:cubicBezTo>
                  <a:cubicBezTo>
                    <a:pt x="1626" y="13100"/>
                    <a:pt x="1626" y="13100"/>
                    <a:pt x="1626" y="13100"/>
                  </a:cubicBezTo>
                  <a:cubicBezTo>
                    <a:pt x="5284" y="15254"/>
                    <a:pt x="5284" y="15254"/>
                    <a:pt x="5284" y="15254"/>
                  </a:cubicBezTo>
                  <a:cubicBezTo>
                    <a:pt x="4761" y="16477"/>
                    <a:pt x="4529" y="17641"/>
                    <a:pt x="4297" y="18922"/>
                  </a:cubicBezTo>
                  <a:cubicBezTo>
                    <a:pt x="0" y="18922"/>
                    <a:pt x="0" y="18922"/>
                    <a:pt x="0" y="18922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980B9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" name="Shape 1758">
              <a:extLst>
                <a:ext uri="{FF2B5EF4-FFF2-40B4-BE49-F238E27FC236}">
                  <a16:creationId xmlns:a16="http://schemas.microsoft.com/office/drawing/2014/main" id="{B8FFF8F9-331B-4687-8D54-817BE5647398}"/>
                </a:ext>
              </a:extLst>
            </p:cNvPr>
            <p:cNvSpPr/>
            <p:nvPr/>
          </p:nvSpPr>
          <p:spPr>
            <a:xfrm>
              <a:off x="6102334" y="2044103"/>
              <a:ext cx="1076939" cy="107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678" y="0"/>
                    <a:pt x="2678" y="0"/>
                    <a:pt x="2678" y="0"/>
                  </a:cubicBezTo>
                  <a:cubicBezTo>
                    <a:pt x="2678" y="4250"/>
                    <a:pt x="2678" y="4250"/>
                    <a:pt x="2678" y="4250"/>
                  </a:cubicBezTo>
                  <a:cubicBezTo>
                    <a:pt x="3901" y="4483"/>
                    <a:pt x="5182" y="4832"/>
                    <a:pt x="6288" y="5240"/>
                  </a:cubicBezTo>
                  <a:cubicBezTo>
                    <a:pt x="8442" y="1514"/>
                    <a:pt x="8442" y="1514"/>
                    <a:pt x="8442" y="1514"/>
                  </a:cubicBezTo>
                  <a:cubicBezTo>
                    <a:pt x="13158" y="4250"/>
                    <a:pt x="13158" y="4250"/>
                    <a:pt x="13158" y="4250"/>
                  </a:cubicBezTo>
                  <a:cubicBezTo>
                    <a:pt x="11004" y="7918"/>
                    <a:pt x="11004" y="7918"/>
                    <a:pt x="11004" y="7918"/>
                  </a:cubicBezTo>
                  <a:cubicBezTo>
                    <a:pt x="11994" y="8733"/>
                    <a:pt x="12867" y="9665"/>
                    <a:pt x="13624" y="10654"/>
                  </a:cubicBezTo>
                  <a:cubicBezTo>
                    <a:pt x="17350" y="8500"/>
                    <a:pt x="17350" y="8500"/>
                    <a:pt x="17350" y="8500"/>
                  </a:cubicBezTo>
                  <a:cubicBezTo>
                    <a:pt x="20028" y="13100"/>
                    <a:pt x="20028" y="13100"/>
                    <a:pt x="20028" y="13100"/>
                  </a:cubicBezTo>
                  <a:cubicBezTo>
                    <a:pt x="16360" y="15254"/>
                    <a:pt x="16360" y="15254"/>
                    <a:pt x="16360" y="15254"/>
                  </a:cubicBezTo>
                  <a:cubicBezTo>
                    <a:pt x="16826" y="16477"/>
                    <a:pt x="17117" y="17641"/>
                    <a:pt x="17292" y="18922"/>
                  </a:cubicBezTo>
                  <a:cubicBezTo>
                    <a:pt x="21600" y="18922"/>
                    <a:pt x="21600" y="18922"/>
                    <a:pt x="21600" y="18922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9C12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" name="Shape 1761">
              <a:extLst>
                <a:ext uri="{FF2B5EF4-FFF2-40B4-BE49-F238E27FC236}">
                  <a16:creationId xmlns:a16="http://schemas.microsoft.com/office/drawing/2014/main" id="{4DA0B531-76E5-47A1-9998-16BABC440368}"/>
                </a:ext>
              </a:extLst>
            </p:cNvPr>
            <p:cNvSpPr/>
            <p:nvPr/>
          </p:nvSpPr>
          <p:spPr>
            <a:xfrm>
              <a:off x="6102334" y="3119808"/>
              <a:ext cx="1076939" cy="107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678" y="21600"/>
                    <a:pt x="2678" y="21600"/>
                    <a:pt x="2678" y="21600"/>
                  </a:cubicBezTo>
                  <a:cubicBezTo>
                    <a:pt x="2678" y="17408"/>
                    <a:pt x="2678" y="17408"/>
                    <a:pt x="2678" y="17408"/>
                  </a:cubicBezTo>
                  <a:cubicBezTo>
                    <a:pt x="3901" y="17175"/>
                    <a:pt x="5182" y="16826"/>
                    <a:pt x="6288" y="16418"/>
                  </a:cubicBezTo>
                  <a:cubicBezTo>
                    <a:pt x="8442" y="20086"/>
                    <a:pt x="8442" y="20086"/>
                    <a:pt x="8442" y="20086"/>
                  </a:cubicBezTo>
                  <a:cubicBezTo>
                    <a:pt x="13158" y="17408"/>
                    <a:pt x="13158" y="17408"/>
                    <a:pt x="13158" y="17408"/>
                  </a:cubicBezTo>
                  <a:cubicBezTo>
                    <a:pt x="11004" y="13740"/>
                    <a:pt x="11004" y="13740"/>
                    <a:pt x="11004" y="13740"/>
                  </a:cubicBezTo>
                  <a:cubicBezTo>
                    <a:pt x="11994" y="12867"/>
                    <a:pt x="12867" y="11994"/>
                    <a:pt x="13624" y="11004"/>
                  </a:cubicBezTo>
                  <a:cubicBezTo>
                    <a:pt x="17350" y="13158"/>
                    <a:pt x="17350" y="13158"/>
                    <a:pt x="17350" y="13158"/>
                  </a:cubicBezTo>
                  <a:cubicBezTo>
                    <a:pt x="20028" y="8500"/>
                    <a:pt x="20028" y="8500"/>
                    <a:pt x="20028" y="8500"/>
                  </a:cubicBezTo>
                  <a:cubicBezTo>
                    <a:pt x="16360" y="6346"/>
                    <a:pt x="16360" y="6346"/>
                    <a:pt x="16360" y="6346"/>
                  </a:cubicBezTo>
                  <a:cubicBezTo>
                    <a:pt x="16826" y="5182"/>
                    <a:pt x="17117" y="4017"/>
                    <a:pt x="17292" y="2678"/>
                  </a:cubicBezTo>
                  <a:cubicBezTo>
                    <a:pt x="21600" y="2678"/>
                    <a:pt x="21600" y="2678"/>
                    <a:pt x="21600" y="267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89E92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" name="Shape 1764">
              <a:extLst>
                <a:ext uri="{FF2B5EF4-FFF2-40B4-BE49-F238E27FC236}">
                  <a16:creationId xmlns:a16="http://schemas.microsoft.com/office/drawing/2014/main" id="{29FA0F56-55DD-48F2-B7F8-545E80F73843}"/>
                </a:ext>
              </a:extLst>
            </p:cNvPr>
            <p:cNvSpPr/>
            <p:nvPr/>
          </p:nvSpPr>
          <p:spPr>
            <a:xfrm>
              <a:off x="5024185" y="3119808"/>
              <a:ext cx="1078149" cy="107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8871" y="21600"/>
                    <a:pt x="18871" y="21600"/>
                    <a:pt x="18871" y="21600"/>
                  </a:cubicBezTo>
                  <a:cubicBezTo>
                    <a:pt x="18871" y="17408"/>
                    <a:pt x="18871" y="17408"/>
                    <a:pt x="18871" y="17408"/>
                  </a:cubicBezTo>
                  <a:cubicBezTo>
                    <a:pt x="17652" y="17175"/>
                    <a:pt x="16374" y="16826"/>
                    <a:pt x="15271" y="16418"/>
                  </a:cubicBezTo>
                  <a:cubicBezTo>
                    <a:pt x="13123" y="20086"/>
                    <a:pt x="13123" y="20086"/>
                    <a:pt x="13123" y="20086"/>
                  </a:cubicBezTo>
                  <a:cubicBezTo>
                    <a:pt x="8419" y="17408"/>
                    <a:pt x="8419" y="17408"/>
                    <a:pt x="8419" y="17408"/>
                  </a:cubicBezTo>
                  <a:cubicBezTo>
                    <a:pt x="10568" y="13740"/>
                    <a:pt x="10568" y="13740"/>
                    <a:pt x="10568" y="13740"/>
                  </a:cubicBezTo>
                  <a:cubicBezTo>
                    <a:pt x="9639" y="12867"/>
                    <a:pt x="8710" y="11994"/>
                    <a:pt x="7955" y="11004"/>
                  </a:cubicBezTo>
                  <a:cubicBezTo>
                    <a:pt x="4239" y="13158"/>
                    <a:pt x="4239" y="13158"/>
                    <a:pt x="4239" y="13158"/>
                  </a:cubicBezTo>
                  <a:cubicBezTo>
                    <a:pt x="1626" y="8500"/>
                    <a:pt x="1626" y="8500"/>
                    <a:pt x="1626" y="8500"/>
                  </a:cubicBezTo>
                  <a:cubicBezTo>
                    <a:pt x="5284" y="6346"/>
                    <a:pt x="5284" y="6346"/>
                    <a:pt x="5284" y="6346"/>
                  </a:cubicBezTo>
                  <a:cubicBezTo>
                    <a:pt x="4761" y="5182"/>
                    <a:pt x="4529" y="4017"/>
                    <a:pt x="4297" y="2678"/>
                  </a:cubicBezTo>
                  <a:cubicBezTo>
                    <a:pt x="0" y="2678"/>
                    <a:pt x="0" y="2678"/>
                    <a:pt x="0" y="26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lIns="41475" tIns="41475" rIns="41475" bIns="41475"/>
            <a:lstStyle/>
            <a:p>
              <a:pPr defTabSz="622111">
                <a:defRPr sz="2400"/>
              </a:pPr>
              <a:endParaRPr sz="2540" kern="0">
                <a:solidFill>
                  <a:srgbClr val="95A5A6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17" name="Group 37">
            <a:extLst>
              <a:ext uri="{FF2B5EF4-FFF2-40B4-BE49-F238E27FC236}">
                <a16:creationId xmlns:a16="http://schemas.microsoft.com/office/drawing/2014/main" id="{8A5F6CD5-3AD4-402F-8530-8EA97A483A6D}"/>
              </a:ext>
            </a:extLst>
          </p:cNvPr>
          <p:cNvGrpSpPr>
            <a:grpSpLocks/>
          </p:cNvGrpSpPr>
          <p:nvPr/>
        </p:nvGrpSpPr>
        <p:grpSpPr bwMode="auto">
          <a:xfrm>
            <a:off x="2546760" y="1841126"/>
            <a:ext cx="2564910" cy="1352071"/>
            <a:chOff x="203099" y="4397186"/>
            <a:chExt cx="3249170" cy="1986784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EAC54154-00B9-4A0C-AE22-78381F2A6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200" y="4397186"/>
              <a:ext cx="1702517" cy="54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620718">
                <a:spcBef>
                  <a:spcPct val="0"/>
                </a:spcBef>
                <a:buNone/>
                <a:defRPr/>
              </a:pPr>
              <a:r>
                <a:rPr lang="en-US" altLang="fr-FR" sz="1814" b="1">
                  <a:solidFill>
                    <a:srgbClr val="4F8DD1"/>
                  </a:solidFill>
                </a:rPr>
                <a:t>Objectifs</a:t>
              </a: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5D0A1BF4-DA5B-471E-A2E6-65E4E9A75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9" y="4770538"/>
              <a:ext cx="3249170" cy="161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just">
                <a:spcBef>
                  <a:spcPct val="0"/>
                </a:spcBef>
                <a:buNone/>
              </a:pPr>
              <a:r>
                <a:rPr lang="fr-FR" altLang="fr-FR" sz="1089" b="1" dirty="0">
                  <a:solidFill>
                    <a:prstClr val="black"/>
                  </a:solidFill>
                </a:rPr>
                <a:t>Soutenir les start-ups dans leur phase d’accélération</a:t>
              </a:r>
              <a:r>
                <a:rPr lang="fr-FR" altLang="fr-FR" sz="1089" dirty="0">
                  <a:solidFill>
                    <a:prstClr val="black"/>
                  </a:solidFill>
                </a:rPr>
                <a:t> en les aidant à financer l’accroissement de leur activité et à pénétrer leur marché le plus rapidement possible pour se positionner comme leader.</a:t>
              </a:r>
            </a:p>
          </p:txBody>
        </p:sp>
      </p:grpSp>
      <p:grpSp>
        <p:nvGrpSpPr>
          <p:cNvPr id="20" name="Group 40">
            <a:extLst>
              <a:ext uri="{FF2B5EF4-FFF2-40B4-BE49-F238E27FC236}">
                <a16:creationId xmlns:a16="http://schemas.microsoft.com/office/drawing/2014/main" id="{47307D9F-80DA-4353-BBFD-34DF0B3889C3}"/>
              </a:ext>
            </a:extLst>
          </p:cNvPr>
          <p:cNvGrpSpPr>
            <a:grpSpLocks/>
          </p:cNvGrpSpPr>
          <p:nvPr/>
        </p:nvGrpSpPr>
        <p:grpSpPr bwMode="auto">
          <a:xfrm>
            <a:off x="2392167" y="3984072"/>
            <a:ext cx="3107846" cy="1835015"/>
            <a:chOff x="203098" y="4388754"/>
            <a:chExt cx="3930923" cy="269551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9A1701-76F2-488E-BF30-2FBC33CD9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8" y="4388754"/>
              <a:ext cx="3249170" cy="54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620718">
                <a:spcBef>
                  <a:spcPct val="0"/>
                </a:spcBef>
                <a:buNone/>
                <a:defRPr/>
              </a:pPr>
              <a:r>
                <a:rPr lang="en-US" altLang="fr-FR" sz="1814" b="1">
                  <a:solidFill>
                    <a:srgbClr val="C0392B"/>
                  </a:solidFill>
                </a:rPr>
                <a:t>Bénéficiaires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B27944-FC7F-4126-AFA6-16A86B8D494A}"/>
                </a:ext>
              </a:extLst>
            </p:cNvPr>
            <p:cNvSpPr/>
            <p:nvPr/>
          </p:nvSpPr>
          <p:spPr>
            <a:xfrm>
              <a:off x="203098" y="4978974"/>
              <a:ext cx="3930923" cy="21052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0972" indent="-120972" algn="just" defTabSz="414772">
                <a:buFont typeface="Arial" panose="020B0604020202020204" pitchFamily="34" charset="0"/>
                <a:buChar char="•"/>
                <a:defRPr/>
              </a:pPr>
              <a:r>
                <a:rPr lang="fr-FR" sz="1089" b="1" dirty="0">
                  <a:solidFill>
                    <a:prstClr val="black"/>
                  </a:solidFill>
                  <a:latin typeface="Calibri" panose="020F0502020204030204" pitchFamily="34" charset="0"/>
                  <a:cs typeface="Arial" charset="0"/>
                </a:rPr>
                <a:t>Start-ups de moins de 5 ans</a:t>
              </a:r>
            </a:p>
            <a:p>
              <a:pPr marL="120972" indent="-120972" algn="just" defTabSz="414772">
                <a:buFont typeface="Arial" panose="020B0604020202020204" pitchFamily="34" charset="0"/>
                <a:buChar char="•"/>
                <a:defRPr/>
              </a:pPr>
              <a:r>
                <a:rPr lang="fr-FR" sz="1089" b="1" dirty="0">
                  <a:solidFill>
                    <a:prstClr val="black"/>
                  </a:solidFill>
                  <a:latin typeface="Calibri" panose="020F0502020204030204" pitchFamily="34" charset="0"/>
                  <a:cs typeface="Arial" charset="0"/>
                </a:rPr>
                <a:t>Start-ups de moins de 7 ans </a:t>
              </a:r>
              <a:r>
                <a:rPr lang="fr-FR" sz="1089" dirty="0">
                  <a:solidFill>
                    <a:prstClr val="black"/>
                  </a:solidFill>
                  <a:latin typeface="Calibri" panose="020F0502020204030204" pitchFamily="34" charset="0"/>
                  <a:cs typeface="Arial" charset="0"/>
                </a:rPr>
                <a:t>(secteur des biotechnologies)</a:t>
              </a:r>
            </a:p>
            <a:p>
              <a:pPr marL="120975" indent="-120975" algn="just" defTabSz="414772">
                <a:buFont typeface="Arial" pitchFamily="34" charset="0"/>
                <a:buChar char="•"/>
                <a:defRPr/>
              </a:pPr>
              <a:r>
                <a:rPr lang="fr-FR" sz="1089" b="1" dirty="0">
                  <a:solidFill>
                    <a:prstClr val="black"/>
                  </a:solidFill>
                  <a:latin typeface="Calibri" panose="020F0502020204030204" pitchFamily="34" charset="0"/>
                  <a:cs typeface="Arial" charset="0"/>
                </a:rPr>
                <a:t>Les bénéficiaires devront être accompagnés par une structure spécialisée basée en région (incubateur, pépinière, chambre consulaire…)</a:t>
              </a:r>
            </a:p>
            <a:p>
              <a:pPr marL="120975" indent="-120975" algn="just" defTabSz="414772">
                <a:buFont typeface="Arial" pitchFamily="34" charset="0"/>
                <a:buChar char="•"/>
                <a:defRPr/>
              </a:pPr>
              <a:r>
                <a:rPr lang="fr-FR" sz="1089" b="1" dirty="0">
                  <a:solidFill>
                    <a:prstClr val="black"/>
                  </a:solidFill>
                  <a:latin typeface="Calibri" panose="020F0502020204030204" pitchFamily="34" charset="0"/>
                  <a:cs typeface="Arial" charset="0"/>
                </a:rPr>
                <a:t>Zone géographique : </a:t>
              </a:r>
              <a:r>
                <a:rPr lang="fr-FR" sz="1089" dirty="0">
                  <a:solidFill>
                    <a:prstClr val="black"/>
                  </a:solidFill>
                  <a:latin typeface="Calibri" panose="020F0502020204030204" pitchFamily="34" charset="0"/>
                  <a:cs typeface="Arial" charset="0"/>
                </a:rPr>
                <a:t>ensemble du territoire Occitanie.</a:t>
              </a:r>
            </a:p>
          </p:txBody>
        </p:sp>
      </p:grpSp>
      <p:pic>
        <p:nvPicPr>
          <p:cNvPr id="23" name="Graphic 11" descr="Bullseye">
            <a:extLst>
              <a:ext uri="{FF2B5EF4-FFF2-40B4-BE49-F238E27FC236}">
                <a16:creationId xmlns:a16="http://schemas.microsoft.com/office/drawing/2014/main" id="{448784F1-A3E3-427C-9A34-4DC4F83D3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69" y="2682176"/>
            <a:ext cx="542937" cy="5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425">
            <a:extLst>
              <a:ext uri="{FF2B5EF4-FFF2-40B4-BE49-F238E27FC236}">
                <a16:creationId xmlns:a16="http://schemas.microsoft.com/office/drawing/2014/main" id="{5A862EC9-A9B4-436F-A4A4-0436ABEE4D0A}"/>
              </a:ext>
            </a:extLst>
          </p:cNvPr>
          <p:cNvSpPr/>
          <p:nvPr/>
        </p:nvSpPr>
        <p:spPr>
          <a:xfrm>
            <a:off x="5742456" y="3539066"/>
            <a:ext cx="475250" cy="445006"/>
          </a:xfrm>
          <a:custGeom>
            <a:avLst/>
            <a:gdLst>
              <a:gd name="connsiteX0" fmla="*/ 169590 w 540885"/>
              <a:gd name="connsiteY0" fmla="*/ 270443 h 504826"/>
              <a:gd name="connsiteX1" fmla="*/ 181704 w 540885"/>
              <a:gd name="connsiteY1" fmla="*/ 276500 h 504826"/>
              <a:gd name="connsiteX2" fmla="*/ 202269 w 540885"/>
              <a:gd name="connsiteY2" fmla="*/ 290022 h 504826"/>
              <a:gd name="connsiteX3" fmla="*/ 232412 w 540885"/>
              <a:gd name="connsiteY3" fmla="*/ 303544 h 504826"/>
              <a:gd name="connsiteX4" fmla="*/ 270443 w 540885"/>
              <a:gd name="connsiteY4" fmla="*/ 309601 h 504826"/>
              <a:gd name="connsiteX5" fmla="*/ 308473 w 540885"/>
              <a:gd name="connsiteY5" fmla="*/ 303544 h 504826"/>
              <a:gd name="connsiteX6" fmla="*/ 338617 w 540885"/>
              <a:gd name="connsiteY6" fmla="*/ 290022 h 504826"/>
              <a:gd name="connsiteX7" fmla="*/ 359181 w 540885"/>
              <a:gd name="connsiteY7" fmla="*/ 276500 h 504826"/>
              <a:gd name="connsiteX8" fmla="*/ 371295 w 540885"/>
              <a:gd name="connsiteY8" fmla="*/ 270443 h 504826"/>
              <a:gd name="connsiteX9" fmla="*/ 402705 w 540885"/>
              <a:gd name="connsiteY9" fmla="*/ 276077 h 504826"/>
              <a:gd name="connsiteX10" fmla="*/ 426792 w 540885"/>
              <a:gd name="connsiteY10" fmla="*/ 291149 h 504826"/>
              <a:gd name="connsiteX11" fmla="*/ 444258 w 540885"/>
              <a:gd name="connsiteY11" fmla="*/ 313967 h 504826"/>
              <a:gd name="connsiteX12" fmla="*/ 456371 w 540885"/>
              <a:gd name="connsiteY12" fmla="*/ 341434 h 504826"/>
              <a:gd name="connsiteX13" fmla="*/ 463837 w 540885"/>
              <a:gd name="connsiteY13" fmla="*/ 372000 h 504826"/>
              <a:gd name="connsiteX14" fmla="*/ 467781 w 540885"/>
              <a:gd name="connsiteY14" fmla="*/ 402706 h 504826"/>
              <a:gd name="connsiteX15" fmla="*/ 468767 w 540885"/>
              <a:gd name="connsiteY15" fmla="*/ 431863 h 504826"/>
              <a:gd name="connsiteX16" fmla="*/ 448202 w 540885"/>
              <a:gd name="connsiteY16" fmla="*/ 485247 h 504826"/>
              <a:gd name="connsiteX17" fmla="*/ 393550 w 540885"/>
              <a:gd name="connsiteY17" fmla="*/ 504826 h 504826"/>
              <a:gd name="connsiteX18" fmla="*/ 147335 w 540885"/>
              <a:gd name="connsiteY18" fmla="*/ 504826 h 504826"/>
              <a:gd name="connsiteX19" fmla="*/ 92683 w 540885"/>
              <a:gd name="connsiteY19" fmla="*/ 485247 h 504826"/>
              <a:gd name="connsiteX20" fmla="*/ 72118 w 540885"/>
              <a:gd name="connsiteY20" fmla="*/ 431863 h 504826"/>
              <a:gd name="connsiteX21" fmla="*/ 73104 w 540885"/>
              <a:gd name="connsiteY21" fmla="*/ 402706 h 504826"/>
              <a:gd name="connsiteX22" fmla="*/ 77049 w 540885"/>
              <a:gd name="connsiteY22" fmla="*/ 372000 h 504826"/>
              <a:gd name="connsiteX23" fmla="*/ 84514 w 540885"/>
              <a:gd name="connsiteY23" fmla="*/ 341434 h 504826"/>
              <a:gd name="connsiteX24" fmla="*/ 96628 w 540885"/>
              <a:gd name="connsiteY24" fmla="*/ 313967 h 504826"/>
              <a:gd name="connsiteX25" fmla="*/ 114093 w 540885"/>
              <a:gd name="connsiteY25" fmla="*/ 291149 h 504826"/>
              <a:gd name="connsiteX26" fmla="*/ 138180 w 540885"/>
              <a:gd name="connsiteY26" fmla="*/ 276077 h 504826"/>
              <a:gd name="connsiteX27" fmla="*/ 169590 w 540885"/>
              <a:gd name="connsiteY27" fmla="*/ 270443 h 504826"/>
              <a:gd name="connsiteX28" fmla="*/ 505953 w 540885"/>
              <a:gd name="connsiteY28" fmla="*/ 144237 h 504826"/>
              <a:gd name="connsiteX29" fmla="*/ 540885 w 540885"/>
              <a:gd name="connsiteY29" fmla="*/ 243680 h 504826"/>
              <a:gd name="connsiteX30" fmla="*/ 525109 w 540885"/>
              <a:gd name="connsiteY30" fmla="*/ 277063 h 504826"/>
              <a:gd name="connsiteX31" fmla="*/ 486233 w 540885"/>
              <a:gd name="connsiteY31" fmla="*/ 288472 h 504826"/>
              <a:gd name="connsiteX32" fmla="*/ 448484 w 540885"/>
              <a:gd name="connsiteY32" fmla="*/ 288472 h 504826"/>
              <a:gd name="connsiteX33" fmla="*/ 373830 w 540885"/>
              <a:gd name="connsiteY33" fmla="*/ 252413 h 504826"/>
              <a:gd name="connsiteX34" fmla="*/ 396649 w 540885"/>
              <a:gd name="connsiteY34" fmla="*/ 180296 h 504826"/>
              <a:gd name="connsiteX35" fmla="*/ 395240 w 540885"/>
              <a:gd name="connsiteY35" fmla="*/ 161703 h 504826"/>
              <a:gd name="connsiteX36" fmla="*/ 432708 w 540885"/>
              <a:gd name="connsiteY36" fmla="*/ 168182 h 504826"/>
              <a:gd name="connsiteX37" fmla="*/ 466231 w 540885"/>
              <a:gd name="connsiteY37" fmla="*/ 162125 h 504826"/>
              <a:gd name="connsiteX38" fmla="*/ 493698 w 540885"/>
              <a:gd name="connsiteY38" fmla="*/ 150153 h 504826"/>
              <a:gd name="connsiteX39" fmla="*/ 505953 w 540885"/>
              <a:gd name="connsiteY39" fmla="*/ 144237 h 504826"/>
              <a:gd name="connsiteX40" fmla="*/ 34932 w 540885"/>
              <a:gd name="connsiteY40" fmla="*/ 144237 h 504826"/>
              <a:gd name="connsiteX41" fmla="*/ 47187 w 540885"/>
              <a:gd name="connsiteY41" fmla="*/ 150153 h 504826"/>
              <a:gd name="connsiteX42" fmla="*/ 74653 w 540885"/>
              <a:gd name="connsiteY42" fmla="*/ 162125 h 504826"/>
              <a:gd name="connsiteX43" fmla="*/ 108176 w 540885"/>
              <a:gd name="connsiteY43" fmla="*/ 168182 h 504826"/>
              <a:gd name="connsiteX44" fmla="*/ 145644 w 540885"/>
              <a:gd name="connsiteY44" fmla="*/ 161703 h 504826"/>
              <a:gd name="connsiteX45" fmla="*/ 144235 w 540885"/>
              <a:gd name="connsiteY45" fmla="*/ 180296 h 504826"/>
              <a:gd name="connsiteX46" fmla="*/ 167054 w 540885"/>
              <a:gd name="connsiteY46" fmla="*/ 252413 h 504826"/>
              <a:gd name="connsiteX47" fmla="*/ 92401 w 540885"/>
              <a:gd name="connsiteY47" fmla="*/ 288472 h 504826"/>
              <a:gd name="connsiteX48" fmla="*/ 54652 w 540885"/>
              <a:gd name="connsiteY48" fmla="*/ 288472 h 504826"/>
              <a:gd name="connsiteX49" fmla="*/ 15776 w 540885"/>
              <a:gd name="connsiteY49" fmla="*/ 277063 h 504826"/>
              <a:gd name="connsiteX50" fmla="*/ 0 w 540885"/>
              <a:gd name="connsiteY50" fmla="*/ 243680 h 504826"/>
              <a:gd name="connsiteX51" fmla="*/ 34932 w 540885"/>
              <a:gd name="connsiteY51" fmla="*/ 144237 h 504826"/>
              <a:gd name="connsiteX52" fmla="*/ 270442 w 540885"/>
              <a:gd name="connsiteY52" fmla="*/ 72119 h 504826"/>
              <a:gd name="connsiteX53" fmla="*/ 346926 w 540885"/>
              <a:gd name="connsiteY53" fmla="*/ 103811 h 504826"/>
              <a:gd name="connsiteX54" fmla="*/ 378619 w 540885"/>
              <a:gd name="connsiteY54" fmla="*/ 180296 h 504826"/>
              <a:gd name="connsiteX55" fmla="*/ 346926 w 540885"/>
              <a:gd name="connsiteY55" fmla="*/ 256780 h 504826"/>
              <a:gd name="connsiteX56" fmla="*/ 270442 w 540885"/>
              <a:gd name="connsiteY56" fmla="*/ 288472 h 504826"/>
              <a:gd name="connsiteX57" fmla="*/ 193957 w 540885"/>
              <a:gd name="connsiteY57" fmla="*/ 256780 h 504826"/>
              <a:gd name="connsiteX58" fmla="*/ 162265 w 540885"/>
              <a:gd name="connsiteY58" fmla="*/ 180296 h 504826"/>
              <a:gd name="connsiteX59" fmla="*/ 193957 w 540885"/>
              <a:gd name="connsiteY59" fmla="*/ 103811 h 504826"/>
              <a:gd name="connsiteX60" fmla="*/ 270442 w 540885"/>
              <a:gd name="connsiteY60" fmla="*/ 72119 h 504826"/>
              <a:gd name="connsiteX61" fmla="*/ 432707 w 540885"/>
              <a:gd name="connsiteY61" fmla="*/ 0 h 504826"/>
              <a:gd name="connsiteX62" fmla="*/ 483697 w 540885"/>
              <a:gd name="connsiteY62" fmla="*/ 21128 h 504826"/>
              <a:gd name="connsiteX63" fmla="*/ 504825 w 540885"/>
              <a:gd name="connsiteY63" fmla="*/ 72118 h 504826"/>
              <a:gd name="connsiteX64" fmla="*/ 483697 w 540885"/>
              <a:gd name="connsiteY64" fmla="*/ 123108 h 504826"/>
              <a:gd name="connsiteX65" fmla="*/ 432707 w 540885"/>
              <a:gd name="connsiteY65" fmla="*/ 144236 h 504826"/>
              <a:gd name="connsiteX66" fmla="*/ 381717 w 540885"/>
              <a:gd name="connsiteY66" fmla="*/ 123108 h 504826"/>
              <a:gd name="connsiteX67" fmla="*/ 360589 w 540885"/>
              <a:gd name="connsiteY67" fmla="*/ 72118 h 504826"/>
              <a:gd name="connsiteX68" fmla="*/ 381717 w 540885"/>
              <a:gd name="connsiteY68" fmla="*/ 21128 h 504826"/>
              <a:gd name="connsiteX69" fmla="*/ 432707 w 540885"/>
              <a:gd name="connsiteY69" fmla="*/ 0 h 504826"/>
              <a:gd name="connsiteX70" fmla="*/ 108176 w 540885"/>
              <a:gd name="connsiteY70" fmla="*/ 0 h 504826"/>
              <a:gd name="connsiteX71" fmla="*/ 159167 w 540885"/>
              <a:gd name="connsiteY71" fmla="*/ 21128 h 504826"/>
              <a:gd name="connsiteX72" fmla="*/ 180295 w 540885"/>
              <a:gd name="connsiteY72" fmla="*/ 72118 h 504826"/>
              <a:gd name="connsiteX73" fmla="*/ 159167 w 540885"/>
              <a:gd name="connsiteY73" fmla="*/ 123108 h 504826"/>
              <a:gd name="connsiteX74" fmla="*/ 108176 w 540885"/>
              <a:gd name="connsiteY74" fmla="*/ 144236 h 504826"/>
              <a:gd name="connsiteX75" fmla="*/ 57187 w 540885"/>
              <a:gd name="connsiteY75" fmla="*/ 123108 h 504826"/>
              <a:gd name="connsiteX76" fmla="*/ 36059 w 540885"/>
              <a:gd name="connsiteY76" fmla="*/ 72118 h 504826"/>
              <a:gd name="connsiteX77" fmla="*/ 57187 w 540885"/>
              <a:gd name="connsiteY77" fmla="*/ 21128 h 504826"/>
              <a:gd name="connsiteX78" fmla="*/ 108176 w 540885"/>
              <a:gd name="connsiteY78" fmla="*/ 0 h 5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0885" h="504826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4" tIns="31106" rIns="62214" bIns="31106" anchor="ctr"/>
          <a:lstStyle/>
          <a:p>
            <a:pPr algn="ctr" defTabSz="414772">
              <a:defRPr/>
            </a:pPr>
            <a:endParaRPr lang="en-US" sz="81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reeform 293">
            <a:extLst>
              <a:ext uri="{FF2B5EF4-FFF2-40B4-BE49-F238E27FC236}">
                <a16:creationId xmlns:a16="http://schemas.microsoft.com/office/drawing/2014/main" id="{B522EA5C-62B5-42B6-9E68-CB34F8E60E4B}"/>
              </a:ext>
            </a:extLst>
          </p:cNvPr>
          <p:cNvSpPr/>
          <p:nvPr/>
        </p:nvSpPr>
        <p:spPr>
          <a:xfrm>
            <a:off x="6590705" y="2735462"/>
            <a:ext cx="515574" cy="394601"/>
          </a:xfrm>
          <a:custGeom>
            <a:avLst/>
            <a:gdLst/>
            <a:ahLst/>
            <a:cxnLst/>
            <a:rect l="l" t="t" r="r" b="b"/>
            <a:pathLst>
              <a:path w="436652" h="334672">
                <a:moveTo>
                  <a:pt x="371295" y="0"/>
                </a:moveTo>
                <a:cubicBezTo>
                  <a:pt x="378807" y="0"/>
                  <a:pt x="385192" y="2630"/>
                  <a:pt x="390451" y="7888"/>
                </a:cubicBezTo>
                <a:lnTo>
                  <a:pt x="428764" y="46201"/>
                </a:lnTo>
                <a:cubicBezTo>
                  <a:pt x="434022" y="51459"/>
                  <a:pt x="436652" y="57845"/>
                  <a:pt x="436652" y="65357"/>
                </a:cubicBezTo>
                <a:cubicBezTo>
                  <a:pt x="436652" y="72869"/>
                  <a:pt x="434022" y="79255"/>
                  <a:pt x="428764" y="84513"/>
                </a:cubicBezTo>
                <a:lnTo>
                  <a:pt x="224806" y="288472"/>
                </a:lnTo>
                <a:lnTo>
                  <a:pt x="186494" y="326784"/>
                </a:lnTo>
                <a:cubicBezTo>
                  <a:pt x="181234" y="332043"/>
                  <a:pt x="174848" y="334672"/>
                  <a:pt x="167337" y="334672"/>
                </a:cubicBezTo>
                <a:cubicBezTo>
                  <a:pt x="159824" y="334672"/>
                  <a:pt x="153439" y="332043"/>
                  <a:pt x="148180" y="326784"/>
                </a:cubicBezTo>
                <a:lnTo>
                  <a:pt x="109868" y="288472"/>
                </a:lnTo>
                <a:lnTo>
                  <a:pt x="7888" y="186492"/>
                </a:lnTo>
                <a:cubicBezTo>
                  <a:pt x="2630" y="181234"/>
                  <a:pt x="0" y="174849"/>
                  <a:pt x="0" y="167336"/>
                </a:cubicBezTo>
                <a:cubicBezTo>
                  <a:pt x="0" y="159824"/>
                  <a:pt x="2630" y="153439"/>
                  <a:pt x="7888" y="148180"/>
                </a:cubicBezTo>
                <a:lnTo>
                  <a:pt x="46202" y="109867"/>
                </a:lnTo>
                <a:cubicBezTo>
                  <a:pt x="51460" y="104609"/>
                  <a:pt x="57845" y="101979"/>
                  <a:pt x="65358" y="101979"/>
                </a:cubicBezTo>
                <a:cubicBezTo>
                  <a:pt x="72870" y="101979"/>
                  <a:pt x="79255" y="104609"/>
                  <a:pt x="84514" y="109867"/>
                </a:cubicBezTo>
                <a:lnTo>
                  <a:pt x="167337" y="192972"/>
                </a:lnTo>
                <a:lnTo>
                  <a:pt x="352139" y="7888"/>
                </a:lnTo>
                <a:cubicBezTo>
                  <a:pt x="357397" y="2630"/>
                  <a:pt x="363783" y="0"/>
                  <a:pt x="3712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14" tIns="31106" rIns="62214" bIns="31106" anchor="ctr"/>
          <a:lstStyle/>
          <a:p>
            <a:pPr algn="ctr" defTabSz="414772">
              <a:defRPr/>
            </a:pPr>
            <a:endParaRPr lang="en-US" sz="9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2BDD78-480A-48F1-B1EB-3ADE66865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342" y="3344645"/>
            <a:ext cx="568859" cy="90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14" tIns="31106" rIns="62214" bIns="311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4772">
              <a:spcBef>
                <a:spcPct val="0"/>
              </a:spcBef>
              <a:buNone/>
              <a:defRPr/>
            </a:pPr>
            <a:r>
              <a:rPr lang="en-US" altLang="fr-FR" sz="5443" b="1">
                <a:solidFill>
                  <a:prstClr val="white"/>
                </a:solidFill>
                <a:latin typeface="AvantGarde"/>
              </a:rPr>
              <a:t>€</a:t>
            </a:r>
            <a:endParaRPr lang="fr-FR" altLang="fr-FR" sz="5443" b="1">
              <a:solidFill>
                <a:prstClr val="white"/>
              </a:solidFill>
              <a:latin typeface="AvantGarde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1A1329-CD8C-4B96-92AE-A68509D3F229}"/>
              </a:ext>
            </a:extLst>
          </p:cNvPr>
          <p:cNvSpPr/>
          <p:nvPr/>
        </p:nvSpPr>
        <p:spPr>
          <a:xfrm>
            <a:off x="7754346" y="2231408"/>
            <a:ext cx="2681562" cy="565649"/>
          </a:xfrm>
          <a:prstGeom prst="rect">
            <a:avLst/>
          </a:prstGeom>
        </p:spPr>
        <p:txBody>
          <a:bodyPr lIns="62214" tIns="31106" rIns="62214" bIns="31106">
            <a:spAutoFit/>
          </a:bodyPr>
          <a:lstStyle/>
          <a:p>
            <a:pPr algn="just" defTabSz="414772">
              <a:defRPr/>
            </a:pPr>
            <a:r>
              <a:rPr lang="fr-FR" sz="1089" b="1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Opérations éligibles :</a:t>
            </a:r>
          </a:p>
          <a:p>
            <a:pPr marL="120972" indent="-120972" algn="just">
              <a:buFont typeface="Arial" pitchFamily="34" charset="0"/>
              <a:buChar char="•"/>
              <a:defRPr/>
            </a:pPr>
            <a:r>
              <a:rPr lang="fr-FR" sz="1089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Accroissement du Besoin en Fonds de Roulement (BFR)</a:t>
            </a:r>
          </a:p>
        </p:txBody>
      </p:sp>
      <p:sp>
        <p:nvSpPr>
          <p:cNvPr id="29" name="Rectangle 43">
            <a:extLst>
              <a:ext uri="{FF2B5EF4-FFF2-40B4-BE49-F238E27FC236}">
                <a16:creationId xmlns:a16="http://schemas.microsoft.com/office/drawing/2014/main" id="{C9EA88A0-5CA7-46DA-AEEE-B4120F95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45" y="5249779"/>
            <a:ext cx="3261942" cy="7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1763" indent="-131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9535" indent="-119535" algn="just" defTabSz="414772">
              <a:spcBef>
                <a:spcPct val="0"/>
              </a:spcBef>
              <a:defRPr/>
            </a:pPr>
            <a:r>
              <a:rPr lang="fr-FR" altLang="fr-FR" sz="1089" dirty="0">
                <a:solidFill>
                  <a:prstClr val="black"/>
                </a:solidFill>
              </a:rPr>
              <a:t>Aide sous forme d’une </a:t>
            </a:r>
            <a:r>
              <a:rPr lang="fr-FR" altLang="fr-FR" sz="1089" b="1" dirty="0">
                <a:solidFill>
                  <a:prstClr val="black"/>
                </a:solidFill>
              </a:rPr>
              <a:t>avance remboursable couvrant 50% de l’accroissement du BFR</a:t>
            </a:r>
          </a:p>
          <a:p>
            <a:pPr marL="119535" indent="-119535" algn="just" defTabSz="414772">
              <a:spcBef>
                <a:spcPct val="0"/>
              </a:spcBef>
              <a:defRPr/>
            </a:pPr>
            <a:r>
              <a:rPr lang="fr-FR" altLang="fr-FR" sz="1089" dirty="0">
                <a:solidFill>
                  <a:prstClr val="black"/>
                </a:solidFill>
              </a:rPr>
              <a:t>Seuil minimal de l’opération : 150 000 €</a:t>
            </a:r>
          </a:p>
          <a:p>
            <a:pPr marL="119535" indent="-119535" algn="just" defTabSz="414772">
              <a:spcBef>
                <a:spcPct val="0"/>
              </a:spcBef>
              <a:defRPr/>
            </a:pPr>
            <a:r>
              <a:rPr lang="fr-FR" altLang="fr-FR" sz="1089" dirty="0">
                <a:solidFill>
                  <a:prstClr val="black"/>
                </a:solidFill>
              </a:rPr>
              <a:t>Plafond de l’aide : 200 000 €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D825540-F777-4495-BEFA-5902FF15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127" y="6119267"/>
            <a:ext cx="1106758" cy="4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26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F730DD6-11A6-4A82-8D82-40C978C28F54}"/>
              </a:ext>
            </a:extLst>
          </p:cNvPr>
          <p:cNvSpPr txBox="1">
            <a:spLocks/>
          </p:cNvSpPr>
          <p:nvPr/>
        </p:nvSpPr>
        <p:spPr bwMode="auto">
          <a:xfrm>
            <a:off x="3436405" y="299361"/>
            <a:ext cx="6598773" cy="84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992" dirty="0"/>
              <a:t>Contrat Innovation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id="{B2DD5D37-1B39-4FA5-854F-C7DD84D505D1}"/>
              </a:ext>
            </a:extLst>
          </p:cNvPr>
          <p:cNvGrpSpPr>
            <a:grpSpLocks/>
          </p:cNvGrpSpPr>
          <p:nvPr/>
        </p:nvGrpSpPr>
        <p:grpSpPr bwMode="auto">
          <a:xfrm>
            <a:off x="7228336" y="1513286"/>
            <a:ext cx="3463564" cy="3277259"/>
            <a:chOff x="-1209030" y="4278095"/>
            <a:chExt cx="4959453" cy="4816787"/>
          </a:xfrm>
        </p:grpSpPr>
        <p:sp>
          <p:nvSpPr>
            <p:cNvPr id="8" name="Rectangle 55">
              <a:extLst>
                <a:ext uri="{FF2B5EF4-FFF2-40B4-BE49-F238E27FC236}">
                  <a16:creationId xmlns:a16="http://schemas.microsoft.com/office/drawing/2014/main" id="{72AEB943-1135-4862-B494-17B481502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09030" y="4278095"/>
              <a:ext cx="3249170" cy="505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633" b="1" dirty="0" err="1">
                  <a:solidFill>
                    <a:srgbClr val="F39C12"/>
                  </a:solidFill>
                </a:rPr>
                <a:t>Dépenses</a:t>
              </a:r>
              <a:r>
                <a:rPr lang="en-US" altLang="fr-FR" sz="1633" b="1" dirty="0">
                  <a:solidFill>
                    <a:srgbClr val="F39C12"/>
                  </a:solidFill>
                </a:rPr>
                <a:t> </a:t>
              </a:r>
              <a:r>
                <a:rPr lang="en-US" altLang="fr-FR" sz="1633" b="1" dirty="0" err="1">
                  <a:solidFill>
                    <a:srgbClr val="F39C12"/>
                  </a:solidFill>
                </a:rPr>
                <a:t>éligibles</a:t>
              </a:r>
              <a:endParaRPr lang="en-US" altLang="fr-FR" sz="1633" b="1" dirty="0">
                <a:solidFill>
                  <a:srgbClr val="F39C1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4605D1-6C06-458B-AE0A-71A38F31B057}"/>
                </a:ext>
              </a:extLst>
            </p:cNvPr>
            <p:cNvSpPr/>
            <p:nvPr/>
          </p:nvSpPr>
          <p:spPr>
            <a:xfrm>
              <a:off x="-10925" y="4771282"/>
              <a:ext cx="3761348" cy="43236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altLang="fr-FR" sz="1089" b="1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Opérations (montant min. de  40 K€ HT) relevant de :</a:t>
              </a: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L’étude de faisabilité</a:t>
              </a: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La recherche industrielle</a:t>
              </a: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Le développement expérimental</a:t>
              </a: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L’innovation de procédé et d’organisation</a:t>
              </a:r>
            </a:p>
            <a:p>
              <a:pPr>
                <a:defRPr/>
              </a:pPr>
              <a:r>
                <a:rPr lang="fr-FR" altLang="fr-FR" sz="1089" b="1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Sur une durée max. de 4 ans</a:t>
              </a:r>
            </a:p>
            <a:p>
              <a:pPr>
                <a:defRPr/>
              </a:pPr>
              <a:endParaRPr lang="fr-FR" altLang="fr-FR" sz="1089" b="1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fr-FR" altLang="fr-FR" sz="1089" b="1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Assiette éligible :</a:t>
              </a: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Instruments et matériels </a:t>
              </a:r>
              <a:endParaRPr lang="fr-FR" altLang="fr-FR" sz="1089" dirty="0">
                <a:latin typeface="Calibri" panose="020F0502020204030204" pitchFamily="34" charset="0"/>
                <a:cs typeface="Arial" charset="0"/>
              </a:endParaRP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Dépenses de personnel</a:t>
              </a:r>
              <a:endParaRPr lang="fr-FR" altLang="fr-FR" sz="1089" dirty="0">
                <a:latin typeface="Calibri" panose="020F0502020204030204" pitchFamily="34" charset="0"/>
                <a:cs typeface="Arial" charset="0"/>
              </a:endParaRP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Recherche contractuelle</a:t>
              </a:r>
              <a:endParaRPr lang="fr-FR" altLang="fr-FR" sz="1089" dirty="0">
                <a:latin typeface="Calibri" panose="020F0502020204030204" pitchFamily="34" charset="0"/>
                <a:cs typeface="Arial" charset="0"/>
              </a:endParaRP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Coûts des services de conseil en innovation</a:t>
              </a:r>
              <a:endParaRPr lang="fr-FR" altLang="fr-FR" sz="1089" dirty="0">
                <a:latin typeface="Calibri" panose="020F0502020204030204" pitchFamily="34" charset="0"/>
                <a:cs typeface="Arial" charset="0"/>
              </a:endParaRP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Sous-traitance</a:t>
              </a:r>
              <a:endParaRPr lang="fr-FR" altLang="fr-FR" sz="1089" dirty="0">
                <a:latin typeface="Calibri" panose="020F0502020204030204" pitchFamily="34" charset="0"/>
                <a:cs typeface="Arial" charset="0"/>
              </a:endParaRPr>
            </a:p>
            <a:p>
              <a:pPr marL="120972" indent="-120972">
                <a:buFont typeface="Arial" pitchFamily="34" charset="0"/>
                <a:buChar char="•"/>
                <a:defRPr/>
              </a:pPr>
              <a:r>
                <a:rPr lang="fr-FR" altLang="fr-FR" sz="1089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Autres frais d’exploitation, frais généraux</a:t>
              </a:r>
              <a:endParaRPr lang="en-US" sz="1089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34">
            <a:extLst>
              <a:ext uri="{FF2B5EF4-FFF2-40B4-BE49-F238E27FC236}">
                <a16:creationId xmlns:a16="http://schemas.microsoft.com/office/drawing/2014/main" id="{18311594-BEE9-46AE-B399-BDBF4557DF13}"/>
              </a:ext>
            </a:extLst>
          </p:cNvPr>
          <p:cNvGrpSpPr>
            <a:grpSpLocks/>
          </p:cNvGrpSpPr>
          <p:nvPr/>
        </p:nvGrpSpPr>
        <p:grpSpPr bwMode="auto">
          <a:xfrm>
            <a:off x="6735792" y="5006230"/>
            <a:ext cx="3184174" cy="1265651"/>
            <a:chOff x="100556" y="4490017"/>
            <a:chExt cx="3634666" cy="1858993"/>
          </a:xfrm>
        </p:grpSpPr>
        <p:sp>
          <p:nvSpPr>
            <p:cNvPr id="11" name="Rectangle 58">
              <a:extLst>
                <a:ext uri="{FF2B5EF4-FFF2-40B4-BE49-F238E27FC236}">
                  <a16:creationId xmlns:a16="http://schemas.microsoft.com/office/drawing/2014/main" id="{16DFF32C-E8D5-4048-A79D-CB20BFF78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52" y="4490017"/>
              <a:ext cx="3249170" cy="504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389E92"/>
                  </a:solidFill>
                </a:rPr>
                <a:t>Intervention régionale</a:t>
              </a:r>
            </a:p>
          </p:txBody>
        </p:sp>
        <p:sp>
          <p:nvSpPr>
            <p:cNvPr id="12" name="Rectangle 59">
              <a:extLst>
                <a:ext uri="{FF2B5EF4-FFF2-40B4-BE49-F238E27FC236}">
                  <a16:creationId xmlns:a16="http://schemas.microsoft.com/office/drawing/2014/main" id="{EED63C10-F0B5-449B-A519-3F50C5A05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56" y="4982459"/>
              <a:ext cx="3313743" cy="136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31763" indent="-1317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fr-FR" altLang="fr-FR" sz="1089" dirty="0">
                  <a:ea typeface="Calibri" panose="020F0502020204030204" pitchFamily="34" charset="0"/>
                  <a:cs typeface="Times New Roman" panose="02020603050405020304" pitchFamily="18" charset="0"/>
                </a:rPr>
                <a:t>Intervention sous forme </a:t>
              </a:r>
              <a:r>
                <a:rPr lang="fr-FR" altLang="fr-FR" sz="1089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d’avance remboursable ou de subvention</a:t>
              </a:r>
            </a:p>
            <a:p>
              <a:pPr>
                <a:spcBef>
                  <a:spcPct val="0"/>
                </a:spcBef>
              </a:pPr>
              <a:r>
                <a:rPr lang="fr-FR" altLang="fr-FR" sz="1089" dirty="0">
                  <a:ea typeface="Calibri" panose="020F0502020204030204" pitchFamily="34" charset="0"/>
                  <a:cs typeface="Times New Roman" panose="02020603050405020304" pitchFamily="18" charset="0"/>
                </a:rPr>
                <a:t>L’aide est plafonnée au montant des fonds propres en fonction de l’assiette du projet d’innovation</a:t>
              </a: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34197DC1-BAD2-4C3B-BF08-B4580EC43141}"/>
              </a:ext>
            </a:extLst>
          </p:cNvPr>
          <p:cNvGrpSpPr>
            <a:grpSpLocks/>
          </p:cNvGrpSpPr>
          <p:nvPr/>
        </p:nvGrpSpPr>
        <p:grpSpPr bwMode="auto">
          <a:xfrm>
            <a:off x="2790013" y="1835602"/>
            <a:ext cx="2690203" cy="1094593"/>
            <a:chOff x="8917235" y="3084735"/>
            <a:chExt cx="3619587" cy="1610934"/>
          </a:xfrm>
        </p:grpSpPr>
        <p:sp>
          <p:nvSpPr>
            <p:cNvPr id="14" name="Rectangle 61">
              <a:extLst>
                <a:ext uri="{FF2B5EF4-FFF2-40B4-BE49-F238E27FC236}">
                  <a16:creationId xmlns:a16="http://schemas.microsoft.com/office/drawing/2014/main" id="{F4524883-5474-4042-BD10-5044E1914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1642" y="3084735"/>
              <a:ext cx="1555180" cy="50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633" b="1" dirty="0" err="1">
                  <a:solidFill>
                    <a:srgbClr val="4F8DD1"/>
                  </a:solidFill>
                </a:rPr>
                <a:t>Objectifs</a:t>
              </a:r>
              <a:endParaRPr lang="en-US" altLang="fr-FR" sz="1633" b="1" dirty="0">
                <a:solidFill>
                  <a:srgbClr val="4F8DD1"/>
                </a:solidFill>
              </a:endParaRPr>
            </a:p>
          </p:txBody>
        </p:sp>
        <p:sp>
          <p:nvSpPr>
            <p:cNvPr id="15" name="Rectangle 62">
              <a:extLst>
                <a:ext uri="{FF2B5EF4-FFF2-40B4-BE49-F238E27FC236}">
                  <a16:creationId xmlns:a16="http://schemas.microsoft.com/office/drawing/2014/main" id="{782A3701-3261-452A-90C1-D7DBB6A90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7235" y="3573081"/>
              <a:ext cx="3619585" cy="112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fr-FR" sz="1089" b="1" dirty="0" err="1"/>
                <a:t>Soutenir</a:t>
              </a:r>
              <a:r>
                <a:rPr lang="en-US" altLang="fr-FR" sz="1089" b="1" dirty="0"/>
                <a:t> les projets </a:t>
              </a:r>
              <a:r>
                <a:rPr lang="en-US" altLang="fr-FR" sz="1089" b="1" dirty="0" err="1"/>
                <a:t>d’innovation</a:t>
              </a:r>
              <a:r>
                <a:rPr lang="en-US" altLang="fr-FR" sz="1089" b="1" dirty="0"/>
                <a:t> </a:t>
              </a:r>
              <a:r>
                <a:rPr lang="en-US" altLang="fr-FR" sz="1089" dirty="0" err="1"/>
                <a:t>technologique</a:t>
              </a:r>
              <a:r>
                <a:rPr lang="en-US" altLang="fr-FR" sz="1089" dirty="0"/>
                <a:t>, de </a:t>
              </a:r>
              <a:r>
                <a:rPr lang="en-US" altLang="fr-FR" sz="1089" dirty="0" err="1"/>
                <a:t>procédé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ou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d’organisation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qu’ils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soient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individuels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ou</a:t>
              </a:r>
              <a:r>
                <a:rPr lang="en-US" altLang="fr-FR" sz="1089" dirty="0"/>
                <a:t> </a:t>
              </a:r>
              <a:r>
                <a:rPr lang="en-US" altLang="fr-FR" sz="1089" dirty="0" err="1"/>
                <a:t>collaboratifs</a:t>
              </a:r>
              <a:r>
                <a:rPr lang="en-US" altLang="fr-FR" sz="1089" dirty="0"/>
                <a:t> </a:t>
              </a:r>
            </a:p>
          </p:txBody>
        </p:sp>
      </p:grpSp>
      <p:grpSp>
        <p:nvGrpSpPr>
          <p:cNvPr id="16" name="Group 40">
            <a:extLst>
              <a:ext uri="{FF2B5EF4-FFF2-40B4-BE49-F238E27FC236}">
                <a16:creationId xmlns:a16="http://schemas.microsoft.com/office/drawing/2014/main" id="{D0041940-D560-4E58-A95D-BBDDBFE5F6EC}"/>
              </a:ext>
            </a:extLst>
          </p:cNvPr>
          <p:cNvGrpSpPr>
            <a:grpSpLocks/>
          </p:cNvGrpSpPr>
          <p:nvPr/>
        </p:nvGrpSpPr>
        <p:grpSpPr bwMode="auto">
          <a:xfrm>
            <a:off x="2651536" y="4466263"/>
            <a:ext cx="2890383" cy="1269374"/>
            <a:chOff x="203099" y="4890248"/>
            <a:chExt cx="3984639" cy="1866171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20F593FA-EF14-4D8F-BDFF-FBFD27985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702" y="4890248"/>
              <a:ext cx="3249171" cy="50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C0392B"/>
                  </a:solidFill>
                </a:rPr>
                <a:t>Bénéficiaires</a:t>
              </a:r>
            </a:p>
          </p:txBody>
        </p:sp>
        <p:sp>
          <p:nvSpPr>
            <p:cNvPr id="18" name="Rectangle 65">
              <a:extLst>
                <a:ext uri="{FF2B5EF4-FFF2-40B4-BE49-F238E27FC236}">
                  <a16:creationId xmlns:a16="http://schemas.microsoft.com/office/drawing/2014/main" id="{9DAA5025-E5AB-4A80-9D1C-2F8CF79C8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9" y="5388616"/>
              <a:ext cx="3984639" cy="136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31763" indent="-1317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</a:pPr>
              <a:r>
                <a:rPr lang="fr-FR" altLang="fr-FR" sz="1089" b="1">
                  <a:ea typeface="Calibri" panose="020F0502020204030204" pitchFamily="34" charset="0"/>
                  <a:cs typeface="Times New Roman" panose="02020603050405020304" pitchFamily="18" charset="0"/>
                </a:rPr>
                <a:t>PME / ETI / Grandes entreprises</a:t>
              </a:r>
              <a:r>
                <a:rPr lang="fr-FR" altLang="fr-FR" sz="1089">
                  <a:ea typeface="Calibri" panose="020F0502020204030204" pitchFamily="34" charset="0"/>
                  <a:cs typeface="Times New Roman" panose="02020603050405020304" pitchFamily="18" charset="0"/>
                </a:rPr>
                <a:t> (à titre exceptionnel)</a:t>
              </a:r>
            </a:p>
            <a:p>
              <a:pPr algn="just">
                <a:spcBef>
                  <a:spcPct val="0"/>
                </a:spcBef>
              </a:pPr>
              <a:r>
                <a:rPr lang="fr-FR" altLang="fr-FR" sz="1089">
                  <a:ea typeface="Calibri" panose="020F0502020204030204" pitchFamily="34" charset="0"/>
                </a:rPr>
                <a:t>Relevant des </a:t>
              </a:r>
              <a:r>
                <a:rPr lang="fr-FR" altLang="fr-FR" sz="1089" b="1">
                  <a:ea typeface="Calibri" panose="020F0502020204030204" pitchFamily="34" charset="0"/>
                </a:rPr>
                <a:t>filières structurées, émergentes ou territoriales</a:t>
              </a:r>
            </a:p>
            <a:p>
              <a:pPr algn="just">
                <a:spcBef>
                  <a:spcPct val="0"/>
                </a:spcBef>
              </a:pPr>
              <a:r>
                <a:rPr lang="fr-FR" altLang="fr-FR" sz="1089" b="1">
                  <a:ea typeface="Calibri" panose="020F0502020204030204" pitchFamily="34" charset="0"/>
                </a:rPr>
                <a:t>Eligibilité des associations (sous conditions)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D76D06E-7724-4348-986E-56A153E8A7C9}"/>
              </a:ext>
            </a:extLst>
          </p:cNvPr>
          <p:cNvGrpSpPr/>
          <p:nvPr/>
        </p:nvGrpSpPr>
        <p:grpSpPr>
          <a:xfrm>
            <a:off x="5197820" y="2242073"/>
            <a:ext cx="2564909" cy="2559148"/>
            <a:chOff x="3291009" y="2633933"/>
            <a:chExt cx="2827337" cy="2820987"/>
          </a:xfrm>
        </p:grpSpPr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E288B3F7-E681-4059-801B-532C18127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009" y="2633933"/>
              <a:ext cx="2827337" cy="2820987"/>
              <a:chOff x="5024185" y="2044103"/>
              <a:chExt cx="2155088" cy="2150200"/>
            </a:xfrm>
          </p:grpSpPr>
          <p:sp>
            <p:nvSpPr>
              <p:cNvPr id="25" name="Shape 1755">
                <a:extLst>
                  <a:ext uri="{FF2B5EF4-FFF2-40B4-BE49-F238E27FC236}">
                    <a16:creationId xmlns:a16="http://schemas.microsoft.com/office/drawing/2014/main" id="{186CBA11-3676-47F2-9E53-E9E490BF252A}"/>
                  </a:ext>
                </a:extLst>
              </p:cNvPr>
              <p:cNvSpPr/>
              <p:nvPr/>
            </p:nvSpPr>
            <p:spPr>
              <a:xfrm>
                <a:off x="5024185" y="2044103"/>
                <a:ext cx="1078149" cy="107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871" y="0"/>
                      <a:pt x="18871" y="0"/>
                      <a:pt x="18871" y="0"/>
                    </a:cubicBezTo>
                    <a:cubicBezTo>
                      <a:pt x="18871" y="4250"/>
                      <a:pt x="18871" y="4250"/>
                      <a:pt x="18871" y="4250"/>
                    </a:cubicBezTo>
                    <a:cubicBezTo>
                      <a:pt x="17652" y="4483"/>
                      <a:pt x="16374" y="4832"/>
                      <a:pt x="15271" y="5240"/>
                    </a:cubicBezTo>
                    <a:cubicBezTo>
                      <a:pt x="13123" y="1514"/>
                      <a:pt x="13123" y="1514"/>
                      <a:pt x="13123" y="1514"/>
                    </a:cubicBezTo>
                    <a:cubicBezTo>
                      <a:pt x="8419" y="4250"/>
                      <a:pt x="8419" y="4250"/>
                      <a:pt x="8419" y="4250"/>
                    </a:cubicBezTo>
                    <a:cubicBezTo>
                      <a:pt x="10568" y="7918"/>
                      <a:pt x="10568" y="7918"/>
                      <a:pt x="10568" y="7918"/>
                    </a:cubicBezTo>
                    <a:cubicBezTo>
                      <a:pt x="9639" y="8733"/>
                      <a:pt x="8710" y="9665"/>
                      <a:pt x="7955" y="10654"/>
                    </a:cubicBezTo>
                    <a:cubicBezTo>
                      <a:pt x="4239" y="8500"/>
                      <a:pt x="4239" y="8500"/>
                      <a:pt x="4239" y="8500"/>
                    </a:cubicBezTo>
                    <a:cubicBezTo>
                      <a:pt x="1626" y="13100"/>
                      <a:pt x="1626" y="13100"/>
                      <a:pt x="1626" y="13100"/>
                    </a:cubicBezTo>
                    <a:cubicBezTo>
                      <a:pt x="5284" y="15254"/>
                      <a:pt x="5284" y="15254"/>
                      <a:pt x="5284" y="15254"/>
                    </a:cubicBezTo>
                    <a:cubicBezTo>
                      <a:pt x="4761" y="16477"/>
                      <a:pt x="4529" y="17641"/>
                      <a:pt x="4297" y="18922"/>
                    </a:cubicBezTo>
                    <a:cubicBezTo>
                      <a:pt x="0" y="18922"/>
                      <a:pt x="0" y="18922"/>
                      <a:pt x="0" y="18922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980B9"/>
              </a:solidFill>
              <a:ln w="12700" cap="flat">
                <a:noFill/>
                <a:miter lim="400000"/>
              </a:ln>
              <a:effectLst/>
            </p:spPr>
            <p:txBody>
              <a:bodyPr lIns="41475" tIns="41475" rIns="41475" bIns="41475"/>
              <a:lstStyle/>
              <a:p>
                <a:pPr defTabSz="622111">
                  <a:defRPr sz="2400"/>
                </a:pPr>
                <a:endParaRPr sz="2177" kern="0">
                  <a:solidFill>
                    <a:srgbClr val="95A5A6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26" name="Shape 1758">
                <a:extLst>
                  <a:ext uri="{FF2B5EF4-FFF2-40B4-BE49-F238E27FC236}">
                    <a16:creationId xmlns:a16="http://schemas.microsoft.com/office/drawing/2014/main" id="{055A6F56-CB90-4EC9-B311-2C9659ECFAA6}"/>
                  </a:ext>
                </a:extLst>
              </p:cNvPr>
              <p:cNvSpPr/>
              <p:nvPr/>
            </p:nvSpPr>
            <p:spPr>
              <a:xfrm>
                <a:off x="6102334" y="2044103"/>
                <a:ext cx="1076939" cy="107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678" y="0"/>
                      <a:pt x="2678" y="0"/>
                      <a:pt x="2678" y="0"/>
                    </a:cubicBezTo>
                    <a:cubicBezTo>
                      <a:pt x="2678" y="4250"/>
                      <a:pt x="2678" y="4250"/>
                      <a:pt x="2678" y="4250"/>
                    </a:cubicBezTo>
                    <a:cubicBezTo>
                      <a:pt x="3901" y="4483"/>
                      <a:pt x="5182" y="4832"/>
                      <a:pt x="6288" y="5240"/>
                    </a:cubicBezTo>
                    <a:cubicBezTo>
                      <a:pt x="8442" y="1514"/>
                      <a:pt x="8442" y="1514"/>
                      <a:pt x="8442" y="1514"/>
                    </a:cubicBezTo>
                    <a:cubicBezTo>
                      <a:pt x="13158" y="4250"/>
                      <a:pt x="13158" y="4250"/>
                      <a:pt x="13158" y="4250"/>
                    </a:cubicBezTo>
                    <a:cubicBezTo>
                      <a:pt x="11004" y="7918"/>
                      <a:pt x="11004" y="7918"/>
                      <a:pt x="11004" y="7918"/>
                    </a:cubicBezTo>
                    <a:cubicBezTo>
                      <a:pt x="11994" y="8733"/>
                      <a:pt x="12867" y="9665"/>
                      <a:pt x="13624" y="10654"/>
                    </a:cubicBezTo>
                    <a:cubicBezTo>
                      <a:pt x="17350" y="8500"/>
                      <a:pt x="17350" y="8500"/>
                      <a:pt x="17350" y="8500"/>
                    </a:cubicBezTo>
                    <a:cubicBezTo>
                      <a:pt x="20028" y="13100"/>
                      <a:pt x="20028" y="13100"/>
                      <a:pt x="20028" y="13100"/>
                    </a:cubicBezTo>
                    <a:cubicBezTo>
                      <a:pt x="16360" y="15254"/>
                      <a:pt x="16360" y="15254"/>
                      <a:pt x="16360" y="15254"/>
                    </a:cubicBezTo>
                    <a:cubicBezTo>
                      <a:pt x="16826" y="16477"/>
                      <a:pt x="17117" y="17641"/>
                      <a:pt x="17292" y="18922"/>
                    </a:cubicBezTo>
                    <a:cubicBezTo>
                      <a:pt x="21600" y="18922"/>
                      <a:pt x="21600" y="18922"/>
                      <a:pt x="21600" y="18922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9C12"/>
              </a:solidFill>
              <a:ln w="12700" cap="flat">
                <a:noFill/>
                <a:miter lim="400000"/>
              </a:ln>
              <a:effectLst/>
            </p:spPr>
            <p:txBody>
              <a:bodyPr lIns="41475" tIns="41475" rIns="41475" bIns="41475"/>
              <a:lstStyle/>
              <a:p>
                <a:pPr defTabSz="622111">
                  <a:defRPr sz="2400"/>
                </a:pPr>
                <a:endParaRPr sz="2177" kern="0">
                  <a:solidFill>
                    <a:srgbClr val="95A5A6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27" name="Shape 1761">
                <a:extLst>
                  <a:ext uri="{FF2B5EF4-FFF2-40B4-BE49-F238E27FC236}">
                    <a16:creationId xmlns:a16="http://schemas.microsoft.com/office/drawing/2014/main" id="{97580605-E1BD-42DA-88CF-074EB4693BD1}"/>
                  </a:ext>
                </a:extLst>
              </p:cNvPr>
              <p:cNvSpPr/>
              <p:nvPr/>
            </p:nvSpPr>
            <p:spPr>
              <a:xfrm>
                <a:off x="6102334" y="3119808"/>
                <a:ext cx="1076939" cy="1074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678" y="21600"/>
                      <a:pt x="2678" y="21600"/>
                      <a:pt x="2678" y="21600"/>
                    </a:cubicBezTo>
                    <a:cubicBezTo>
                      <a:pt x="2678" y="17408"/>
                      <a:pt x="2678" y="17408"/>
                      <a:pt x="2678" y="17408"/>
                    </a:cubicBezTo>
                    <a:cubicBezTo>
                      <a:pt x="3901" y="17175"/>
                      <a:pt x="5182" y="16826"/>
                      <a:pt x="6288" y="16418"/>
                    </a:cubicBezTo>
                    <a:cubicBezTo>
                      <a:pt x="8442" y="20086"/>
                      <a:pt x="8442" y="20086"/>
                      <a:pt x="8442" y="20086"/>
                    </a:cubicBezTo>
                    <a:cubicBezTo>
                      <a:pt x="13158" y="17408"/>
                      <a:pt x="13158" y="17408"/>
                      <a:pt x="13158" y="17408"/>
                    </a:cubicBezTo>
                    <a:cubicBezTo>
                      <a:pt x="11004" y="13740"/>
                      <a:pt x="11004" y="13740"/>
                      <a:pt x="11004" y="13740"/>
                    </a:cubicBezTo>
                    <a:cubicBezTo>
                      <a:pt x="11994" y="12867"/>
                      <a:pt x="12867" y="11994"/>
                      <a:pt x="13624" y="11004"/>
                    </a:cubicBezTo>
                    <a:cubicBezTo>
                      <a:pt x="17350" y="13158"/>
                      <a:pt x="17350" y="13158"/>
                      <a:pt x="17350" y="13158"/>
                    </a:cubicBezTo>
                    <a:cubicBezTo>
                      <a:pt x="20028" y="8500"/>
                      <a:pt x="20028" y="8500"/>
                      <a:pt x="20028" y="8500"/>
                    </a:cubicBezTo>
                    <a:cubicBezTo>
                      <a:pt x="16360" y="6346"/>
                      <a:pt x="16360" y="6346"/>
                      <a:pt x="16360" y="6346"/>
                    </a:cubicBezTo>
                    <a:cubicBezTo>
                      <a:pt x="16826" y="5182"/>
                      <a:pt x="17117" y="4017"/>
                      <a:pt x="17292" y="2678"/>
                    </a:cubicBezTo>
                    <a:cubicBezTo>
                      <a:pt x="21600" y="2678"/>
                      <a:pt x="21600" y="2678"/>
                      <a:pt x="21600" y="2678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89E92"/>
              </a:solidFill>
              <a:ln w="12700" cap="flat">
                <a:noFill/>
                <a:miter lim="400000"/>
              </a:ln>
              <a:effectLst/>
            </p:spPr>
            <p:txBody>
              <a:bodyPr lIns="41475" tIns="41475" rIns="41475" bIns="41475"/>
              <a:lstStyle/>
              <a:p>
                <a:pPr defTabSz="622111">
                  <a:defRPr sz="2400"/>
                </a:pPr>
                <a:endParaRPr sz="2177" kern="0">
                  <a:solidFill>
                    <a:srgbClr val="95A5A6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28" name="Shape 1764">
                <a:extLst>
                  <a:ext uri="{FF2B5EF4-FFF2-40B4-BE49-F238E27FC236}">
                    <a16:creationId xmlns:a16="http://schemas.microsoft.com/office/drawing/2014/main" id="{0F7C6ED4-799B-4627-83B1-8311AB7BD15A}"/>
                  </a:ext>
                </a:extLst>
              </p:cNvPr>
              <p:cNvSpPr/>
              <p:nvPr/>
            </p:nvSpPr>
            <p:spPr>
              <a:xfrm>
                <a:off x="5024185" y="3119808"/>
                <a:ext cx="1078149" cy="1074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8871" y="21600"/>
                      <a:pt x="18871" y="21600"/>
                      <a:pt x="18871" y="21600"/>
                    </a:cubicBezTo>
                    <a:cubicBezTo>
                      <a:pt x="18871" y="17408"/>
                      <a:pt x="18871" y="17408"/>
                      <a:pt x="18871" y="17408"/>
                    </a:cubicBezTo>
                    <a:cubicBezTo>
                      <a:pt x="17652" y="17175"/>
                      <a:pt x="16374" y="16826"/>
                      <a:pt x="15271" y="16418"/>
                    </a:cubicBezTo>
                    <a:cubicBezTo>
                      <a:pt x="13123" y="20086"/>
                      <a:pt x="13123" y="20086"/>
                      <a:pt x="13123" y="20086"/>
                    </a:cubicBezTo>
                    <a:cubicBezTo>
                      <a:pt x="8419" y="17408"/>
                      <a:pt x="8419" y="17408"/>
                      <a:pt x="8419" y="17408"/>
                    </a:cubicBezTo>
                    <a:cubicBezTo>
                      <a:pt x="10568" y="13740"/>
                      <a:pt x="10568" y="13740"/>
                      <a:pt x="10568" y="13740"/>
                    </a:cubicBezTo>
                    <a:cubicBezTo>
                      <a:pt x="9639" y="12867"/>
                      <a:pt x="8710" y="11994"/>
                      <a:pt x="7955" y="11004"/>
                    </a:cubicBezTo>
                    <a:cubicBezTo>
                      <a:pt x="4239" y="13158"/>
                      <a:pt x="4239" y="13158"/>
                      <a:pt x="4239" y="13158"/>
                    </a:cubicBezTo>
                    <a:cubicBezTo>
                      <a:pt x="1626" y="8500"/>
                      <a:pt x="1626" y="8500"/>
                      <a:pt x="1626" y="8500"/>
                    </a:cubicBezTo>
                    <a:cubicBezTo>
                      <a:pt x="5284" y="6346"/>
                      <a:pt x="5284" y="6346"/>
                      <a:pt x="5284" y="6346"/>
                    </a:cubicBezTo>
                    <a:cubicBezTo>
                      <a:pt x="4761" y="5182"/>
                      <a:pt x="4529" y="4017"/>
                      <a:pt x="4297" y="2678"/>
                    </a:cubicBezTo>
                    <a:cubicBezTo>
                      <a:pt x="0" y="2678"/>
                      <a:pt x="0" y="2678"/>
                      <a:pt x="0" y="267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0392B"/>
              </a:solidFill>
              <a:ln w="12700" cap="flat">
                <a:noFill/>
                <a:miter lim="400000"/>
              </a:ln>
              <a:effectLst/>
            </p:spPr>
            <p:txBody>
              <a:bodyPr lIns="41475" tIns="41475" rIns="41475" bIns="41475"/>
              <a:lstStyle/>
              <a:p>
                <a:pPr defTabSz="622111">
                  <a:defRPr sz="2400"/>
                </a:pPr>
                <a:endParaRPr sz="2177" kern="0">
                  <a:solidFill>
                    <a:srgbClr val="95A5A6"/>
                  </a:solidFill>
                  <a:latin typeface="Calibri"/>
                  <a:cs typeface="Arial" charset="0"/>
                </a:endParaRPr>
              </a:p>
            </p:txBody>
          </p:sp>
        </p:grpSp>
        <p:pic>
          <p:nvPicPr>
            <p:cNvPr id="21" name="Graphic 11" descr="Bullseye">
              <a:extLst>
                <a:ext uri="{FF2B5EF4-FFF2-40B4-BE49-F238E27FC236}">
                  <a16:creationId xmlns:a16="http://schemas.microsoft.com/office/drawing/2014/main" id="{76152597-B2ED-4C28-9402-3528B368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88" y="3263900"/>
              <a:ext cx="600075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eform 425">
              <a:extLst>
                <a:ext uri="{FF2B5EF4-FFF2-40B4-BE49-F238E27FC236}">
                  <a16:creationId xmlns:a16="http://schemas.microsoft.com/office/drawing/2014/main" id="{E4F32B3C-9ED4-4305-BE34-A8F7E5DFD83B}"/>
                </a:ext>
              </a:extLst>
            </p:cNvPr>
            <p:cNvSpPr/>
            <p:nvPr/>
          </p:nvSpPr>
          <p:spPr>
            <a:xfrm>
              <a:off x="4051300" y="4208463"/>
              <a:ext cx="525463" cy="490537"/>
            </a:xfrm>
            <a:custGeom>
              <a:avLst/>
              <a:gdLst>
                <a:gd name="connsiteX0" fmla="*/ 169590 w 540885"/>
                <a:gd name="connsiteY0" fmla="*/ 270443 h 504826"/>
                <a:gd name="connsiteX1" fmla="*/ 181704 w 540885"/>
                <a:gd name="connsiteY1" fmla="*/ 276500 h 504826"/>
                <a:gd name="connsiteX2" fmla="*/ 202269 w 540885"/>
                <a:gd name="connsiteY2" fmla="*/ 290022 h 504826"/>
                <a:gd name="connsiteX3" fmla="*/ 232412 w 540885"/>
                <a:gd name="connsiteY3" fmla="*/ 303544 h 504826"/>
                <a:gd name="connsiteX4" fmla="*/ 270443 w 540885"/>
                <a:gd name="connsiteY4" fmla="*/ 309601 h 504826"/>
                <a:gd name="connsiteX5" fmla="*/ 308473 w 540885"/>
                <a:gd name="connsiteY5" fmla="*/ 303544 h 504826"/>
                <a:gd name="connsiteX6" fmla="*/ 338617 w 540885"/>
                <a:gd name="connsiteY6" fmla="*/ 290022 h 504826"/>
                <a:gd name="connsiteX7" fmla="*/ 359181 w 540885"/>
                <a:gd name="connsiteY7" fmla="*/ 276500 h 504826"/>
                <a:gd name="connsiteX8" fmla="*/ 371295 w 540885"/>
                <a:gd name="connsiteY8" fmla="*/ 270443 h 504826"/>
                <a:gd name="connsiteX9" fmla="*/ 402705 w 540885"/>
                <a:gd name="connsiteY9" fmla="*/ 276077 h 504826"/>
                <a:gd name="connsiteX10" fmla="*/ 426792 w 540885"/>
                <a:gd name="connsiteY10" fmla="*/ 291149 h 504826"/>
                <a:gd name="connsiteX11" fmla="*/ 444258 w 540885"/>
                <a:gd name="connsiteY11" fmla="*/ 313967 h 504826"/>
                <a:gd name="connsiteX12" fmla="*/ 456371 w 540885"/>
                <a:gd name="connsiteY12" fmla="*/ 341434 h 504826"/>
                <a:gd name="connsiteX13" fmla="*/ 463837 w 540885"/>
                <a:gd name="connsiteY13" fmla="*/ 372000 h 504826"/>
                <a:gd name="connsiteX14" fmla="*/ 467781 w 540885"/>
                <a:gd name="connsiteY14" fmla="*/ 402706 h 504826"/>
                <a:gd name="connsiteX15" fmla="*/ 468767 w 540885"/>
                <a:gd name="connsiteY15" fmla="*/ 431863 h 504826"/>
                <a:gd name="connsiteX16" fmla="*/ 448202 w 540885"/>
                <a:gd name="connsiteY16" fmla="*/ 485247 h 504826"/>
                <a:gd name="connsiteX17" fmla="*/ 393550 w 540885"/>
                <a:gd name="connsiteY17" fmla="*/ 504826 h 504826"/>
                <a:gd name="connsiteX18" fmla="*/ 147335 w 540885"/>
                <a:gd name="connsiteY18" fmla="*/ 504826 h 504826"/>
                <a:gd name="connsiteX19" fmla="*/ 92683 w 540885"/>
                <a:gd name="connsiteY19" fmla="*/ 485247 h 504826"/>
                <a:gd name="connsiteX20" fmla="*/ 72118 w 540885"/>
                <a:gd name="connsiteY20" fmla="*/ 431863 h 504826"/>
                <a:gd name="connsiteX21" fmla="*/ 73104 w 540885"/>
                <a:gd name="connsiteY21" fmla="*/ 402706 h 504826"/>
                <a:gd name="connsiteX22" fmla="*/ 77049 w 540885"/>
                <a:gd name="connsiteY22" fmla="*/ 372000 h 504826"/>
                <a:gd name="connsiteX23" fmla="*/ 84514 w 540885"/>
                <a:gd name="connsiteY23" fmla="*/ 341434 h 504826"/>
                <a:gd name="connsiteX24" fmla="*/ 96628 w 540885"/>
                <a:gd name="connsiteY24" fmla="*/ 313967 h 504826"/>
                <a:gd name="connsiteX25" fmla="*/ 114093 w 540885"/>
                <a:gd name="connsiteY25" fmla="*/ 291149 h 504826"/>
                <a:gd name="connsiteX26" fmla="*/ 138180 w 540885"/>
                <a:gd name="connsiteY26" fmla="*/ 276077 h 504826"/>
                <a:gd name="connsiteX27" fmla="*/ 169590 w 540885"/>
                <a:gd name="connsiteY27" fmla="*/ 270443 h 504826"/>
                <a:gd name="connsiteX28" fmla="*/ 505953 w 540885"/>
                <a:gd name="connsiteY28" fmla="*/ 144237 h 504826"/>
                <a:gd name="connsiteX29" fmla="*/ 540885 w 540885"/>
                <a:gd name="connsiteY29" fmla="*/ 243680 h 504826"/>
                <a:gd name="connsiteX30" fmla="*/ 525109 w 540885"/>
                <a:gd name="connsiteY30" fmla="*/ 277063 h 504826"/>
                <a:gd name="connsiteX31" fmla="*/ 486233 w 540885"/>
                <a:gd name="connsiteY31" fmla="*/ 288472 h 504826"/>
                <a:gd name="connsiteX32" fmla="*/ 448484 w 540885"/>
                <a:gd name="connsiteY32" fmla="*/ 288472 h 504826"/>
                <a:gd name="connsiteX33" fmla="*/ 373830 w 540885"/>
                <a:gd name="connsiteY33" fmla="*/ 252413 h 504826"/>
                <a:gd name="connsiteX34" fmla="*/ 396649 w 540885"/>
                <a:gd name="connsiteY34" fmla="*/ 180296 h 504826"/>
                <a:gd name="connsiteX35" fmla="*/ 395240 w 540885"/>
                <a:gd name="connsiteY35" fmla="*/ 161703 h 504826"/>
                <a:gd name="connsiteX36" fmla="*/ 432708 w 540885"/>
                <a:gd name="connsiteY36" fmla="*/ 168182 h 504826"/>
                <a:gd name="connsiteX37" fmla="*/ 466231 w 540885"/>
                <a:gd name="connsiteY37" fmla="*/ 162125 h 504826"/>
                <a:gd name="connsiteX38" fmla="*/ 493698 w 540885"/>
                <a:gd name="connsiteY38" fmla="*/ 150153 h 504826"/>
                <a:gd name="connsiteX39" fmla="*/ 505953 w 540885"/>
                <a:gd name="connsiteY39" fmla="*/ 144237 h 504826"/>
                <a:gd name="connsiteX40" fmla="*/ 34932 w 540885"/>
                <a:gd name="connsiteY40" fmla="*/ 144237 h 504826"/>
                <a:gd name="connsiteX41" fmla="*/ 47187 w 540885"/>
                <a:gd name="connsiteY41" fmla="*/ 150153 h 504826"/>
                <a:gd name="connsiteX42" fmla="*/ 74653 w 540885"/>
                <a:gd name="connsiteY42" fmla="*/ 162125 h 504826"/>
                <a:gd name="connsiteX43" fmla="*/ 108176 w 540885"/>
                <a:gd name="connsiteY43" fmla="*/ 168182 h 504826"/>
                <a:gd name="connsiteX44" fmla="*/ 145644 w 540885"/>
                <a:gd name="connsiteY44" fmla="*/ 161703 h 504826"/>
                <a:gd name="connsiteX45" fmla="*/ 144235 w 540885"/>
                <a:gd name="connsiteY45" fmla="*/ 180296 h 504826"/>
                <a:gd name="connsiteX46" fmla="*/ 167054 w 540885"/>
                <a:gd name="connsiteY46" fmla="*/ 252413 h 504826"/>
                <a:gd name="connsiteX47" fmla="*/ 92401 w 540885"/>
                <a:gd name="connsiteY47" fmla="*/ 288472 h 504826"/>
                <a:gd name="connsiteX48" fmla="*/ 54652 w 540885"/>
                <a:gd name="connsiteY48" fmla="*/ 288472 h 504826"/>
                <a:gd name="connsiteX49" fmla="*/ 15776 w 540885"/>
                <a:gd name="connsiteY49" fmla="*/ 277063 h 504826"/>
                <a:gd name="connsiteX50" fmla="*/ 0 w 540885"/>
                <a:gd name="connsiteY50" fmla="*/ 243680 h 504826"/>
                <a:gd name="connsiteX51" fmla="*/ 34932 w 540885"/>
                <a:gd name="connsiteY51" fmla="*/ 144237 h 504826"/>
                <a:gd name="connsiteX52" fmla="*/ 270442 w 540885"/>
                <a:gd name="connsiteY52" fmla="*/ 72119 h 504826"/>
                <a:gd name="connsiteX53" fmla="*/ 346926 w 540885"/>
                <a:gd name="connsiteY53" fmla="*/ 103811 h 504826"/>
                <a:gd name="connsiteX54" fmla="*/ 378619 w 540885"/>
                <a:gd name="connsiteY54" fmla="*/ 180296 h 504826"/>
                <a:gd name="connsiteX55" fmla="*/ 346926 w 540885"/>
                <a:gd name="connsiteY55" fmla="*/ 256780 h 504826"/>
                <a:gd name="connsiteX56" fmla="*/ 270442 w 540885"/>
                <a:gd name="connsiteY56" fmla="*/ 288472 h 504826"/>
                <a:gd name="connsiteX57" fmla="*/ 193957 w 540885"/>
                <a:gd name="connsiteY57" fmla="*/ 256780 h 504826"/>
                <a:gd name="connsiteX58" fmla="*/ 162265 w 540885"/>
                <a:gd name="connsiteY58" fmla="*/ 180296 h 504826"/>
                <a:gd name="connsiteX59" fmla="*/ 193957 w 540885"/>
                <a:gd name="connsiteY59" fmla="*/ 103811 h 504826"/>
                <a:gd name="connsiteX60" fmla="*/ 270442 w 540885"/>
                <a:gd name="connsiteY60" fmla="*/ 72119 h 504826"/>
                <a:gd name="connsiteX61" fmla="*/ 432707 w 540885"/>
                <a:gd name="connsiteY61" fmla="*/ 0 h 504826"/>
                <a:gd name="connsiteX62" fmla="*/ 483697 w 540885"/>
                <a:gd name="connsiteY62" fmla="*/ 21128 h 504826"/>
                <a:gd name="connsiteX63" fmla="*/ 504825 w 540885"/>
                <a:gd name="connsiteY63" fmla="*/ 72118 h 504826"/>
                <a:gd name="connsiteX64" fmla="*/ 483697 w 540885"/>
                <a:gd name="connsiteY64" fmla="*/ 123108 h 504826"/>
                <a:gd name="connsiteX65" fmla="*/ 432707 w 540885"/>
                <a:gd name="connsiteY65" fmla="*/ 144236 h 504826"/>
                <a:gd name="connsiteX66" fmla="*/ 381717 w 540885"/>
                <a:gd name="connsiteY66" fmla="*/ 123108 h 504826"/>
                <a:gd name="connsiteX67" fmla="*/ 360589 w 540885"/>
                <a:gd name="connsiteY67" fmla="*/ 72118 h 504826"/>
                <a:gd name="connsiteX68" fmla="*/ 381717 w 540885"/>
                <a:gd name="connsiteY68" fmla="*/ 21128 h 504826"/>
                <a:gd name="connsiteX69" fmla="*/ 432707 w 540885"/>
                <a:gd name="connsiteY69" fmla="*/ 0 h 504826"/>
                <a:gd name="connsiteX70" fmla="*/ 108176 w 540885"/>
                <a:gd name="connsiteY70" fmla="*/ 0 h 504826"/>
                <a:gd name="connsiteX71" fmla="*/ 159167 w 540885"/>
                <a:gd name="connsiteY71" fmla="*/ 21128 h 504826"/>
                <a:gd name="connsiteX72" fmla="*/ 180295 w 540885"/>
                <a:gd name="connsiteY72" fmla="*/ 72118 h 504826"/>
                <a:gd name="connsiteX73" fmla="*/ 159167 w 540885"/>
                <a:gd name="connsiteY73" fmla="*/ 123108 h 504826"/>
                <a:gd name="connsiteX74" fmla="*/ 108176 w 540885"/>
                <a:gd name="connsiteY74" fmla="*/ 144236 h 504826"/>
                <a:gd name="connsiteX75" fmla="*/ 57187 w 540885"/>
                <a:gd name="connsiteY75" fmla="*/ 123108 h 504826"/>
                <a:gd name="connsiteX76" fmla="*/ 36059 w 540885"/>
                <a:gd name="connsiteY76" fmla="*/ 72118 h 504826"/>
                <a:gd name="connsiteX77" fmla="*/ 57187 w 540885"/>
                <a:gd name="connsiteY77" fmla="*/ 21128 h 504826"/>
                <a:gd name="connsiteX78" fmla="*/ 108176 w 540885"/>
                <a:gd name="connsiteY78" fmla="*/ 0 h 50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0885" h="504826">
                  <a:moveTo>
                    <a:pt x="169590" y="270443"/>
                  </a:moveTo>
                  <a:cubicBezTo>
                    <a:pt x="171469" y="270443"/>
                    <a:pt x="175506" y="272462"/>
                    <a:pt x="181704" y="276500"/>
                  </a:cubicBezTo>
                  <a:cubicBezTo>
                    <a:pt x="187902" y="280538"/>
                    <a:pt x="194757" y="285045"/>
                    <a:pt x="202269" y="290022"/>
                  </a:cubicBezTo>
                  <a:cubicBezTo>
                    <a:pt x="209781" y="294999"/>
                    <a:pt x="219829" y="299506"/>
                    <a:pt x="232412" y="303544"/>
                  </a:cubicBezTo>
                  <a:cubicBezTo>
                    <a:pt x="244995" y="307582"/>
                    <a:pt x="257673" y="309601"/>
                    <a:pt x="270443" y="309601"/>
                  </a:cubicBezTo>
                  <a:cubicBezTo>
                    <a:pt x="283214" y="309601"/>
                    <a:pt x="295891" y="307582"/>
                    <a:pt x="308473" y="303544"/>
                  </a:cubicBezTo>
                  <a:cubicBezTo>
                    <a:pt x="321057" y="299506"/>
                    <a:pt x="331105" y="294999"/>
                    <a:pt x="338617" y="290022"/>
                  </a:cubicBezTo>
                  <a:cubicBezTo>
                    <a:pt x="346129" y="285045"/>
                    <a:pt x="352983" y="280538"/>
                    <a:pt x="359181" y="276500"/>
                  </a:cubicBezTo>
                  <a:cubicBezTo>
                    <a:pt x="365379" y="272462"/>
                    <a:pt x="369418" y="270443"/>
                    <a:pt x="371295" y="270443"/>
                  </a:cubicBezTo>
                  <a:cubicBezTo>
                    <a:pt x="382751" y="270443"/>
                    <a:pt x="393222" y="272321"/>
                    <a:pt x="402705" y="276077"/>
                  </a:cubicBezTo>
                  <a:cubicBezTo>
                    <a:pt x="412191" y="279833"/>
                    <a:pt x="420218" y="284857"/>
                    <a:pt x="426792" y="291149"/>
                  </a:cubicBezTo>
                  <a:cubicBezTo>
                    <a:pt x="433365" y="297440"/>
                    <a:pt x="439187" y="305046"/>
                    <a:pt x="444258" y="313967"/>
                  </a:cubicBezTo>
                  <a:cubicBezTo>
                    <a:pt x="449329" y="322888"/>
                    <a:pt x="453367" y="332044"/>
                    <a:pt x="456371" y="341434"/>
                  </a:cubicBezTo>
                  <a:cubicBezTo>
                    <a:pt x="459376" y="350824"/>
                    <a:pt x="461865" y="361013"/>
                    <a:pt x="463837" y="372000"/>
                  </a:cubicBezTo>
                  <a:cubicBezTo>
                    <a:pt x="465809" y="382986"/>
                    <a:pt x="467124" y="393222"/>
                    <a:pt x="467781" y="402706"/>
                  </a:cubicBezTo>
                  <a:cubicBezTo>
                    <a:pt x="468438" y="412190"/>
                    <a:pt x="468767" y="421909"/>
                    <a:pt x="468767" y="431863"/>
                  </a:cubicBezTo>
                  <a:cubicBezTo>
                    <a:pt x="468767" y="454400"/>
                    <a:pt x="461912" y="472195"/>
                    <a:pt x="448202" y="485247"/>
                  </a:cubicBezTo>
                  <a:cubicBezTo>
                    <a:pt x="434492" y="498300"/>
                    <a:pt x="416275" y="504826"/>
                    <a:pt x="393550" y="504826"/>
                  </a:cubicBezTo>
                  <a:lnTo>
                    <a:pt x="147335" y="504826"/>
                  </a:lnTo>
                  <a:cubicBezTo>
                    <a:pt x="124611" y="504826"/>
                    <a:pt x="106393" y="498300"/>
                    <a:pt x="92683" y="485247"/>
                  </a:cubicBezTo>
                  <a:cubicBezTo>
                    <a:pt x="78974" y="472195"/>
                    <a:pt x="72118" y="454400"/>
                    <a:pt x="72118" y="431863"/>
                  </a:cubicBezTo>
                  <a:cubicBezTo>
                    <a:pt x="72118" y="421909"/>
                    <a:pt x="72447" y="412190"/>
                    <a:pt x="73104" y="402706"/>
                  </a:cubicBezTo>
                  <a:cubicBezTo>
                    <a:pt x="73761" y="393222"/>
                    <a:pt x="75077" y="382986"/>
                    <a:pt x="77049" y="372000"/>
                  </a:cubicBezTo>
                  <a:cubicBezTo>
                    <a:pt x="79021" y="361013"/>
                    <a:pt x="81510" y="350824"/>
                    <a:pt x="84514" y="341434"/>
                  </a:cubicBezTo>
                  <a:cubicBezTo>
                    <a:pt x="87519" y="332044"/>
                    <a:pt x="91556" y="322888"/>
                    <a:pt x="96628" y="313967"/>
                  </a:cubicBezTo>
                  <a:cubicBezTo>
                    <a:pt x="101698" y="305046"/>
                    <a:pt x="107521" y="297440"/>
                    <a:pt x="114093" y="291149"/>
                  </a:cubicBezTo>
                  <a:cubicBezTo>
                    <a:pt x="120667" y="284857"/>
                    <a:pt x="128696" y="279833"/>
                    <a:pt x="138180" y="276077"/>
                  </a:cubicBezTo>
                  <a:cubicBezTo>
                    <a:pt x="147664" y="272321"/>
                    <a:pt x="158135" y="270443"/>
                    <a:pt x="169590" y="270443"/>
                  </a:cubicBezTo>
                  <a:close/>
                  <a:moveTo>
                    <a:pt x="505953" y="144237"/>
                  </a:moveTo>
                  <a:cubicBezTo>
                    <a:pt x="529241" y="144237"/>
                    <a:pt x="540885" y="177385"/>
                    <a:pt x="540885" y="243680"/>
                  </a:cubicBezTo>
                  <a:cubicBezTo>
                    <a:pt x="540885" y="258329"/>
                    <a:pt x="535626" y="269457"/>
                    <a:pt x="525109" y="277063"/>
                  </a:cubicBezTo>
                  <a:cubicBezTo>
                    <a:pt x="514592" y="284669"/>
                    <a:pt x="501634" y="288472"/>
                    <a:pt x="486233" y="288472"/>
                  </a:cubicBezTo>
                  <a:lnTo>
                    <a:pt x="448484" y="288472"/>
                  </a:lnTo>
                  <a:cubicBezTo>
                    <a:pt x="429140" y="265372"/>
                    <a:pt x="404256" y="253353"/>
                    <a:pt x="373830" y="252413"/>
                  </a:cubicBezTo>
                  <a:cubicBezTo>
                    <a:pt x="389043" y="230440"/>
                    <a:pt x="396649" y="206401"/>
                    <a:pt x="396649" y="180296"/>
                  </a:cubicBezTo>
                  <a:cubicBezTo>
                    <a:pt x="396649" y="174849"/>
                    <a:pt x="396179" y="168652"/>
                    <a:pt x="395240" y="161703"/>
                  </a:cubicBezTo>
                  <a:cubicBezTo>
                    <a:pt x="407636" y="166022"/>
                    <a:pt x="420125" y="168182"/>
                    <a:pt x="432708" y="168182"/>
                  </a:cubicBezTo>
                  <a:cubicBezTo>
                    <a:pt x="443789" y="168182"/>
                    <a:pt x="454964" y="166163"/>
                    <a:pt x="466231" y="162125"/>
                  </a:cubicBezTo>
                  <a:cubicBezTo>
                    <a:pt x="477500" y="158087"/>
                    <a:pt x="486655" y="154097"/>
                    <a:pt x="493698" y="150153"/>
                  </a:cubicBezTo>
                  <a:cubicBezTo>
                    <a:pt x="500742" y="146209"/>
                    <a:pt x="504826" y="144237"/>
                    <a:pt x="505953" y="144237"/>
                  </a:cubicBezTo>
                  <a:close/>
                  <a:moveTo>
                    <a:pt x="34932" y="144237"/>
                  </a:moveTo>
                  <a:cubicBezTo>
                    <a:pt x="36059" y="144237"/>
                    <a:pt x="40144" y="146209"/>
                    <a:pt x="47187" y="150153"/>
                  </a:cubicBezTo>
                  <a:cubicBezTo>
                    <a:pt x="54229" y="154097"/>
                    <a:pt x="63384" y="158087"/>
                    <a:pt x="74653" y="162125"/>
                  </a:cubicBezTo>
                  <a:cubicBezTo>
                    <a:pt x="85921" y="166163"/>
                    <a:pt x="97096" y="168182"/>
                    <a:pt x="108176" y="168182"/>
                  </a:cubicBezTo>
                  <a:cubicBezTo>
                    <a:pt x="120760" y="168182"/>
                    <a:pt x="133249" y="166022"/>
                    <a:pt x="145644" y="161703"/>
                  </a:cubicBezTo>
                  <a:cubicBezTo>
                    <a:pt x="144705" y="168652"/>
                    <a:pt x="144235" y="174849"/>
                    <a:pt x="144235" y="180296"/>
                  </a:cubicBezTo>
                  <a:cubicBezTo>
                    <a:pt x="144235" y="206401"/>
                    <a:pt x="151841" y="230440"/>
                    <a:pt x="167054" y="252413"/>
                  </a:cubicBezTo>
                  <a:cubicBezTo>
                    <a:pt x="136630" y="253353"/>
                    <a:pt x="111745" y="265372"/>
                    <a:pt x="92401" y="288472"/>
                  </a:cubicBezTo>
                  <a:lnTo>
                    <a:pt x="54652" y="288472"/>
                  </a:lnTo>
                  <a:cubicBezTo>
                    <a:pt x="39251" y="288472"/>
                    <a:pt x="26293" y="284669"/>
                    <a:pt x="15776" y="277063"/>
                  </a:cubicBezTo>
                  <a:cubicBezTo>
                    <a:pt x="5259" y="269457"/>
                    <a:pt x="0" y="258329"/>
                    <a:pt x="0" y="243680"/>
                  </a:cubicBezTo>
                  <a:cubicBezTo>
                    <a:pt x="0" y="177385"/>
                    <a:pt x="11644" y="144237"/>
                    <a:pt x="34932" y="144237"/>
                  </a:cubicBezTo>
                  <a:close/>
                  <a:moveTo>
                    <a:pt x="270442" y="72119"/>
                  </a:moveTo>
                  <a:cubicBezTo>
                    <a:pt x="300303" y="72119"/>
                    <a:pt x="325799" y="82683"/>
                    <a:pt x="346926" y="103811"/>
                  </a:cubicBezTo>
                  <a:cubicBezTo>
                    <a:pt x="368054" y="124940"/>
                    <a:pt x="378619" y="150434"/>
                    <a:pt x="378619" y="180296"/>
                  </a:cubicBezTo>
                  <a:cubicBezTo>
                    <a:pt x="378619" y="210157"/>
                    <a:pt x="368054" y="235652"/>
                    <a:pt x="346926" y="256780"/>
                  </a:cubicBezTo>
                  <a:cubicBezTo>
                    <a:pt x="325799" y="277908"/>
                    <a:pt x="300303" y="288472"/>
                    <a:pt x="270442" y="288472"/>
                  </a:cubicBezTo>
                  <a:cubicBezTo>
                    <a:pt x="240580" y="288472"/>
                    <a:pt x="215085" y="277908"/>
                    <a:pt x="193957" y="256780"/>
                  </a:cubicBezTo>
                  <a:cubicBezTo>
                    <a:pt x="172829" y="235652"/>
                    <a:pt x="162265" y="210157"/>
                    <a:pt x="162265" y="180296"/>
                  </a:cubicBezTo>
                  <a:cubicBezTo>
                    <a:pt x="162265" y="150434"/>
                    <a:pt x="172829" y="124940"/>
                    <a:pt x="193957" y="103811"/>
                  </a:cubicBezTo>
                  <a:cubicBezTo>
                    <a:pt x="215085" y="82683"/>
                    <a:pt x="240580" y="72119"/>
                    <a:pt x="270442" y="72119"/>
                  </a:cubicBezTo>
                  <a:close/>
                  <a:moveTo>
                    <a:pt x="432707" y="0"/>
                  </a:moveTo>
                  <a:cubicBezTo>
                    <a:pt x="452615" y="0"/>
                    <a:pt x="469611" y="7043"/>
                    <a:pt x="483697" y="21128"/>
                  </a:cubicBezTo>
                  <a:cubicBezTo>
                    <a:pt x="497783" y="35214"/>
                    <a:pt x="504825" y="52210"/>
                    <a:pt x="504825" y="72118"/>
                  </a:cubicBezTo>
                  <a:cubicBezTo>
                    <a:pt x="504825" y="92025"/>
                    <a:pt x="497783" y="109022"/>
                    <a:pt x="483697" y="123108"/>
                  </a:cubicBezTo>
                  <a:cubicBezTo>
                    <a:pt x="469611" y="137193"/>
                    <a:pt x="452615" y="144236"/>
                    <a:pt x="432707" y="144236"/>
                  </a:cubicBezTo>
                  <a:cubicBezTo>
                    <a:pt x="412800" y="144236"/>
                    <a:pt x="395803" y="137193"/>
                    <a:pt x="381717" y="123108"/>
                  </a:cubicBezTo>
                  <a:cubicBezTo>
                    <a:pt x="367632" y="109022"/>
                    <a:pt x="360589" y="92025"/>
                    <a:pt x="360589" y="72118"/>
                  </a:cubicBezTo>
                  <a:cubicBezTo>
                    <a:pt x="360589" y="52210"/>
                    <a:pt x="367632" y="35214"/>
                    <a:pt x="381717" y="21128"/>
                  </a:cubicBezTo>
                  <a:cubicBezTo>
                    <a:pt x="395803" y="7043"/>
                    <a:pt x="412800" y="0"/>
                    <a:pt x="432707" y="0"/>
                  </a:cubicBezTo>
                  <a:close/>
                  <a:moveTo>
                    <a:pt x="108176" y="0"/>
                  </a:moveTo>
                  <a:cubicBezTo>
                    <a:pt x="128085" y="0"/>
                    <a:pt x="145080" y="7043"/>
                    <a:pt x="159167" y="21128"/>
                  </a:cubicBezTo>
                  <a:cubicBezTo>
                    <a:pt x="173252" y="35214"/>
                    <a:pt x="180295" y="52210"/>
                    <a:pt x="180295" y="72118"/>
                  </a:cubicBezTo>
                  <a:cubicBezTo>
                    <a:pt x="180295" y="92025"/>
                    <a:pt x="173252" y="109022"/>
                    <a:pt x="159167" y="123108"/>
                  </a:cubicBezTo>
                  <a:cubicBezTo>
                    <a:pt x="145080" y="137193"/>
                    <a:pt x="128085" y="144236"/>
                    <a:pt x="108176" y="144236"/>
                  </a:cubicBezTo>
                  <a:cubicBezTo>
                    <a:pt x="88270" y="144236"/>
                    <a:pt x="71272" y="137193"/>
                    <a:pt x="57187" y="123108"/>
                  </a:cubicBezTo>
                  <a:cubicBezTo>
                    <a:pt x="43102" y="109022"/>
                    <a:pt x="36059" y="92025"/>
                    <a:pt x="36059" y="72118"/>
                  </a:cubicBezTo>
                  <a:cubicBezTo>
                    <a:pt x="36059" y="52210"/>
                    <a:pt x="43102" y="35214"/>
                    <a:pt x="57187" y="21128"/>
                  </a:cubicBezTo>
                  <a:cubicBezTo>
                    <a:pt x="71272" y="7043"/>
                    <a:pt x="88270" y="0"/>
                    <a:pt x="108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2214" tIns="31106" rIns="62214" bIns="31106" anchor="ctr"/>
            <a:lstStyle/>
            <a:p>
              <a:pPr algn="ctr">
                <a:defRPr/>
              </a:pPr>
              <a:endParaRPr lang="en-US" sz="726"/>
            </a:p>
          </p:txBody>
        </p:sp>
        <p:sp>
          <p:nvSpPr>
            <p:cNvPr id="23" name="Freeform 293">
              <a:extLst>
                <a:ext uri="{FF2B5EF4-FFF2-40B4-BE49-F238E27FC236}">
                  <a16:creationId xmlns:a16="http://schemas.microsoft.com/office/drawing/2014/main" id="{52B475DD-520F-47BC-8648-4D18CF2601B2}"/>
                </a:ext>
              </a:extLst>
            </p:cNvPr>
            <p:cNvSpPr/>
            <p:nvPr/>
          </p:nvSpPr>
          <p:spPr>
            <a:xfrm>
              <a:off x="4986338" y="3322638"/>
              <a:ext cx="568325" cy="434975"/>
            </a:xfrm>
            <a:custGeom>
              <a:avLst/>
              <a:gdLst/>
              <a:ahLst/>
              <a:cxnLst/>
              <a:rect l="l" t="t" r="r" b="b"/>
              <a:pathLst>
                <a:path w="436652" h="334672">
                  <a:moveTo>
                    <a:pt x="371295" y="0"/>
                  </a:moveTo>
                  <a:cubicBezTo>
                    <a:pt x="378807" y="0"/>
                    <a:pt x="385192" y="2630"/>
                    <a:pt x="390451" y="7888"/>
                  </a:cubicBezTo>
                  <a:lnTo>
                    <a:pt x="428764" y="46201"/>
                  </a:lnTo>
                  <a:cubicBezTo>
                    <a:pt x="434022" y="51459"/>
                    <a:pt x="436652" y="57845"/>
                    <a:pt x="436652" y="65357"/>
                  </a:cubicBezTo>
                  <a:cubicBezTo>
                    <a:pt x="436652" y="72869"/>
                    <a:pt x="434022" y="79255"/>
                    <a:pt x="428764" y="84513"/>
                  </a:cubicBezTo>
                  <a:lnTo>
                    <a:pt x="224806" y="288472"/>
                  </a:lnTo>
                  <a:lnTo>
                    <a:pt x="186494" y="326784"/>
                  </a:lnTo>
                  <a:cubicBezTo>
                    <a:pt x="181234" y="332043"/>
                    <a:pt x="174848" y="334672"/>
                    <a:pt x="167337" y="334672"/>
                  </a:cubicBezTo>
                  <a:cubicBezTo>
                    <a:pt x="159824" y="334672"/>
                    <a:pt x="153439" y="332043"/>
                    <a:pt x="148180" y="326784"/>
                  </a:cubicBezTo>
                  <a:lnTo>
                    <a:pt x="109868" y="288472"/>
                  </a:lnTo>
                  <a:lnTo>
                    <a:pt x="7888" y="186492"/>
                  </a:lnTo>
                  <a:cubicBezTo>
                    <a:pt x="2630" y="181234"/>
                    <a:pt x="0" y="174849"/>
                    <a:pt x="0" y="167336"/>
                  </a:cubicBezTo>
                  <a:cubicBezTo>
                    <a:pt x="0" y="159824"/>
                    <a:pt x="2630" y="153439"/>
                    <a:pt x="7888" y="148180"/>
                  </a:cubicBezTo>
                  <a:lnTo>
                    <a:pt x="46202" y="109867"/>
                  </a:lnTo>
                  <a:cubicBezTo>
                    <a:pt x="51460" y="104609"/>
                    <a:pt x="57845" y="101979"/>
                    <a:pt x="65358" y="101979"/>
                  </a:cubicBezTo>
                  <a:cubicBezTo>
                    <a:pt x="72870" y="101979"/>
                    <a:pt x="79255" y="104609"/>
                    <a:pt x="84514" y="109867"/>
                  </a:cubicBezTo>
                  <a:lnTo>
                    <a:pt x="167337" y="192972"/>
                  </a:lnTo>
                  <a:lnTo>
                    <a:pt x="352139" y="7888"/>
                  </a:lnTo>
                  <a:cubicBezTo>
                    <a:pt x="357397" y="2630"/>
                    <a:pt x="363783" y="0"/>
                    <a:pt x="3712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2214" tIns="31106" rIns="62214" bIns="31106" anchor="ctr"/>
            <a:lstStyle/>
            <a:p>
              <a:pPr algn="ctr">
                <a:defRPr/>
              </a:pPr>
              <a:endParaRPr lang="en-US" sz="907"/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A297C361-871B-4091-90EC-DA9DB58F3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994150"/>
              <a:ext cx="627062" cy="90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2214" tIns="31106" rIns="62214" bIns="3110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4899" b="1">
                  <a:solidFill>
                    <a:schemeClr val="bg1"/>
                  </a:solidFill>
                  <a:latin typeface="AvantGarde"/>
                </a:rPr>
                <a:t>€</a:t>
              </a:r>
              <a:endParaRPr lang="fr-FR" altLang="fr-FR" sz="4899" b="1">
                <a:solidFill>
                  <a:schemeClr val="bg1"/>
                </a:solidFill>
                <a:latin typeface="AvantGarde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BE6819C-AFCC-4C13-9C73-F959ED8D3A19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F4F1558-A16D-4DCB-ACA9-C7674F819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127" y="6119267"/>
            <a:ext cx="1106758" cy="4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6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42A7D2-A243-4FB6-9873-D7D6B9263EB3}"/>
              </a:ext>
            </a:extLst>
          </p:cNvPr>
          <p:cNvSpPr txBox="1"/>
          <p:nvPr/>
        </p:nvSpPr>
        <p:spPr>
          <a:xfrm>
            <a:off x="754145" y="1690708"/>
            <a:ext cx="1072770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Helvetica Light"/>
              </a:rPr>
              <a:t>Contacts 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Kathya ROUSSON </a:t>
            </a:r>
            <a:r>
              <a:rPr lang="fr-FR" sz="1400" dirty="0"/>
              <a:t>(</a:t>
            </a:r>
            <a:r>
              <a:rPr lang="fr-FR" sz="1400" i="1" dirty="0"/>
              <a:t>Responsable de service Entrepreneuriat – Région Occitanie</a:t>
            </a:r>
            <a:r>
              <a:rPr lang="fr-FR" sz="1400" dirty="0"/>
              <a:t>) : </a:t>
            </a:r>
            <a:r>
              <a:rPr lang="fr-FR" sz="1400" dirty="0">
                <a:hlinkClick r:id="rId3"/>
              </a:rPr>
              <a:t>kathya.rousson@laregion.fr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Fabrice HERAUD </a:t>
            </a:r>
            <a:r>
              <a:rPr lang="fr-FR" sz="1400" dirty="0"/>
              <a:t>(</a:t>
            </a:r>
            <a:r>
              <a:rPr lang="fr-FR" sz="1400" i="1" dirty="0"/>
              <a:t>Responsable du </a:t>
            </a:r>
            <a:r>
              <a:rPr lang="fr-FR" sz="1400" i="1" dirty="0" err="1"/>
              <a:t>résO</a:t>
            </a:r>
            <a:r>
              <a:rPr lang="fr-FR" sz="1400" i="1" dirty="0"/>
              <a:t> Entreprenez – Agence </a:t>
            </a:r>
            <a:r>
              <a:rPr lang="fr-FR" sz="1400" i="1" dirty="0" err="1"/>
              <a:t>Ad’OCC</a:t>
            </a:r>
            <a:r>
              <a:rPr lang="fr-FR" sz="1400" dirty="0"/>
              <a:t>): </a:t>
            </a:r>
            <a:r>
              <a:rPr lang="fr-FR" sz="1400" dirty="0">
                <a:hlinkClick r:id="rId4"/>
              </a:rPr>
              <a:t>fabrice.heraud@agence-adocc.com</a:t>
            </a:r>
            <a:r>
              <a:rPr lang="fr-FR" sz="1400" dirty="0"/>
              <a:t> ; </a:t>
            </a:r>
            <a:r>
              <a:rPr lang="fr-FR" sz="1400" dirty="0">
                <a:hlinkClick r:id="rId5"/>
              </a:rPr>
              <a:t>www.entreprenez-en-occitanie</a:t>
            </a:r>
            <a:r>
              <a:rPr lang="fr-FR" sz="1400">
                <a:hlinkClick r:id="rId5"/>
              </a:rPr>
              <a:t>.fr</a:t>
            </a:r>
            <a:endParaRPr lang="fr-FR" dirty="0"/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Mathieu LHERMET </a:t>
            </a:r>
            <a:r>
              <a:rPr lang="fr-FR" sz="1400" dirty="0"/>
              <a:t>(</a:t>
            </a:r>
            <a:r>
              <a:rPr lang="fr-FR" sz="1400" i="1" dirty="0"/>
              <a:t>Chargé de mission – Région Occitanie</a:t>
            </a:r>
            <a:r>
              <a:rPr lang="fr-FR" sz="1400" dirty="0"/>
              <a:t>) : </a:t>
            </a:r>
            <a:r>
              <a:rPr lang="fr-FR" sz="1400" dirty="0">
                <a:hlinkClick r:id="rId6"/>
              </a:rPr>
              <a:t>mathieu.lhermet@laregion.fr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Entreprise Viviarto </a:t>
            </a:r>
            <a:r>
              <a:rPr lang="fr-FR" sz="1400" dirty="0"/>
              <a:t>: </a:t>
            </a:r>
            <a:r>
              <a:rPr lang="fr-FR" sz="1400" u="sng" dirty="0">
                <a:hlinkClick r:id="rId7"/>
              </a:rPr>
              <a:t>https://viviarto.com/</a:t>
            </a:r>
            <a:r>
              <a:rPr lang="fr-FR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05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6DFDDE-8325-4445-A5B8-D68BB6248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7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BC761-CF44-46AE-B55D-2A796C78AC30}"/>
              </a:ext>
            </a:extLst>
          </p:cNvPr>
          <p:cNvSpPr/>
          <p:nvPr/>
        </p:nvSpPr>
        <p:spPr>
          <a:xfrm>
            <a:off x="3355596" y="6065240"/>
            <a:ext cx="5047903" cy="54669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sp>
        <p:nvSpPr>
          <p:cNvPr id="7" name="ZoneTexte 7">
            <a:extLst>
              <a:ext uri="{FF2B5EF4-FFF2-40B4-BE49-F238E27FC236}">
                <a16:creationId xmlns:a16="http://schemas.microsoft.com/office/drawing/2014/main" id="{9EA23A37-6BBC-43B6-8A05-2F6F4E105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636" y="1456157"/>
            <a:ext cx="5273445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14" b="1" dirty="0">
                <a:solidFill>
                  <a:srgbClr val="C00000"/>
                </a:solidFill>
                <a:latin typeface="Arial"/>
                <a:cs typeface="Arial"/>
              </a:rPr>
              <a:t>tremplin vers les marchés méditerranéens</a:t>
            </a:r>
            <a:endParaRPr lang="fr-FR" sz="1814" dirty="0">
              <a:latin typeface="Arial"/>
              <a:cs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7D205E-309D-46B2-9C82-5409875015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978" y="1188604"/>
            <a:ext cx="3515081" cy="351508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01E5DA59-4C05-4C63-8FDC-B514CC3E968E}"/>
              </a:ext>
            </a:extLst>
          </p:cNvPr>
          <p:cNvSpPr txBox="1">
            <a:spLocks/>
          </p:cNvSpPr>
          <p:nvPr/>
        </p:nvSpPr>
        <p:spPr>
          <a:xfrm>
            <a:off x="2316818" y="366356"/>
            <a:ext cx="8798595" cy="756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/>
                <a:cs typeface="Arial"/>
              </a:rPr>
              <a:t>Une localisation stratégique </a:t>
            </a:r>
          </a:p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/>
                <a:cs typeface="Arial"/>
              </a:rPr>
              <a:t>			au cœur de l'Europe du Sud</a:t>
            </a:r>
            <a:endParaRPr lang="fr-FR" sz="3200" dirty="0"/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8525A0A2-A254-4B3F-A73D-8254BEA24B7F}"/>
              </a:ext>
            </a:extLst>
          </p:cNvPr>
          <p:cNvSpPr txBox="1"/>
          <p:nvPr/>
        </p:nvSpPr>
        <p:spPr>
          <a:xfrm>
            <a:off x="8000184" y="4883878"/>
            <a:ext cx="2652725" cy="59490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26906" algn="l"/>
              </a:tabLst>
            </a:pPr>
            <a:r>
              <a:rPr lang="fr-FR" sz="1633" b="1" dirty="0">
                <a:solidFill>
                  <a:srgbClr val="C00000"/>
                </a:solidFill>
                <a:latin typeface="Arial"/>
                <a:cs typeface="Arial"/>
              </a:rPr>
              <a:t>Plus grande que l’Irlande</a:t>
            </a:r>
          </a:p>
          <a:p>
            <a:pPr>
              <a:tabLst>
                <a:tab pos="326906" algn="l"/>
              </a:tabLst>
            </a:pPr>
            <a:r>
              <a:rPr lang="fr-FR" sz="1633" dirty="0">
                <a:solidFill>
                  <a:srgbClr val="6D879E"/>
                </a:solidFill>
                <a:latin typeface="Arial"/>
                <a:cs typeface="Arial"/>
              </a:rPr>
              <a:t>70 273 km²</a:t>
            </a: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AD33A1-3C9A-441F-BFED-C8B538FC41B4}"/>
              </a:ext>
            </a:extLst>
          </p:cNvPr>
          <p:cNvSpPr txBox="1"/>
          <p:nvPr/>
        </p:nvSpPr>
        <p:spPr>
          <a:xfrm>
            <a:off x="8104599" y="5511477"/>
            <a:ext cx="1502729" cy="502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26906" algn="l"/>
              </a:tabLst>
            </a:pPr>
            <a:r>
              <a:rPr lang="fr-FR" sz="1633" b="1" dirty="0">
                <a:solidFill>
                  <a:srgbClr val="C00000"/>
                </a:solidFill>
                <a:latin typeface="Arial"/>
                <a:cs typeface="Arial"/>
              </a:rPr>
              <a:t>2x la Belgique</a:t>
            </a:r>
          </a:p>
          <a:p>
            <a:pPr>
              <a:tabLst>
                <a:tab pos="326906" algn="l"/>
              </a:tabLst>
            </a:pPr>
            <a:r>
              <a:rPr lang="fr-FR" sz="1633" dirty="0">
                <a:solidFill>
                  <a:srgbClr val="6D879E"/>
                </a:solidFill>
                <a:latin typeface="Arial"/>
                <a:cs typeface="Arial"/>
              </a:rPr>
              <a:t>30 528 km²</a:t>
            </a: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2E63D392-DDEF-4B17-8230-75A410E9679B}"/>
              </a:ext>
            </a:extLst>
          </p:cNvPr>
          <p:cNvSpPr txBox="1"/>
          <p:nvPr/>
        </p:nvSpPr>
        <p:spPr>
          <a:xfrm>
            <a:off x="8109089" y="6093357"/>
            <a:ext cx="1626348" cy="502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26906" algn="l"/>
              </a:tabLst>
            </a:pPr>
            <a:r>
              <a:rPr lang="fr-FR" sz="1633" b="1" dirty="0">
                <a:solidFill>
                  <a:srgbClr val="C00000"/>
                </a:solidFill>
                <a:latin typeface="Arial"/>
                <a:cs typeface="Arial"/>
              </a:rPr>
              <a:t>2x la Catalogne</a:t>
            </a:r>
          </a:p>
          <a:p>
            <a:pPr>
              <a:tabLst>
                <a:tab pos="326906" algn="l"/>
              </a:tabLst>
            </a:pPr>
            <a:r>
              <a:rPr lang="fr-FR" sz="1633" dirty="0">
                <a:solidFill>
                  <a:srgbClr val="6D879E"/>
                </a:solidFill>
                <a:latin typeface="Arial"/>
                <a:cs typeface="Arial"/>
              </a:rPr>
              <a:t>32 113 km²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C9FFE2-BCB7-4AFB-A8BA-579866C0505F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C7797E-6F64-43C7-9B72-B226A602BD5B}"/>
              </a:ext>
            </a:extLst>
          </p:cNvPr>
          <p:cNvSpPr/>
          <p:nvPr/>
        </p:nvSpPr>
        <p:spPr>
          <a:xfrm>
            <a:off x="4991450" y="6252663"/>
            <a:ext cx="2231471" cy="373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F2093E14-EAB4-40AF-A0D4-09C3AF212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229" y="1887982"/>
            <a:ext cx="5047903" cy="504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17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8CB45B-DAA7-4F1C-8E30-741DE6DF0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4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55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EF4A8B-1481-4550-AD92-44559545F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BA703679-21EA-4E32-BF17-16AF76E6DB64}"/>
              </a:ext>
            </a:extLst>
          </p:cNvPr>
          <p:cNvSpPr>
            <a:spLocks noGrp="1"/>
          </p:cNvSpPr>
          <p:nvPr/>
        </p:nvSpPr>
        <p:spPr>
          <a:xfrm>
            <a:off x="2372714" y="23863"/>
            <a:ext cx="8295286" cy="756007"/>
          </a:xfrm>
          <a:prstGeom prst="rect">
            <a:avLst/>
          </a:prstGeom>
        </p:spPr>
        <p:txBody>
          <a:bodyPr vert="horz" lIns="82953" tIns="41476" rIns="82953" bIns="41476" rtlCol="0" anchor="ctr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altLang="fr-FR" sz="3200" dirty="0">
                <a:solidFill>
                  <a:srgbClr val="173346"/>
                </a:solidFill>
              </a:rPr>
              <a:t>Une des régions les plus peuplées d’Europe</a:t>
            </a:r>
            <a:endParaRPr lang="fr-FR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F790E-1953-4636-A3B8-3419D6EE13A8}"/>
              </a:ext>
            </a:extLst>
          </p:cNvPr>
          <p:cNvSpPr/>
          <p:nvPr/>
        </p:nvSpPr>
        <p:spPr>
          <a:xfrm>
            <a:off x="3004171" y="1024292"/>
            <a:ext cx="3414909" cy="48320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540" b="1" dirty="0">
                <a:solidFill>
                  <a:srgbClr val="C00000"/>
                </a:solidFill>
              </a:rPr>
              <a:t>5,8 millions d’habitants </a:t>
            </a:r>
            <a:endParaRPr lang="fr-FR" sz="254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332C050-5E18-423C-AD53-078C74A1596D}"/>
              </a:ext>
            </a:extLst>
          </p:cNvPr>
          <p:cNvSpPr txBox="1">
            <a:spLocks/>
          </p:cNvSpPr>
          <p:nvPr/>
        </p:nvSpPr>
        <p:spPr>
          <a:xfrm>
            <a:off x="2739669" y="1591883"/>
            <a:ext cx="5751987" cy="2475901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1079" indent="-311079">
              <a:spcAft>
                <a:spcPts val="544"/>
              </a:spcAft>
              <a:buSzPct val="100000"/>
              <a:buFont typeface="Arial"/>
              <a:buChar char="•"/>
            </a:pPr>
            <a:r>
              <a:rPr lang="fr-FR" sz="1814" b="1" dirty="0"/>
              <a:t>Plus forte croissance démographique de l’Hexagone</a:t>
            </a:r>
            <a:br>
              <a:rPr lang="fr-FR" sz="1814" dirty="0"/>
            </a:br>
            <a:r>
              <a:rPr lang="fr-FR" sz="1814" dirty="0"/>
              <a:t>+ 53 000 nouveaux habitants chaque année </a:t>
            </a:r>
            <a:endParaRPr lang="fr-FR" sz="1814" dirty="0">
              <a:cs typeface="Calibri"/>
            </a:endParaRPr>
          </a:p>
          <a:p>
            <a:pPr marL="155539" indent="-155539">
              <a:spcAft>
                <a:spcPts val="544"/>
              </a:spcAft>
              <a:buSzPct val="100000"/>
              <a:buFont typeface="Arial"/>
              <a:buChar char="•"/>
            </a:pPr>
            <a:endParaRPr lang="fr-FR" sz="544" strike="sngStrike" dirty="0">
              <a:cs typeface="Calibri"/>
            </a:endParaRPr>
          </a:p>
          <a:p>
            <a:pPr marL="311079" indent="-311079">
              <a:spcAft>
                <a:spcPts val="544"/>
              </a:spcAft>
              <a:buSzPct val="100000"/>
              <a:buFont typeface="Arial"/>
              <a:buChar char="•"/>
            </a:pPr>
            <a:r>
              <a:rPr lang="fr-FR" sz="1814" b="1" dirty="0"/>
              <a:t>Dans le top 5 des régions les plus peuplées de France</a:t>
            </a:r>
            <a:endParaRPr lang="fr-FR" sz="1814" dirty="0">
              <a:cs typeface="Calibri"/>
            </a:endParaRPr>
          </a:p>
          <a:p>
            <a:pPr marL="155539" indent="-155539">
              <a:spcAft>
                <a:spcPts val="544"/>
              </a:spcAft>
              <a:buSzPct val="100000"/>
              <a:buFont typeface="Arial"/>
              <a:buChar char="•"/>
            </a:pPr>
            <a:endParaRPr lang="fr-FR" sz="544" dirty="0">
              <a:cs typeface="Calibri"/>
            </a:endParaRPr>
          </a:p>
          <a:p>
            <a:pPr marL="311079" indent="-311079">
              <a:spcAft>
                <a:spcPts val="544"/>
              </a:spcAft>
              <a:buSzPct val="100000"/>
              <a:buFont typeface="Arial"/>
              <a:buChar char="•"/>
            </a:pPr>
            <a:r>
              <a:rPr lang="fr-FR" sz="1814" b="1" dirty="0"/>
              <a:t>2 métropoles : Toulouse et Montpellier</a:t>
            </a:r>
            <a:br>
              <a:rPr lang="fr-FR" sz="1814" b="1" dirty="0"/>
            </a:br>
            <a:r>
              <a:rPr lang="fr-FR" sz="1814" dirty="0"/>
              <a:t>4</a:t>
            </a:r>
            <a:r>
              <a:rPr lang="fr-FR" sz="1814" b="1" baseline="30000" dirty="0"/>
              <a:t>ème</a:t>
            </a:r>
            <a:r>
              <a:rPr lang="fr-FR" sz="1814" dirty="0"/>
              <a:t> et 8</a:t>
            </a:r>
            <a:r>
              <a:rPr lang="fr-FR" sz="1814" b="1" baseline="30000" dirty="0"/>
              <a:t>ème</a:t>
            </a:r>
            <a:r>
              <a:rPr lang="fr-FR" sz="1814" dirty="0"/>
              <a:t> villes de France en nombre d’habitants</a:t>
            </a:r>
            <a:endParaRPr lang="fr-FR" sz="1814" dirty="0">
              <a:cs typeface="Calibri"/>
            </a:endParaRPr>
          </a:p>
          <a:p>
            <a:pPr marL="311079" indent="-311079">
              <a:spcAft>
                <a:spcPts val="544"/>
              </a:spcAft>
              <a:buSzPct val="100000"/>
              <a:buFont typeface="Arial"/>
              <a:buChar char="•"/>
            </a:pPr>
            <a:r>
              <a:rPr lang="fr-FR" sz="1814" dirty="0"/>
              <a:t>Toulouse et Montpellier dans le trio de tête des </a:t>
            </a:r>
            <a:r>
              <a:rPr lang="fr-FR" sz="1814" b="1" dirty="0"/>
              <a:t>villes préférées des Français pour y travailler et y étudier</a:t>
            </a:r>
            <a:endParaRPr lang="fr-FR" sz="1814" dirty="0">
              <a:cs typeface="Calibri"/>
            </a:endParaRPr>
          </a:p>
        </p:txBody>
      </p:sp>
      <p:pic>
        <p:nvPicPr>
          <p:cNvPr id="10" name="Image 7" descr="Une image contenant bâtiment, extérieur, ciel, nuit&#10;&#10;Description générée avec un niveau de confiance très élevé">
            <a:extLst>
              <a:ext uri="{FF2B5EF4-FFF2-40B4-BE49-F238E27FC236}">
                <a16:creationId xmlns:a16="http://schemas.microsoft.com/office/drawing/2014/main" id="{F2667BC8-DE2C-4C4D-8154-A414A8008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234" y="4545938"/>
            <a:ext cx="3050869" cy="1564004"/>
          </a:xfrm>
          <a:prstGeom prst="rect">
            <a:avLst/>
          </a:prstGeom>
        </p:spPr>
      </p:pic>
      <p:pic>
        <p:nvPicPr>
          <p:cNvPr id="11" name="Image 9" descr="Une image contenant bâtiment, ciel, extérieur, horloge&#10;&#10;Description générée avec un niveau de confiance très élevé">
            <a:extLst>
              <a:ext uri="{FF2B5EF4-FFF2-40B4-BE49-F238E27FC236}">
                <a16:creationId xmlns:a16="http://schemas.microsoft.com/office/drawing/2014/main" id="{455F633D-72F3-40C6-8DCF-4011B5A5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019" y="4543596"/>
            <a:ext cx="2757017" cy="15640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F7AC15-88D7-4696-95D1-3D39D12A7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442" y="1198623"/>
            <a:ext cx="1659396" cy="13307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9FE6C9-AFD9-4819-8278-67A895FD2E53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4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DFF3C90-95D0-4BA7-8A90-B2AB7556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33" y="1600200"/>
            <a:ext cx="5677500" cy="21307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A4738E-FD82-4BB3-8A2D-8121AC91B7E6}"/>
              </a:ext>
            </a:extLst>
          </p:cNvPr>
          <p:cNvSpPr/>
          <p:nvPr/>
        </p:nvSpPr>
        <p:spPr>
          <a:xfrm>
            <a:off x="3016454" y="1796338"/>
            <a:ext cx="2396412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33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Emploi</a:t>
            </a:r>
            <a:endParaRPr lang="fr-FR" sz="1633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9A8569-62FB-4F8F-BCCD-2A75CD26CAB3}"/>
              </a:ext>
            </a:extLst>
          </p:cNvPr>
          <p:cNvSpPr txBox="1"/>
          <p:nvPr/>
        </p:nvSpPr>
        <p:spPr>
          <a:xfrm>
            <a:off x="2886567" y="2257032"/>
            <a:ext cx="2256667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3" dirty="0">
                <a:solidFill>
                  <a:srgbClr val="F1A252"/>
                </a:solidFill>
              </a:rPr>
              <a:t>2 175 000</a:t>
            </a:r>
          </a:p>
          <a:p>
            <a:pPr algn="ctr"/>
            <a:r>
              <a:rPr lang="fr-FR" sz="1633" b="1" dirty="0"/>
              <a:t>emplois en Occitanie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4FFA2-98BF-4E80-B8BB-A6C76D1E0AD8}"/>
              </a:ext>
            </a:extLst>
          </p:cNvPr>
          <p:cNvSpPr/>
          <p:nvPr/>
        </p:nvSpPr>
        <p:spPr>
          <a:xfrm>
            <a:off x="3016455" y="4228665"/>
            <a:ext cx="329639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33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Création d’entreprises</a:t>
            </a:r>
            <a:endParaRPr lang="fr-FR" sz="1633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B639C4-CA2A-4333-A168-CE7854D99566}"/>
              </a:ext>
            </a:extLst>
          </p:cNvPr>
          <p:cNvSpPr/>
          <p:nvPr/>
        </p:nvSpPr>
        <p:spPr>
          <a:xfrm>
            <a:off x="3637866" y="4711547"/>
            <a:ext cx="2030613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1633" b="1" dirty="0"/>
              <a:t>en taux de création d’entreprises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4E82B7A-634E-4D11-996A-9AAB3C3FE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585" y="4599025"/>
            <a:ext cx="1090169" cy="8735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3892D17F-1615-4BC3-9D21-21A4F45DD9E8}"/>
              </a:ext>
            </a:extLst>
          </p:cNvPr>
          <p:cNvSpPr txBox="1">
            <a:spLocks/>
          </p:cNvSpPr>
          <p:nvPr/>
        </p:nvSpPr>
        <p:spPr>
          <a:xfrm>
            <a:off x="2412361" y="538155"/>
            <a:ext cx="9144001" cy="59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fr-FR" altLang="fr-FR" sz="2449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dynamisme</a:t>
            </a:r>
            <a:r>
              <a:rPr lang="fr-FR" altLang="fr-FR" sz="2449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économique</a:t>
            </a:r>
            <a:r>
              <a:rPr lang="fr-FR" altLang="fr-FR" sz="244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fr-FR" altLang="fr-FR" sz="244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altLang="fr-FR" sz="2449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</a:t>
            </a:r>
            <a:r>
              <a:rPr lang="fr-FR" altLang="fr-FR" sz="2449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fr-FR" altLang="fr-FR" sz="2449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altLang="fr-FR" sz="2449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endParaRPr lang="fr-FR" sz="3200" dirty="0">
              <a:solidFill>
                <a:srgbClr val="1733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0F1D2FB-C694-4A05-907E-43873552F54F}"/>
              </a:ext>
            </a:extLst>
          </p:cNvPr>
          <p:cNvSpPr txBox="1"/>
          <p:nvPr/>
        </p:nvSpPr>
        <p:spPr>
          <a:xfrm>
            <a:off x="6183339" y="4094171"/>
            <a:ext cx="2463592" cy="19236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sz="3200" dirty="0"/>
              <a:t>75 000</a:t>
            </a:r>
          </a:p>
          <a:p>
            <a:pPr algn="ctr">
              <a:lnSpc>
                <a:spcPct val="150000"/>
              </a:lnSpc>
            </a:pPr>
            <a:r>
              <a:rPr lang="fr-FR" sz="1400" b="1" dirty="0">
                <a:solidFill>
                  <a:srgbClr val="7030A0"/>
                </a:solidFill>
              </a:rPr>
              <a:t>NOUVELLES ENTREPRISES</a:t>
            </a:r>
          </a:p>
          <a:p>
            <a:pPr algn="ctr"/>
            <a:r>
              <a:rPr lang="fr-FR" sz="1200" b="1" dirty="0"/>
              <a:t>EN 2020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BE0AAFE-D866-456B-A843-0CDF28441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912" y="4265585"/>
            <a:ext cx="1498446" cy="61339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4E9C8B9-1A96-427F-BABC-418355E706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85"/>
          <a:stretch/>
        </p:blipFill>
        <p:spPr>
          <a:xfrm>
            <a:off x="8686981" y="4094171"/>
            <a:ext cx="2463592" cy="19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4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ABD00E-8A97-4D04-B401-496EED0F0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684" y="930494"/>
            <a:ext cx="1542419" cy="1619996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8B507467-01F2-49E8-9BB8-9F2438C0BA8A}"/>
              </a:ext>
            </a:extLst>
          </p:cNvPr>
          <p:cNvSpPr txBox="1">
            <a:spLocks/>
          </p:cNvSpPr>
          <p:nvPr/>
        </p:nvSpPr>
        <p:spPr>
          <a:xfrm>
            <a:off x="3123702" y="4670884"/>
            <a:ext cx="6722625" cy="1051778"/>
          </a:xfrm>
          <a:prstGeom prst="rect">
            <a:avLst/>
          </a:prstGeom>
        </p:spPr>
        <p:txBody>
          <a:bodyPr vert="horz" lIns="82953" tIns="41476" rIns="82953" bIns="4147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4004" lvl="2" indent="-311079">
              <a:spcBef>
                <a:spcPts val="0"/>
              </a:spcBef>
              <a:buFont typeface="Arial"/>
              <a:buChar char="•"/>
              <a:defRPr/>
            </a:pPr>
            <a:r>
              <a:rPr lang="fr-FR" sz="1633" b="1" dirty="0"/>
              <a:t>3</a:t>
            </a:r>
            <a:r>
              <a:rPr lang="fr-FR" sz="1633" b="1" baseline="30000" dirty="0"/>
              <a:t>ème</a:t>
            </a:r>
            <a:r>
              <a:rPr lang="fr-FR" sz="1633" b="1" dirty="0"/>
              <a:t> région </a:t>
            </a:r>
            <a:r>
              <a:rPr lang="fr-FR" sz="1633" dirty="0"/>
              <a:t>française d’accueil de projets étrangers en 2017 </a:t>
            </a:r>
            <a:br>
              <a:rPr lang="fr-FR" sz="1633" dirty="0"/>
            </a:br>
            <a:r>
              <a:rPr lang="fr-FR" sz="1633" dirty="0"/>
              <a:t>créateurs d’emplois en France </a:t>
            </a:r>
            <a:r>
              <a:rPr lang="fr-FR" sz="1270" dirty="0"/>
              <a:t>(en nombre de projets)</a:t>
            </a:r>
          </a:p>
          <a:p>
            <a:pPr marL="674004" lvl="2" indent="-311079">
              <a:spcBef>
                <a:spcPts val="0"/>
              </a:spcBef>
              <a:buFont typeface="Arial"/>
              <a:buChar char="•"/>
              <a:defRPr/>
            </a:pPr>
            <a:endParaRPr lang="fr-FR" sz="1270" dirty="0"/>
          </a:p>
          <a:p>
            <a:pPr marL="674004" lvl="2" indent="-311079">
              <a:spcBef>
                <a:spcPts val="0"/>
              </a:spcBef>
              <a:buFont typeface="Arial"/>
              <a:buChar char="•"/>
              <a:defRPr/>
            </a:pPr>
            <a:r>
              <a:rPr lang="fr-FR" sz="1633" b="1" dirty="0"/>
              <a:t>5</a:t>
            </a:r>
            <a:r>
              <a:rPr lang="fr-FR" sz="1633" b="1" baseline="30000" dirty="0"/>
              <a:t>ème</a:t>
            </a:r>
            <a:r>
              <a:rPr lang="fr-FR" sz="1633" b="1" dirty="0"/>
              <a:t> région </a:t>
            </a:r>
            <a:r>
              <a:rPr lang="fr-FR" sz="1633" dirty="0"/>
              <a:t>en nombre d’emplois</a:t>
            </a:r>
            <a:endParaRPr lang="fr-FR" sz="1633" b="1" dirty="0"/>
          </a:p>
          <a:p>
            <a:pPr marL="674004" lvl="2" indent="-311079">
              <a:spcBef>
                <a:spcPts val="0"/>
              </a:spcBef>
              <a:buFont typeface="Arial"/>
              <a:buChar char="•"/>
              <a:defRPr/>
            </a:pPr>
            <a:endParaRPr lang="fr-FR" sz="1633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B6AF01-E2E0-433A-AD63-947F6A0E576B}"/>
              </a:ext>
            </a:extLst>
          </p:cNvPr>
          <p:cNvSpPr/>
          <p:nvPr/>
        </p:nvSpPr>
        <p:spPr>
          <a:xfrm>
            <a:off x="2555016" y="3865747"/>
            <a:ext cx="3063089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33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Investissements étrangers</a:t>
            </a:r>
            <a:endParaRPr lang="fr-FR" sz="1633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93B6E3B-B76C-4F6C-B6EC-5BA9FDBF6D2B}"/>
              </a:ext>
            </a:extLst>
          </p:cNvPr>
          <p:cNvSpPr txBox="1"/>
          <p:nvPr/>
        </p:nvSpPr>
        <p:spPr>
          <a:xfrm>
            <a:off x="2934938" y="2130767"/>
            <a:ext cx="2680277" cy="1292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33" b="1" dirty="0"/>
              <a:t>4</a:t>
            </a:r>
            <a:r>
              <a:rPr lang="fr-FR" sz="1633" b="1" baseline="30000" dirty="0"/>
              <a:t>ème</a:t>
            </a:r>
            <a:r>
              <a:rPr lang="fr-FR" sz="1633" b="1" dirty="0"/>
              <a:t> PIB régional </a:t>
            </a:r>
            <a:endParaRPr lang="fr-FR" sz="2903" dirty="0">
              <a:solidFill>
                <a:srgbClr val="F1A252"/>
              </a:solidFill>
            </a:endParaRPr>
          </a:p>
          <a:p>
            <a:pPr algn="ctr"/>
            <a:r>
              <a:rPr lang="fr-FR" sz="2903" dirty="0">
                <a:solidFill>
                  <a:srgbClr val="F1A252"/>
                </a:solidFill>
              </a:rPr>
              <a:t>152,4 Md€</a:t>
            </a:r>
          </a:p>
          <a:p>
            <a:pPr algn="ctr"/>
            <a:r>
              <a:rPr lang="fr-FR" sz="1633" dirty="0"/>
              <a:t>= 7,2% du PIB national</a:t>
            </a:r>
          </a:p>
          <a:p>
            <a:pPr algn="ctr"/>
            <a:r>
              <a:rPr lang="fr-FR" sz="1633" dirty="0"/>
              <a:t>équivalent à celui de l’Irlande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BCC1FC0-0627-4DB1-B88F-A9D53A2EE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17" y="5297831"/>
            <a:ext cx="899227" cy="59526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3A10FD4-DD54-4566-9ACC-3C3582C8F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92" y="1466858"/>
            <a:ext cx="1258378" cy="94477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14003B4-EA2E-4DA5-983A-736AD9A9A446}"/>
              </a:ext>
            </a:extLst>
          </p:cNvPr>
          <p:cNvSpPr txBox="1"/>
          <p:nvPr/>
        </p:nvSpPr>
        <p:spPr>
          <a:xfrm>
            <a:off x="6262275" y="2523904"/>
            <a:ext cx="4102872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1633" b="1" dirty="0"/>
              <a:t> </a:t>
            </a:r>
            <a:r>
              <a:rPr lang="fr-FR" sz="2903" dirty="0">
                <a:solidFill>
                  <a:srgbClr val="F1A252"/>
                </a:solidFill>
              </a:rPr>
              <a:t>+ </a:t>
            </a:r>
            <a:r>
              <a:rPr lang="fr-FR" sz="1633" b="1" dirty="0"/>
              <a:t>forte croissance de France</a:t>
            </a:r>
            <a:endParaRPr lang="fr-FR" sz="2903" dirty="0">
              <a:solidFill>
                <a:srgbClr val="F1A252"/>
              </a:solidFill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1633" b="1" dirty="0"/>
              <a:t>Dans le top 20 européen </a:t>
            </a:r>
            <a:r>
              <a:rPr lang="fr-FR" sz="1633" dirty="0"/>
              <a:t>(sur 275 régions)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883130-8630-47E5-A094-81B58CC061DC}"/>
              </a:ext>
            </a:extLst>
          </p:cNvPr>
          <p:cNvSpPr/>
          <p:nvPr/>
        </p:nvSpPr>
        <p:spPr>
          <a:xfrm>
            <a:off x="2555017" y="1775709"/>
            <a:ext cx="796454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33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PIB</a:t>
            </a:r>
            <a:endParaRPr lang="fr-FR" sz="1633" dirty="0">
              <a:solidFill>
                <a:srgbClr val="C00000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EF20BEB-421D-45E8-BA33-15A65E517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808" y="4341414"/>
            <a:ext cx="933501" cy="754302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86622B78-A66F-4E65-8ACB-D3FD83147341}"/>
              </a:ext>
            </a:extLst>
          </p:cNvPr>
          <p:cNvGrpSpPr/>
          <p:nvPr/>
        </p:nvGrpSpPr>
        <p:grpSpPr>
          <a:xfrm>
            <a:off x="7739602" y="5247844"/>
            <a:ext cx="1422729" cy="970861"/>
            <a:chOff x="0" y="0"/>
            <a:chExt cx="1473744" cy="839470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AA9CF30C-9065-4EFB-B781-FC4634B9842A}"/>
                </a:ext>
              </a:extLst>
            </p:cNvPr>
            <p:cNvGrpSpPr/>
            <p:nvPr/>
          </p:nvGrpSpPr>
          <p:grpSpPr>
            <a:xfrm>
              <a:off x="0" y="0"/>
              <a:ext cx="1394204" cy="839470"/>
              <a:chOff x="0" y="0"/>
              <a:chExt cx="1394472" cy="839893"/>
            </a:xfrm>
          </p:grpSpPr>
          <p:pic>
            <p:nvPicPr>
              <p:cNvPr id="34" name="Image 33" descr="Afficher l'image d'origine">
                <a:extLst>
                  <a:ext uri="{FF2B5EF4-FFF2-40B4-BE49-F238E27FC236}">
                    <a16:creationId xmlns:a16="http://schemas.microsoft.com/office/drawing/2014/main" id="{4B7CDE13-7295-4C28-8FF7-1C03F7016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4" y="256170"/>
                <a:ext cx="1374608" cy="583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Image 34" descr="etats_unis">
                <a:extLst>
                  <a:ext uri="{FF2B5EF4-FFF2-40B4-BE49-F238E27FC236}">
                    <a16:creationId xmlns:a16="http://schemas.microsoft.com/office/drawing/2014/main" id="{FFCA60BD-6940-4BAB-BFCA-FAF8BB187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19" y="0"/>
                <a:ext cx="393586" cy="2624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Image 35" descr="Z:\Fonds documentaire\Images\Drapeaux\Allemagne.jpg">
                <a:extLst>
                  <a:ext uri="{FF2B5EF4-FFF2-40B4-BE49-F238E27FC236}">
                    <a16:creationId xmlns:a16="http://schemas.microsoft.com/office/drawing/2014/main" id="{ED9F05F3-B2DF-4311-AA78-F54192C95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404"/>
                <a:ext cx="393586" cy="2493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2FD265A-2DF6-46B9-858F-AA13C040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154" y="143692"/>
              <a:ext cx="402590" cy="268605"/>
            </a:xfrm>
            <a:prstGeom prst="rect">
              <a:avLst/>
            </a:prstGeom>
          </p:spPr>
        </p:pic>
      </p:grpSp>
      <p:sp>
        <p:nvSpPr>
          <p:cNvPr id="37" name="Titre 1">
            <a:extLst>
              <a:ext uri="{FF2B5EF4-FFF2-40B4-BE49-F238E27FC236}">
                <a16:creationId xmlns:a16="http://schemas.microsoft.com/office/drawing/2014/main" id="{D50ED46D-8865-4B20-B597-DC7532671BBC}"/>
              </a:ext>
            </a:extLst>
          </p:cNvPr>
          <p:cNvSpPr txBox="1">
            <a:spLocks/>
          </p:cNvSpPr>
          <p:nvPr/>
        </p:nvSpPr>
        <p:spPr>
          <a:xfrm>
            <a:off x="2390862" y="631151"/>
            <a:ext cx="8682606" cy="479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dynamisme économique </a:t>
            </a:r>
          </a:p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de rang national et européen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AF1147-28F7-4CE3-8AF4-073387162E54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57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FE5106-31BE-4732-B0AC-EA399F9CA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909" y="1175775"/>
            <a:ext cx="4929362" cy="18475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4978F-B888-47B1-A772-0CDE33A96D9D}"/>
              </a:ext>
            </a:extLst>
          </p:cNvPr>
          <p:cNvSpPr/>
          <p:nvPr/>
        </p:nvSpPr>
        <p:spPr>
          <a:xfrm>
            <a:off x="2830488" y="1249646"/>
            <a:ext cx="2587839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33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Enseignement supérieur</a:t>
            </a:r>
            <a:endParaRPr lang="fr-FR" sz="1633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C8220-6C6D-4B78-8F72-493501D7014F}"/>
              </a:ext>
            </a:extLst>
          </p:cNvPr>
          <p:cNvSpPr/>
          <p:nvPr/>
        </p:nvSpPr>
        <p:spPr>
          <a:xfrm>
            <a:off x="2858313" y="3541562"/>
            <a:ext cx="304006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33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Recherche et innovation</a:t>
            </a:r>
            <a:endParaRPr lang="fr-FR" sz="1633" dirty="0">
              <a:solidFill>
                <a:srgbClr val="C0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3F0A14-C056-43BC-8852-29E0944C9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420" y="4123387"/>
            <a:ext cx="1055361" cy="1032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0BEB91-2BA5-493C-89CD-661DE06F7B41}"/>
              </a:ext>
            </a:extLst>
          </p:cNvPr>
          <p:cNvSpPr/>
          <p:nvPr/>
        </p:nvSpPr>
        <p:spPr>
          <a:xfrm>
            <a:off x="4124406" y="4449440"/>
            <a:ext cx="2304225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fr-FR" sz="1633" b="1" dirty="0"/>
              <a:t>française pour l’effort </a:t>
            </a:r>
          </a:p>
          <a:p>
            <a:pPr>
              <a:buClr>
                <a:srgbClr val="C00000"/>
              </a:buClr>
              <a:defRPr/>
            </a:pPr>
            <a:r>
              <a:rPr lang="fr-FR" sz="1633" b="1" dirty="0"/>
              <a:t>de recherche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A4E976-0436-41FF-9FE5-268C3F64C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280" y="5389162"/>
            <a:ext cx="933501" cy="7543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3A4443-1DB4-4FAB-A516-5F2AC1485B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434" y="4063357"/>
            <a:ext cx="980516" cy="12925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975F81-8D95-4139-8ACA-7D756FBE1A4E}"/>
              </a:ext>
            </a:extLst>
          </p:cNvPr>
          <p:cNvSpPr/>
          <p:nvPr/>
        </p:nvSpPr>
        <p:spPr>
          <a:xfrm>
            <a:off x="6428631" y="5434508"/>
            <a:ext cx="2697635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fr-FR" sz="2177" dirty="0"/>
              <a:t>14</a:t>
            </a:r>
            <a:r>
              <a:rPr lang="fr-FR" sz="1633" b="1" dirty="0"/>
              <a:t> </a:t>
            </a:r>
            <a:r>
              <a:rPr lang="fr-FR" sz="1814" dirty="0">
                <a:solidFill>
                  <a:srgbClr val="43BAC2"/>
                </a:solidFill>
              </a:rPr>
              <a:t>pôles de compétitivité</a:t>
            </a:r>
            <a:endParaRPr lang="fr-FR" sz="2903" dirty="0">
              <a:solidFill>
                <a:srgbClr val="43BAC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024C64-A88C-4C22-9BAD-22369DBE645B}"/>
              </a:ext>
            </a:extLst>
          </p:cNvPr>
          <p:cNvSpPr/>
          <p:nvPr/>
        </p:nvSpPr>
        <p:spPr>
          <a:xfrm>
            <a:off x="4124407" y="5494095"/>
            <a:ext cx="2304225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fr-FR" sz="1633" b="1" dirty="0"/>
              <a:t>pour les dépôts de brevets européens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FBB8E7A-1201-49B3-B6C8-D0CC42F644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5463" y="4244177"/>
            <a:ext cx="1615850" cy="10190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226331-70D5-4DDB-8169-1ADEEEE09170}"/>
              </a:ext>
            </a:extLst>
          </p:cNvPr>
          <p:cNvSpPr/>
          <p:nvPr/>
        </p:nvSpPr>
        <p:spPr>
          <a:xfrm>
            <a:off x="6407000" y="4400986"/>
            <a:ext cx="1520433" cy="67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defRPr/>
            </a:pPr>
            <a:r>
              <a:rPr lang="fr-FR" sz="2177" dirty="0"/>
              <a:t>5,6 Md€/an</a:t>
            </a:r>
          </a:p>
          <a:p>
            <a:pPr algn="ctr">
              <a:buClr>
                <a:srgbClr val="C00000"/>
              </a:buClr>
              <a:defRPr/>
            </a:pPr>
            <a:r>
              <a:rPr lang="fr-FR" sz="1633" dirty="0">
                <a:solidFill>
                  <a:srgbClr val="6CC9CF"/>
                </a:solidFill>
              </a:rPr>
              <a:t>pour la R&amp;D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EA1D895C-2E8C-4A50-B1EC-1B37D4989F3B}"/>
              </a:ext>
            </a:extLst>
          </p:cNvPr>
          <p:cNvSpPr txBox="1">
            <a:spLocks/>
          </p:cNvSpPr>
          <p:nvPr/>
        </p:nvSpPr>
        <p:spPr>
          <a:xfrm>
            <a:off x="2382381" y="-202774"/>
            <a:ext cx="10515600" cy="898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concentré de matière grise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2EB45F-3133-4163-A6A7-F3734BDCCF0F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267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8" y="-10486"/>
            <a:ext cx="1218072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AAE8DA-47FC-4FBA-85C5-DD6D9BA99FD5}"/>
              </a:ext>
            </a:extLst>
          </p:cNvPr>
          <p:cNvSpPr/>
          <p:nvPr/>
        </p:nvSpPr>
        <p:spPr>
          <a:xfrm>
            <a:off x="2641787" y="2466898"/>
            <a:ext cx="7055188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Agriculture, Viticulture</a:t>
            </a:r>
          </a:p>
          <a:p>
            <a:r>
              <a:rPr lang="fr-FR" sz="1814" b="1" dirty="0">
                <a:latin typeface="Arial Rounded MT Bold" panose="020F0704030504030204" pitchFamily="34" charset="0"/>
              </a:rPr>
              <a:t>occupent la moitié du territoire</a:t>
            </a:r>
            <a:endParaRPr lang="fr-FR" sz="1814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94D6B2-2A8E-48CD-950D-721BD81361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228" y="2427900"/>
            <a:ext cx="1643773" cy="7760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69BBC7-C2C9-4C18-A0CA-413CB08C9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00" y="2386692"/>
            <a:ext cx="1131936" cy="907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BEA0DD-709B-4A68-8471-A716806B3F81}"/>
              </a:ext>
            </a:extLst>
          </p:cNvPr>
          <p:cNvSpPr/>
          <p:nvPr/>
        </p:nvSpPr>
        <p:spPr>
          <a:xfrm>
            <a:off x="9337730" y="2415366"/>
            <a:ext cx="1366263" cy="9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fr-FR" sz="1814" b="1" dirty="0"/>
              <a:t>bio en surface cultivée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254196-8235-4D60-B8AE-097032184E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862" y="3487203"/>
            <a:ext cx="1517339" cy="163120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07ED330-F221-45C4-856A-6A980712E2D4}"/>
              </a:ext>
            </a:extLst>
          </p:cNvPr>
          <p:cNvGrpSpPr/>
          <p:nvPr/>
        </p:nvGrpSpPr>
        <p:grpSpPr>
          <a:xfrm>
            <a:off x="4332070" y="3492228"/>
            <a:ext cx="1217962" cy="1233740"/>
            <a:chOff x="271587" y="4398776"/>
            <a:chExt cx="1342578" cy="135997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18491DE-0E42-4957-9781-068D85B3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712" y="4398776"/>
              <a:ext cx="784654" cy="784654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7DB39BA-057B-4CBB-8DA2-E50B2783383E}"/>
                </a:ext>
              </a:extLst>
            </p:cNvPr>
            <p:cNvSpPr txBox="1"/>
            <p:nvPr/>
          </p:nvSpPr>
          <p:spPr>
            <a:xfrm>
              <a:off x="271587" y="5480458"/>
              <a:ext cx="1342578" cy="278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fr-FR" sz="1270" b="1" dirty="0">
                  <a:solidFill>
                    <a:srgbClr val="64CB93"/>
                  </a:solidFill>
                </a:rPr>
                <a:t>PRODUCTRICE</a:t>
              </a:r>
              <a:r>
                <a:rPr lang="fr-FR" sz="1270" dirty="0">
                  <a:solidFill>
                    <a:srgbClr val="64CB93"/>
                  </a:solidFill>
                </a:rPr>
                <a:t> </a:t>
              </a:r>
            </a:p>
            <a:p>
              <a:pPr algn="ctr"/>
              <a:r>
                <a:rPr lang="fr-FR" sz="1270" b="1" dirty="0"/>
                <a:t>DE</a:t>
              </a:r>
              <a:r>
                <a:rPr lang="fr-FR" sz="1270" dirty="0">
                  <a:solidFill>
                    <a:srgbClr val="64CB93"/>
                  </a:solidFill>
                </a:rPr>
                <a:t> </a:t>
              </a:r>
              <a:r>
                <a:rPr lang="fr-FR" sz="1270" b="1" dirty="0">
                  <a:solidFill>
                    <a:srgbClr val="64CB93"/>
                  </a:solidFill>
                </a:rPr>
                <a:t>BLE DUR</a:t>
              </a:r>
              <a:endParaRPr lang="fr-FR" sz="998" b="1" baseline="30000" dirty="0">
                <a:solidFill>
                  <a:srgbClr val="64CB93"/>
                </a:solidFill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7E74FA2-87C8-40A1-A114-8F66BF9CE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639" y="5082837"/>
              <a:ext cx="1066800" cy="372534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699A386A-5B30-423C-B22E-B7BEDC1327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384" y="3435555"/>
            <a:ext cx="1467035" cy="16839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AD990E-BA13-40B6-A194-D1DB8D6AAD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829" y="5312422"/>
            <a:ext cx="1059560" cy="8681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9E6B61-876A-4B3E-AFAE-AE434DDB4940}"/>
              </a:ext>
            </a:extLst>
          </p:cNvPr>
          <p:cNvSpPr/>
          <p:nvPr/>
        </p:nvSpPr>
        <p:spPr>
          <a:xfrm>
            <a:off x="2641787" y="1118887"/>
            <a:ext cx="2428485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77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Agroalimentaire </a:t>
            </a:r>
            <a:endParaRPr lang="fr-FR" sz="2177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D4E61A-098C-4F65-A510-5EACC2F437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07" y="891684"/>
            <a:ext cx="1316544" cy="10638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29B320-7402-4F4E-8791-3F0A2D787D9C}"/>
              </a:ext>
            </a:extLst>
          </p:cNvPr>
          <p:cNvSpPr/>
          <p:nvPr/>
        </p:nvSpPr>
        <p:spPr>
          <a:xfrm>
            <a:off x="6729769" y="1141773"/>
            <a:ext cx="3191790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  <a:spcAft>
                <a:spcPts val="544"/>
              </a:spcAft>
              <a:buClr>
                <a:srgbClr val="C00000"/>
              </a:buClr>
              <a:defRPr/>
            </a:pPr>
            <a:r>
              <a:rPr lang="fr-FR" sz="2177" b="1" dirty="0"/>
              <a:t>agroalimentaire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A345D71-71EC-4497-8553-257C3634D94E}"/>
              </a:ext>
            </a:extLst>
          </p:cNvPr>
          <p:cNvGrpSpPr/>
          <p:nvPr/>
        </p:nvGrpSpPr>
        <p:grpSpPr>
          <a:xfrm>
            <a:off x="9038313" y="859165"/>
            <a:ext cx="1928045" cy="700187"/>
            <a:chOff x="7045909" y="2414754"/>
            <a:chExt cx="1811955" cy="63617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1DA7A4C-930F-4F7F-BA72-D8B98FCD6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5909" y="2414754"/>
              <a:ext cx="1811955" cy="63617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EB0983-8736-40AB-B4FA-FE9FFF89309F}"/>
                </a:ext>
              </a:extLst>
            </p:cNvPr>
            <p:cNvSpPr/>
            <p:nvPr/>
          </p:nvSpPr>
          <p:spPr>
            <a:xfrm>
              <a:off x="7045909" y="2445952"/>
              <a:ext cx="777175" cy="435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33">
                <a:solidFill>
                  <a:schemeClr val="bg1"/>
                </a:solidFill>
              </a:endParaRPr>
            </a:p>
          </p:txBody>
        </p:sp>
        <p:sp>
          <p:nvSpPr>
            <p:cNvPr id="24" name="Espace réservé du texte 2">
              <a:extLst>
                <a:ext uri="{FF2B5EF4-FFF2-40B4-BE49-F238E27FC236}">
                  <a16:creationId xmlns:a16="http://schemas.microsoft.com/office/drawing/2014/main" id="{A30CD1E2-BD67-4800-A86D-E5C04E3B0EBC}"/>
                </a:ext>
              </a:extLst>
            </p:cNvPr>
            <p:cNvSpPr txBox="1">
              <a:spLocks/>
            </p:cNvSpPr>
            <p:nvPr/>
          </p:nvSpPr>
          <p:spPr>
            <a:xfrm>
              <a:off x="7109203" y="2473913"/>
              <a:ext cx="760232" cy="495769"/>
            </a:xfrm>
            <a:prstGeom prst="rect">
              <a:avLst/>
            </a:prstGeom>
            <a:noFill/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fr-FR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8,6</a:t>
              </a:r>
              <a:endParaRPr lang="fr-FR" sz="1000" b="1" kern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2D37A14B-12C8-4AC3-A4A7-EA5101A0528D}"/>
              </a:ext>
            </a:extLst>
          </p:cNvPr>
          <p:cNvSpPr txBox="1">
            <a:spLocks/>
          </p:cNvSpPr>
          <p:nvPr/>
        </p:nvSpPr>
        <p:spPr>
          <a:xfrm>
            <a:off x="9200775" y="1651428"/>
            <a:ext cx="1765583" cy="527048"/>
          </a:xfrm>
          <a:prstGeom prst="rect">
            <a:avLst/>
          </a:prstGeom>
          <a:noFill/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fr-F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7 000 </a:t>
            </a:r>
            <a:r>
              <a:rPr lang="fr-FR" sz="700" b="1" kern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ETABLISSEMENTS</a:t>
            </a:r>
          </a:p>
          <a:p>
            <a:pPr marL="0" indent="0" algn="ctr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fr-FR" sz="700" b="1" kern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19% des emplois industriels </a:t>
            </a:r>
          </a:p>
          <a:p>
            <a:pPr marL="0" indent="0" algn="ctr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fr-FR" sz="700" b="1" kern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la région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A99FA95-CA50-4025-83D7-8A34EB7B9CFC}"/>
              </a:ext>
            </a:extLst>
          </p:cNvPr>
          <p:cNvCxnSpPr/>
          <p:nvPr/>
        </p:nvCxnSpPr>
        <p:spPr>
          <a:xfrm>
            <a:off x="4577147" y="2188962"/>
            <a:ext cx="66264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04440EF-6861-4316-9132-F45FFC2532B9}"/>
              </a:ext>
            </a:extLst>
          </p:cNvPr>
          <p:cNvGrpSpPr/>
          <p:nvPr/>
        </p:nvGrpSpPr>
        <p:grpSpPr>
          <a:xfrm>
            <a:off x="5616959" y="3435555"/>
            <a:ext cx="3044250" cy="1683953"/>
            <a:chOff x="3623733" y="3297961"/>
            <a:chExt cx="3355722" cy="1856246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F11152D-E23E-4808-9AD6-AB3496C46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3733" y="3297961"/>
              <a:ext cx="3355722" cy="185624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D7F6E9D-A6F3-48E2-B7DA-E05A92101E8E}"/>
                </a:ext>
              </a:extLst>
            </p:cNvPr>
            <p:cNvSpPr/>
            <p:nvPr/>
          </p:nvSpPr>
          <p:spPr>
            <a:xfrm>
              <a:off x="4699547" y="4417027"/>
              <a:ext cx="150853" cy="154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33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D59898D3-DE3A-4931-BBEF-E7BFA3035020}"/>
              </a:ext>
            </a:extLst>
          </p:cNvPr>
          <p:cNvSpPr txBox="1"/>
          <p:nvPr/>
        </p:nvSpPr>
        <p:spPr>
          <a:xfrm>
            <a:off x="2797725" y="4450752"/>
            <a:ext cx="1361401" cy="6087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270" b="1" dirty="0">
                <a:solidFill>
                  <a:srgbClr val="64CB93"/>
                </a:solidFill>
              </a:rPr>
              <a:t>        MONDIAL</a:t>
            </a:r>
            <a:endParaRPr lang="fr-FR" sz="1270" dirty="0">
              <a:solidFill>
                <a:srgbClr val="64CB93"/>
              </a:solidFill>
            </a:endParaRPr>
          </a:p>
          <a:p>
            <a:pPr algn="ctr"/>
            <a:r>
              <a:rPr lang="fr-FR" sz="816" dirty="0"/>
              <a:t>           en superficie </a:t>
            </a:r>
          </a:p>
          <a:p>
            <a:pPr algn="ctr"/>
            <a:r>
              <a:rPr lang="fr-FR" sz="816" dirty="0"/>
              <a:t>            pour les vins d’origine</a:t>
            </a:r>
            <a:endParaRPr lang="fr-FR" sz="635" baseline="30000" dirty="0">
              <a:solidFill>
                <a:srgbClr val="64CB93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0AC1701-E4A5-49B1-AC2B-260DED25AA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788" y="6204099"/>
            <a:ext cx="1517339" cy="482328"/>
          </a:xfrm>
          <a:prstGeom prst="rect">
            <a:avLst/>
          </a:prstGeom>
        </p:spPr>
      </p:pic>
      <p:sp>
        <p:nvSpPr>
          <p:cNvPr id="33" name="Titre 7">
            <a:extLst>
              <a:ext uri="{FF2B5EF4-FFF2-40B4-BE49-F238E27FC236}">
                <a16:creationId xmlns:a16="http://schemas.microsoft.com/office/drawing/2014/main" id="{D51B9F13-D360-4DA6-98DD-2051E99EE907}"/>
              </a:ext>
            </a:extLst>
          </p:cNvPr>
          <p:cNvSpPr txBox="1">
            <a:spLocks/>
          </p:cNvSpPr>
          <p:nvPr/>
        </p:nvSpPr>
        <p:spPr>
          <a:xfrm>
            <a:off x="2413233" y="-55939"/>
            <a:ext cx="10515600" cy="75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 leaders de l’économie régionale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824FF1-3137-417D-AD11-F2FA7DAA0CB6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7B5EA1-57C8-4DE8-A4E5-79D52DBC78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96" y="5181727"/>
            <a:ext cx="1987521" cy="13205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0FFD4AE-A350-405F-9354-9F3D88CA9B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454"/>
          <a:stretch/>
        </p:blipFill>
        <p:spPr>
          <a:xfrm>
            <a:off x="6349353" y="5390143"/>
            <a:ext cx="3673295" cy="14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51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6"/>
            <a:ext cx="1218072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B20E19-104F-4BDF-A969-F7C93372B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531" y="2422714"/>
            <a:ext cx="167591" cy="33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953" tIns="41476" rIns="82953" bIns="41476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63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48E34-79D1-4D63-9461-DD7079BF0CF5}"/>
              </a:ext>
            </a:extLst>
          </p:cNvPr>
          <p:cNvSpPr/>
          <p:nvPr/>
        </p:nvSpPr>
        <p:spPr>
          <a:xfrm>
            <a:off x="2720185" y="1175244"/>
            <a:ext cx="7055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Santé, </a:t>
            </a:r>
            <a:r>
              <a:rPr lang="fr-FR" sz="2400" b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Biotechs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C251E3-DF98-43FA-A1DF-5BEA789A92AB}"/>
              </a:ext>
            </a:extLst>
          </p:cNvPr>
          <p:cNvSpPr txBox="1"/>
          <p:nvPr/>
        </p:nvSpPr>
        <p:spPr>
          <a:xfrm>
            <a:off x="2291142" y="2897069"/>
            <a:ext cx="2830612" cy="11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44"/>
              </a:spcBef>
              <a:buClr>
                <a:srgbClr val="C00000"/>
              </a:buClr>
              <a:defRPr/>
            </a:pPr>
            <a:r>
              <a:rPr lang="fr-FR" sz="2800" b="1" dirty="0"/>
              <a:t>3</a:t>
            </a:r>
            <a:r>
              <a:rPr lang="fr-FR" b="1" dirty="0">
                <a:cs typeface="Helvetica Light"/>
              </a:rPr>
              <a:t> </a:t>
            </a:r>
            <a:r>
              <a:rPr lang="fr-FR" sz="2000" b="1" dirty="0">
                <a:solidFill>
                  <a:srgbClr val="009276"/>
                </a:solidFill>
              </a:rPr>
              <a:t>Centres Hospitaliers Universitaires</a:t>
            </a:r>
          </a:p>
          <a:p>
            <a:pPr algn="ctr">
              <a:spcBef>
                <a:spcPts val="544"/>
              </a:spcBef>
              <a:buClr>
                <a:srgbClr val="C00000"/>
              </a:buClr>
              <a:defRPr/>
            </a:pPr>
            <a:r>
              <a:rPr lang="fr-FR" sz="1452" dirty="0">
                <a:cs typeface="Helvetica Light"/>
              </a:rPr>
              <a:t>Toulouse, Montpellier, Nîmes</a:t>
            </a:r>
            <a:endParaRPr lang="fr-FR" sz="998" dirty="0">
              <a:cs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DF9E7F-E755-434D-A725-22324E697288}"/>
              </a:ext>
            </a:extLst>
          </p:cNvPr>
          <p:cNvSpPr/>
          <p:nvPr/>
        </p:nvSpPr>
        <p:spPr>
          <a:xfrm>
            <a:off x="6476264" y="1365967"/>
            <a:ext cx="4831378" cy="109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33" dirty="0">
                <a:cs typeface="Helvetica Light"/>
              </a:rPr>
              <a:t>Plus de </a:t>
            </a:r>
            <a:r>
              <a:rPr lang="fr-FR" sz="3266" dirty="0">
                <a:solidFill>
                  <a:srgbClr val="009276"/>
                </a:solidFill>
                <a:cs typeface="Helvetica Light"/>
              </a:rPr>
              <a:t>240 000 </a:t>
            </a:r>
            <a:r>
              <a:rPr lang="fr-FR" sz="1633" dirty="0">
                <a:cs typeface="Helvetica Light"/>
              </a:rPr>
              <a:t>EMPLOIS dans la filière santé dont </a:t>
            </a:r>
            <a:r>
              <a:rPr lang="fr-FR" sz="3266" dirty="0">
                <a:solidFill>
                  <a:srgbClr val="009276"/>
                </a:solidFill>
                <a:cs typeface="Helvetica Light"/>
              </a:rPr>
              <a:t>24 000 </a:t>
            </a:r>
            <a:r>
              <a:rPr lang="fr-FR" sz="1633" dirty="0">
                <a:cs typeface="Helvetica Light"/>
              </a:rPr>
              <a:t>dans l’INDUSTRIE</a:t>
            </a:r>
            <a:endParaRPr lang="fr-FR" sz="1633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BD2B71-0219-40AA-9B88-1F2BF0AA8546}"/>
              </a:ext>
            </a:extLst>
          </p:cNvPr>
          <p:cNvSpPr txBox="1"/>
          <p:nvPr/>
        </p:nvSpPr>
        <p:spPr>
          <a:xfrm>
            <a:off x="5384123" y="3010633"/>
            <a:ext cx="2830612" cy="102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44"/>
              </a:spcBef>
              <a:buClr>
                <a:srgbClr val="C00000"/>
              </a:buClr>
              <a:defRPr/>
            </a:pPr>
            <a:r>
              <a:rPr lang="fr-FR" sz="2000" b="1" dirty="0" err="1">
                <a:solidFill>
                  <a:srgbClr val="009276"/>
                </a:solidFill>
              </a:rPr>
              <a:t>Oncôpole</a:t>
            </a:r>
            <a:r>
              <a:rPr lang="fr-FR" sz="2000" b="1" dirty="0">
                <a:solidFill>
                  <a:srgbClr val="009276"/>
                </a:solidFill>
              </a:rPr>
              <a:t> de Toulouse</a:t>
            </a:r>
          </a:p>
          <a:p>
            <a:pPr algn="ctr">
              <a:spcBef>
                <a:spcPts val="544"/>
              </a:spcBef>
              <a:buClr>
                <a:srgbClr val="C00000"/>
              </a:buClr>
              <a:defRPr/>
            </a:pPr>
            <a:r>
              <a:rPr lang="fr-FR" sz="1814" kern="1400" dirty="0"/>
              <a:t>Site unique en Europe pour la lutte contre le cancer</a:t>
            </a:r>
            <a:endParaRPr lang="fr-FR" sz="1814" dirty="0"/>
          </a:p>
        </p:txBody>
      </p:sp>
      <p:pic>
        <p:nvPicPr>
          <p:cNvPr id="12" name="Image 20">
            <a:extLst>
              <a:ext uri="{FF2B5EF4-FFF2-40B4-BE49-F238E27FC236}">
                <a16:creationId xmlns:a16="http://schemas.microsoft.com/office/drawing/2014/main" id="{9597FAB5-E662-4867-8757-0D0EE64F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653" y="1696892"/>
            <a:ext cx="695611" cy="65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0B33E3D-2D21-47E3-88C9-2A74C5241BB7}"/>
              </a:ext>
            </a:extLst>
          </p:cNvPr>
          <p:cNvSpPr txBox="1"/>
          <p:nvPr/>
        </p:nvSpPr>
        <p:spPr>
          <a:xfrm>
            <a:off x="8214735" y="2933265"/>
            <a:ext cx="3362072" cy="134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44"/>
              </a:spcBef>
              <a:buClr>
                <a:srgbClr val="C00000"/>
              </a:buClr>
              <a:defRPr/>
            </a:pPr>
            <a:r>
              <a:rPr lang="fr-FR" sz="2000" b="1" dirty="0" err="1">
                <a:solidFill>
                  <a:srgbClr val="009276"/>
                </a:solidFill>
              </a:rPr>
              <a:t>Medical</a:t>
            </a:r>
            <a:r>
              <a:rPr lang="fr-FR" sz="2000" b="1" dirty="0">
                <a:solidFill>
                  <a:srgbClr val="009276"/>
                </a:solidFill>
              </a:rPr>
              <a:t> Diagnostics</a:t>
            </a:r>
            <a:br>
              <a:rPr lang="fr-FR" sz="2000" b="1" dirty="0">
                <a:solidFill>
                  <a:srgbClr val="009276"/>
                </a:solidFill>
              </a:rPr>
            </a:br>
            <a:r>
              <a:rPr lang="fr-FR" sz="2800" b="1" dirty="0"/>
              <a:t>1</a:t>
            </a:r>
            <a:r>
              <a:rPr lang="fr-FR" b="1" dirty="0">
                <a:cs typeface="Helvetica Light"/>
              </a:rPr>
              <a:t> </a:t>
            </a:r>
            <a:r>
              <a:rPr lang="fr-FR" sz="2000" b="1" dirty="0">
                <a:solidFill>
                  <a:srgbClr val="009276"/>
                </a:solidFill>
              </a:rPr>
              <a:t>cluster dédié au diagnostic</a:t>
            </a:r>
          </a:p>
          <a:p>
            <a:pPr algn="ctr">
              <a:spcBef>
                <a:spcPts val="544"/>
              </a:spcBef>
              <a:buClr>
                <a:srgbClr val="C00000"/>
              </a:buClr>
              <a:defRPr/>
            </a:pPr>
            <a:r>
              <a:rPr lang="fr-FR" sz="1452" dirty="0">
                <a:cs typeface="Helvetica Light"/>
              </a:rPr>
              <a:t>Coordinateur d’EDCA (</a:t>
            </a:r>
            <a:r>
              <a:rPr lang="fr-FR" sz="1452" dirty="0" err="1">
                <a:cs typeface="Helvetica Light"/>
              </a:rPr>
              <a:t>European</a:t>
            </a:r>
            <a:r>
              <a:rPr lang="fr-FR" sz="1452" dirty="0">
                <a:cs typeface="Helvetica Light"/>
              </a:rPr>
              <a:t> Diagnostics Clusters Alliance)</a:t>
            </a:r>
            <a:endParaRPr lang="fr-FR" sz="998" dirty="0">
              <a:cs typeface="Helvetica Ligh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6F4703E-136C-4938-933B-8CCEF2558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607" y="4328140"/>
            <a:ext cx="778328" cy="6394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0531A4-6BE8-4BD3-B68A-7090FA89C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41" y="4239057"/>
            <a:ext cx="944776" cy="9447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BD555D7-8B7A-45C7-A2AB-3DC181A474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524" y="4195302"/>
            <a:ext cx="872401" cy="4143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D86241-7070-48A8-9419-44858EFB7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154" y="4723309"/>
            <a:ext cx="568587" cy="5697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D0499E-7C61-4FE8-B1BD-E799B1FDD8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9881" y="4246019"/>
            <a:ext cx="849976" cy="357324"/>
          </a:xfrm>
          <a:prstGeom prst="rect">
            <a:avLst/>
          </a:prstGeom>
        </p:spPr>
      </p:pic>
      <p:sp>
        <p:nvSpPr>
          <p:cNvPr id="21" name="Titre 2">
            <a:extLst>
              <a:ext uri="{FF2B5EF4-FFF2-40B4-BE49-F238E27FC236}">
                <a16:creationId xmlns:a16="http://schemas.microsoft.com/office/drawing/2014/main" id="{8B9E81BA-C8E7-45CD-9B8E-669DA7CB753F}"/>
              </a:ext>
            </a:extLst>
          </p:cNvPr>
          <p:cNvSpPr txBox="1">
            <a:spLocks/>
          </p:cNvSpPr>
          <p:nvPr/>
        </p:nvSpPr>
        <p:spPr>
          <a:xfrm>
            <a:off x="2413344" y="74573"/>
            <a:ext cx="10515600" cy="582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3200" dirty="0">
                <a:solidFill>
                  <a:srgbClr val="1733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 leaders de l’économie régionale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FAD150-F997-4020-8D16-0992F1E65141}"/>
              </a:ext>
            </a:extLst>
          </p:cNvPr>
          <p:cNvSpPr/>
          <p:nvPr/>
        </p:nvSpPr>
        <p:spPr>
          <a:xfrm>
            <a:off x="4580389" y="6182686"/>
            <a:ext cx="2956532" cy="42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7EA552-FC08-45BB-A8C0-5C7E65EA7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735" y="5441435"/>
            <a:ext cx="1913325" cy="12740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B3DC8F-BCB1-4D0B-934F-5131137E9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949" y="5474960"/>
            <a:ext cx="2194195" cy="12740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140DF6-8186-4F29-8209-EC28BCCBA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961" y="5266523"/>
            <a:ext cx="2156772" cy="14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15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1492</Words>
  <Application>Microsoft Office PowerPoint</Application>
  <PresentationFormat>Grand écran</PresentationFormat>
  <Paragraphs>305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7" baseType="lpstr">
      <vt:lpstr>MS PGothic</vt:lpstr>
      <vt:lpstr>Arial</vt:lpstr>
      <vt:lpstr>Arial Rounded MT Bold</vt:lpstr>
      <vt:lpstr>AvantGarde</vt:lpstr>
      <vt:lpstr>Calibri</vt:lpstr>
      <vt:lpstr>Calibri Light</vt:lpstr>
      <vt:lpstr>FontAwesome</vt:lpstr>
      <vt:lpstr>Gill Sans</vt:lpstr>
      <vt:lpstr>Helvetica Light</vt:lpstr>
      <vt:lpstr>Open Sans</vt:lpstr>
      <vt:lpstr>Pluto Regular</vt:lpstr>
      <vt:lpstr>Symbol</vt:lpstr>
      <vt:lpstr>Tahoma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PIERRE-GUILBOT Mathilde</dc:creator>
  <cp:lastModifiedBy>VELUT Andrea</cp:lastModifiedBy>
  <cp:revision>19</cp:revision>
  <dcterms:created xsi:type="dcterms:W3CDTF">2021-03-31T15:32:13Z</dcterms:created>
  <dcterms:modified xsi:type="dcterms:W3CDTF">2021-06-08T15:15:58Z</dcterms:modified>
</cp:coreProperties>
</file>