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60" r:id="rId2"/>
    <p:sldId id="261" r:id="rId3"/>
    <p:sldId id="262" r:id="rId4"/>
    <p:sldId id="264" r:id="rId5"/>
    <p:sldId id="277" r:id="rId6"/>
    <p:sldId id="265" r:id="rId7"/>
    <p:sldId id="266" r:id="rId8"/>
    <p:sldId id="273" r:id="rId9"/>
    <p:sldId id="272" r:id="rId10"/>
    <p:sldId id="278" r:id="rId11"/>
    <p:sldId id="268" r:id="rId12"/>
    <p:sldId id="270" r:id="rId13"/>
    <p:sldId id="271" r:id="rId14"/>
    <p:sldId id="274" r:id="rId15"/>
    <p:sldId id="275" r:id="rId16"/>
    <p:sldId id="263" r:id="rId17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05D370-A33F-470F-8F4B-539389AB5C4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980A063-F9A5-4BA8-B569-452DBE2C4984}">
      <dgm:prSet phldrT="[Texte]"/>
      <dgm:spPr/>
      <dgm:t>
        <a:bodyPr/>
        <a:lstStyle/>
        <a:p>
          <a:r>
            <a:rPr lang="fr-FR" dirty="0" smtClean="0"/>
            <a:t>Création / accompagnement</a:t>
          </a:r>
          <a:endParaRPr lang="fr-FR" dirty="0"/>
        </a:p>
      </dgm:t>
    </dgm:pt>
    <dgm:pt modelId="{55637251-269D-4F4D-96A4-A161128415F7}" type="parTrans" cxnId="{1E9EAA32-ED47-4D12-8428-EACEC2786A22}">
      <dgm:prSet/>
      <dgm:spPr/>
      <dgm:t>
        <a:bodyPr/>
        <a:lstStyle/>
        <a:p>
          <a:endParaRPr lang="fr-FR"/>
        </a:p>
      </dgm:t>
    </dgm:pt>
    <dgm:pt modelId="{F74D4C46-1585-45BF-B49E-336D0F19DAEB}" type="sibTrans" cxnId="{1E9EAA32-ED47-4D12-8428-EACEC2786A22}">
      <dgm:prSet/>
      <dgm:spPr/>
      <dgm:t>
        <a:bodyPr/>
        <a:lstStyle/>
        <a:p>
          <a:endParaRPr lang="fr-FR"/>
        </a:p>
      </dgm:t>
    </dgm:pt>
    <dgm:pt modelId="{E9C1F6FA-5932-4DA9-948E-C8C5DF19C7A0}">
      <dgm:prSet phldrT="[Texte]"/>
      <dgm:spPr/>
      <dgm:t>
        <a:bodyPr/>
        <a:lstStyle/>
        <a:p>
          <a:r>
            <a:rPr lang="fr-FR" dirty="0" smtClean="0"/>
            <a:t>Réseaux thématiques</a:t>
          </a:r>
          <a:endParaRPr lang="fr-FR" dirty="0"/>
        </a:p>
      </dgm:t>
    </dgm:pt>
    <dgm:pt modelId="{D11122EB-8B4F-48DE-8881-C2917D72C918}" type="parTrans" cxnId="{307AE3F7-2981-4156-9E08-066C4F11D391}">
      <dgm:prSet/>
      <dgm:spPr/>
      <dgm:t>
        <a:bodyPr/>
        <a:lstStyle/>
        <a:p>
          <a:endParaRPr lang="fr-FR"/>
        </a:p>
      </dgm:t>
    </dgm:pt>
    <dgm:pt modelId="{56A8468E-3B97-45BA-9FFD-0747E6B6CE03}" type="sibTrans" cxnId="{307AE3F7-2981-4156-9E08-066C4F11D391}">
      <dgm:prSet/>
      <dgm:spPr/>
      <dgm:t>
        <a:bodyPr/>
        <a:lstStyle/>
        <a:p>
          <a:endParaRPr lang="fr-FR"/>
        </a:p>
      </dgm:t>
    </dgm:pt>
    <dgm:pt modelId="{987B8C10-69BD-408D-B15A-B8885E4A855B}">
      <dgm:prSet phldrT="[Texte]"/>
      <dgm:spPr/>
      <dgm:t>
        <a:bodyPr/>
        <a:lstStyle/>
        <a:p>
          <a:r>
            <a:rPr lang="fr-FR" dirty="0" smtClean="0"/>
            <a:t>Attractivité exogène</a:t>
          </a:r>
          <a:endParaRPr lang="fr-FR" dirty="0"/>
        </a:p>
      </dgm:t>
    </dgm:pt>
    <dgm:pt modelId="{358E9288-EFE4-4613-9558-509DA394FCF6}" type="parTrans" cxnId="{75261BA4-22F7-40F5-A04B-7BC0ABC8D8BF}">
      <dgm:prSet/>
      <dgm:spPr/>
      <dgm:t>
        <a:bodyPr/>
        <a:lstStyle/>
        <a:p>
          <a:endParaRPr lang="fr-FR"/>
        </a:p>
      </dgm:t>
    </dgm:pt>
    <dgm:pt modelId="{3BFD0F7E-096B-4495-B62E-BB3A62C8303B}" type="sibTrans" cxnId="{75261BA4-22F7-40F5-A04B-7BC0ABC8D8BF}">
      <dgm:prSet/>
      <dgm:spPr/>
      <dgm:t>
        <a:bodyPr/>
        <a:lstStyle/>
        <a:p>
          <a:endParaRPr lang="fr-FR"/>
        </a:p>
      </dgm:t>
    </dgm:pt>
    <dgm:pt modelId="{57A449F0-97E7-43B3-BED1-5E767FEDA300}">
      <dgm:prSet phldrT="[Texte]"/>
      <dgm:spPr/>
      <dgm:t>
        <a:bodyPr/>
        <a:lstStyle/>
        <a:p>
          <a:r>
            <a:rPr lang="fr-FR" dirty="0" smtClean="0"/>
            <a:t>Financement</a:t>
          </a:r>
          <a:endParaRPr lang="fr-FR" dirty="0"/>
        </a:p>
      </dgm:t>
    </dgm:pt>
    <dgm:pt modelId="{4B10434C-7265-438D-996C-B69AC4C8147A}" type="parTrans" cxnId="{F4476C04-58CF-4548-B409-93108CBBD2FD}">
      <dgm:prSet/>
      <dgm:spPr/>
      <dgm:t>
        <a:bodyPr/>
        <a:lstStyle/>
        <a:p>
          <a:endParaRPr lang="fr-FR"/>
        </a:p>
      </dgm:t>
    </dgm:pt>
    <dgm:pt modelId="{35F318EB-F522-4632-9662-73A37719F142}" type="sibTrans" cxnId="{F4476C04-58CF-4548-B409-93108CBBD2FD}">
      <dgm:prSet/>
      <dgm:spPr/>
      <dgm:t>
        <a:bodyPr/>
        <a:lstStyle/>
        <a:p>
          <a:endParaRPr lang="fr-FR"/>
        </a:p>
      </dgm:t>
    </dgm:pt>
    <dgm:pt modelId="{4CAEC039-12DF-4966-9E93-BAF0F1DD6572}">
      <dgm:prSet phldrT="[Texte]"/>
      <dgm:spPr/>
      <dgm:t>
        <a:bodyPr/>
        <a:lstStyle/>
        <a:p>
          <a:r>
            <a:rPr lang="fr-FR" dirty="0" smtClean="0"/>
            <a:t>Immobilier et foncier</a:t>
          </a:r>
          <a:endParaRPr lang="fr-FR" dirty="0"/>
        </a:p>
      </dgm:t>
    </dgm:pt>
    <dgm:pt modelId="{D673D55C-6B7F-4C20-87EC-2860801EEEE6}" type="parTrans" cxnId="{7385DCF7-32CC-46EA-BEE2-B38FF4220267}">
      <dgm:prSet/>
      <dgm:spPr/>
      <dgm:t>
        <a:bodyPr/>
        <a:lstStyle/>
        <a:p>
          <a:endParaRPr lang="fr-FR"/>
        </a:p>
      </dgm:t>
    </dgm:pt>
    <dgm:pt modelId="{07A29B8A-156A-4415-A2EA-2198D004E5CA}" type="sibTrans" cxnId="{7385DCF7-32CC-46EA-BEE2-B38FF4220267}">
      <dgm:prSet/>
      <dgm:spPr/>
      <dgm:t>
        <a:bodyPr/>
        <a:lstStyle/>
        <a:p>
          <a:endParaRPr lang="fr-FR"/>
        </a:p>
      </dgm:t>
    </dgm:pt>
    <dgm:pt modelId="{A041BAEC-3AC1-4EAC-BB9A-3D2884186834}">
      <dgm:prSet phldrT="[Texte]"/>
      <dgm:spPr/>
      <dgm:t>
        <a:bodyPr/>
        <a:lstStyle/>
        <a:p>
          <a:r>
            <a:rPr lang="fr-FR" dirty="0" smtClean="0"/>
            <a:t>Emploi et RH</a:t>
          </a:r>
          <a:endParaRPr lang="fr-FR" dirty="0"/>
        </a:p>
      </dgm:t>
    </dgm:pt>
    <dgm:pt modelId="{30534C17-5C57-4A98-9113-6EFE5E4CA923}" type="parTrans" cxnId="{6785EA30-E2AC-4F5A-A3DB-241DD234F7FF}">
      <dgm:prSet/>
      <dgm:spPr/>
      <dgm:t>
        <a:bodyPr/>
        <a:lstStyle/>
        <a:p>
          <a:endParaRPr lang="fr-FR"/>
        </a:p>
      </dgm:t>
    </dgm:pt>
    <dgm:pt modelId="{8C748AF5-0BDE-4F0F-AFB2-E6239A25955A}" type="sibTrans" cxnId="{6785EA30-E2AC-4F5A-A3DB-241DD234F7FF}">
      <dgm:prSet/>
      <dgm:spPr/>
      <dgm:t>
        <a:bodyPr/>
        <a:lstStyle/>
        <a:p>
          <a:endParaRPr lang="fr-FR"/>
        </a:p>
      </dgm:t>
    </dgm:pt>
    <dgm:pt modelId="{1F0CDC34-A628-49A1-9D15-F876A2AA6A6D}" type="pres">
      <dgm:prSet presAssocID="{7205D370-A33F-470F-8F4B-539389AB5C41}" presName="Name0" presStyleCnt="0">
        <dgm:presLayoutVars>
          <dgm:dir/>
          <dgm:animLvl val="lvl"/>
          <dgm:resizeHandles val="exact"/>
        </dgm:presLayoutVars>
      </dgm:prSet>
      <dgm:spPr/>
    </dgm:pt>
    <dgm:pt modelId="{67827E6F-18BC-420A-9429-24635EA70FA8}" type="pres">
      <dgm:prSet presAssocID="{C980A063-F9A5-4BA8-B569-452DBE2C4984}" presName="parTxOnly" presStyleLbl="node1" presStyleIdx="0" presStyleCnt="6" custLinFactNeighborX="5329" custLinFactNeighborY="-115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EEC171C-B356-4CC4-9266-E5F8F62C03BB}" type="pres">
      <dgm:prSet presAssocID="{F74D4C46-1585-45BF-B49E-336D0F19DAEB}" presName="parTxOnlySpace" presStyleCnt="0"/>
      <dgm:spPr/>
    </dgm:pt>
    <dgm:pt modelId="{EF2A6037-8C70-4282-9D90-A468E4AA32F2}" type="pres">
      <dgm:prSet presAssocID="{57A449F0-97E7-43B3-BED1-5E767FEDA300}" presName="parTxOnly" presStyleLbl="node1" presStyleIdx="1" presStyleCnt="6" custLinFactNeighborX="1293" custLinFactNeighborY="-15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7FB96B5-A72B-4076-8018-670E8FA694AB}" type="pres">
      <dgm:prSet presAssocID="{35F318EB-F522-4632-9662-73A37719F142}" presName="parTxOnlySpace" presStyleCnt="0"/>
      <dgm:spPr/>
    </dgm:pt>
    <dgm:pt modelId="{82F94614-D44D-4F2D-B123-DBA6D139EA5D}" type="pres">
      <dgm:prSet presAssocID="{E9C1F6FA-5932-4DA9-948E-C8C5DF19C7A0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A109051-57BE-49F7-A8E7-9A44FFE0599B}" type="pres">
      <dgm:prSet presAssocID="{56A8468E-3B97-45BA-9FFD-0747E6B6CE03}" presName="parTxOnlySpace" presStyleCnt="0"/>
      <dgm:spPr/>
    </dgm:pt>
    <dgm:pt modelId="{2EFC659E-80BD-4BBC-B58E-1C590E432059}" type="pres">
      <dgm:prSet presAssocID="{987B8C10-69BD-408D-B15A-B8885E4A855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EE0FC7C-1C28-413C-9355-19EB5F8A8EDA}" type="pres">
      <dgm:prSet presAssocID="{3BFD0F7E-096B-4495-B62E-BB3A62C8303B}" presName="parTxOnlySpace" presStyleCnt="0"/>
      <dgm:spPr/>
    </dgm:pt>
    <dgm:pt modelId="{4588E94B-806B-4DC8-AE02-1E17E3952375}" type="pres">
      <dgm:prSet presAssocID="{4CAEC039-12DF-4966-9E93-BAF0F1DD6572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1E4A8E1-B253-4850-AF4C-60231F765B87}" type="pres">
      <dgm:prSet presAssocID="{07A29B8A-156A-4415-A2EA-2198D004E5CA}" presName="parTxOnlySpace" presStyleCnt="0"/>
      <dgm:spPr/>
    </dgm:pt>
    <dgm:pt modelId="{26233C41-A0F2-448D-935C-358E27F929F5}" type="pres">
      <dgm:prSet presAssocID="{A041BAEC-3AC1-4EAC-BB9A-3D288418683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9667CFA-DE38-4593-90BE-FD755F751190}" type="presOf" srcId="{C980A063-F9A5-4BA8-B569-452DBE2C4984}" destId="{67827E6F-18BC-420A-9429-24635EA70FA8}" srcOrd="0" destOrd="0" presId="urn:microsoft.com/office/officeart/2005/8/layout/chevron1"/>
    <dgm:cxn modelId="{B40F8595-AD15-4621-8A05-90DB6CA576DC}" type="presOf" srcId="{7205D370-A33F-470F-8F4B-539389AB5C41}" destId="{1F0CDC34-A628-49A1-9D15-F876A2AA6A6D}" srcOrd="0" destOrd="0" presId="urn:microsoft.com/office/officeart/2005/8/layout/chevron1"/>
    <dgm:cxn modelId="{CCC13399-E49A-434C-9D0C-FD2A768D9783}" type="presOf" srcId="{57A449F0-97E7-43B3-BED1-5E767FEDA300}" destId="{EF2A6037-8C70-4282-9D90-A468E4AA32F2}" srcOrd="0" destOrd="0" presId="urn:microsoft.com/office/officeart/2005/8/layout/chevron1"/>
    <dgm:cxn modelId="{DEC245F5-AC8A-4FEF-BA4D-6A8F3A6495CB}" type="presOf" srcId="{4CAEC039-12DF-4966-9E93-BAF0F1DD6572}" destId="{4588E94B-806B-4DC8-AE02-1E17E3952375}" srcOrd="0" destOrd="0" presId="urn:microsoft.com/office/officeart/2005/8/layout/chevron1"/>
    <dgm:cxn modelId="{F4476C04-58CF-4548-B409-93108CBBD2FD}" srcId="{7205D370-A33F-470F-8F4B-539389AB5C41}" destId="{57A449F0-97E7-43B3-BED1-5E767FEDA300}" srcOrd="1" destOrd="0" parTransId="{4B10434C-7265-438D-996C-B69AC4C8147A}" sibTransId="{35F318EB-F522-4632-9662-73A37719F142}"/>
    <dgm:cxn modelId="{75261BA4-22F7-40F5-A04B-7BC0ABC8D8BF}" srcId="{7205D370-A33F-470F-8F4B-539389AB5C41}" destId="{987B8C10-69BD-408D-B15A-B8885E4A855B}" srcOrd="3" destOrd="0" parTransId="{358E9288-EFE4-4613-9558-509DA394FCF6}" sibTransId="{3BFD0F7E-096B-4495-B62E-BB3A62C8303B}"/>
    <dgm:cxn modelId="{5407540A-1D23-416B-85ED-9E063F1EA737}" type="presOf" srcId="{987B8C10-69BD-408D-B15A-B8885E4A855B}" destId="{2EFC659E-80BD-4BBC-B58E-1C590E432059}" srcOrd="0" destOrd="0" presId="urn:microsoft.com/office/officeart/2005/8/layout/chevron1"/>
    <dgm:cxn modelId="{1E9EAA32-ED47-4D12-8428-EACEC2786A22}" srcId="{7205D370-A33F-470F-8F4B-539389AB5C41}" destId="{C980A063-F9A5-4BA8-B569-452DBE2C4984}" srcOrd="0" destOrd="0" parTransId="{55637251-269D-4F4D-96A4-A161128415F7}" sibTransId="{F74D4C46-1585-45BF-B49E-336D0F19DAEB}"/>
    <dgm:cxn modelId="{6785EA30-E2AC-4F5A-A3DB-241DD234F7FF}" srcId="{7205D370-A33F-470F-8F4B-539389AB5C41}" destId="{A041BAEC-3AC1-4EAC-BB9A-3D2884186834}" srcOrd="5" destOrd="0" parTransId="{30534C17-5C57-4A98-9113-6EFE5E4CA923}" sibTransId="{8C748AF5-0BDE-4F0F-AFB2-E6239A25955A}"/>
    <dgm:cxn modelId="{7385DCF7-32CC-46EA-BEE2-B38FF4220267}" srcId="{7205D370-A33F-470F-8F4B-539389AB5C41}" destId="{4CAEC039-12DF-4966-9E93-BAF0F1DD6572}" srcOrd="4" destOrd="0" parTransId="{D673D55C-6B7F-4C20-87EC-2860801EEEE6}" sibTransId="{07A29B8A-156A-4415-A2EA-2198D004E5CA}"/>
    <dgm:cxn modelId="{307AE3F7-2981-4156-9E08-066C4F11D391}" srcId="{7205D370-A33F-470F-8F4B-539389AB5C41}" destId="{E9C1F6FA-5932-4DA9-948E-C8C5DF19C7A0}" srcOrd="2" destOrd="0" parTransId="{D11122EB-8B4F-48DE-8881-C2917D72C918}" sibTransId="{56A8468E-3B97-45BA-9FFD-0747E6B6CE03}"/>
    <dgm:cxn modelId="{6ACD2FEA-2781-490E-ABAB-2E366AB9FA73}" type="presOf" srcId="{A041BAEC-3AC1-4EAC-BB9A-3D2884186834}" destId="{26233C41-A0F2-448D-935C-358E27F929F5}" srcOrd="0" destOrd="0" presId="urn:microsoft.com/office/officeart/2005/8/layout/chevron1"/>
    <dgm:cxn modelId="{E2ABAE7B-FE02-4DAF-9040-21C7FEDE54E2}" type="presOf" srcId="{E9C1F6FA-5932-4DA9-948E-C8C5DF19C7A0}" destId="{82F94614-D44D-4F2D-B123-DBA6D139EA5D}" srcOrd="0" destOrd="0" presId="urn:microsoft.com/office/officeart/2005/8/layout/chevron1"/>
    <dgm:cxn modelId="{802962F6-BB1F-44FE-8A5F-F3E1C39D8508}" type="presParOf" srcId="{1F0CDC34-A628-49A1-9D15-F876A2AA6A6D}" destId="{67827E6F-18BC-420A-9429-24635EA70FA8}" srcOrd="0" destOrd="0" presId="urn:microsoft.com/office/officeart/2005/8/layout/chevron1"/>
    <dgm:cxn modelId="{964B2A33-BC67-4E01-8D21-182AFA914890}" type="presParOf" srcId="{1F0CDC34-A628-49A1-9D15-F876A2AA6A6D}" destId="{CEEC171C-B356-4CC4-9266-E5F8F62C03BB}" srcOrd="1" destOrd="0" presId="urn:microsoft.com/office/officeart/2005/8/layout/chevron1"/>
    <dgm:cxn modelId="{6C3C7B01-1C45-4BBF-B96A-F317E2A42FBB}" type="presParOf" srcId="{1F0CDC34-A628-49A1-9D15-F876A2AA6A6D}" destId="{EF2A6037-8C70-4282-9D90-A468E4AA32F2}" srcOrd="2" destOrd="0" presId="urn:microsoft.com/office/officeart/2005/8/layout/chevron1"/>
    <dgm:cxn modelId="{BE695CC5-4C69-4345-BE96-617563AA3211}" type="presParOf" srcId="{1F0CDC34-A628-49A1-9D15-F876A2AA6A6D}" destId="{C7FB96B5-A72B-4076-8018-670E8FA694AB}" srcOrd="3" destOrd="0" presId="urn:microsoft.com/office/officeart/2005/8/layout/chevron1"/>
    <dgm:cxn modelId="{F2585499-F22B-4EF5-9890-81DCD8D539E3}" type="presParOf" srcId="{1F0CDC34-A628-49A1-9D15-F876A2AA6A6D}" destId="{82F94614-D44D-4F2D-B123-DBA6D139EA5D}" srcOrd="4" destOrd="0" presId="urn:microsoft.com/office/officeart/2005/8/layout/chevron1"/>
    <dgm:cxn modelId="{B6AB1129-B7D4-45CF-83DA-3E92281A9F10}" type="presParOf" srcId="{1F0CDC34-A628-49A1-9D15-F876A2AA6A6D}" destId="{DA109051-57BE-49F7-A8E7-9A44FFE0599B}" srcOrd="5" destOrd="0" presId="urn:microsoft.com/office/officeart/2005/8/layout/chevron1"/>
    <dgm:cxn modelId="{F2B0A01C-521C-4280-A4AF-19832DA9F740}" type="presParOf" srcId="{1F0CDC34-A628-49A1-9D15-F876A2AA6A6D}" destId="{2EFC659E-80BD-4BBC-B58E-1C590E432059}" srcOrd="6" destOrd="0" presId="urn:microsoft.com/office/officeart/2005/8/layout/chevron1"/>
    <dgm:cxn modelId="{0CCE1676-81B4-4F3E-BCAF-E7E674166991}" type="presParOf" srcId="{1F0CDC34-A628-49A1-9D15-F876A2AA6A6D}" destId="{9EE0FC7C-1C28-413C-9355-19EB5F8A8EDA}" srcOrd="7" destOrd="0" presId="urn:microsoft.com/office/officeart/2005/8/layout/chevron1"/>
    <dgm:cxn modelId="{EC74600C-F641-4201-80D0-87660C2E2036}" type="presParOf" srcId="{1F0CDC34-A628-49A1-9D15-F876A2AA6A6D}" destId="{4588E94B-806B-4DC8-AE02-1E17E3952375}" srcOrd="8" destOrd="0" presId="urn:microsoft.com/office/officeart/2005/8/layout/chevron1"/>
    <dgm:cxn modelId="{B14A37F7-AF55-46EF-A265-12196A949EE1}" type="presParOf" srcId="{1F0CDC34-A628-49A1-9D15-F876A2AA6A6D}" destId="{E1E4A8E1-B253-4850-AF4C-60231F765B87}" srcOrd="9" destOrd="0" presId="urn:microsoft.com/office/officeart/2005/8/layout/chevron1"/>
    <dgm:cxn modelId="{59CD4E60-783C-4502-BDA7-45C925225D44}" type="presParOf" srcId="{1F0CDC34-A628-49A1-9D15-F876A2AA6A6D}" destId="{26233C41-A0F2-448D-935C-358E27F929F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827E6F-18BC-420A-9429-24635EA70FA8}">
      <dsp:nvSpPr>
        <dsp:cNvPr id="0" name=""/>
        <dsp:cNvSpPr/>
      </dsp:nvSpPr>
      <dsp:spPr>
        <a:xfrm>
          <a:off x="17624" y="0"/>
          <a:ext cx="2198361" cy="6532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Création / accompagnement</a:t>
          </a:r>
          <a:endParaRPr lang="fr-FR" sz="1500" kern="1200" dirty="0"/>
        </a:p>
      </dsp:txBody>
      <dsp:txXfrm>
        <a:off x="344232" y="0"/>
        <a:ext cx="1545146" cy="653215"/>
      </dsp:txXfrm>
    </dsp:sp>
    <dsp:sp modelId="{EF2A6037-8C70-4282-9D90-A468E4AA32F2}">
      <dsp:nvSpPr>
        <dsp:cNvPr id="0" name=""/>
        <dsp:cNvSpPr/>
      </dsp:nvSpPr>
      <dsp:spPr>
        <a:xfrm>
          <a:off x="1987277" y="0"/>
          <a:ext cx="2198361" cy="6532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Financement</a:t>
          </a:r>
          <a:endParaRPr lang="fr-FR" sz="1500" kern="1200" dirty="0"/>
        </a:p>
      </dsp:txBody>
      <dsp:txXfrm>
        <a:off x="2313885" y="0"/>
        <a:ext cx="1545146" cy="653215"/>
      </dsp:txXfrm>
    </dsp:sp>
    <dsp:sp modelId="{82F94614-D44D-4F2D-B123-DBA6D139EA5D}">
      <dsp:nvSpPr>
        <dsp:cNvPr id="0" name=""/>
        <dsp:cNvSpPr/>
      </dsp:nvSpPr>
      <dsp:spPr>
        <a:xfrm>
          <a:off x="3962960" y="0"/>
          <a:ext cx="2198361" cy="6532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Réseaux thématiques</a:t>
          </a:r>
          <a:endParaRPr lang="fr-FR" sz="1500" kern="1200" dirty="0"/>
        </a:p>
      </dsp:txBody>
      <dsp:txXfrm>
        <a:off x="4289568" y="0"/>
        <a:ext cx="1545146" cy="653215"/>
      </dsp:txXfrm>
    </dsp:sp>
    <dsp:sp modelId="{2EFC659E-80BD-4BBC-B58E-1C590E432059}">
      <dsp:nvSpPr>
        <dsp:cNvPr id="0" name=""/>
        <dsp:cNvSpPr/>
      </dsp:nvSpPr>
      <dsp:spPr>
        <a:xfrm>
          <a:off x="5941485" y="0"/>
          <a:ext cx="2198361" cy="6532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Attractivité exogène</a:t>
          </a:r>
          <a:endParaRPr lang="fr-FR" sz="1500" kern="1200" dirty="0"/>
        </a:p>
      </dsp:txBody>
      <dsp:txXfrm>
        <a:off x="6268093" y="0"/>
        <a:ext cx="1545146" cy="653215"/>
      </dsp:txXfrm>
    </dsp:sp>
    <dsp:sp modelId="{4588E94B-806B-4DC8-AE02-1E17E3952375}">
      <dsp:nvSpPr>
        <dsp:cNvPr id="0" name=""/>
        <dsp:cNvSpPr/>
      </dsp:nvSpPr>
      <dsp:spPr>
        <a:xfrm>
          <a:off x="7920010" y="0"/>
          <a:ext cx="2198361" cy="6532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Immobilier et foncier</a:t>
          </a:r>
          <a:endParaRPr lang="fr-FR" sz="1500" kern="1200" dirty="0"/>
        </a:p>
      </dsp:txBody>
      <dsp:txXfrm>
        <a:off x="8246618" y="0"/>
        <a:ext cx="1545146" cy="653215"/>
      </dsp:txXfrm>
    </dsp:sp>
    <dsp:sp modelId="{26233C41-A0F2-448D-935C-358E27F929F5}">
      <dsp:nvSpPr>
        <dsp:cNvPr id="0" name=""/>
        <dsp:cNvSpPr/>
      </dsp:nvSpPr>
      <dsp:spPr>
        <a:xfrm>
          <a:off x="9898535" y="0"/>
          <a:ext cx="2198361" cy="6532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Emploi et RH</a:t>
          </a:r>
          <a:endParaRPr lang="fr-FR" sz="1500" kern="1200" dirty="0"/>
        </a:p>
      </dsp:txBody>
      <dsp:txXfrm>
        <a:off x="10225143" y="0"/>
        <a:ext cx="1545146" cy="6532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9A86D-18C1-4C93-A973-482B27204B2F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4BA87-8427-40F7-87D2-B9A3290B3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004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D82F9A-C488-41F6-8BDB-F68723545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AEA8E04-E061-4397-8CEE-05C07B1CB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0FA5EF-5032-4805-8D6F-1152CF8F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1C723B-A341-4858-8B43-286ABB81E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C401EA-9270-4F89-91F0-F862F511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4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8454F-AD93-48A1-A214-F5ED5BC77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4FD2FD-346A-432D-B521-66F4BA3FC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8EFC7D-7415-40FF-920F-8B893D5DC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302090-3C7A-4C1E-8E13-EC1CB8491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E651D6-9A74-4D8E-B4C4-3F0B479FF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82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0BD8E79-FDF9-45EA-8F3E-BC623F02F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CC15C61-C23D-4B75-B27C-99C7DEFCB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6B99B7-F124-465E-88EA-8E575DB62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054BD1-9E02-4D90-A46C-35BF9C58C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68B6A8-DBE8-4E05-99B1-0FCF93C89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079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5B0F2-79B3-44CA-BE54-28AE09A6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D7BB7E-460C-4415-86C6-B48BE1B38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1285FE-82B3-4F93-8186-E85DDE4E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D68963-DE6F-4772-90A4-D5B637D03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2A70AD-2BC9-4DC0-8DF5-0E2F4662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01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80BF26-92C5-4B7B-A297-3C983D1EF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8C5F99-9474-4313-B7B8-65E03E8AE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F0D89F-6612-4D39-91A9-3C525E7F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B16D20-4DCC-4806-81C9-402818D3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5FA8C1-448A-474C-8E7A-D256D2F24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54FBDD-20CD-4AF1-8434-56993BE7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91CA0E-32E4-4AA1-B395-802867593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0F57EC-715A-42A3-9EEF-FBCC05D0A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3F0389-56C2-4906-A9A3-DD80E918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1095D9-F72B-4690-AD34-EAF80705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7F2131-1745-4A89-B6C7-E72511B9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08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FDDD3-6AB3-4977-B360-4EB4F001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0389E4-C2D1-4CD1-80C8-35909978D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D5B18D-09F3-4592-8660-D79566A1F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919A94A-B62B-45BB-A029-BD6E6FBC7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35A77F1-8740-4E17-A34B-F4FAE3CAD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AF6E21D-D2F5-4995-AB11-F10F1D9C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DF03A76-DA82-46A7-B149-FA8903744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CB19CD-3C61-4712-8440-3C0BB84E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62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FABF78-286C-4813-A17B-A42F23DE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2AA20A-55B7-4E82-B9E4-974408D7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92F13B-308D-4F8F-81B1-258B72B7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9CA2E8-9645-4BB2-A2F1-F32517B70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3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EF5FDBE-49E5-4D8E-81E2-56AA08A58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C0D5AEA-7FD9-47EA-8018-39BF500D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17080F-C890-4FE3-8C75-7EA63D9C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990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B188FD-0DFD-4FF9-94AE-76F36568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EC5239-B2BE-496A-A6A1-4144E90ED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D41048-09A8-42A4-9C2A-E502E53BF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F99FD7C-914D-4A27-9450-701E22F0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41AA6C-EB3D-44E0-8B43-80A4E4A7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17ABCF-AB0B-4775-85F6-5A9AD3AA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11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B3388C-7E66-4E15-9A9A-3B3EEFB1F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D4CF5C-BA9A-483A-9B3B-038656025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A49464-9540-4025-88BF-98A3A2F72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A1351C-9946-4673-9DF5-9D8455E1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6E04CD-3859-4CF8-A083-B4E224A9B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FD501A-84C8-42FE-9DE5-05378780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42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2F6E0A1-02B5-4320-98A7-298B3984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18EB1-007A-4728-A26E-9F064FF97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C709C3-51DC-459B-83E9-CEFD4A9F2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8C07A-1065-486C-81F5-FBFE7E2880A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E5C83F-1989-4210-8375-9BF1A10CD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9B03C3-3303-4AEE-BFAA-D84BAED41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74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mans.tech/" TargetMode="External"/><Relationship Id="rId3" Type="http://schemas.openxmlformats.org/officeDocument/2006/relationships/image" Target="../media/image85.png"/><Relationship Id="rId7" Type="http://schemas.openxmlformats.org/officeDocument/2006/relationships/hyperlink" Target="http://www.lemansdeveloppement.fr/" TargetMode="Externa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6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5.png"/><Relationship Id="rId7" Type="http://schemas.openxmlformats.org/officeDocument/2006/relationships/image" Target="../media/image17.jpg"/><Relationship Id="rId12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6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.png"/><Relationship Id="rId7" Type="http://schemas.openxmlformats.org/officeDocument/2006/relationships/image" Target="../media/image2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g"/><Relationship Id="rId5" Type="http://schemas.openxmlformats.org/officeDocument/2006/relationships/image" Target="../media/image24.jpeg"/><Relationship Id="rId10" Type="http://schemas.openxmlformats.org/officeDocument/2006/relationships/image" Target="../media/image29.jpg"/><Relationship Id="rId4" Type="http://schemas.openxmlformats.org/officeDocument/2006/relationships/image" Target="../media/image6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40.jpeg"/><Relationship Id="rId26" Type="http://schemas.openxmlformats.org/officeDocument/2006/relationships/image" Target="../media/image48.png"/><Relationship Id="rId39" Type="http://schemas.openxmlformats.org/officeDocument/2006/relationships/image" Target="../media/image61.png"/><Relationship Id="rId3" Type="http://schemas.openxmlformats.org/officeDocument/2006/relationships/image" Target="../media/image5.png"/><Relationship Id="rId21" Type="http://schemas.openxmlformats.org/officeDocument/2006/relationships/image" Target="../media/image43.jpeg"/><Relationship Id="rId34" Type="http://schemas.openxmlformats.org/officeDocument/2006/relationships/image" Target="../media/image56.png"/><Relationship Id="rId42" Type="http://schemas.openxmlformats.org/officeDocument/2006/relationships/image" Target="../media/image64.png"/><Relationship Id="rId47" Type="http://schemas.openxmlformats.org/officeDocument/2006/relationships/image" Target="../media/image69.png"/><Relationship Id="rId50" Type="http://schemas.openxmlformats.org/officeDocument/2006/relationships/image" Target="../media/image72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jpeg"/><Relationship Id="rId33" Type="http://schemas.openxmlformats.org/officeDocument/2006/relationships/image" Target="../media/image55.png"/><Relationship Id="rId38" Type="http://schemas.openxmlformats.org/officeDocument/2006/relationships/image" Target="../media/image60.jpeg"/><Relationship Id="rId46" Type="http://schemas.openxmlformats.org/officeDocument/2006/relationships/image" Target="../media/image68.png"/><Relationship Id="rId2" Type="http://schemas.openxmlformats.org/officeDocument/2006/relationships/image" Target="../media/image4.jpg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29" Type="http://schemas.openxmlformats.org/officeDocument/2006/relationships/image" Target="../media/image51.png"/><Relationship Id="rId41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40" Type="http://schemas.openxmlformats.org/officeDocument/2006/relationships/image" Target="../media/image62.png"/><Relationship Id="rId45" Type="http://schemas.openxmlformats.org/officeDocument/2006/relationships/image" Target="../media/image67.jpeg"/><Relationship Id="rId5" Type="http://schemas.openxmlformats.org/officeDocument/2006/relationships/diagramData" Target="../diagrams/data1.xml"/><Relationship Id="rId15" Type="http://schemas.openxmlformats.org/officeDocument/2006/relationships/image" Target="../media/image37.png"/><Relationship Id="rId23" Type="http://schemas.openxmlformats.org/officeDocument/2006/relationships/image" Target="../media/image45.jpe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49" Type="http://schemas.openxmlformats.org/officeDocument/2006/relationships/image" Target="../media/image71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31" Type="http://schemas.openxmlformats.org/officeDocument/2006/relationships/image" Target="../media/image53.png"/><Relationship Id="rId44" Type="http://schemas.openxmlformats.org/officeDocument/2006/relationships/image" Target="../media/image66.png"/><Relationship Id="rId4" Type="http://schemas.openxmlformats.org/officeDocument/2006/relationships/image" Target="../media/image6.jpeg"/><Relationship Id="rId9" Type="http://schemas.microsoft.com/office/2007/relationships/diagramDrawing" Target="../diagrams/drawing1.xml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jpeg"/><Relationship Id="rId35" Type="http://schemas.openxmlformats.org/officeDocument/2006/relationships/image" Target="../media/image57.png"/><Relationship Id="rId43" Type="http://schemas.openxmlformats.org/officeDocument/2006/relationships/image" Target="../media/image65.jpeg"/><Relationship Id="rId48" Type="http://schemas.openxmlformats.org/officeDocument/2006/relationships/image" Target="../media/image70.png"/><Relationship Id="rId8" Type="http://schemas.openxmlformats.org/officeDocument/2006/relationships/diagramColors" Target="../diagrams/colors1.xml"/><Relationship Id="rId51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6DFDDE-8325-4445-A5B8-D68BB6248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7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CF077D-0E43-4586-B50A-E59A5A79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8" y="6068793"/>
            <a:ext cx="1156814" cy="392234"/>
          </a:xfrm>
          <a:prstGeom prst="rect">
            <a:avLst/>
          </a:prstGeom>
        </p:spPr>
      </p:pic>
      <p:pic>
        <p:nvPicPr>
          <p:cNvPr id="1026" name="Picture 2" descr="Le Mans Tech recrute son Délégué Général - lemanstec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22" y="5967375"/>
            <a:ext cx="934976" cy="5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92997" y="309094"/>
            <a:ext cx="8322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A8BB"/>
                </a:solidFill>
              </a:rPr>
              <a:t>Le Paddock : un lieu stratégique et ambitieux pour les startups des mobilités</a:t>
            </a:r>
            <a:endParaRPr lang="fr-FR" b="1" dirty="0">
              <a:solidFill>
                <a:srgbClr val="00A8BB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2800573" y="710005"/>
            <a:ext cx="8398137" cy="11447"/>
          </a:xfrm>
          <a:prstGeom prst="line">
            <a:avLst/>
          </a:prstGeom>
          <a:ln w="38100">
            <a:solidFill>
              <a:srgbClr val="00A8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16" y="656731"/>
            <a:ext cx="9163194" cy="613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80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CF077D-0E43-4586-B50A-E59A5A79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8" y="6068793"/>
            <a:ext cx="1156814" cy="392234"/>
          </a:xfrm>
          <a:prstGeom prst="rect">
            <a:avLst/>
          </a:prstGeom>
        </p:spPr>
      </p:pic>
      <p:pic>
        <p:nvPicPr>
          <p:cNvPr id="1026" name="Picture 2" descr="Le Mans Tech recrute son Délégué Général - lemanstec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22" y="5967375"/>
            <a:ext cx="934976" cy="5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92997" y="309094"/>
            <a:ext cx="8322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A8BB"/>
                </a:solidFill>
              </a:rPr>
              <a:t>Le Paddock : un lieu stratégique et ambitieux pour les startups des mobilités</a:t>
            </a:r>
            <a:endParaRPr lang="fr-FR" b="1" dirty="0">
              <a:solidFill>
                <a:srgbClr val="00A8BB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2800573" y="710005"/>
            <a:ext cx="8398137" cy="11447"/>
          </a:xfrm>
          <a:prstGeom prst="line">
            <a:avLst/>
          </a:prstGeom>
          <a:ln w="38100">
            <a:solidFill>
              <a:srgbClr val="00A8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259316" y="875220"/>
            <a:ext cx="6854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0D0040"/>
                </a:solidFill>
                <a:latin typeface="poppins"/>
              </a:rPr>
              <a:t>5000 m² </a:t>
            </a:r>
            <a:r>
              <a:rPr lang="fr-FR" b="1" dirty="0">
                <a:solidFill>
                  <a:srgbClr val="0D0040"/>
                </a:solidFill>
                <a:latin typeface="poppins"/>
              </a:rPr>
              <a:t>sur Le Mans pour l’industrialisation </a:t>
            </a:r>
            <a:endParaRPr lang="fr-FR" b="1" dirty="0" smtClean="0">
              <a:solidFill>
                <a:srgbClr val="0D0040"/>
              </a:solidFill>
              <a:latin typeface="poppins"/>
            </a:endParaRPr>
          </a:p>
          <a:p>
            <a:pPr algn="ctr"/>
            <a:r>
              <a:rPr lang="fr-FR" b="1" dirty="0" smtClean="0">
                <a:solidFill>
                  <a:srgbClr val="0D0040"/>
                </a:solidFill>
                <a:latin typeface="poppins"/>
              </a:rPr>
              <a:t>des </a:t>
            </a:r>
            <a:r>
              <a:rPr lang="fr-FR" b="1" dirty="0">
                <a:solidFill>
                  <a:srgbClr val="0D0040"/>
                </a:solidFill>
                <a:latin typeface="poppins"/>
              </a:rPr>
              <a:t>start-ups de la mobilité</a:t>
            </a:r>
            <a:endParaRPr lang="fr-FR" b="1" i="0" dirty="0">
              <a:solidFill>
                <a:srgbClr val="0D0040"/>
              </a:solidFill>
              <a:effectLst/>
              <a:latin typeface="poppin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169905" y="1469674"/>
            <a:ext cx="474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D0040"/>
                </a:solidFill>
                <a:latin typeface="poppins"/>
              </a:rPr>
              <a:t>5,1 millions d’€ </a:t>
            </a:r>
            <a:r>
              <a:rPr lang="fr-FR" b="1" dirty="0">
                <a:solidFill>
                  <a:srgbClr val="0D0040"/>
                </a:solidFill>
                <a:latin typeface="poppins"/>
              </a:rPr>
              <a:t>investis par la métropole du Mans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123" y="1800789"/>
            <a:ext cx="6819176" cy="422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21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CF077D-0E43-4586-B50A-E59A5A79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8" y="6068793"/>
            <a:ext cx="1156814" cy="392234"/>
          </a:xfrm>
          <a:prstGeom prst="rect">
            <a:avLst/>
          </a:prstGeom>
        </p:spPr>
      </p:pic>
      <p:pic>
        <p:nvPicPr>
          <p:cNvPr id="1026" name="Picture 2" descr="Le Mans Tech recrute son Délégué Général - lemanstec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22" y="5967375"/>
            <a:ext cx="934976" cy="5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92997" y="309094"/>
            <a:ext cx="8322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A8BB"/>
                </a:solidFill>
              </a:rPr>
              <a:t>Le Paddock : une usine partagée</a:t>
            </a:r>
            <a:endParaRPr lang="fr-FR" b="1" dirty="0">
              <a:solidFill>
                <a:srgbClr val="00A8BB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2800573" y="710005"/>
            <a:ext cx="8398137" cy="11447"/>
          </a:xfrm>
          <a:prstGeom prst="line">
            <a:avLst/>
          </a:prstGeom>
          <a:ln w="38100">
            <a:solidFill>
              <a:srgbClr val="00A8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67" y="155828"/>
            <a:ext cx="5601148" cy="591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00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CF077D-0E43-4586-B50A-E59A5A79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8" y="6068793"/>
            <a:ext cx="1156814" cy="392234"/>
          </a:xfrm>
          <a:prstGeom prst="rect">
            <a:avLst/>
          </a:prstGeom>
        </p:spPr>
      </p:pic>
      <p:pic>
        <p:nvPicPr>
          <p:cNvPr id="1026" name="Picture 2" descr="Le Mans Tech recrute son Délégué Général - lemanstec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22" y="5967375"/>
            <a:ext cx="934976" cy="5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92997" y="309094"/>
            <a:ext cx="8322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A8BB"/>
                </a:solidFill>
              </a:rPr>
              <a:t>Le Paddock : une usine partagée</a:t>
            </a:r>
            <a:endParaRPr lang="fr-FR" b="1" dirty="0">
              <a:solidFill>
                <a:srgbClr val="00A8BB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2800573" y="710005"/>
            <a:ext cx="8398137" cy="11447"/>
          </a:xfrm>
          <a:prstGeom prst="line">
            <a:avLst/>
          </a:prstGeom>
          <a:ln w="38100">
            <a:solidFill>
              <a:srgbClr val="00A8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37" y="2842781"/>
            <a:ext cx="4925485" cy="271909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93" y="1057661"/>
            <a:ext cx="3203581" cy="204603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03" y="3723585"/>
            <a:ext cx="3235117" cy="181748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05837" y="1106208"/>
            <a:ext cx="48399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D0040"/>
                </a:solidFill>
                <a:latin typeface="poppins"/>
              </a:rPr>
              <a:t>Espace convivial et idéalement situé, contenant une usine partagée, une pépinière industrielle, une équipe d’entrepreneurs/experts, des services communs et un Expérience </a:t>
            </a:r>
            <a:r>
              <a:rPr lang="fr-FR" b="1" dirty="0" err="1">
                <a:solidFill>
                  <a:srgbClr val="0D0040"/>
                </a:solidFill>
                <a:latin typeface="poppins"/>
              </a:rPr>
              <a:t>Lab</a:t>
            </a:r>
            <a:endParaRPr lang="fr-FR" b="1" dirty="0">
              <a:solidFill>
                <a:srgbClr val="0D0040"/>
              </a:solidFill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606528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CF077D-0E43-4586-B50A-E59A5A79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8" y="6068793"/>
            <a:ext cx="1156814" cy="392234"/>
          </a:xfrm>
          <a:prstGeom prst="rect">
            <a:avLst/>
          </a:prstGeom>
        </p:spPr>
      </p:pic>
      <p:pic>
        <p:nvPicPr>
          <p:cNvPr id="1026" name="Picture 2" descr="Le Mans Tech recrute son Délégué Général - lemanstec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22" y="5967375"/>
            <a:ext cx="934976" cy="5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92997" y="309094"/>
            <a:ext cx="8322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A8BB"/>
                </a:solidFill>
              </a:rPr>
              <a:t>Le Paddock : une usine partagée</a:t>
            </a:r>
            <a:endParaRPr lang="fr-FR" b="1" dirty="0">
              <a:solidFill>
                <a:srgbClr val="00A8BB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2800573" y="710005"/>
            <a:ext cx="8398137" cy="11447"/>
          </a:xfrm>
          <a:prstGeom prst="line">
            <a:avLst/>
          </a:prstGeom>
          <a:ln w="38100">
            <a:solidFill>
              <a:srgbClr val="00A8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436" y="987520"/>
            <a:ext cx="8769274" cy="35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83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CF077D-0E43-4586-B50A-E59A5A79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8" y="6068793"/>
            <a:ext cx="1156814" cy="392234"/>
          </a:xfrm>
          <a:prstGeom prst="rect">
            <a:avLst/>
          </a:prstGeom>
        </p:spPr>
      </p:pic>
      <p:pic>
        <p:nvPicPr>
          <p:cNvPr id="1026" name="Picture 2" descr="Le Mans Tech recrute son Délégué Général - lemanstec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22" y="5967375"/>
            <a:ext cx="934976" cy="5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92997" y="309094"/>
            <a:ext cx="8322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 smtClean="0">
                <a:solidFill>
                  <a:srgbClr val="00A8BB"/>
                </a:solidFill>
              </a:rPr>
              <a:t>Furion</a:t>
            </a:r>
            <a:r>
              <a:rPr lang="fr-FR" b="1" dirty="0" smtClean="0">
                <a:solidFill>
                  <a:srgbClr val="00A8BB"/>
                </a:solidFill>
              </a:rPr>
              <a:t> </a:t>
            </a:r>
            <a:r>
              <a:rPr lang="fr-FR" b="1" dirty="0" err="1" smtClean="0">
                <a:solidFill>
                  <a:srgbClr val="00A8BB"/>
                </a:solidFill>
              </a:rPr>
              <a:t>Motorcycle</a:t>
            </a:r>
            <a:r>
              <a:rPr lang="fr-FR" b="1" dirty="0" smtClean="0">
                <a:solidFill>
                  <a:srgbClr val="00A8BB"/>
                </a:solidFill>
              </a:rPr>
              <a:t>, membre de la French Tech Le Mans et de Le Mans Tech</a:t>
            </a:r>
            <a:endParaRPr lang="fr-FR" b="1" dirty="0">
              <a:solidFill>
                <a:srgbClr val="00A8BB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2800573" y="710005"/>
            <a:ext cx="8398137" cy="11447"/>
          </a:xfrm>
          <a:prstGeom prst="line">
            <a:avLst/>
          </a:prstGeom>
          <a:ln w="38100">
            <a:solidFill>
              <a:srgbClr val="00A8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78" y="2262037"/>
            <a:ext cx="5468418" cy="37053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41199" y="1079338"/>
            <a:ext cx="9313333" cy="1005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73" y="1206447"/>
            <a:ext cx="2260050" cy="90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82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6EF4A8B-1481-4550-AD92-44559545F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71948" y="1227899"/>
            <a:ext cx="46398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rgbClr val="00A8BB"/>
                </a:solidFill>
              </a:rPr>
              <a:t>Patricia </a:t>
            </a:r>
            <a:r>
              <a:rPr lang="fr-FR" b="1" i="1" dirty="0" smtClean="0">
                <a:solidFill>
                  <a:srgbClr val="00A8BB"/>
                </a:solidFill>
              </a:rPr>
              <a:t>Charton, </a:t>
            </a:r>
          </a:p>
          <a:p>
            <a:r>
              <a:rPr lang="fr-FR" i="1" dirty="0" smtClean="0"/>
              <a:t>Vice-Présidente Le </a:t>
            </a:r>
            <a:r>
              <a:rPr lang="fr-FR" i="1" dirty="0"/>
              <a:t>Mans </a:t>
            </a:r>
            <a:r>
              <a:rPr lang="fr-FR" i="1" dirty="0" smtClean="0"/>
              <a:t>Métropole, déléguée au développement économique et commercial</a:t>
            </a:r>
          </a:p>
          <a:p>
            <a:r>
              <a:rPr lang="fr-FR" i="1" dirty="0" smtClean="0"/>
              <a:t>Présidente de Le Mans Développement</a:t>
            </a:r>
          </a:p>
          <a:p>
            <a:endParaRPr lang="fr-FR" i="1" dirty="0" smtClean="0">
              <a:solidFill>
                <a:srgbClr val="00A8BB"/>
              </a:solidFill>
            </a:endParaRPr>
          </a:p>
          <a:p>
            <a:endParaRPr lang="fr-FR" i="1" dirty="0">
              <a:solidFill>
                <a:srgbClr val="00A8BB"/>
              </a:solidFill>
            </a:endParaRPr>
          </a:p>
          <a:p>
            <a:r>
              <a:rPr lang="fr-FR" b="1" i="1" dirty="0" smtClean="0">
                <a:solidFill>
                  <a:srgbClr val="00A8BB"/>
                </a:solidFill>
              </a:rPr>
              <a:t>Magali </a:t>
            </a:r>
            <a:r>
              <a:rPr lang="fr-FR" b="1" i="1" dirty="0" err="1" smtClean="0">
                <a:solidFill>
                  <a:srgbClr val="00A8BB"/>
                </a:solidFill>
              </a:rPr>
              <a:t>Alix-Toupé</a:t>
            </a:r>
            <a:r>
              <a:rPr lang="fr-FR" b="1" i="1" dirty="0" smtClean="0">
                <a:solidFill>
                  <a:srgbClr val="00A8BB"/>
                </a:solidFill>
              </a:rPr>
              <a:t>,</a:t>
            </a:r>
            <a:endParaRPr lang="fr-FR" b="1" i="1" dirty="0" smtClean="0">
              <a:solidFill>
                <a:srgbClr val="00A8BB"/>
              </a:solidFill>
            </a:endParaRPr>
          </a:p>
          <a:p>
            <a:r>
              <a:rPr lang="fr-FR" i="1" dirty="0" smtClean="0"/>
              <a:t>Déléguée générale de Le Mans </a:t>
            </a:r>
            <a:r>
              <a:rPr lang="fr-FR" i="1" dirty="0" smtClean="0"/>
              <a:t>Tech</a:t>
            </a:r>
          </a:p>
          <a:p>
            <a:r>
              <a:rPr lang="fr-FR" i="1" dirty="0" err="1" smtClean="0"/>
              <a:t>Community</a:t>
            </a:r>
            <a:r>
              <a:rPr lang="fr-FR" i="1" dirty="0" smtClean="0"/>
              <a:t> lead French Tech Le Mans</a:t>
            </a:r>
            <a:endParaRPr lang="fr-FR" i="1" dirty="0" smtClean="0"/>
          </a:p>
          <a:p>
            <a:endParaRPr lang="fr-FR" i="1" dirty="0" smtClean="0"/>
          </a:p>
          <a:p>
            <a:endParaRPr lang="fr-FR" i="1" dirty="0" smtClean="0">
              <a:solidFill>
                <a:srgbClr val="00A8BB"/>
              </a:solidFill>
            </a:endParaRPr>
          </a:p>
          <a:p>
            <a:r>
              <a:rPr lang="fr-FR" b="1" i="1" dirty="0" smtClean="0">
                <a:solidFill>
                  <a:srgbClr val="00A8BB"/>
                </a:solidFill>
              </a:rPr>
              <a:t>Marc </a:t>
            </a:r>
            <a:r>
              <a:rPr lang="fr-FR" b="1" i="1" dirty="0" err="1" smtClean="0">
                <a:solidFill>
                  <a:srgbClr val="00A8BB"/>
                </a:solidFill>
              </a:rPr>
              <a:t>Evenisse</a:t>
            </a:r>
            <a:r>
              <a:rPr lang="fr-FR" b="1" i="1" dirty="0" smtClean="0">
                <a:solidFill>
                  <a:srgbClr val="00A8BB"/>
                </a:solidFill>
              </a:rPr>
              <a:t>,</a:t>
            </a:r>
          </a:p>
          <a:p>
            <a:r>
              <a:rPr lang="fr-FR" i="1" dirty="0" smtClean="0"/>
              <a:t>CEO de </a:t>
            </a:r>
            <a:r>
              <a:rPr lang="fr-FR" i="1" dirty="0" err="1" smtClean="0"/>
              <a:t>Furion</a:t>
            </a:r>
            <a:r>
              <a:rPr lang="fr-FR" i="1" dirty="0" smtClean="0"/>
              <a:t> </a:t>
            </a:r>
            <a:r>
              <a:rPr lang="fr-FR" i="1" dirty="0" err="1" smtClean="0"/>
              <a:t>Motorcycle</a:t>
            </a:r>
            <a:endParaRPr lang="fr-FR" i="1" dirty="0" smtClean="0"/>
          </a:p>
          <a:p>
            <a:r>
              <a:rPr lang="fr-FR" i="1" dirty="0" smtClean="0"/>
              <a:t>Vice-président Le Mans Tech</a:t>
            </a:r>
            <a:endParaRPr lang="fr-FR" i="1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644" y="1395718"/>
            <a:ext cx="4556113" cy="356409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010" y="775524"/>
            <a:ext cx="1502747" cy="509527"/>
          </a:xfrm>
          <a:prstGeom prst="rect">
            <a:avLst/>
          </a:prstGeom>
        </p:spPr>
      </p:pic>
      <p:pic>
        <p:nvPicPr>
          <p:cNvPr id="5122" name="Picture 2" descr="Furion Motorcycles | Linked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05" y="3912683"/>
            <a:ext cx="1113141" cy="111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e Mans Tech recrute son Délégué Général - lemanstech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3" y="2873417"/>
            <a:ext cx="934976" cy="5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158836" y="5575249"/>
            <a:ext cx="747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hlinkClick r:id="rId7"/>
              </a:rPr>
              <a:t>www.lemansdeveloppement.fr</a:t>
            </a:r>
            <a:r>
              <a:rPr lang="fr-FR" dirty="0" smtClean="0"/>
              <a:t>  </a:t>
            </a:r>
            <a:r>
              <a:rPr lang="fr-FR" dirty="0" smtClean="0">
                <a:hlinkClick r:id="rId8"/>
              </a:rPr>
              <a:t>www.lemans.tech</a:t>
            </a:r>
            <a:r>
              <a:rPr lang="fr-FR" dirty="0"/>
              <a:t> </a:t>
            </a:r>
            <a:r>
              <a:rPr lang="fr-FR" dirty="0" smtClean="0"/>
              <a:t> furion-motorcycles.com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5" y="1239965"/>
            <a:ext cx="1173638" cy="4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73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8CB45B-DAA7-4F1C-8E30-741DE6DF0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991820" y="2001838"/>
            <a:ext cx="57750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chemeClr val="bg1"/>
                </a:solidFill>
              </a:rPr>
              <a:t>STARTUPS DES MOBILITES, </a:t>
            </a:r>
          </a:p>
          <a:p>
            <a:r>
              <a:rPr lang="fr-FR" sz="4400" dirty="0" smtClean="0">
                <a:solidFill>
                  <a:schemeClr val="bg1"/>
                </a:solidFill>
              </a:rPr>
              <a:t>GAREZ-VOUS AU PADDOCK </a:t>
            </a:r>
            <a:endParaRPr lang="fr-FR" sz="4400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397" y="5805889"/>
            <a:ext cx="1997183" cy="67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74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CF077D-0E43-4586-B50A-E59A5A79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14256"/>
            <a:ext cx="12187066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8" y="6068793"/>
            <a:ext cx="1156814" cy="392234"/>
          </a:xfrm>
          <a:prstGeom prst="rect">
            <a:avLst/>
          </a:prstGeom>
        </p:spPr>
      </p:pic>
      <p:pic>
        <p:nvPicPr>
          <p:cNvPr id="1026" name="Picture 2" descr="Le Mans Tech recrute son Délégué Général - lemanstec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22" y="5967375"/>
            <a:ext cx="934976" cy="5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753132" y="668001"/>
            <a:ext cx="31867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Mans : la compétitivité, l’automobile, et l’innovation comme tradition.</a:t>
            </a:r>
          </a:p>
          <a:p>
            <a:r>
              <a:rPr lang="fr-FR" i="1" dirty="0" smtClean="0">
                <a:solidFill>
                  <a:srgbClr val="00A8BB"/>
                </a:solidFill>
              </a:rPr>
              <a:t>Patricia Charton,</a:t>
            </a:r>
          </a:p>
          <a:p>
            <a:r>
              <a:rPr lang="fr-FR" i="1" dirty="0" smtClean="0">
                <a:solidFill>
                  <a:srgbClr val="00A8BB"/>
                </a:solidFill>
              </a:rPr>
              <a:t>Vice-Présidente</a:t>
            </a:r>
          </a:p>
          <a:p>
            <a:r>
              <a:rPr lang="fr-FR" i="1" dirty="0" smtClean="0">
                <a:solidFill>
                  <a:srgbClr val="00A8BB"/>
                </a:solidFill>
              </a:rPr>
              <a:t>Le Mans Métropole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070092" y="2486997"/>
            <a:ext cx="3401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PADDOCK, 5 000 m</a:t>
            </a:r>
            <a:r>
              <a:rPr lang="fr-FR" baseline="30000" dirty="0" smtClean="0"/>
              <a:t>2</a:t>
            </a:r>
          </a:p>
          <a:p>
            <a:r>
              <a:rPr lang="fr-FR" dirty="0"/>
              <a:t>p</a:t>
            </a:r>
            <a:r>
              <a:rPr lang="fr-FR" dirty="0" smtClean="0"/>
              <a:t>our les startups des mobilités</a:t>
            </a:r>
          </a:p>
          <a:p>
            <a:r>
              <a:rPr lang="fr-FR" i="1" dirty="0" smtClean="0">
                <a:solidFill>
                  <a:srgbClr val="00A8BB"/>
                </a:solidFill>
              </a:rPr>
              <a:t>Magali </a:t>
            </a:r>
            <a:r>
              <a:rPr lang="fr-FR" i="1" dirty="0" err="1" smtClean="0">
                <a:solidFill>
                  <a:srgbClr val="00A8BB"/>
                </a:solidFill>
              </a:rPr>
              <a:t>Alix-Toupé</a:t>
            </a:r>
            <a:endParaRPr lang="fr-FR" i="1" dirty="0" smtClean="0">
              <a:solidFill>
                <a:srgbClr val="00A8BB"/>
              </a:solidFill>
            </a:endParaRPr>
          </a:p>
          <a:p>
            <a:r>
              <a:rPr lang="fr-FR" i="1" dirty="0" smtClean="0">
                <a:solidFill>
                  <a:srgbClr val="00A8BB"/>
                </a:solidFill>
              </a:rPr>
              <a:t>Déléguée générale Le Mans Tech</a:t>
            </a:r>
            <a:endParaRPr lang="fr-FR" i="1" dirty="0">
              <a:solidFill>
                <a:srgbClr val="00A8BB"/>
              </a:solidFill>
            </a:endParaRPr>
          </a:p>
        </p:txBody>
      </p:sp>
      <p:pic>
        <p:nvPicPr>
          <p:cNvPr id="1028" name="Picture 4" descr="Le Mans Bugatti - Courses sur circuit automobile - T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567">
            <a:off x="3081444" y="1772832"/>
            <a:ext cx="5727895" cy="252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41" y="2058488"/>
            <a:ext cx="837897" cy="51869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79" y="1453274"/>
            <a:ext cx="837897" cy="51869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956" y="4117036"/>
            <a:ext cx="837897" cy="51869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934760" y="4538099"/>
            <a:ext cx="4404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Témoignage de </a:t>
            </a:r>
            <a:r>
              <a:rPr lang="fr-FR" dirty="0" err="1" smtClean="0"/>
              <a:t>startupeur</a:t>
            </a:r>
            <a:endParaRPr lang="fr-FR" dirty="0" smtClean="0"/>
          </a:p>
          <a:p>
            <a:r>
              <a:rPr lang="fr-FR" dirty="0" smtClean="0"/>
              <a:t> </a:t>
            </a:r>
            <a:r>
              <a:rPr lang="fr-FR" i="1" dirty="0" smtClean="0">
                <a:solidFill>
                  <a:srgbClr val="00A8BB"/>
                </a:solidFill>
              </a:rPr>
              <a:t>Marc </a:t>
            </a:r>
            <a:r>
              <a:rPr lang="fr-FR" i="1" dirty="0" err="1" smtClean="0">
                <a:solidFill>
                  <a:srgbClr val="00A8BB"/>
                </a:solidFill>
              </a:rPr>
              <a:t>Evenisse</a:t>
            </a:r>
            <a:r>
              <a:rPr lang="fr-FR" i="1" dirty="0" smtClean="0">
                <a:solidFill>
                  <a:srgbClr val="00A8BB"/>
                </a:solidFill>
              </a:rPr>
              <a:t>, CEO de </a:t>
            </a:r>
            <a:r>
              <a:rPr lang="fr-FR" i="1" dirty="0" err="1">
                <a:solidFill>
                  <a:srgbClr val="00A8BB"/>
                </a:solidFill>
              </a:rPr>
              <a:t>Furion</a:t>
            </a:r>
            <a:r>
              <a:rPr lang="fr-FR" i="1" dirty="0">
                <a:solidFill>
                  <a:srgbClr val="00A8BB"/>
                </a:solidFill>
              </a:rPr>
              <a:t> </a:t>
            </a:r>
            <a:r>
              <a:rPr lang="fr-FR" i="1" dirty="0" err="1">
                <a:solidFill>
                  <a:srgbClr val="00A8BB"/>
                </a:solidFill>
              </a:rPr>
              <a:t>Motorcycle</a:t>
            </a:r>
            <a:endParaRPr lang="fr-FR" i="1" dirty="0">
              <a:solidFill>
                <a:srgbClr val="00A8BB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495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CF077D-0E43-4586-B50A-E59A5A79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4" y="-117941"/>
            <a:ext cx="12187066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8" y="6068793"/>
            <a:ext cx="1156814" cy="392234"/>
          </a:xfrm>
          <a:prstGeom prst="rect">
            <a:avLst/>
          </a:prstGeom>
        </p:spPr>
      </p:pic>
      <p:pic>
        <p:nvPicPr>
          <p:cNvPr id="1026" name="Picture 2" descr="Le Mans Tech recrute son Délégué Général - lemanstec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22" y="5967375"/>
            <a:ext cx="934976" cy="5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102" y="1512330"/>
            <a:ext cx="2925506" cy="333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721196" y="244546"/>
            <a:ext cx="8505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A8BB"/>
                </a:solidFill>
              </a:rPr>
              <a:t>Le Mans, situation et filières d’excellence</a:t>
            </a:r>
            <a:endParaRPr lang="fr-FR" sz="2000" b="1" dirty="0">
              <a:solidFill>
                <a:srgbClr val="00A8BB"/>
              </a:solidFill>
            </a:endParaRPr>
          </a:p>
        </p:txBody>
      </p:sp>
      <p:cxnSp>
        <p:nvCxnSpPr>
          <p:cNvPr id="21" name="Connecteur droit 20"/>
          <p:cNvCxnSpPr/>
          <p:nvPr/>
        </p:nvCxnSpPr>
        <p:spPr>
          <a:xfrm flipV="1">
            <a:off x="2828773" y="710005"/>
            <a:ext cx="8398137" cy="11447"/>
          </a:xfrm>
          <a:prstGeom prst="line">
            <a:avLst/>
          </a:prstGeom>
          <a:ln w="38100">
            <a:solidFill>
              <a:srgbClr val="00A8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237" y="1216125"/>
            <a:ext cx="2864112" cy="314906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3465" y="3040033"/>
            <a:ext cx="1996390" cy="74483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9527" y="1941375"/>
            <a:ext cx="2433166" cy="82576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6153" y="4093059"/>
            <a:ext cx="2753145" cy="78754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8076" y="956023"/>
            <a:ext cx="3613285" cy="70707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2996" y="6554341"/>
            <a:ext cx="4379425" cy="18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10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CF077D-0E43-4586-B50A-E59A5A79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4" y="-117941"/>
            <a:ext cx="12187066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8" y="6068793"/>
            <a:ext cx="1156814" cy="392234"/>
          </a:xfrm>
          <a:prstGeom prst="rect">
            <a:avLst/>
          </a:prstGeom>
        </p:spPr>
      </p:pic>
      <p:pic>
        <p:nvPicPr>
          <p:cNvPr id="1026" name="Picture 2" descr="Le Mans Tech recrute son Délégué Général - lemanstec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22" y="5967375"/>
            <a:ext cx="934976" cy="5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721196" y="244546"/>
            <a:ext cx="8505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A8BB"/>
                </a:solidFill>
              </a:rPr>
              <a:t>Le Mans, situation et filières d’excellence</a:t>
            </a:r>
            <a:endParaRPr lang="fr-FR" sz="2000" b="1" dirty="0">
              <a:solidFill>
                <a:srgbClr val="00A8BB"/>
              </a:solidFill>
            </a:endParaRPr>
          </a:p>
        </p:txBody>
      </p:sp>
      <p:cxnSp>
        <p:nvCxnSpPr>
          <p:cNvPr id="21" name="Connecteur droit 20"/>
          <p:cNvCxnSpPr/>
          <p:nvPr/>
        </p:nvCxnSpPr>
        <p:spPr>
          <a:xfrm flipV="1">
            <a:off x="2828773" y="710005"/>
            <a:ext cx="8398137" cy="11447"/>
          </a:xfrm>
          <a:prstGeom prst="line">
            <a:avLst/>
          </a:prstGeom>
          <a:ln w="38100">
            <a:solidFill>
              <a:srgbClr val="00A8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996" y="6554341"/>
            <a:ext cx="4379425" cy="183685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472518" y="1068914"/>
            <a:ext cx="5373734" cy="4776286"/>
            <a:chOff x="472518" y="1039091"/>
            <a:chExt cx="5373734" cy="4776286"/>
          </a:xfrm>
        </p:grpSpPr>
        <p:sp>
          <p:nvSpPr>
            <p:cNvPr id="11" name="Forme libre 10"/>
            <p:cNvSpPr/>
            <p:nvPr/>
          </p:nvSpPr>
          <p:spPr>
            <a:xfrm>
              <a:off x="472518" y="1039091"/>
              <a:ext cx="5373734" cy="1110764"/>
            </a:xfrm>
            <a:custGeom>
              <a:avLst/>
              <a:gdLst>
                <a:gd name="connsiteX0" fmla="*/ 0 w 5373734"/>
                <a:gd name="connsiteY0" fmla="*/ 111076 h 1110764"/>
                <a:gd name="connsiteX1" fmla="*/ 111076 w 5373734"/>
                <a:gd name="connsiteY1" fmla="*/ 0 h 1110764"/>
                <a:gd name="connsiteX2" fmla="*/ 5262658 w 5373734"/>
                <a:gd name="connsiteY2" fmla="*/ 0 h 1110764"/>
                <a:gd name="connsiteX3" fmla="*/ 5373734 w 5373734"/>
                <a:gd name="connsiteY3" fmla="*/ 111076 h 1110764"/>
                <a:gd name="connsiteX4" fmla="*/ 5373734 w 5373734"/>
                <a:gd name="connsiteY4" fmla="*/ 999688 h 1110764"/>
                <a:gd name="connsiteX5" fmla="*/ 5262658 w 5373734"/>
                <a:gd name="connsiteY5" fmla="*/ 1110764 h 1110764"/>
                <a:gd name="connsiteX6" fmla="*/ 111076 w 5373734"/>
                <a:gd name="connsiteY6" fmla="*/ 1110764 h 1110764"/>
                <a:gd name="connsiteX7" fmla="*/ 0 w 5373734"/>
                <a:gd name="connsiteY7" fmla="*/ 999688 h 1110764"/>
                <a:gd name="connsiteX8" fmla="*/ 0 w 5373734"/>
                <a:gd name="connsiteY8" fmla="*/ 111076 h 1110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3734" h="1110764">
                  <a:moveTo>
                    <a:pt x="0" y="111076"/>
                  </a:moveTo>
                  <a:cubicBezTo>
                    <a:pt x="0" y="49730"/>
                    <a:pt x="49730" y="0"/>
                    <a:pt x="111076" y="0"/>
                  </a:cubicBezTo>
                  <a:lnTo>
                    <a:pt x="5262658" y="0"/>
                  </a:lnTo>
                  <a:cubicBezTo>
                    <a:pt x="5324004" y="0"/>
                    <a:pt x="5373734" y="49730"/>
                    <a:pt x="5373734" y="111076"/>
                  </a:cubicBezTo>
                  <a:lnTo>
                    <a:pt x="5373734" y="999688"/>
                  </a:lnTo>
                  <a:cubicBezTo>
                    <a:pt x="5373734" y="1061034"/>
                    <a:pt x="5324004" y="1110764"/>
                    <a:pt x="5262658" y="1110764"/>
                  </a:cubicBezTo>
                  <a:lnTo>
                    <a:pt x="111076" y="1110764"/>
                  </a:lnTo>
                  <a:cubicBezTo>
                    <a:pt x="49730" y="1110764"/>
                    <a:pt x="0" y="1061034"/>
                    <a:pt x="0" y="999688"/>
                  </a:cubicBezTo>
                  <a:lnTo>
                    <a:pt x="0" y="111076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0593" tIns="64770" rIns="64771" bIns="64770" numCol="1" spcCol="1270" anchor="t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700" b="1" kern="1200" dirty="0" smtClean="0">
                  <a:solidFill>
                    <a:schemeClr val="bg1"/>
                  </a:solidFill>
                </a:rPr>
                <a:t>Centre tertiaire Gare TGV</a:t>
              </a:r>
              <a:endParaRPr lang="fr-FR" sz="1700" b="1" kern="1200" dirty="0">
                <a:solidFill>
                  <a:schemeClr val="bg1"/>
                </a:solidFill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kern="1200" dirty="0" smtClean="0"/>
                <a:t>146 entreprises employant plus de 3200 salariés</a:t>
              </a:r>
              <a:endParaRPr lang="fr-FR" sz="12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kern="1200" dirty="0" smtClean="0"/>
                <a:t>Sociétés internationales (MMA – Oui Care – STMicroelectronics…) secteurs banque assurance, numérique et services à la personne</a:t>
              </a:r>
              <a:endParaRPr lang="fr-FR" sz="1200" kern="1200" dirty="0"/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583594" y="1177030"/>
              <a:ext cx="1074746" cy="888611"/>
            </a:xfrm>
            <a:prstGeom prst="roundRect">
              <a:avLst>
                <a:gd name="adj" fmla="val 10000"/>
              </a:avLst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000" r="-5000"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orme libre 12"/>
            <p:cNvSpPr/>
            <p:nvPr/>
          </p:nvSpPr>
          <p:spPr>
            <a:xfrm>
              <a:off x="472518" y="2260931"/>
              <a:ext cx="5373734" cy="1110764"/>
            </a:xfrm>
            <a:custGeom>
              <a:avLst/>
              <a:gdLst>
                <a:gd name="connsiteX0" fmla="*/ 0 w 5373734"/>
                <a:gd name="connsiteY0" fmla="*/ 111076 h 1110764"/>
                <a:gd name="connsiteX1" fmla="*/ 111076 w 5373734"/>
                <a:gd name="connsiteY1" fmla="*/ 0 h 1110764"/>
                <a:gd name="connsiteX2" fmla="*/ 5262658 w 5373734"/>
                <a:gd name="connsiteY2" fmla="*/ 0 h 1110764"/>
                <a:gd name="connsiteX3" fmla="*/ 5373734 w 5373734"/>
                <a:gd name="connsiteY3" fmla="*/ 111076 h 1110764"/>
                <a:gd name="connsiteX4" fmla="*/ 5373734 w 5373734"/>
                <a:gd name="connsiteY4" fmla="*/ 999688 h 1110764"/>
                <a:gd name="connsiteX5" fmla="*/ 5262658 w 5373734"/>
                <a:gd name="connsiteY5" fmla="*/ 1110764 h 1110764"/>
                <a:gd name="connsiteX6" fmla="*/ 111076 w 5373734"/>
                <a:gd name="connsiteY6" fmla="*/ 1110764 h 1110764"/>
                <a:gd name="connsiteX7" fmla="*/ 0 w 5373734"/>
                <a:gd name="connsiteY7" fmla="*/ 999688 h 1110764"/>
                <a:gd name="connsiteX8" fmla="*/ 0 w 5373734"/>
                <a:gd name="connsiteY8" fmla="*/ 111076 h 1110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3734" h="1110764">
                  <a:moveTo>
                    <a:pt x="0" y="111076"/>
                  </a:moveTo>
                  <a:cubicBezTo>
                    <a:pt x="0" y="49730"/>
                    <a:pt x="49730" y="0"/>
                    <a:pt x="111076" y="0"/>
                  </a:cubicBezTo>
                  <a:lnTo>
                    <a:pt x="5262658" y="0"/>
                  </a:lnTo>
                  <a:cubicBezTo>
                    <a:pt x="5324004" y="0"/>
                    <a:pt x="5373734" y="49730"/>
                    <a:pt x="5373734" y="111076"/>
                  </a:cubicBezTo>
                  <a:lnTo>
                    <a:pt x="5373734" y="999688"/>
                  </a:lnTo>
                  <a:cubicBezTo>
                    <a:pt x="5373734" y="1061034"/>
                    <a:pt x="5324004" y="1110764"/>
                    <a:pt x="5262658" y="1110764"/>
                  </a:cubicBezTo>
                  <a:lnTo>
                    <a:pt x="111076" y="1110764"/>
                  </a:lnTo>
                  <a:cubicBezTo>
                    <a:pt x="49730" y="1110764"/>
                    <a:pt x="0" y="1061034"/>
                    <a:pt x="0" y="999688"/>
                  </a:cubicBezTo>
                  <a:lnTo>
                    <a:pt x="0" y="111076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0593" tIns="64770" rIns="64771" bIns="64770" numCol="1" spcCol="1270" anchor="t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700" b="1" kern="1200" dirty="0" smtClean="0">
                  <a:solidFill>
                    <a:schemeClr val="bg1"/>
                  </a:solidFill>
                </a:rPr>
                <a:t>Développement durable</a:t>
              </a:r>
              <a:endParaRPr lang="fr-FR" sz="1700" b="1" kern="1200" dirty="0">
                <a:solidFill>
                  <a:schemeClr val="bg1"/>
                </a:solidFill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kern="1200" dirty="0" smtClean="0"/>
                <a:t>Hydrogène et solutions propres pour les mobilités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dirty="0"/>
                <a:t>Eolien – maintenance et formation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dirty="0"/>
                <a:t>Industrie photovoltaïque</a:t>
              </a:r>
            </a:p>
            <a:p>
              <a:pPr marL="0" lvl="1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fr-FR" sz="1200" kern="1200" dirty="0"/>
            </a:p>
          </p:txBody>
        </p:sp>
        <p:sp>
          <p:nvSpPr>
            <p:cNvPr id="14" name="Rectangle à coins arrondis 13"/>
            <p:cNvSpPr/>
            <p:nvPr/>
          </p:nvSpPr>
          <p:spPr>
            <a:xfrm>
              <a:off x="583594" y="2398870"/>
              <a:ext cx="1074746" cy="888611"/>
            </a:xfrm>
            <a:prstGeom prst="roundRect">
              <a:avLst>
                <a:gd name="adj" fmla="val 10000"/>
              </a:avLst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8000" b="-8000"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orme libre 14"/>
            <p:cNvSpPr/>
            <p:nvPr/>
          </p:nvSpPr>
          <p:spPr>
            <a:xfrm>
              <a:off x="472518" y="3482772"/>
              <a:ext cx="5373734" cy="1110764"/>
            </a:xfrm>
            <a:custGeom>
              <a:avLst/>
              <a:gdLst>
                <a:gd name="connsiteX0" fmla="*/ 0 w 5373734"/>
                <a:gd name="connsiteY0" fmla="*/ 111076 h 1110764"/>
                <a:gd name="connsiteX1" fmla="*/ 111076 w 5373734"/>
                <a:gd name="connsiteY1" fmla="*/ 0 h 1110764"/>
                <a:gd name="connsiteX2" fmla="*/ 5262658 w 5373734"/>
                <a:gd name="connsiteY2" fmla="*/ 0 h 1110764"/>
                <a:gd name="connsiteX3" fmla="*/ 5373734 w 5373734"/>
                <a:gd name="connsiteY3" fmla="*/ 111076 h 1110764"/>
                <a:gd name="connsiteX4" fmla="*/ 5373734 w 5373734"/>
                <a:gd name="connsiteY4" fmla="*/ 999688 h 1110764"/>
                <a:gd name="connsiteX5" fmla="*/ 5262658 w 5373734"/>
                <a:gd name="connsiteY5" fmla="*/ 1110764 h 1110764"/>
                <a:gd name="connsiteX6" fmla="*/ 111076 w 5373734"/>
                <a:gd name="connsiteY6" fmla="*/ 1110764 h 1110764"/>
                <a:gd name="connsiteX7" fmla="*/ 0 w 5373734"/>
                <a:gd name="connsiteY7" fmla="*/ 999688 h 1110764"/>
                <a:gd name="connsiteX8" fmla="*/ 0 w 5373734"/>
                <a:gd name="connsiteY8" fmla="*/ 111076 h 1110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3734" h="1110764">
                  <a:moveTo>
                    <a:pt x="0" y="111076"/>
                  </a:moveTo>
                  <a:cubicBezTo>
                    <a:pt x="0" y="49730"/>
                    <a:pt x="49730" y="0"/>
                    <a:pt x="111076" y="0"/>
                  </a:cubicBezTo>
                  <a:lnTo>
                    <a:pt x="5262658" y="0"/>
                  </a:lnTo>
                  <a:cubicBezTo>
                    <a:pt x="5324004" y="0"/>
                    <a:pt x="5373734" y="49730"/>
                    <a:pt x="5373734" y="111076"/>
                  </a:cubicBezTo>
                  <a:lnTo>
                    <a:pt x="5373734" y="999688"/>
                  </a:lnTo>
                  <a:cubicBezTo>
                    <a:pt x="5373734" y="1061034"/>
                    <a:pt x="5324004" y="1110764"/>
                    <a:pt x="5262658" y="1110764"/>
                  </a:cubicBezTo>
                  <a:lnTo>
                    <a:pt x="111076" y="1110764"/>
                  </a:lnTo>
                  <a:cubicBezTo>
                    <a:pt x="49730" y="1110764"/>
                    <a:pt x="0" y="1061034"/>
                    <a:pt x="0" y="999688"/>
                  </a:cubicBezTo>
                  <a:lnTo>
                    <a:pt x="0" y="111076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0593" tIns="64770" rIns="64771" bIns="64770" numCol="1" spcCol="1270" anchor="t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700" b="1" kern="1200" dirty="0" smtClean="0">
                  <a:solidFill>
                    <a:schemeClr val="bg1"/>
                  </a:solidFill>
                </a:rPr>
                <a:t>Acoustique</a:t>
              </a:r>
              <a:endParaRPr lang="fr-FR" sz="1700" b="1" kern="1200" dirty="0">
                <a:solidFill>
                  <a:schemeClr val="bg1"/>
                </a:solidFill>
              </a:endParaRPr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100" kern="1200" dirty="0" smtClean="0"/>
                <a:t> Recherche et développement pour les industriels</a:t>
              </a:r>
              <a:endParaRPr lang="fr-FR" sz="1100" kern="1200" dirty="0"/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100" kern="1200" dirty="0" smtClean="0"/>
                <a:t>Le Mans Acoustique, CTTM, événement Le Mans </a:t>
              </a:r>
              <a:r>
                <a:rPr lang="fr-FR" sz="1100" kern="1200" dirty="0" err="1" smtClean="0"/>
                <a:t>Sonor</a:t>
              </a:r>
              <a:r>
                <a:rPr lang="fr-FR" sz="1100" kern="1200" dirty="0" smtClean="0"/>
                <a:t>, </a:t>
              </a:r>
              <a:r>
                <a:rPr lang="fr-FR" sz="1100" kern="1200" dirty="0" err="1" smtClean="0"/>
                <a:t>Laum</a:t>
              </a:r>
              <a:r>
                <a:rPr lang="fr-FR" sz="1100" kern="1200" dirty="0" smtClean="0"/>
                <a:t>...</a:t>
              </a:r>
              <a:endParaRPr lang="fr-FR" sz="1100" kern="1200" dirty="0"/>
            </a:p>
          </p:txBody>
        </p:sp>
        <p:sp>
          <p:nvSpPr>
            <p:cNvPr id="16" name="Rectangle à coins arrondis 15"/>
            <p:cNvSpPr/>
            <p:nvPr/>
          </p:nvSpPr>
          <p:spPr>
            <a:xfrm>
              <a:off x="583594" y="3593849"/>
              <a:ext cx="1074746" cy="888611"/>
            </a:xfrm>
            <a:prstGeom prst="roundRect">
              <a:avLst>
                <a:gd name="adj" fmla="val 10000"/>
              </a:avLst>
            </a:prstGeom>
            <a:blipFill dpi="0"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orme libre 16"/>
            <p:cNvSpPr/>
            <p:nvPr/>
          </p:nvSpPr>
          <p:spPr>
            <a:xfrm>
              <a:off x="472518" y="4704613"/>
              <a:ext cx="5373734" cy="1110764"/>
            </a:xfrm>
            <a:custGeom>
              <a:avLst/>
              <a:gdLst>
                <a:gd name="connsiteX0" fmla="*/ 0 w 5373734"/>
                <a:gd name="connsiteY0" fmla="*/ 111076 h 1110764"/>
                <a:gd name="connsiteX1" fmla="*/ 111076 w 5373734"/>
                <a:gd name="connsiteY1" fmla="*/ 0 h 1110764"/>
                <a:gd name="connsiteX2" fmla="*/ 5262658 w 5373734"/>
                <a:gd name="connsiteY2" fmla="*/ 0 h 1110764"/>
                <a:gd name="connsiteX3" fmla="*/ 5373734 w 5373734"/>
                <a:gd name="connsiteY3" fmla="*/ 111076 h 1110764"/>
                <a:gd name="connsiteX4" fmla="*/ 5373734 w 5373734"/>
                <a:gd name="connsiteY4" fmla="*/ 999688 h 1110764"/>
                <a:gd name="connsiteX5" fmla="*/ 5262658 w 5373734"/>
                <a:gd name="connsiteY5" fmla="*/ 1110764 h 1110764"/>
                <a:gd name="connsiteX6" fmla="*/ 111076 w 5373734"/>
                <a:gd name="connsiteY6" fmla="*/ 1110764 h 1110764"/>
                <a:gd name="connsiteX7" fmla="*/ 0 w 5373734"/>
                <a:gd name="connsiteY7" fmla="*/ 999688 h 1110764"/>
                <a:gd name="connsiteX8" fmla="*/ 0 w 5373734"/>
                <a:gd name="connsiteY8" fmla="*/ 111076 h 1110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3734" h="1110764">
                  <a:moveTo>
                    <a:pt x="0" y="111076"/>
                  </a:moveTo>
                  <a:cubicBezTo>
                    <a:pt x="0" y="49730"/>
                    <a:pt x="49730" y="0"/>
                    <a:pt x="111076" y="0"/>
                  </a:cubicBezTo>
                  <a:lnTo>
                    <a:pt x="5262658" y="0"/>
                  </a:lnTo>
                  <a:cubicBezTo>
                    <a:pt x="5324004" y="0"/>
                    <a:pt x="5373734" y="49730"/>
                    <a:pt x="5373734" y="111076"/>
                  </a:cubicBezTo>
                  <a:lnTo>
                    <a:pt x="5373734" y="999688"/>
                  </a:lnTo>
                  <a:cubicBezTo>
                    <a:pt x="5373734" y="1061034"/>
                    <a:pt x="5324004" y="1110764"/>
                    <a:pt x="5262658" y="1110764"/>
                  </a:cubicBezTo>
                  <a:lnTo>
                    <a:pt x="111076" y="1110764"/>
                  </a:lnTo>
                  <a:cubicBezTo>
                    <a:pt x="49730" y="1110764"/>
                    <a:pt x="0" y="1061034"/>
                    <a:pt x="0" y="999688"/>
                  </a:cubicBezTo>
                  <a:lnTo>
                    <a:pt x="0" y="111076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0593" tIns="64770" rIns="64771" bIns="64770" numCol="1" spcCol="1270" anchor="t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700" b="1" kern="1200" dirty="0" smtClean="0">
                  <a:solidFill>
                    <a:schemeClr val="bg1"/>
                  </a:solidFill>
                </a:rPr>
                <a:t>Logistique</a:t>
              </a:r>
              <a:endParaRPr lang="fr-FR" sz="1700" b="1" kern="1200" dirty="0">
                <a:solidFill>
                  <a:schemeClr val="bg1"/>
                </a:solidFill>
              </a:endParaRPr>
            </a:p>
            <a:p>
              <a:pPr marL="0" lvl="1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fr-FR" sz="1200" kern="1200" dirty="0" smtClean="0"/>
                <a:t>Nombreuses plateformes logistiques pour desservir le grand Ouest</a:t>
              </a:r>
              <a:endParaRPr lang="fr-FR" sz="1200" kern="1200" dirty="0"/>
            </a:p>
          </p:txBody>
        </p:sp>
        <p:sp>
          <p:nvSpPr>
            <p:cNvPr id="18" name="Rectangle à coins arrondis 17"/>
            <p:cNvSpPr/>
            <p:nvPr/>
          </p:nvSpPr>
          <p:spPr>
            <a:xfrm>
              <a:off x="583594" y="4815689"/>
              <a:ext cx="1074746" cy="888611"/>
            </a:xfrm>
            <a:prstGeom prst="roundRect">
              <a:avLst>
                <a:gd name="adj" fmla="val 10000"/>
              </a:avLst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1000" r="-11000"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9" name="Groupe 18"/>
          <p:cNvGrpSpPr/>
          <p:nvPr/>
        </p:nvGrpSpPr>
        <p:grpSpPr>
          <a:xfrm>
            <a:off x="6236693" y="4736935"/>
            <a:ext cx="5190488" cy="1018014"/>
            <a:chOff x="6236693" y="4736935"/>
            <a:chExt cx="5190488" cy="1018014"/>
          </a:xfrm>
        </p:grpSpPr>
        <p:sp>
          <p:nvSpPr>
            <p:cNvPr id="22" name="Forme libre 21"/>
            <p:cNvSpPr/>
            <p:nvPr/>
          </p:nvSpPr>
          <p:spPr>
            <a:xfrm>
              <a:off x="6236693" y="4736935"/>
              <a:ext cx="5190488" cy="1018014"/>
            </a:xfrm>
            <a:custGeom>
              <a:avLst/>
              <a:gdLst>
                <a:gd name="connsiteX0" fmla="*/ 0 w 5190488"/>
                <a:gd name="connsiteY0" fmla="*/ 101801 h 1018014"/>
                <a:gd name="connsiteX1" fmla="*/ 101801 w 5190488"/>
                <a:gd name="connsiteY1" fmla="*/ 0 h 1018014"/>
                <a:gd name="connsiteX2" fmla="*/ 5088687 w 5190488"/>
                <a:gd name="connsiteY2" fmla="*/ 0 h 1018014"/>
                <a:gd name="connsiteX3" fmla="*/ 5190488 w 5190488"/>
                <a:gd name="connsiteY3" fmla="*/ 101801 h 1018014"/>
                <a:gd name="connsiteX4" fmla="*/ 5190488 w 5190488"/>
                <a:gd name="connsiteY4" fmla="*/ 916213 h 1018014"/>
                <a:gd name="connsiteX5" fmla="*/ 5088687 w 5190488"/>
                <a:gd name="connsiteY5" fmla="*/ 1018014 h 1018014"/>
                <a:gd name="connsiteX6" fmla="*/ 101801 w 5190488"/>
                <a:gd name="connsiteY6" fmla="*/ 1018014 h 1018014"/>
                <a:gd name="connsiteX7" fmla="*/ 0 w 5190488"/>
                <a:gd name="connsiteY7" fmla="*/ 916213 h 1018014"/>
                <a:gd name="connsiteX8" fmla="*/ 0 w 5190488"/>
                <a:gd name="connsiteY8" fmla="*/ 101801 h 1018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90488" h="1018014">
                  <a:moveTo>
                    <a:pt x="0" y="101801"/>
                  </a:moveTo>
                  <a:cubicBezTo>
                    <a:pt x="0" y="45578"/>
                    <a:pt x="45578" y="0"/>
                    <a:pt x="101801" y="0"/>
                  </a:cubicBezTo>
                  <a:lnTo>
                    <a:pt x="5088687" y="0"/>
                  </a:lnTo>
                  <a:cubicBezTo>
                    <a:pt x="5144910" y="0"/>
                    <a:pt x="5190488" y="45578"/>
                    <a:pt x="5190488" y="101801"/>
                  </a:cubicBezTo>
                  <a:lnTo>
                    <a:pt x="5190488" y="916213"/>
                  </a:lnTo>
                  <a:cubicBezTo>
                    <a:pt x="5190488" y="972436"/>
                    <a:pt x="5144910" y="1018014"/>
                    <a:pt x="5088687" y="1018014"/>
                  </a:cubicBezTo>
                  <a:lnTo>
                    <a:pt x="101801" y="1018014"/>
                  </a:lnTo>
                  <a:cubicBezTo>
                    <a:pt x="45578" y="1018014"/>
                    <a:pt x="0" y="972436"/>
                    <a:pt x="0" y="916213"/>
                  </a:cubicBezTo>
                  <a:lnTo>
                    <a:pt x="0" y="101801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4669" tIns="64770" rIns="64771" bIns="64770" numCol="1" spcCol="1270" anchor="t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700" b="1" kern="1200" dirty="0" smtClean="0"/>
                <a:t>Biomédical</a:t>
              </a:r>
              <a:endParaRPr lang="fr-FR" sz="1700" b="1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sz="1200" kern="1200" dirty="0" smtClean="0"/>
                <a:t>7500 emplois dans le médical et les grands équipements de santé (3</a:t>
              </a:r>
              <a:r>
                <a:rPr lang="fr-FR" sz="1200" kern="1200" baseline="30000" dirty="0" smtClean="0"/>
                <a:t>ème</a:t>
              </a:r>
              <a:r>
                <a:rPr lang="fr-FR" sz="1200" kern="1200" dirty="0" smtClean="0"/>
                <a:t> CH non universitaire de France; future 4è centre de cancérologie)</a:t>
              </a:r>
              <a:endParaRPr lang="fr-FR" sz="1200" kern="1200" dirty="0"/>
            </a:p>
          </p:txBody>
        </p:sp>
        <p:sp>
          <p:nvSpPr>
            <p:cNvPr id="23" name="Rectangle à coins arrondis 22"/>
            <p:cNvSpPr/>
            <p:nvPr/>
          </p:nvSpPr>
          <p:spPr>
            <a:xfrm>
              <a:off x="6338494" y="4838736"/>
              <a:ext cx="1038097" cy="814411"/>
            </a:xfrm>
            <a:prstGeom prst="roundRect">
              <a:avLst>
                <a:gd name="adj" fmla="val 10000"/>
              </a:avLst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4000" b="-14000"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4" name="Forme libre 23"/>
          <p:cNvSpPr/>
          <p:nvPr/>
        </p:nvSpPr>
        <p:spPr>
          <a:xfrm>
            <a:off x="6236693" y="2402060"/>
            <a:ext cx="5190488" cy="1018014"/>
          </a:xfrm>
          <a:custGeom>
            <a:avLst/>
            <a:gdLst>
              <a:gd name="connsiteX0" fmla="*/ 0 w 5190488"/>
              <a:gd name="connsiteY0" fmla="*/ 101801 h 1018014"/>
              <a:gd name="connsiteX1" fmla="*/ 101801 w 5190488"/>
              <a:gd name="connsiteY1" fmla="*/ 0 h 1018014"/>
              <a:gd name="connsiteX2" fmla="*/ 5088687 w 5190488"/>
              <a:gd name="connsiteY2" fmla="*/ 0 h 1018014"/>
              <a:gd name="connsiteX3" fmla="*/ 5190488 w 5190488"/>
              <a:gd name="connsiteY3" fmla="*/ 101801 h 1018014"/>
              <a:gd name="connsiteX4" fmla="*/ 5190488 w 5190488"/>
              <a:gd name="connsiteY4" fmla="*/ 916213 h 1018014"/>
              <a:gd name="connsiteX5" fmla="*/ 5088687 w 5190488"/>
              <a:gd name="connsiteY5" fmla="*/ 1018014 h 1018014"/>
              <a:gd name="connsiteX6" fmla="*/ 101801 w 5190488"/>
              <a:gd name="connsiteY6" fmla="*/ 1018014 h 1018014"/>
              <a:gd name="connsiteX7" fmla="*/ 0 w 5190488"/>
              <a:gd name="connsiteY7" fmla="*/ 916213 h 1018014"/>
              <a:gd name="connsiteX8" fmla="*/ 0 w 5190488"/>
              <a:gd name="connsiteY8" fmla="*/ 101801 h 101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90488" h="1018014">
                <a:moveTo>
                  <a:pt x="0" y="101801"/>
                </a:moveTo>
                <a:cubicBezTo>
                  <a:pt x="0" y="45578"/>
                  <a:pt x="45578" y="0"/>
                  <a:pt x="101801" y="0"/>
                </a:cubicBezTo>
                <a:lnTo>
                  <a:pt x="5088687" y="0"/>
                </a:lnTo>
                <a:cubicBezTo>
                  <a:pt x="5144910" y="0"/>
                  <a:pt x="5190488" y="45578"/>
                  <a:pt x="5190488" y="101801"/>
                </a:cubicBezTo>
                <a:lnTo>
                  <a:pt x="5190488" y="916213"/>
                </a:lnTo>
                <a:cubicBezTo>
                  <a:pt x="5190488" y="972436"/>
                  <a:pt x="5144910" y="1018014"/>
                  <a:pt x="5088687" y="1018014"/>
                </a:cubicBezTo>
                <a:lnTo>
                  <a:pt x="101801" y="1018014"/>
                </a:lnTo>
                <a:cubicBezTo>
                  <a:pt x="45578" y="1018014"/>
                  <a:pt x="0" y="972436"/>
                  <a:pt x="0" y="916213"/>
                </a:cubicBezTo>
                <a:lnTo>
                  <a:pt x="0" y="101801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4669" tIns="64770" rIns="64771" bIns="64770" numCol="1" spcCol="1270" anchor="ctr" anchorCtr="0">
            <a:noAutofit/>
          </a:bodyPr>
          <a:lstStyle/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700" b="1" kern="1200" dirty="0" smtClean="0"/>
              <a:t>Industrie Agroalimentaire</a:t>
            </a:r>
          </a:p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kern="1200" dirty="0" smtClean="0"/>
              <a:t>Un territoire d’industriels agroalimentaires spécialisés dans la viande et les produits laitiers (</a:t>
            </a:r>
            <a:r>
              <a:rPr lang="fr-FR" sz="1200" kern="1200" dirty="0" err="1" smtClean="0"/>
              <a:t>Bordeau</a:t>
            </a:r>
            <a:r>
              <a:rPr lang="fr-FR" sz="1200" kern="1200" dirty="0" smtClean="0"/>
              <a:t> </a:t>
            </a:r>
            <a:r>
              <a:rPr lang="fr-FR" sz="1200" kern="1200" dirty="0" err="1" smtClean="0"/>
              <a:t>Chesnel</a:t>
            </a:r>
            <a:r>
              <a:rPr lang="fr-FR" sz="1200" kern="1200" dirty="0" smtClean="0"/>
              <a:t>, Cosme, Yoplait...)</a:t>
            </a:r>
            <a:endParaRPr lang="fr-FR" sz="1200" b="1" kern="1200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6338494" y="2474039"/>
            <a:ext cx="1038097" cy="814411"/>
          </a:xfrm>
          <a:prstGeom prst="roundRect">
            <a:avLst>
              <a:gd name="adj" fmla="val 10000"/>
            </a:avLst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orme libre 25"/>
          <p:cNvSpPr/>
          <p:nvPr/>
        </p:nvSpPr>
        <p:spPr>
          <a:xfrm>
            <a:off x="6236693" y="1063232"/>
            <a:ext cx="5190488" cy="1270332"/>
          </a:xfrm>
          <a:custGeom>
            <a:avLst/>
            <a:gdLst>
              <a:gd name="connsiteX0" fmla="*/ 0 w 5190488"/>
              <a:gd name="connsiteY0" fmla="*/ 101801 h 1018014"/>
              <a:gd name="connsiteX1" fmla="*/ 101801 w 5190488"/>
              <a:gd name="connsiteY1" fmla="*/ 0 h 1018014"/>
              <a:gd name="connsiteX2" fmla="*/ 5088687 w 5190488"/>
              <a:gd name="connsiteY2" fmla="*/ 0 h 1018014"/>
              <a:gd name="connsiteX3" fmla="*/ 5190488 w 5190488"/>
              <a:gd name="connsiteY3" fmla="*/ 101801 h 1018014"/>
              <a:gd name="connsiteX4" fmla="*/ 5190488 w 5190488"/>
              <a:gd name="connsiteY4" fmla="*/ 916213 h 1018014"/>
              <a:gd name="connsiteX5" fmla="*/ 5088687 w 5190488"/>
              <a:gd name="connsiteY5" fmla="*/ 1018014 h 1018014"/>
              <a:gd name="connsiteX6" fmla="*/ 101801 w 5190488"/>
              <a:gd name="connsiteY6" fmla="*/ 1018014 h 1018014"/>
              <a:gd name="connsiteX7" fmla="*/ 0 w 5190488"/>
              <a:gd name="connsiteY7" fmla="*/ 916213 h 1018014"/>
              <a:gd name="connsiteX8" fmla="*/ 0 w 5190488"/>
              <a:gd name="connsiteY8" fmla="*/ 101801 h 101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90488" h="1018014">
                <a:moveTo>
                  <a:pt x="0" y="101801"/>
                </a:moveTo>
                <a:cubicBezTo>
                  <a:pt x="0" y="45578"/>
                  <a:pt x="45578" y="0"/>
                  <a:pt x="101801" y="0"/>
                </a:cubicBezTo>
                <a:lnTo>
                  <a:pt x="5088687" y="0"/>
                </a:lnTo>
                <a:cubicBezTo>
                  <a:pt x="5144910" y="0"/>
                  <a:pt x="5190488" y="45578"/>
                  <a:pt x="5190488" y="101801"/>
                </a:cubicBezTo>
                <a:lnTo>
                  <a:pt x="5190488" y="916213"/>
                </a:lnTo>
                <a:cubicBezTo>
                  <a:pt x="5190488" y="972436"/>
                  <a:pt x="5144910" y="1018014"/>
                  <a:pt x="5088687" y="1018014"/>
                </a:cubicBezTo>
                <a:lnTo>
                  <a:pt x="101801" y="1018014"/>
                </a:lnTo>
                <a:cubicBezTo>
                  <a:pt x="45578" y="1018014"/>
                  <a:pt x="0" y="972436"/>
                  <a:pt x="0" y="916213"/>
                </a:cubicBezTo>
                <a:lnTo>
                  <a:pt x="0" y="101801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4669" tIns="64770" rIns="64771" bIns="64770" numCol="1" spcCol="1270" anchor="ctr" anchorCtr="0">
            <a:noAutofit/>
          </a:bodyPr>
          <a:lstStyle/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700" b="1" kern="1200" dirty="0" smtClean="0">
                <a:solidFill>
                  <a:schemeClr val="bg1"/>
                </a:solidFill>
              </a:rPr>
              <a:t>Industrie Automobile et mécanique</a:t>
            </a:r>
          </a:p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kern="1200" dirty="0" smtClean="0"/>
              <a:t>Constructeurs et sous-traitants de l’industrie automobile et aéronautique (Renault, </a:t>
            </a:r>
            <a:r>
              <a:rPr lang="fr-FR" sz="1200" kern="1200" dirty="0" err="1" smtClean="0"/>
              <a:t>Claas</a:t>
            </a:r>
            <a:r>
              <a:rPr lang="fr-FR" sz="1200" kern="1200" dirty="0" smtClean="0"/>
              <a:t> </a:t>
            </a:r>
            <a:r>
              <a:rPr lang="fr-FR" sz="1200" kern="1200" dirty="0" err="1" smtClean="0"/>
              <a:t>Tractor</a:t>
            </a:r>
            <a:r>
              <a:rPr lang="fr-FR" sz="1200" kern="1200" dirty="0" smtClean="0"/>
              <a:t>, NTN, GKN, </a:t>
            </a:r>
            <a:r>
              <a:rPr lang="fr-FR" sz="1200" kern="1200" dirty="0" err="1" smtClean="0"/>
              <a:t>Flowserve</a:t>
            </a:r>
            <a:r>
              <a:rPr lang="fr-FR" sz="1200" kern="1200" dirty="0" smtClean="0"/>
              <a:t>, SMB, Dura, E4V, Gruau...) et des industries d’autres univers (Bobet, </a:t>
            </a:r>
            <a:r>
              <a:rPr lang="fr-FR" sz="1200" kern="1200" dirty="0" err="1" smtClean="0"/>
              <a:t>Colart</a:t>
            </a:r>
            <a:r>
              <a:rPr lang="fr-FR" sz="1200" kern="1200" dirty="0" smtClean="0"/>
              <a:t>, Groupe Leblanc, </a:t>
            </a:r>
            <a:r>
              <a:rPr lang="fr-FR" sz="1200" kern="1200" dirty="0" err="1" smtClean="0"/>
              <a:t>Dairon</a:t>
            </a:r>
            <a:r>
              <a:rPr lang="fr-FR" sz="1200" dirty="0" smtClean="0"/>
              <a:t>...).</a:t>
            </a:r>
            <a:endParaRPr lang="fr-FR" sz="1200" kern="1200" dirty="0" smtClean="0"/>
          </a:p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700" b="1" kern="1200" dirty="0" smtClean="0">
              <a:solidFill>
                <a:schemeClr val="bg1"/>
              </a:solidFill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6338493" y="1330688"/>
            <a:ext cx="1038097" cy="814411"/>
          </a:xfrm>
          <a:prstGeom prst="roundRect">
            <a:avLst>
              <a:gd name="adj" fmla="val 10000"/>
            </a:avLst>
          </a:prstGeom>
          <a:blipFill dpi="0"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Forme libre 28"/>
          <p:cNvSpPr/>
          <p:nvPr/>
        </p:nvSpPr>
        <p:spPr>
          <a:xfrm>
            <a:off x="6236693" y="3529898"/>
            <a:ext cx="5190488" cy="1105734"/>
          </a:xfrm>
          <a:custGeom>
            <a:avLst/>
            <a:gdLst>
              <a:gd name="connsiteX0" fmla="*/ 0 w 5190488"/>
              <a:gd name="connsiteY0" fmla="*/ 101801 h 1018014"/>
              <a:gd name="connsiteX1" fmla="*/ 101801 w 5190488"/>
              <a:gd name="connsiteY1" fmla="*/ 0 h 1018014"/>
              <a:gd name="connsiteX2" fmla="*/ 5088687 w 5190488"/>
              <a:gd name="connsiteY2" fmla="*/ 0 h 1018014"/>
              <a:gd name="connsiteX3" fmla="*/ 5190488 w 5190488"/>
              <a:gd name="connsiteY3" fmla="*/ 101801 h 1018014"/>
              <a:gd name="connsiteX4" fmla="*/ 5190488 w 5190488"/>
              <a:gd name="connsiteY4" fmla="*/ 916213 h 1018014"/>
              <a:gd name="connsiteX5" fmla="*/ 5088687 w 5190488"/>
              <a:gd name="connsiteY5" fmla="*/ 1018014 h 1018014"/>
              <a:gd name="connsiteX6" fmla="*/ 101801 w 5190488"/>
              <a:gd name="connsiteY6" fmla="*/ 1018014 h 1018014"/>
              <a:gd name="connsiteX7" fmla="*/ 0 w 5190488"/>
              <a:gd name="connsiteY7" fmla="*/ 916213 h 1018014"/>
              <a:gd name="connsiteX8" fmla="*/ 0 w 5190488"/>
              <a:gd name="connsiteY8" fmla="*/ 101801 h 101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90488" h="1018014">
                <a:moveTo>
                  <a:pt x="0" y="101801"/>
                </a:moveTo>
                <a:cubicBezTo>
                  <a:pt x="0" y="45578"/>
                  <a:pt x="45578" y="0"/>
                  <a:pt x="101801" y="0"/>
                </a:cubicBezTo>
                <a:lnTo>
                  <a:pt x="5088687" y="0"/>
                </a:lnTo>
                <a:cubicBezTo>
                  <a:pt x="5144910" y="0"/>
                  <a:pt x="5190488" y="45578"/>
                  <a:pt x="5190488" y="101801"/>
                </a:cubicBezTo>
                <a:lnTo>
                  <a:pt x="5190488" y="916213"/>
                </a:lnTo>
                <a:cubicBezTo>
                  <a:pt x="5190488" y="972436"/>
                  <a:pt x="5144910" y="1018014"/>
                  <a:pt x="5088687" y="1018014"/>
                </a:cubicBezTo>
                <a:lnTo>
                  <a:pt x="101801" y="1018014"/>
                </a:lnTo>
                <a:cubicBezTo>
                  <a:pt x="45578" y="1018014"/>
                  <a:pt x="0" y="972436"/>
                  <a:pt x="0" y="916213"/>
                </a:cubicBezTo>
                <a:lnTo>
                  <a:pt x="0" y="101801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4669" tIns="64770" rIns="64771" bIns="64770" numCol="1" spcCol="1270" anchor="t" anchorCtr="0">
            <a:noAutofit/>
          </a:bodyPr>
          <a:lstStyle/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700" b="1" kern="1200" dirty="0" smtClean="0"/>
              <a:t>Innovation et recherche</a:t>
            </a:r>
          </a:p>
          <a:p>
            <a:pPr lvl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dirty="0"/>
              <a:t>Un campus universitaire avec 12400 étudiants, </a:t>
            </a:r>
            <a:r>
              <a:rPr lang="fr-FR" sz="1200" dirty="0" smtClean="0"/>
              <a:t>16 </a:t>
            </a:r>
            <a:r>
              <a:rPr lang="fr-FR" sz="1200" dirty="0"/>
              <a:t>laboratoires de </a:t>
            </a:r>
            <a:r>
              <a:rPr lang="fr-FR" sz="1200" dirty="0" smtClean="0"/>
              <a:t>recherche</a:t>
            </a:r>
            <a:r>
              <a:rPr lang="fr-FR" sz="1200" dirty="0"/>
              <a:t> </a:t>
            </a:r>
            <a:r>
              <a:rPr lang="fr-FR" sz="1200" dirty="0" smtClean="0"/>
              <a:t>dont 6 attachés au CNRS, 280 doctorants des écoles d’ingénieurs et écoles supérieures, un CTTM,  des carrés blancs, Le Mans Innovation...</a:t>
            </a:r>
            <a:endParaRPr lang="fr-FR" sz="1200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6338494" y="3631699"/>
            <a:ext cx="1038097" cy="814411"/>
          </a:xfrm>
          <a:prstGeom prst="roundRect">
            <a:avLst>
              <a:gd name="adj" fmla="val 10000"/>
            </a:avLst>
          </a:prstGeom>
          <a:blipFill dpi="0"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88254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CF077D-0E43-4586-B50A-E59A5A79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0" y="0"/>
            <a:ext cx="12187066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8" y="6068793"/>
            <a:ext cx="1156814" cy="392234"/>
          </a:xfrm>
          <a:prstGeom prst="rect">
            <a:avLst/>
          </a:prstGeom>
        </p:spPr>
      </p:pic>
      <p:pic>
        <p:nvPicPr>
          <p:cNvPr id="1026" name="Picture 2" descr="Le Mans Tech recrute son Délégué Général - lemanstec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22" y="5967375"/>
            <a:ext cx="934976" cy="5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92996" y="244546"/>
            <a:ext cx="8505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A8BB"/>
                </a:solidFill>
              </a:rPr>
              <a:t>Compétition, innovation et mobilités dans l’ADN du Mans</a:t>
            </a:r>
            <a:endParaRPr lang="fr-FR" sz="2000" b="1" dirty="0">
              <a:solidFill>
                <a:srgbClr val="00A8BB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2800573" y="710005"/>
            <a:ext cx="8398137" cy="11447"/>
          </a:xfrm>
          <a:prstGeom prst="line">
            <a:avLst/>
          </a:prstGeom>
          <a:ln w="38100">
            <a:solidFill>
              <a:srgbClr val="00A8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420210" y="2087778"/>
            <a:ext cx="4579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>
                <a:solidFill>
                  <a:schemeClr val="accent1"/>
                </a:solidFill>
              </a:rPr>
              <a:t>1868 :</a:t>
            </a:r>
            <a:r>
              <a:rPr lang="fr-FR" sz="2000" dirty="0"/>
              <a:t> </a:t>
            </a:r>
            <a:r>
              <a:rPr lang="fr-FR" dirty="0"/>
              <a:t>la turbine à vent et l’éolienne Bollée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417062" y="1703820"/>
            <a:ext cx="5922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>
                <a:solidFill>
                  <a:schemeClr val="accent1"/>
                </a:solidFill>
              </a:rPr>
              <a:t>1873 </a:t>
            </a:r>
            <a:r>
              <a:rPr lang="fr-FR" dirty="0">
                <a:solidFill>
                  <a:schemeClr val="accent1"/>
                </a:solidFill>
              </a:rPr>
              <a:t>: </a:t>
            </a:r>
            <a:r>
              <a:rPr lang="fr-FR" dirty="0"/>
              <a:t>la première voiture à vapeur </a:t>
            </a:r>
            <a:r>
              <a:rPr lang="fr-FR" dirty="0" smtClean="0"/>
              <a:t>et le </a:t>
            </a:r>
            <a:r>
              <a:rPr lang="fr-FR" dirty="0"/>
              <a:t>premier </a:t>
            </a:r>
            <a:r>
              <a:rPr lang="fr-FR" dirty="0" smtClean="0"/>
              <a:t>bus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428138" y="1366326"/>
            <a:ext cx="4298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>
                <a:solidFill>
                  <a:schemeClr val="accent1"/>
                </a:solidFill>
              </a:rPr>
              <a:t>1908 </a:t>
            </a:r>
            <a:r>
              <a:rPr lang="fr-FR" dirty="0">
                <a:solidFill>
                  <a:schemeClr val="accent1"/>
                </a:solidFill>
              </a:rPr>
              <a:t>: </a:t>
            </a:r>
            <a:r>
              <a:rPr lang="fr-FR" dirty="0"/>
              <a:t>le premier vol en avion homologué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428138" y="965415"/>
            <a:ext cx="5443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>
                <a:solidFill>
                  <a:schemeClr val="accent1"/>
                </a:solidFill>
              </a:rPr>
              <a:t>1924</a:t>
            </a:r>
            <a:r>
              <a:rPr lang="fr-FR" dirty="0">
                <a:solidFill>
                  <a:schemeClr val="accent1"/>
                </a:solidFill>
              </a:rPr>
              <a:t> :</a:t>
            </a:r>
            <a:r>
              <a:rPr lang="fr-FR" dirty="0"/>
              <a:t> </a:t>
            </a:r>
            <a:r>
              <a:rPr lang="fr-FR" dirty="0" smtClean="0"/>
              <a:t>naissance </a:t>
            </a:r>
            <a:r>
              <a:rPr lang="fr-FR" dirty="0"/>
              <a:t>de la plus grande course d’endurance</a:t>
            </a:r>
          </a:p>
        </p:txBody>
      </p:sp>
      <p:pic>
        <p:nvPicPr>
          <p:cNvPr id="15" name="Picture 4" descr="http://images.forum-auto.com/mesimages/117651/111Bolle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620" y="1399514"/>
            <a:ext cx="1886391" cy="129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mini.43.free.fr/le%20mans/depart%2019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136" y="176981"/>
            <a:ext cx="1660164" cy="124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www.alatouest.fr/Photos/Wright/Wright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112" y="1169781"/>
            <a:ext cx="2095032" cy="135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38" y="4447935"/>
            <a:ext cx="2105009" cy="75288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6646" y="3393593"/>
            <a:ext cx="2279294" cy="12543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99274" y="3865385"/>
            <a:ext cx="43034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250 000 </a:t>
            </a:r>
            <a:r>
              <a:rPr lang="fr-FR" dirty="0" smtClean="0"/>
              <a:t>spectateurs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375 millions de téléspectateurs dans plus de 190 </a:t>
            </a:r>
            <a:r>
              <a:rPr lang="fr-FR" dirty="0" smtClean="0"/>
              <a:t>pays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Laboratoire technologique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plus grandes marques et équipementiers </a:t>
            </a:r>
            <a:r>
              <a:rPr lang="fr-FR" dirty="0" smtClean="0"/>
              <a:t>automobiles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Image </a:t>
            </a:r>
            <a:r>
              <a:rPr lang="fr-FR" dirty="0"/>
              <a:t>d’innovation et de </a:t>
            </a:r>
            <a:r>
              <a:rPr lang="fr-FR" dirty="0" smtClean="0"/>
              <a:t>réussite </a:t>
            </a:r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451" y="5284776"/>
            <a:ext cx="2173778" cy="145208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692996" y="3299276"/>
            <a:ext cx="8505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A8BB"/>
                </a:solidFill>
              </a:rPr>
              <a:t>Une ville mondialement connue pour sa course</a:t>
            </a:r>
            <a:endParaRPr lang="fr-FR" sz="2000" b="1" dirty="0">
              <a:solidFill>
                <a:srgbClr val="00A8BB"/>
              </a:solidFill>
            </a:endParaRPr>
          </a:p>
        </p:txBody>
      </p:sp>
      <p:cxnSp>
        <p:nvCxnSpPr>
          <p:cNvPr id="26" name="Connecteur droit 25"/>
          <p:cNvCxnSpPr/>
          <p:nvPr/>
        </p:nvCxnSpPr>
        <p:spPr>
          <a:xfrm flipV="1">
            <a:off x="2800573" y="3752711"/>
            <a:ext cx="6202111" cy="23472"/>
          </a:xfrm>
          <a:prstGeom prst="line">
            <a:avLst/>
          </a:prstGeom>
          <a:ln w="38100">
            <a:solidFill>
              <a:srgbClr val="00A8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870" y="4437309"/>
            <a:ext cx="2006129" cy="133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71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CF077D-0E43-4586-B50A-E59A5A79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" y="0"/>
            <a:ext cx="12187066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8" y="6068793"/>
            <a:ext cx="1156814" cy="392234"/>
          </a:xfrm>
          <a:prstGeom prst="rect">
            <a:avLst/>
          </a:prstGeom>
        </p:spPr>
      </p:pic>
      <p:pic>
        <p:nvPicPr>
          <p:cNvPr id="1026" name="Picture 2" descr="Le Mans Tech recrute son Délégué Général - lemanstec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22" y="5967375"/>
            <a:ext cx="934976" cy="5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901" y="490795"/>
            <a:ext cx="8573636" cy="526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0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CF077D-0E43-4586-B50A-E59A5A79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8" y="6068793"/>
            <a:ext cx="1156814" cy="392234"/>
          </a:xfrm>
          <a:prstGeom prst="rect">
            <a:avLst/>
          </a:prstGeom>
        </p:spPr>
      </p:pic>
      <p:pic>
        <p:nvPicPr>
          <p:cNvPr id="1026" name="Picture 2" descr="Le Mans Tech recrute son Délégué Général - lemanstec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22" y="5967375"/>
            <a:ext cx="934976" cy="5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76287" y="309094"/>
            <a:ext cx="85320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A8BB"/>
                </a:solidFill>
              </a:rPr>
              <a:t>                assure le lien entre les structures de l’écosystème entrepreneurial local</a:t>
            </a:r>
            <a:endParaRPr lang="fr-FR" b="1" dirty="0">
              <a:solidFill>
                <a:srgbClr val="00A8BB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2800573" y="710005"/>
            <a:ext cx="8398137" cy="11447"/>
          </a:xfrm>
          <a:prstGeom prst="line">
            <a:avLst/>
          </a:prstGeom>
          <a:ln w="38100">
            <a:solidFill>
              <a:srgbClr val="00A8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val="725655382"/>
              </p:ext>
            </p:extLst>
          </p:nvPr>
        </p:nvGraphicFramePr>
        <p:xfrm>
          <a:off x="154296" y="5018605"/>
          <a:ext cx="12102807" cy="653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3" descr="CCI Le Mans Sarth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42" y="2074913"/>
            <a:ext cx="1278514" cy="3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026" y="2557760"/>
            <a:ext cx="1008536" cy="478313"/>
          </a:xfrm>
          <a:prstGeom prst="rect">
            <a:avLst/>
          </a:prstGeom>
        </p:spPr>
      </p:pic>
      <p:pic>
        <p:nvPicPr>
          <p:cNvPr id="12" name="Image 6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6" y="3421511"/>
            <a:ext cx="752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à coins arrondis 12"/>
          <p:cNvSpPr/>
          <p:nvPr/>
        </p:nvSpPr>
        <p:spPr>
          <a:xfrm>
            <a:off x="640788" y="1362904"/>
            <a:ext cx="1869280" cy="33945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42" descr="initiatives-Sarthe+signa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184" y="1871917"/>
            <a:ext cx="1245814" cy="35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733" y="2410693"/>
            <a:ext cx="1139441" cy="56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logo[1]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946" y="3576075"/>
            <a:ext cx="1058833" cy="31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7" name="Picture 4" descr="Résultat de recherche d'images pour &quot;solution eco pays de la loire&quot;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471" y="1525910"/>
            <a:ext cx="1042817" cy="26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779" y="3165391"/>
            <a:ext cx="655056" cy="390740"/>
          </a:xfrm>
          <a:prstGeom prst="rect">
            <a:avLst/>
          </a:prstGeom>
        </p:spPr>
      </p:pic>
      <p:pic>
        <p:nvPicPr>
          <p:cNvPr id="19" name="Picture 32" descr="logo1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71" y="3888519"/>
            <a:ext cx="10810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68" y="2333606"/>
            <a:ext cx="971259" cy="97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Le Mans Créapolis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89" y="1409966"/>
            <a:ext cx="1354975" cy="41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08" y="1806939"/>
            <a:ext cx="939447" cy="61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5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299" y="1739351"/>
            <a:ext cx="757397" cy="48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http://afcrt.com/wp-content/uploads/2014/12/logo_cttm2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86" y="3511637"/>
            <a:ext cx="881295" cy="41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87" y="2349314"/>
            <a:ext cx="855684" cy="85568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041" y="3938925"/>
            <a:ext cx="742467" cy="417638"/>
          </a:xfrm>
          <a:prstGeom prst="rect">
            <a:avLst/>
          </a:prstGeom>
        </p:spPr>
      </p:pic>
      <p:pic>
        <p:nvPicPr>
          <p:cNvPr id="27" name="Image 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498" y="2334103"/>
            <a:ext cx="1070545" cy="35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871" y="4000203"/>
            <a:ext cx="676261" cy="676261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736807" y="3424235"/>
            <a:ext cx="723760" cy="72376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494794" y="3132513"/>
            <a:ext cx="910842" cy="321473"/>
          </a:xfrm>
          <a:prstGeom prst="rect">
            <a:avLst/>
          </a:prstGeom>
        </p:spPr>
      </p:pic>
      <p:pic>
        <p:nvPicPr>
          <p:cNvPr id="31" name="Picture 6" descr="Résultat de recherche d'images pour &quot;CEAS logo&quot;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019" y="3119490"/>
            <a:ext cx="925198" cy="33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à coins arrondis 31"/>
          <p:cNvSpPr/>
          <p:nvPr/>
        </p:nvSpPr>
        <p:spPr>
          <a:xfrm>
            <a:off x="2622264" y="1360237"/>
            <a:ext cx="1869280" cy="33945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/>
          <p:cNvSpPr/>
          <p:nvPr/>
        </p:nvSpPr>
        <p:spPr>
          <a:xfrm>
            <a:off x="4614908" y="1349356"/>
            <a:ext cx="1869280" cy="33945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16" y="3217652"/>
            <a:ext cx="1009352" cy="311154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61582" y="4053931"/>
            <a:ext cx="1081720" cy="551535"/>
          </a:xfrm>
          <a:prstGeom prst="rect">
            <a:avLst/>
          </a:prstGeom>
        </p:spPr>
      </p:pic>
      <p:sp>
        <p:nvSpPr>
          <p:cNvPr id="36" name="Rectangle à coins arrondis 35"/>
          <p:cNvSpPr/>
          <p:nvPr/>
        </p:nvSpPr>
        <p:spPr>
          <a:xfrm>
            <a:off x="6623986" y="1358644"/>
            <a:ext cx="1869280" cy="33945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Picture 4" descr="Résultat de recherche d'images pour &quot;solution eco pays de la loire&quot;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584" y="2166260"/>
            <a:ext cx="1042817" cy="26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à coins arrondis 37"/>
          <p:cNvSpPr/>
          <p:nvPr/>
        </p:nvSpPr>
        <p:spPr>
          <a:xfrm>
            <a:off x="8616630" y="1358644"/>
            <a:ext cx="1533040" cy="33945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453" y="1543165"/>
            <a:ext cx="670794" cy="568620"/>
          </a:xfrm>
          <a:prstGeom prst="rect">
            <a:avLst/>
          </a:prstGeom>
        </p:spPr>
      </p:pic>
      <p:pic>
        <p:nvPicPr>
          <p:cNvPr id="41" name="Picture 12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639" y="2978533"/>
            <a:ext cx="1283460" cy="20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4691960" y="6442325"/>
            <a:ext cx="62427" cy="6458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771880" y="3532403"/>
            <a:ext cx="1267987" cy="412577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755658" y="4225185"/>
            <a:ext cx="769941" cy="405647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736" y="1956056"/>
            <a:ext cx="803795" cy="803795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704015" y="2457056"/>
            <a:ext cx="882432" cy="537132"/>
          </a:xfrm>
          <a:prstGeom prst="rect">
            <a:avLst/>
          </a:prstGeom>
        </p:spPr>
      </p:pic>
      <p:pic>
        <p:nvPicPr>
          <p:cNvPr id="48" name="Picture 2" descr="logo CMA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67" y="1476568"/>
            <a:ext cx="666009" cy="48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59" y="2222752"/>
            <a:ext cx="986116" cy="389629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840" y="1540323"/>
            <a:ext cx="1176388" cy="359052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85" y="4153920"/>
            <a:ext cx="762835" cy="454820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8" y="2894544"/>
            <a:ext cx="1135608" cy="295158"/>
          </a:xfrm>
          <a:prstGeom prst="rect">
            <a:avLst/>
          </a:prstGeom>
        </p:spPr>
      </p:pic>
      <p:pic>
        <p:nvPicPr>
          <p:cNvPr id="3074" name="Picture 2" descr="ASCAPE 72 : l'emploi par l'action ! Présentation, avec Luc Thiriez."/>
          <p:cNvPicPr>
            <a:picLocks noChangeAspect="1" noChangeArrowheads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612" y="2676811"/>
            <a:ext cx="936406" cy="52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ignature de la convention de Partenariat APEC- CHEOPS Cheops"/>
          <p:cNvPicPr>
            <a:picLocks noChangeAspect="1" noChangeArrowheads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9236" y="7390731"/>
            <a:ext cx="291212" cy="15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E LE MANS METROPOLE | LinkedIn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210" y="4088110"/>
            <a:ext cx="709500" cy="70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19" y="191701"/>
            <a:ext cx="1173638" cy="498420"/>
          </a:xfrm>
          <a:prstGeom prst="rect">
            <a:avLst/>
          </a:prstGeom>
        </p:spPr>
      </p:pic>
      <p:pic>
        <p:nvPicPr>
          <p:cNvPr id="1030" name="Picture 6" descr="Après le 31 mars 2020, le calcul de l'allocation chômage change - Fidérim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240" y="3557349"/>
            <a:ext cx="784783" cy="50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pec – Association pour l'emploi des cadres Logo Vector - (.SVG + .PNG) -  LogoVectorSeek.Com"/>
          <p:cNvPicPr>
            <a:picLocks noChangeAspect="1" noChangeArrowheads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34" y="3313482"/>
            <a:ext cx="675143" cy="37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347" y="1447716"/>
            <a:ext cx="640034" cy="567710"/>
          </a:xfrm>
          <a:prstGeom prst="rect">
            <a:avLst/>
          </a:prstGeom>
        </p:spPr>
      </p:pic>
      <p:sp>
        <p:nvSpPr>
          <p:cNvPr id="39" name="Rectangle à coins arrondis 38"/>
          <p:cNvSpPr/>
          <p:nvPr/>
        </p:nvSpPr>
        <p:spPr>
          <a:xfrm>
            <a:off x="10227778" y="1344107"/>
            <a:ext cx="1295486" cy="33945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68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CF077D-0E43-4586-B50A-E59A5A79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8" y="6068793"/>
            <a:ext cx="1156814" cy="392234"/>
          </a:xfrm>
          <a:prstGeom prst="rect">
            <a:avLst/>
          </a:prstGeom>
        </p:spPr>
      </p:pic>
      <p:pic>
        <p:nvPicPr>
          <p:cNvPr id="1026" name="Picture 2" descr="Le Mans Tech recrute son Délégué Général - lemanstec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22" y="5967375"/>
            <a:ext cx="934976" cy="5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92997" y="309094"/>
            <a:ext cx="8322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A8BB"/>
                </a:solidFill>
              </a:rPr>
              <a:t>Le Paddock : un lieu stratégique et ambitieux pour les startups des mobilités</a:t>
            </a:r>
            <a:endParaRPr lang="fr-FR" b="1" dirty="0">
              <a:solidFill>
                <a:srgbClr val="00A8BB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2800573" y="710005"/>
            <a:ext cx="8398137" cy="11447"/>
          </a:xfrm>
          <a:prstGeom prst="line">
            <a:avLst/>
          </a:prstGeom>
          <a:ln w="38100">
            <a:solidFill>
              <a:srgbClr val="00A8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42" y="917807"/>
            <a:ext cx="8740941" cy="433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1143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555</Words>
  <Application>Microsoft Office PowerPoint</Application>
  <PresentationFormat>Grand écran</PresentationFormat>
  <Paragraphs>77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poppins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PIERRE-GUILBOT Mathilde</dc:creator>
  <cp:lastModifiedBy>Anne-Helene FORET</cp:lastModifiedBy>
  <cp:revision>25</cp:revision>
  <cp:lastPrinted>2021-05-31T08:46:28Z</cp:lastPrinted>
  <dcterms:created xsi:type="dcterms:W3CDTF">2021-03-31T15:32:13Z</dcterms:created>
  <dcterms:modified xsi:type="dcterms:W3CDTF">2021-06-01T07:44:42Z</dcterms:modified>
</cp:coreProperties>
</file>