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5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230" autoAdjust="0"/>
  </p:normalViewPr>
  <p:slideViewPr>
    <p:cSldViewPr snapToGrid="0">
      <p:cViewPr varScale="1">
        <p:scale>
          <a:sx n="53" d="100"/>
          <a:sy n="53" d="100"/>
        </p:scale>
        <p:origin x="20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4C7F-7AFD-4AFA-AA36-4B2EB89D5820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C90C-5C0E-4CCC-BFA0-B0B4C062D7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CC90C-5C0E-4CCC-BFA0-B0B4C062D7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4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edefrance.fr/entrepreneur-leader" TargetMode="External"/><Relationship Id="rId7" Type="http://schemas.openxmlformats.org/officeDocument/2006/relationships/hyperlink" Target="http://www.reseau-entreprendre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itiative-iledefrance.fr/" TargetMode="External"/><Relationship Id="rId5" Type="http://schemas.openxmlformats.org/officeDocument/2006/relationships/hyperlink" Target="http://www.franceactive-idf.org/" TargetMode="External"/><Relationship Id="rId4" Type="http://schemas.openxmlformats.org/officeDocument/2006/relationships/hyperlink" Target="http://www.adi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52D4BC-D06E-46B5-B6A2-5110FD8EE2E7}"/>
              </a:ext>
            </a:extLst>
          </p:cNvPr>
          <p:cNvSpPr txBox="1"/>
          <p:nvPr/>
        </p:nvSpPr>
        <p:spPr>
          <a:xfrm>
            <a:off x="907774" y="2155488"/>
            <a:ext cx="106149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 solutions personnalisées</a:t>
            </a:r>
          </a:p>
        </p:txBody>
      </p:sp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D0B503A-EF49-4B04-9C6B-AF22A5391365}"/>
              </a:ext>
            </a:extLst>
          </p:cNvPr>
          <p:cNvSpPr txBox="1"/>
          <p:nvPr/>
        </p:nvSpPr>
        <p:spPr>
          <a:xfrm>
            <a:off x="788504" y="2029102"/>
            <a:ext cx="106149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</a:rPr>
              <a:t>Baptiste Journet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</a:rPr>
              <a:t>Délégué général d’Initiative Plaine Commune</a:t>
            </a:r>
          </a:p>
          <a:p>
            <a:pPr algn="ctr"/>
            <a:endParaRPr lang="fr-FR" sz="2000" dirty="0">
              <a:latin typeface="Calibri" panose="020F0502020204030204" pitchFamily="34" charset="0"/>
            </a:endParaRPr>
          </a:p>
          <a:p>
            <a:pPr algn="ctr"/>
            <a:endParaRPr lang="fr-FR" sz="2000" dirty="0">
              <a:latin typeface="Calibri" panose="020F0502020204030204" pitchFamily="34" charset="0"/>
            </a:endParaRP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Grégoire </a:t>
            </a:r>
            <a:r>
              <a:rPr lang="fr-FR" sz="2000" b="1" dirty="0" err="1">
                <a:latin typeface="Calibri" panose="020F0502020204030204" pitchFamily="34" charset="0"/>
              </a:rPr>
              <a:t>Héaulme</a:t>
            </a:r>
            <a:endParaRPr lang="fr-FR" sz="2000" b="1" dirty="0">
              <a:latin typeface="Calibri" panose="020F0502020204030204" pitchFamily="34" charset="0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</a:rPr>
              <a:t>Directeur Ile-de-France et Centre - Val de Loire de l'</a:t>
            </a:r>
            <a:r>
              <a:rPr lang="fr-FR" sz="2000" dirty="0" err="1">
                <a:latin typeface="Calibri" panose="020F0502020204030204" pitchFamily="34" charset="0"/>
              </a:rPr>
              <a:t>Adie</a:t>
            </a:r>
            <a:endParaRPr lang="fr-FR" sz="2000" b="1" dirty="0">
              <a:latin typeface="Calibri" panose="020F0502020204030204" pitchFamily="34" charset="0"/>
            </a:endParaRPr>
          </a:p>
          <a:p>
            <a:pPr algn="ctr"/>
            <a:endParaRPr lang="fr-FR" sz="2000" b="1" dirty="0">
              <a:latin typeface="Calibri" panose="020F0502020204030204" pitchFamily="34" charset="0"/>
            </a:endParaRPr>
          </a:p>
          <a:p>
            <a:pPr algn="ctr"/>
            <a:endParaRPr lang="fr-FR" sz="2000" dirty="0">
              <a:latin typeface="Calibri" panose="020F0502020204030204" pitchFamily="34" charset="0"/>
            </a:endParaRP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Marcellin </a:t>
            </a:r>
            <a:r>
              <a:rPr lang="fr-FR" sz="2000" b="1" dirty="0" err="1">
                <a:latin typeface="Calibri" panose="020F0502020204030204" pitchFamily="34" charset="0"/>
              </a:rPr>
              <a:t>Pelhate</a:t>
            </a:r>
            <a:endParaRPr lang="fr-FR" sz="2000" b="1" dirty="0">
              <a:latin typeface="Calibri" panose="020F0502020204030204" pitchFamily="34" charset="0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</a:rPr>
              <a:t>Co-fondateur de l’atelier Le Beau Thé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FBE4C3-9643-4384-BC2D-270354CA4863}"/>
              </a:ext>
            </a:extLst>
          </p:cNvPr>
          <p:cNvSpPr txBox="1"/>
          <p:nvPr/>
        </p:nvSpPr>
        <p:spPr>
          <a:xfrm>
            <a:off x="788504" y="713706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400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 des solutions personnalisées</a:t>
            </a:r>
          </a:p>
        </p:txBody>
      </p:sp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E04C02-65EB-4401-BAF2-93A28AEB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15" y="1859830"/>
            <a:ext cx="2710053" cy="1496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B2EF46-D05F-4BC2-B83E-9A8330AE7064}"/>
              </a:ext>
            </a:extLst>
          </p:cNvPr>
          <p:cNvSpPr txBox="1"/>
          <p:nvPr/>
        </p:nvSpPr>
        <p:spPr>
          <a:xfrm>
            <a:off x="753722" y="1759105"/>
            <a:ext cx="55468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</a:rPr>
              <a:t>Avec la Région Île-de-France</a:t>
            </a:r>
          </a:p>
          <a:p>
            <a:pPr algn="ctr"/>
            <a:endParaRPr lang="fr-FR" sz="2000" b="1" dirty="0">
              <a:latin typeface="Calibri" panose="020F0502020204030204" pitchFamily="34" charset="0"/>
            </a:endParaRPr>
          </a:p>
          <a:p>
            <a:pPr algn="ctr"/>
            <a:endParaRPr lang="fr-FR" sz="2000" b="1" dirty="0">
              <a:latin typeface="Calibri" panose="020F0502020204030204" pitchFamily="34" charset="0"/>
            </a:endParaRPr>
          </a:p>
          <a:p>
            <a:pPr algn="ctr"/>
            <a:endParaRPr lang="fr-FR" sz="2000" b="1" dirty="0">
              <a:latin typeface="Calibri" panose="020F0502020204030204" pitchFamily="34" charset="0"/>
            </a:endParaRP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Le parcours unique de la création d’entreprise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398445-EEEE-4778-AAAB-E75B17720C9F}"/>
              </a:ext>
            </a:extLst>
          </p:cNvPr>
          <p:cNvSpPr txBox="1"/>
          <p:nvPr/>
        </p:nvSpPr>
        <p:spPr>
          <a:xfrm>
            <a:off x="722335" y="3846740"/>
            <a:ext cx="5546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</a:rPr>
              <a:t>La Région et ses partenaires s’unissent pour accompagner les créateurs et repreneurs d’entreprise sur le chemin de la réussite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E36E77-5933-43B9-ABCC-246F137A7A0C}"/>
              </a:ext>
            </a:extLst>
          </p:cNvPr>
          <p:cNvSpPr txBox="1"/>
          <p:nvPr/>
        </p:nvSpPr>
        <p:spPr>
          <a:xfrm>
            <a:off x="6972407" y="2319171"/>
            <a:ext cx="43673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1 – Bâtir mon projet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b="1" dirty="0">
                <a:latin typeface="Calibri" panose="020F0502020204030204" pitchFamily="34" charset="0"/>
              </a:rPr>
              <a:t>2- Financer mon projet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</a:rPr>
              <a:t>3 – Piloter mon entreprise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2BB268-E7D9-4097-8E0D-E67D58F08D27}"/>
              </a:ext>
            </a:extLst>
          </p:cNvPr>
          <p:cNvSpPr txBox="1"/>
          <p:nvPr/>
        </p:nvSpPr>
        <p:spPr>
          <a:xfrm>
            <a:off x="788504" y="713706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400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 des solutions personnalisées</a:t>
            </a:r>
          </a:p>
        </p:txBody>
      </p:sp>
    </p:spTree>
    <p:extLst>
      <p:ext uri="{BB962C8B-B14F-4D97-AF65-F5344CB8AC3E}">
        <p14:creationId xmlns:p14="http://schemas.microsoft.com/office/powerpoint/2010/main" val="369228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3398445-EEEE-4778-AAAB-E75B17720C9F}"/>
              </a:ext>
            </a:extLst>
          </p:cNvPr>
          <p:cNvSpPr txBox="1"/>
          <p:nvPr/>
        </p:nvSpPr>
        <p:spPr>
          <a:xfrm>
            <a:off x="1524000" y="1363136"/>
            <a:ext cx="94885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000" dirty="0">
              <a:latin typeface="Calibri" panose="020F0502020204030204" pitchFamily="34" charset="0"/>
            </a:endParaRPr>
          </a:p>
          <a:p>
            <a:pPr algn="l"/>
            <a:r>
              <a:rPr lang="fr-FR" sz="2000" dirty="0">
                <a:latin typeface="Calibri" panose="020F0502020204030204" pitchFamily="34" charset="0"/>
              </a:rPr>
              <a:t>Un accompagnement pour : </a:t>
            </a:r>
          </a:p>
          <a:p>
            <a:pPr algn="l"/>
            <a:endParaRPr lang="fr-FR" sz="2000" dirty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</a:rPr>
              <a:t>obtenir des informations sur l’offre de financement et l’éligibilité de votre projet </a:t>
            </a:r>
            <a:r>
              <a:rPr lang="fr-FR" sz="2000" dirty="0">
                <a:latin typeface="Calibri" panose="020F0502020204030204" pitchFamily="34" charset="0"/>
              </a:rPr>
              <a:t>(réunions collectives, rendez-vous individuels),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</a:rPr>
              <a:t>structurer financièrement votre projet à travers l’analyse du business plan </a:t>
            </a:r>
            <a:r>
              <a:rPr lang="fr-FR" sz="2000" dirty="0">
                <a:latin typeface="Calibri" panose="020F0502020204030204" pitchFamily="34" charset="0"/>
              </a:rPr>
              <a:t>(aspects financiers, humains, marketing, comptables, juridiques, etc.) et le passage devant un comité d’agrément,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</a:rPr>
              <a:t>mobiliser un financement </a:t>
            </a:r>
            <a:r>
              <a:rPr lang="fr-FR" sz="2000" dirty="0">
                <a:latin typeface="Calibri" panose="020F0502020204030204" pitchFamily="34" charset="0"/>
              </a:rPr>
              <a:t>(microcrédit, garantie bancaire ou prêt d’honneur) et un concours bancaire si nécessaire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8258E2-EF4E-45D4-BD7B-A9B12AB0DC24}"/>
              </a:ext>
            </a:extLst>
          </p:cNvPr>
          <p:cNvSpPr txBox="1"/>
          <p:nvPr/>
        </p:nvSpPr>
        <p:spPr>
          <a:xfrm>
            <a:off x="788504" y="713706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400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 des solutions personnalisées</a:t>
            </a:r>
          </a:p>
        </p:txBody>
      </p:sp>
    </p:spTree>
    <p:extLst>
      <p:ext uri="{BB962C8B-B14F-4D97-AF65-F5344CB8AC3E}">
        <p14:creationId xmlns:p14="http://schemas.microsoft.com/office/powerpoint/2010/main" val="333356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F8258E2-EF4E-45D4-BD7B-A9B12AB0DC24}"/>
              </a:ext>
            </a:extLst>
          </p:cNvPr>
          <p:cNvSpPr txBox="1"/>
          <p:nvPr/>
        </p:nvSpPr>
        <p:spPr>
          <a:xfrm>
            <a:off x="788504" y="713706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400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 des solutions personnalisées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6540BA6-9C6B-4EFA-8A64-DF620B771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62131"/>
              </p:ext>
            </p:extLst>
          </p:nvPr>
        </p:nvGraphicFramePr>
        <p:xfrm>
          <a:off x="1240007" y="1477167"/>
          <a:ext cx="9711983" cy="3780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33">
                  <a:extLst>
                    <a:ext uri="{9D8B030D-6E8A-4147-A177-3AD203B41FA5}">
                      <a16:colId xmlns:a16="http://schemas.microsoft.com/office/drawing/2014/main" val="1592007638"/>
                    </a:ext>
                  </a:extLst>
                </a:gridCol>
                <a:gridCol w="1752185">
                  <a:extLst>
                    <a:ext uri="{9D8B030D-6E8A-4147-A177-3AD203B41FA5}">
                      <a16:colId xmlns:a16="http://schemas.microsoft.com/office/drawing/2014/main" val="114181410"/>
                    </a:ext>
                  </a:extLst>
                </a:gridCol>
                <a:gridCol w="1683214">
                  <a:extLst>
                    <a:ext uri="{9D8B030D-6E8A-4147-A177-3AD203B41FA5}">
                      <a16:colId xmlns:a16="http://schemas.microsoft.com/office/drawing/2014/main" val="1966852470"/>
                    </a:ext>
                  </a:extLst>
                </a:gridCol>
                <a:gridCol w="1720909">
                  <a:extLst>
                    <a:ext uri="{9D8B030D-6E8A-4147-A177-3AD203B41FA5}">
                      <a16:colId xmlns:a16="http://schemas.microsoft.com/office/drawing/2014/main" val="1044756355"/>
                    </a:ext>
                  </a:extLst>
                </a:gridCol>
                <a:gridCol w="1605856">
                  <a:extLst>
                    <a:ext uri="{9D8B030D-6E8A-4147-A177-3AD203B41FA5}">
                      <a16:colId xmlns:a16="http://schemas.microsoft.com/office/drawing/2014/main" val="2940253691"/>
                    </a:ext>
                  </a:extLst>
                </a:gridCol>
                <a:gridCol w="1891986">
                  <a:extLst>
                    <a:ext uri="{9D8B030D-6E8A-4147-A177-3AD203B41FA5}">
                      <a16:colId xmlns:a16="http://schemas.microsoft.com/office/drawing/2014/main" val="1285494954"/>
                    </a:ext>
                  </a:extLst>
                </a:gridCol>
              </a:tblGrid>
              <a:tr h="629596">
                <a:tc>
                  <a:txBody>
                    <a:bodyPr/>
                    <a:lstStyle/>
                    <a:p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effectLst/>
                        </a:rPr>
                        <a:t>Adie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France Active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Initiative France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Réseau Entreprendre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1690001"/>
                  </a:ext>
                </a:extLst>
              </a:tr>
              <a:tr h="14916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Cibles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TPE qui n’ont pas accès au crédit bancaire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TPE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TPE-PME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Entreprises innovantes technologiques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PME créant au moins 5 emplois à 3 ans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8488077"/>
                  </a:ext>
                </a:extLst>
              </a:tr>
              <a:tr h="165938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Outils financiers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Microcrédit 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et prêt d’honneur 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jusqu’à 12 000 €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Garantie bancaire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Prêt d'honneur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jusqu’à 75 000 €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Prêt d'honneur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jusqu'à 120 000 €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Prêt d'honneur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jusqu'à 50 000 €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755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3398445-EEEE-4778-AAAB-E75B17720C9F}"/>
              </a:ext>
            </a:extLst>
          </p:cNvPr>
          <p:cNvSpPr txBox="1"/>
          <p:nvPr/>
        </p:nvSpPr>
        <p:spPr>
          <a:xfrm>
            <a:off x="1351721" y="1810584"/>
            <a:ext cx="94885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baseline="0" dirty="0">
                <a:latin typeface="Gotham-Bold"/>
                <a:hlinkClick r:id="rId3"/>
              </a:rPr>
              <a:t>www.iledefrance.fr/entrepreneur-leader</a:t>
            </a:r>
            <a:endParaRPr lang="fr-FR" sz="2000" b="1" i="0" u="none" strike="noStrike" baseline="0" dirty="0">
              <a:latin typeface="Gotham-Bold"/>
            </a:endParaRPr>
          </a:p>
          <a:p>
            <a:pPr algn="ctr"/>
            <a:endParaRPr lang="fr-FR" sz="2000" dirty="0">
              <a:latin typeface="Calibri" panose="020F0502020204030204" pitchFamily="34" charset="0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  <a:hlinkClick r:id="rId4"/>
              </a:rPr>
              <a:t>www.adie.org</a:t>
            </a:r>
            <a:endParaRPr lang="fr-FR" sz="2000" dirty="0">
              <a:latin typeface="Calibri" panose="020F0502020204030204" pitchFamily="34" charset="0"/>
            </a:endParaRPr>
          </a:p>
          <a:p>
            <a:pPr algn="ctr"/>
            <a:endParaRPr lang="fr-FR" sz="2000" dirty="0">
              <a:latin typeface="Calibri" panose="020F0502020204030204" pitchFamily="34" charset="0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  <a:hlinkClick r:id="rId5"/>
              </a:rPr>
              <a:t>www.franceactive-idf.org</a:t>
            </a:r>
            <a:endParaRPr lang="fr-FR" sz="2000" dirty="0">
              <a:latin typeface="Calibri" panose="020F0502020204030204" pitchFamily="34" charset="0"/>
            </a:endParaRPr>
          </a:p>
          <a:p>
            <a:pPr algn="ctr"/>
            <a:endParaRPr lang="fr-FR" sz="2000" dirty="0">
              <a:latin typeface="Calibri" panose="020F0502020204030204" pitchFamily="34" charset="0"/>
              <a:hlinkClick r:id="rId6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  <a:hlinkClick r:id="rId6"/>
              </a:rPr>
              <a:t>www.initiative-iledefrance.fr</a:t>
            </a:r>
            <a:endParaRPr lang="fr-FR" sz="2000" dirty="0">
              <a:latin typeface="Calibri" panose="020F0502020204030204" pitchFamily="34" charset="0"/>
            </a:endParaRPr>
          </a:p>
          <a:p>
            <a:pPr algn="ctr"/>
            <a:endParaRPr lang="fr-FR" sz="2000" dirty="0">
              <a:latin typeface="Calibri" panose="020F0502020204030204" pitchFamily="34" charset="0"/>
              <a:hlinkClick r:id="rId7"/>
            </a:endParaRPr>
          </a:p>
          <a:p>
            <a:pPr algn="ctr"/>
            <a:r>
              <a:rPr lang="fr-FR" sz="2000" dirty="0">
                <a:latin typeface="Calibri" panose="020F0502020204030204" pitchFamily="34" charset="0"/>
                <a:hlinkClick r:id="rId7"/>
              </a:rPr>
              <a:t>www.reseau-entreprendre.org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8258E2-EF4E-45D4-BD7B-A9B12AB0DC24}"/>
              </a:ext>
            </a:extLst>
          </p:cNvPr>
          <p:cNvSpPr txBox="1"/>
          <p:nvPr/>
        </p:nvSpPr>
        <p:spPr>
          <a:xfrm>
            <a:off x="788504" y="713706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400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Financer votre projet en Ile-de-France : des solutions personnalisées</a:t>
            </a:r>
          </a:p>
        </p:txBody>
      </p:sp>
    </p:spTree>
    <p:extLst>
      <p:ext uri="{BB962C8B-B14F-4D97-AF65-F5344CB8AC3E}">
        <p14:creationId xmlns:p14="http://schemas.microsoft.com/office/powerpoint/2010/main" val="1056837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291</Words>
  <Application>Microsoft Office PowerPoint</Application>
  <PresentationFormat>Grand écran</PresentationFormat>
  <Paragraphs>69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Gotham-Bold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PEYRE Christine</cp:lastModifiedBy>
  <cp:revision>18</cp:revision>
  <dcterms:created xsi:type="dcterms:W3CDTF">2021-03-31T15:32:13Z</dcterms:created>
  <dcterms:modified xsi:type="dcterms:W3CDTF">2021-06-01T14:13:57Z</dcterms:modified>
</cp:coreProperties>
</file>