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6" r:id="rId4"/>
    <p:sldId id="260" r:id="rId5"/>
    <p:sldId id="272" r:id="rId6"/>
    <p:sldId id="263" r:id="rId7"/>
    <p:sldId id="267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>
        <p:scale>
          <a:sx n="50" d="100"/>
          <a:sy n="50" d="100"/>
        </p:scale>
        <p:origin x="139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9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1pPr>
            <a:lvl2pPr marL="0" indent="45720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2pPr>
            <a:lvl3pPr marL="0" indent="91440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3pPr>
            <a:lvl4pPr marL="0" indent="137160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4pPr>
            <a:lvl5pPr marL="0" indent="182880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Espace réservé pour une image 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CBC5485-4DB3-4B15-A449-563B4298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9" y="-29028"/>
            <a:ext cx="12252960" cy="6902956"/>
          </a:xfrm>
          <a:prstGeom prst="rect">
            <a:avLst/>
          </a:prstGeom>
        </p:spPr>
      </p:pic>
      <p:pic>
        <p:nvPicPr>
          <p:cNvPr id="24" name="VP-Logo-centered-WITHEsparent.png" descr="VP-Logo-centered-WITHEsparent.png">
            <a:extLst>
              <a:ext uri="{FF2B5EF4-FFF2-40B4-BE49-F238E27FC236}">
                <a16:creationId xmlns:a16="http://schemas.microsoft.com/office/drawing/2014/main" id="{B5CA51EA-CB3E-497B-B501-2F3CE616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10" y="1648106"/>
            <a:ext cx="4194780" cy="3561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Face_Mask_Lifestyle_Vienna_IMG_1085.tif" descr="Face_Mask_Lifestyle_Vienna_IMG_1085.tif"/>
          <p:cNvPicPr>
            <a:picLocks noChangeAspect="1"/>
          </p:cNvPicPr>
          <p:nvPr/>
        </p:nvPicPr>
        <p:blipFill rotWithShape="1">
          <a:blip r:embed="rId3"/>
          <a:srcRect l="30568" b="26005"/>
          <a:stretch/>
        </p:blipFill>
        <p:spPr>
          <a:xfrm flipH="1">
            <a:off x="-599157" y="-2193979"/>
            <a:ext cx="12824459" cy="911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DIENT.png" descr="GRADIENT.png">
            <a:extLst>
              <a:ext uri="{FF2B5EF4-FFF2-40B4-BE49-F238E27FC236}">
                <a16:creationId xmlns:a16="http://schemas.microsoft.com/office/drawing/2014/main" id="{95BBC19B-0F75-4D04-890F-AECC58557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7544"/>
          </a:blip>
          <a:srcRect l="33565" b="16218"/>
          <a:stretch/>
        </p:blipFill>
        <p:spPr>
          <a:xfrm>
            <a:off x="-427707" y="-2269555"/>
            <a:ext cx="15420057" cy="911151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65%"/>
          <p:cNvSpPr txBox="1"/>
          <p:nvPr/>
        </p:nvSpPr>
        <p:spPr>
          <a:xfrm>
            <a:off x="643105" y="659741"/>
            <a:ext cx="5430331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20800" dirty="0"/>
              <a:t>65%</a:t>
            </a:r>
          </a:p>
        </p:txBody>
      </p:sp>
      <p:sp>
        <p:nvSpPr>
          <p:cNvPr id="106" name="des patrons de TPE-PME se disent optimistes"/>
          <p:cNvSpPr txBox="1"/>
          <p:nvPr/>
        </p:nvSpPr>
        <p:spPr>
          <a:xfrm>
            <a:off x="808198" y="3677930"/>
            <a:ext cx="678647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355600">
              <a:defRPr sz="2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3200" b="1" dirty="0"/>
              <a:t>des </a:t>
            </a:r>
            <a:r>
              <a:rPr lang="en-US" sz="3200" b="1" dirty="0"/>
              <a:t>dirigeants</a:t>
            </a:r>
            <a:r>
              <a:rPr sz="3200" b="1" dirty="0"/>
              <a:t> de TPE-PME optimistes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1E133017-8462-4F9D-8FB0-58FC82BAF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58" y="334881"/>
            <a:ext cx="909869" cy="7867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49C4FA-868E-4126-8D29-825B43B4D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b="-2118"/>
          <a:stretch/>
        </p:blipFill>
        <p:spPr>
          <a:xfrm>
            <a:off x="-421105" y="7154"/>
            <a:ext cx="8271710" cy="7003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80491-2519-4BED-A5AD-68CC56C79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1"/>
          <a:stretch/>
        </p:blipFill>
        <p:spPr>
          <a:xfrm>
            <a:off x="6191250" y="-29028"/>
            <a:ext cx="6042101" cy="6902956"/>
          </a:xfrm>
          <a:prstGeom prst="rect">
            <a:avLst/>
          </a:prstGeom>
        </p:spPr>
      </p:pic>
      <p:sp>
        <p:nvSpPr>
          <p:cNvPr id="114" name="77% des chefs d’entreprise…"/>
          <p:cNvSpPr txBox="1"/>
          <p:nvPr/>
        </p:nvSpPr>
        <p:spPr>
          <a:xfrm>
            <a:off x="6483911" y="1538839"/>
            <a:ext cx="4307489" cy="2850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lnSpc>
                <a:spcPct val="8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r>
              <a:rPr sz="2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</a:t>
            </a:r>
            <a:r>
              <a:rPr sz="2800" b="1" dirty="0">
                <a:solidFill>
                  <a:schemeClr val="bg1"/>
                </a:solidFill>
              </a:rPr>
              <a:t> </a:t>
            </a:r>
            <a:r>
              <a:rPr sz="2800" dirty="0">
                <a:solidFill>
                  <a:schemeClr val="bg1"/>
                </a:solidFill>
              </a:rPr>
              <a:t>des chefs </a:t>
            </a:r>
            <a:r>
              <a:rPr lang="en-US" sz="2800" dirty="0">
                <a:solidFill>
                  <a:schemeClr val="bg1"/>
                </a:solidFill>
              </a:rPr>
              <a:t>d’entreprise</a:t>
            </a:r>
            <a:r>
              <a:rPr sz="2800" dirty="0">
                <a:solidFill>
                  <a:schemeClr val="bg1"/>
                </a:solidFill>
              </a:rPr>
              <a:t> </a:t>
            </a:r>
          </a:p>
          <a:p>
            <a:pPr defTabSz="355600">
              <a:lnSpc>
                <a:spcPct val="8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800" dirty="0">
                <a:solidFill>
                  <a:schemeClr val="bg1"/>
                </a:solidFill>
              </a:rPr>
              <a:t>ont fait évoluer leur business model</a:t>
            </a:r>
          </a:p>
          <a:p>
            <a:pPr defTabSz="355600">
              <a:lnSpc>
                <a:spcPct val="8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800" dirty="0">
              <a:solidFill>
                <a:schemeClr val="bg1"/>
              </a:solidFill>
            </a:endParaRPr>
          </a:p>
          <a:p>
            <a:pPr defTabSz="355600">
              <a:lnSpc>
                <a:spcPct val="8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2800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355600">
              <a:lnSpc>
                <a:spcPct val="80000"/>
              </a:lnSpc>
              <a:def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2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77%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ont adapté ou ajouté de nouvelles offres de produits ou de services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14EA06A9-98BC-49FA-B62F-250F76A7C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58" y="334881"/>
            <a:ext cx="909869" cy="7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581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FOND D'ECRAN.jpg" descr="FOND D'ECR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1" y="-7155"/>
            <a:ext cx="12198562" cy="687231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Rectangle"/>
          <p:cNvSpPr/>
          <p:nvPr/>
        </p:nvSpPr>
        <p:spPr>
          <a:xfrm>
            <a:off x="712161" y="1595527"/>
            <a:ext cx="9618047" cy="2500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0" name="La digitalisation"/>
          <p:cNvSpPr txBox="1"/>
          <p:nvPr/>
        </p:nvSpPr>
        <p:spPr>
          <a:xfrm>
            <a:off x="852980" y="598962"/>
            <a:ext cx="961804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355600">
              <a:lnSpc>
                <a:spcPct val="80000"/>
              </a:lnSpc>
              <a:defRPr sz="11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en-US" sz="8000" dirty="0"/>
              <a:t>D</a:t>
            </a:r>
            <a:r>
              <a:rPr sz="8000" dirty="0"/>
              <a:t>igitalisation</a:t>
            </a:r>
          </a:p>
        </p:txBody>
      </p:sp>
      <p:pic>
        <p:nvPicPr>
          <p:cNvPr id="20" name="Picture 19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566230C-6FE0-4E5B-8B9B-AC8F68B94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192000" cy="5704432"/>
          </a:xfrm>
          <a:prstGeom prst="rect">
            <a:avLst/>
          </a:prstGeom>
        </p:spPr>
      </p:pic>
      <p:pic>
        <p:nvPicPr>
          <p:cNvPr id="29" name="GRADIENT.png" descr="GRADIENT.png">
            <a:extLst>
              <a:ext uri="{FF2B5EF4-FFF2-40B4-BE49-F238E27FC236}">
                <a16:creationId xmlns:a16="http://schemas.microsoft.com/office/drawing/2014/main" id="{861CCF09-3BDD-48BF-BC92-421CB07EC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7544"/>
          </a:blip>
          <a:srcRect l="33565" b="16218"/>
          <a:stretch/>
        </p:blipFill>
        <p:spPr>
          <a:xfrm flipH="1">
            <a:off x="-3281" y="-1"/>
            <a:ext cx="12211262" cy="570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">
            <a:extLst>
              <a:ext uri="{FF2B5EF4-FFF2-40B4-BE49-F238E27FC236}">
                <a16:creationId xmlns:a16="http://schemas.microsoft.com/office/drawing/2014/main" id="{2B9B9E01-C5A4-4507-9DBF-40EA585AFCDC}"/>
              </a:ext>
            </a:extLst>
          </p:cNvPr>
          <p:cNvSpPr/>
          <p:nvPr/>
        </p:nvSpPr>
        <p:spPr>
          <a:xfrm>
            <a:off x="4753339" y="2221527"/>
            <a:ext cx="2267018" cy="1451989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2FE780-444A-4785-B476-D666189802F9}"/>
              </a:ext>
            </a:extLst>
          </p:cNvPr>
          <p:cNvGrpSpPr/>
          <p:nvPr/>
        </p:nvGrpSpPr>
        <p:grpSpPr>
          <a:xfrm>
            <a:off x="6721856" y="1659353"/>
            <a:ext cx="4617164" cy="3386521"/>
            <a:chOff x="6861355" y="933452"/>
            <a:chExt cx="4617164" cy="3386521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FD5B128A-5ECD-419F-B27F-BDC5BD68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1355" y="933452"/>
              <a:ext cx="2690799" cy="3378868"/>
            </a:xfrm>
            <a:prstGeom prst="rect">
              <a:avLst/>
            </a:prstGeom>
            <a:noFill/>
            <a:ln w="12700">
              <a:miter lim="400000"/>
            </a:ln>
          </p:spPr>
        </p:pic>
        <p:sp>
          <p:nvSpPr>
            <p:cNvPr id="25" name="60%">
              <a:extLst>
                <a:ext uri="{FF2B5EF4-FFF2-40B4-BE49-F238E27FC236}">
                  <a16:creationId xmlns:a16="http://schemas.microsoft.com/office/drawing/2014/main" id="{3E88A2A5-D660-424C-B35D-4620C17700F4}"/>
                </a:ext>
              </a:extLst>
            </p:cNvPr>
            <p:cNvSpPr txBox="1"/>
            <p:nvPr/>
          </p:nvSpPr>
          <p:spPr>
            <a:xfrm>
              <a:off x="8787720" y="987631"/>
              <a:ext cx="1467176" cy="6832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defTabSz="355600">
                <a:lnSpc>
                  <a:spcPct val="80000"/>
                </a:lnSpc>
                <a:defRPr sz="10600">
                  <a:solidFill>
                    <a:srgbClr val="FFFFFF"/>
                  </a:solidFill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lvl1pPr>
            </a:lstStyle>
            <a:p>
              <a:r>
                <a:rPr sz="4800" b="1" dirty="0"/>
                <a:t>60%</a:t>
              </a: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3EE0D3FC-8755-4E24-97DF-60BDF9B224C9}"/>
                </a:ext>
              </a:extLst>
            </p:cNvPr>
            <p:cNvSpPr/>
            <p:nvPr/>
          </p:nvSpPr>
          <p:spPr>
            <a:xfrm>
              <a:off x="8134768" y="3537645"/>
              <a:ext cx="2267018" cy="782328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7" name="ont crée leur…">
              <a:extLst>
                <a:ext uri="{FF2B5EF4-FFF2-40B4-BE49-F238E27FC236}">
                  <a16:creationId xmlns:a16="http://schemas.microsoft.com/office/drawing/2014/main" id="{42101A29-AB4E-4852-AF90-1F244C7AF142}"/>
                </a:ext>
              </a:extLst>
            </p:cNvPr>
            <p:cNvSpPr txBox="1"/>
            <p:nvPr/>
          </p:nvSpPr>
          <p:spPr>
            <a:xfrm>
              <a:off x="8787720" y="1712183"/>
              <a:ext cx="2690799" cy="6832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lnSpc>
                  <a:spcPct val="80000"/>
                </a:lnSpc>
                <a:defRPr sz="2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r>
                <a:rPr sz="2400" b="1" dirty="0"/>
                <a:t>ont </a:t>
              </a:r>
              <a:r>
                <a:rPr lang="en-US" sz="2400" b="1" dirty="0"/>
                <a:t>amélioré leur</a:t>
              </a:r>
              <a:endParaRPr sz="2400" b="1" dirty="0"/>
            </a:p>
            <a:p>
              <a:pPr>
                <a:lnSpc>
                  <a:spcPct val="80000"/>
                </a:lnSpc>
                <a:defRPr sz="2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r>
                <a:rPr sz="2400" b="1" dirty="0"/>
                <a:t>présence en ligne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1F6145C-3A45-4ED3-B047-23F38EC97006}"/>
              </a:ext>
            </a:extLst>
          </p:cNvPr>
          <p:cNvSpPr/>
          <p:nvPr/>
        </p:nvSpPr>
        <p:spPr>
          <a:xfrm>
            <a:off x="935013" y="206571"/>
            <a:ext cx="2969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 Neue Light"/>
                <a:sym typeface="Helvetica Neue Light"/>
              </a:rPr>
              <a:t>Digitalisation</a:t>
            </a: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E9208895-F5C4-4204-9420-EC4DA1AF99E4}"/>
              </a:ext>
            </a:extLst>
          </p:cNvPr>
          <p:cNvSpPr/>
          <p:nvPr/>
        </p:nvSpPr>
        <p:spPr>
          <a:xfrm>
            <a:off x="1042674" y="908732"/>
            <a:ext cx="3372540" cy="1569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4096DD87-EDA7-4BF3-9694-CE7927295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58" y="334881"/>
            <a:ext cx="909869" cy="7700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D315510-6B17-49C7-82F1-3DAAB75ED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21736"/>
          <a:stretch/>
        </p:blipFill>
        <p:spPr>
          <a:xfrm>
            <a:off x="-48126" y="0"/>
            <a:ext cx="9946105" cy="6858000"/>
          </a:xfrm>
          <a:prstGeom prst="rect">
            <a:avLst/>
          </a:prstGeom>
        </p:spPr>
      </p:pic>
      <p:pic>
        <p:nvPicPr>
          <p:cNvPr id="15" name="GRADIENT.png" descr="GRADIENT.png">
            <a:extLst>
              <a:ext uri="{FF2B5EF4-FFF2-40B4-BE49-F238E27FC236}">
                <a16:creationId xmlns:a16="http://schemas.microsoft.com/office/drawing/2014/main" id="{A64AC133-4B2E-4283-AA18-773F657A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544"/>
          </a:blip>
          <a:stretch>
            <a:fillRect/>
          </a:stretch>
        </p:blipFill>
        <p:spPr>
          <a:xfrm flipH="1">
            <a:off x="-16043" y="-7155"/>
            <a:ext cx="10170696" cy="69533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+ le digital…">
            <a:extLst>
              <a:ext uri="{FF2B5EF4-FFF2-40B4-BE49-F238E27FC236}">
                <a16:creationId xmlns:a16="http://schemas.microsoft.com/office/drawing/2014/main" id="{BC63906C-0929-4853-BE26-242EA5CA1A01}"/>
              </a:ext>
            </a:extLst>
          </p:cNvPr>
          <p:cNvSpPr txBox="1"/>
          <p:nvPr/>
        </p:nvSpPr>
        <p:spPr>
          <a:xfrm>
            <a:off x="3562350" y="2923731"/>
            <a:ext cx="5078465" cy="225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lnSpc>
                <a:spcPct val="70000"/>
              </a:lnSpc>
              <a:defRPr sz="4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4000" b="1" dirty="0">
                <a:solidFill>
                  <a:schemeClr val="bg1"/>
                </a:solidFill>
              </a:rPr>
              <a:t>+ Experience client</a:t>
            </a:r>
          </a:p>
          <a:p>
            <a:pPr defTabSz="355600">
              <a:lnSpc>
                <a:spcPct val="70000"/>
              </a:lnSpc>
              <a:defRPr sz="4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lang="en-US" sz="4000" b="1" dirty="0">
              <a:solidFill>
                <a:schemeClr val="bg1"/>
              </a:solidFill>
            </a:endParaRPr>
          </a:p>
          <a:p>
            <a:pPr defTabSz="355600">
              <a:lnSpc>
                <a:spcPct val="70000"/>
              </a:lnSpc>
              <a:defRPr sz="4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4000" b="1" dirty="0">
                <a:solidFill>
                  <a:schemeClr val="bg1"/>
                </a:solidFill>
              </a:rPr>
              <a:t>+ Digital</a:t>
            </a:r>
          </a:p>
          <a:p>
            <a:pPr defTabSz="355600">
              <a:lnSpc>
                <a:spcPct val="70000"/>
              </a:lnSpc>
              <a:defRPr sz="4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000" b="1" dirty="0">
              <a:solidFill>
                <a:schemeClr val="bg1"/>
              </a:solidFill>
            </a:endParaRPr>
          </a:p>
          <a:p>
            <a:pPr defTabSz="355600">
              <a:lnSpc>
                <a:spcPct val="70000"/>
              </a:lnSpc>
              <a:defRPr sz="4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4000" b="1" dirty="0">
                <a:solidFill>
                  <a:schemeClr val="bg1"/>
                </a:solidFill>
              </a:rPr>
              <a:t>+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12634-25CB-407E-A5EB-694C7904AFEB}"/>
              </a:ext>
            </a:extLst>
          </p:cNvPr>
          <p:cNvSpPr/>
          <p:nvPr/>
        </p:nvSpPr>
        <p:spPr>
          <a:xfrm>
            <a:off x="3562349" y="704956"/>
            <a:ext cx="50784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 Thin"/>
                <a:sym typeface="Helvetica Neue Light"/>
              </a:rPr>
              <a:t>Vistaprint :</a:t>
            </a:r>
            <a:br>
              <a:rPr lang="en-US" sz="4400" b="1" dirty="0">
                <a:solidFill>
                  <a:schemeClr val="bg1"/>
                </a:solidFill>
                <a:latin typeface="Helvetica Neue Thin"/>
                <a:sym typeface="Helvetica Neue Light"/>
              </a:rPr>
            </a:br>
            <a:r>
              <a:rPr lang="en-US" sz="4400" b="1" dirty="0">
                <a:solidFill>
                  <a:schemeClr val="bg1"/>
                </a:solidFill>
                <a:latin typeface="Helvetica Neue Thin"/>
                <a:sym typeface="Helvetica Neue Light"/>
              </a:rPr>
              <a:t>Perspectives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00AB7C73-9CF9-489D-BB19-CA69ACA14B03}"/>
              </a:ext>
            </a:extLst>
          </p:cNvPr>
          <p:cNvSpPr/>
          <p:nvPr/>
        </p:nvSpPr>
        <p:spPr>
          <a:xfrm>
            <a:off x="3623387" y="2229503"/>
            <a:ext cx="4756391" cy="1569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9B8249-7B6E-485E-802B-83CDE1772DDF}"/>
              </a:ext>
            </a:extLst>
          </p:cNvPr>
          <p:cNvSpPr/>
          <p:nvPr/>
        </p:nvSpPr>
        <p:spPr>
          <a:xfrm>
            <a:off x="88461" y="6433103"/>
            <a:ext cx="1707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cap="all" dirty="0">
                <a:solidFill>
                  <a:srgbClr val="333333"/>
                </a:solidFill>
                <a:latin typeface="Work Sans"/>
              </a:rPr>
              <a:t>BY LRNNKL ON 99DESIGNS</a:t>
            </a:r>
            <a:endParaRPr lang="en-US" sz="11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2D3911-7B75-41E4-BA2D-F3D1CB65A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0"/>
          <a:stretch/>
        </p:blipFill>
        <p:spPr>
          <a:xfrm>
            <a:off x="9897979" y="-29028"/>
            <a:ext cx="2335372" cy="6902956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AD278FDE-2061-4BF4-86AF-9C45B5DA16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58" y="334881"/>
            <a:ext cx="909869" cy="7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354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E4D306-6089-4778-88D1-56990EF9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9" y="-29028"/>
            <a:ext cx="12252960" cy="6902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E13717-7F74-4679-846B-53402D2DEFCF}"/>
              </a:ext>
            </a:extLst>
          </p:cNvPr>
          <p:cNvSpPr/>
          <p:nvPr/>
        </p:nvSpPr>
        <p:spPr>
          <a:xfrm>
            <a:off x="-3281" y="-7155"/>
            <a:ext cx="12339660" cy="570585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D64939-66FC-49E3-B230-BA2EF32C96C5}"/>
              </a:ext>
            </a:extLst>
          </p:cNvPr>
          <p:cNvSpPr/>
          <p:nvPr/>
        </p:nvSpPr>
        <p:spPr>
          <a:xfrm>
            <a:off x="240987" y="384052"/>
            <a:ext cx="56044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Helvetica Neue Light"/>
                <a:sym typeface="Helvetica Neue Light"/>
              </a:rPr>
              <a:t>Partage d’expériences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BC7D900E-7A2D-4702-84D2-C7BD8BFBBA1A}"/>
              </a:ext>
            </a:extLst>
          </p:cNvPr>
          <p:cNvSpPr/>
          <p:nvPr/>
        </p:nvSpPr>
        <p:spPr>
          <a:xfrm>
            <a:off x="348648" y="1153493"/>
            <a:ext cx="5480715" cy="15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A5352481-B15D-4249-8BC7-99D46D713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58" y="334881"/>
            <a:ext cx="909869" cy="786795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E68B865-2944-4CB2-A9C9-2C4CB2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b="22368"/>
          <a:stretch/>
        </p:blipFill>
        <p:spPr>
          <a:xfrm>
            <a:off x="0" y="1762626"/>
            <a:ext cx="12192000" cy="35613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B48277-4C38-4ED3-8DB7-A0E7D9ECD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9" y="-29028"/>
            <a:ext cx="12252960" cy="6902956"/>
          </a:xfrm>
          <a:prstGeom prst="rect">
            <a:avLst/>
          </a:prstGeom>
        </p:spPr>
      </p:pic>
      <p:pic>
        <p:nvPicPr>
          <p:cNvPr id="10" name="VP-Logo-centered-WITHEsparent.png" descr="VP-Logo-centered-WITHEsparent.png">
            <a:extLst>
              <a:ext uri="{FF2B5EF4-FFF2-40B4-BE49-F238E27FC236}">
                <a16:creationId xmlns:a16="http://schemas.microsoft.com/office/drawing/2014/main" id="{52533EA9-CE08-42D7-A24D-D6AE98C2C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10" y="1648106"/>
            <a:ext cx="4194780" cy="35617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56155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60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Neue</vt:lpstr>
      <vt:lpstr>Helvetica Neue Light</vt:lpstr>
      <vt:lpstr>Helvetica Neue Thin</vt:lpstr>
      <vt:lpstr>Helvetica Neue UltraLight</vt:lpstr>
      <vt:lpstr>Work Sans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Arnaud Stern</dc:creator>
  <cp:lastModifiedBy>Arnaud Stern</cp:lastModifiedBy>
  <cp:revision>64</cp:revision>
  <dcterms:modified xsi:type="dcterms:W3CDTF">2021-06-07T13:47:27Z</dcterms:modified>
</cp:coreProperties>
</file>