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3" r:id="rId4"/>
    <p:sldId id="257" r:id="rId5"/>
    <p:sldId id="258" r:id="rId6"/>
    <p:sldId id="264" r:id="rId7"/>
    <p:sldId id="259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4" r:id="rId16"/>
    <p:sldId id="275" r:id="rId17"/>
    <p:sldId id="272" r:id="rId18"/>
    <p:sldId id="260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7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5D82F9A-C488-41F6-8BDB-F68723545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9AEA8E04-E061-4397-8CEE-05C07B1CB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F0FA5EF-5032-4805-8D6F-1152CF8F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71C723B-A341-4858-8B43-286ABB81E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0C401EA-9270-4F89-91F0-F862F511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64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808454F-AD93-48A1-A214-F5ED5BC77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484FD2FD-346A-432D-B521-66F4BA3FC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B8EFC7D-7415-40FF-920F-8B893D5D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5302090-3C7A-4C1E-8E13-EC1CB8491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8E651D6-9A74-4D8E-B4C4-3F0B479FF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82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50BD8E79-FDF9-45EA-8F3E-BC623F02F9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BCC15C61-C23D-4B75-B27C-99C7DEFCB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86B99B7-F124-465E-88EA-8E575DB6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9054BD1-9E02-4D90-A46C-35BF9C58C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D68B6A8-DBE8-4E05-99B1-0FCF93C89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07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775B0F2-79B3-44CA-BE54-28AE09A6F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4D7BB7E-460C-4415-86C6-B48BE1B38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41285FE-82B3-4F93-8186-E85DDE4E5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9D68963-DE6F-4772-90A4-D5B637D03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52A70AD-2BC9-4DC0-8DF5-0E2F4662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01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480BF26-92C5-4B7B-A297-3C983D1EF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D8C5F99-9474-4313-B7B8-65E03E8AE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3F0D89F-6612-4D39-91A9-3C525E7FB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AB16D20-4DCC-4806-81C9-402818D3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A5FA8C1-448A-474C-8E7A-D256D2F24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21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D54FBDD-20CD-4AF1-8434-56993BE71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D91CA0E-32E4-4AA1-B395-802867593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5B0F57EC-715A-42A3-9EEF-FBCC05D0A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0D3F0389-56C2-4906-A9A3-DD80E9185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C1095D9-F72B-4690-AD34-EAF80705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47F2131-1745-4A89-B6C7-E72511B9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08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FDFDDD3-6AB3-4977-B360-4EB4F001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40389E4-C2D1-4CD1-80C8-35909978D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0DD5B18D-09F3-4592-8660-D79566A1F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1919A94A-B62B-45BB-A029-BD6E6FBC7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C35A77F1-8740-4E17-A34B-F4FAE3CAD7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4AF6E21D-D2F5-4995-AB11-F10F1D9C8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7DF03A76-DA82-46A7-B149-FA8903744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00CB19CD-3C61-4712-8440-3C0BB84E1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62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1FABF78-286C-4813-A17B-A42F23DE4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DB2AA20A-55B7-4E82-B9E4-974408D7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8892F13B-308D-4F8F-81B1-258B72B7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D9CA2E8-9645-4BB2-A2F1-F32517B70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3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BEF5FDBE-49E5-4D8E-81E2-56AA08A58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FC0D5AEA-7FD9-47EA-8018-39BF500DB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8717080F-C890-4FE3-8C75-7EA63D9CC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99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8B188FD-0DFD-4FF9-94AE-76F36568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5EC5239-B2BE-496A-A6A1-4144E90ED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47D41048-09A8-42A4-9C2A-E502E53BF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F99FD7C-914D-4A27-9450-701E22F0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3341AA6C-EB3D-44E0-8B43-80A4E4A75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B17ABCF-AB0B-4775-85F6-5A9AD3AAD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11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FB3388C-7E66-4E15-9A9A-3B3EEFB1F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B8D4CF5C-BA9A-483A-9B3B-038656025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1A49464-9540-4025-88BF-98A3A2F72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BA1351C-9946-4673-9DF5-9D8455E1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46E04CD-3859-4CF8-A083-B4E224A9B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10FD501A-84C8-42FE-9DE5-053787805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42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72F6E0A1-02B5-4320-98A7-298B3984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B918EB1-007A-4728-A26E-9F064FF97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1C709C3-51DC-459B-83E9-CEFD4A9F2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8C07A-1065-486C-81F5-FBFE7E2880AB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CE5C83F-1989-4210-8375-9BF1A10CD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29B03C3-3303-4AEE-BFAA-D84BAED41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74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mailto:opierre@cci-paris-idf.f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05D1EA2-EAE3-4709-B8FB-FA4B4DD03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"/>
            <a:ext cx="1218072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6140" y="753031"/>
            <a:ext cx="3027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>
              <a:spcBef>
                <a:spcPct val="0"/>
              </a:spcBef>
              <a:buFont typeface="+mj-lt"/>
              <a:buAutoNum type="romanUcPeriod" startAt="3"/>
              <a:defRPr/>
            </a:pPr>
            <a:r>
              <a:rPr lang="fr-FR" altLang="fr-FR" u="sng" dirty="0"/>
              <a:t>La sélection des candidats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41003" y="1339880"/>
            <a:ext cx="92264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b="1" dirty="0" smtClean="0"/>
              <a:t>L’analyse </a:t>
            </a:r>
            <a:r>
              <a:rPr lang="fr-FR" altLang="fr-FR" b="1" dirty="0"/>
              <a:t>des </a:t>
            </a:r>
            <a:r>
              <a:rPr lang="fr-FR" altLang="fr-FR" b="1" dirty="0" smtClean="0"/>
              <a:t>candidatures :</a:t>
            </a:r>
          </a:p>
          <a:p>
            <a:endParaRPr lang="fr-FR" altLang="fr-FR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altLang="fr-FR" dirty="0" smtClean="0"/>
              <a:t>Privilégiez </a:t>
            </a:r>
            <a:r>
              <a:rPr lang="fr-FR" altLang="fr-FR" dirty="0"/>
              <a:t>le </a:t>
            </a:r>
            <a:r>
              <a:rPr lang="fr-FR" altLang="fr-FR" dirty="0" smtClean="0"/>
              <a:t>contenu (Ne vous arrêtez pas à la forme)</a:t>
            </a:r>
          </a:p>
          <a:p>
            <a:pPr lvl="1"/>
            <a:endParaRPr lang="fr-FR" alt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altLang="fr-FR" dirty="0" smtClean="0"/>
              <a:t>Soyez </a:t>
            </a:r>
            <a:r>
              <a:rPr lang="fr-FR" altLang="fr-FR" dirty="0"/>
              <a:t>pointilleux sur la </a:t>
            </a:r>
            <a:r>
              <a:rPr lang="fr-FR" altLang="fr-FR" dirty="0" smtClean="0"/>
              <a:t>langue</a:t>
            </a:r>
          </a:p>
          <a:p>
            <a:pPr lvl="1"/>
            <a:endParaRPr lang="fr-FR" alt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altLang="fr-FR" dirty="0"/>
              <a:t>F</a:t>
            </a:r>
            <a:r>
              <a:rPr lang="fr-FR" altLang="fr-FR" dirty="0" smtClean="0"/>
              <a:t>aire </a:t>
            </a:r>
            <a:r>
              <a:rPr lang="fr-FR" altLang="fr-FR" dirty="0"/>
              <a:t>le tri à 2 de </a:t>
            </a:r>
            <a:r>
              <a:rPr lang="fr-FR" altLang="fr-FR" dirty="0" smtClean="0"/>
              <a:t>préférence (Manager et opérationnel)</a:t>
            </a:r>
          </a:p>
          <a:p>
            <a:pPr lvl="1"/>
            <a:endParaRPr lang="fr-FR" alt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altLang="fr-FR" dirty="0" smtClean="0"/>
              <a:t>Ayez toujours à portée de main le profil de poste</a:t>
            </a:r>
          </a:p>
          <a:p>
            <a:pPr lvl="1"/>
            <a:endParaRPr lang="fr-FR" alt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altLang="fr-FR" dirty="0" smtClean="0"/>
              <a:t>Recherchez sur le CV </a:t>
            </a:r>
            <a:r>
              <a:rPr lang="fr-FR" altLang="fr-FR" dirty="0"/>
              <a:t>les contradictions ou les incohérences</a:t>
            </a:r>
          </a:p>
          <a:p>
            <a:pPr lvl="1"/>
            <a:endParaRPr lang="fr-FR" alt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altLang="fr-FR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altLang="fr-FR" dirty="0"/>
          </a:p>
          <a:p>
            <a:pPr lvl="1"/>
            <a:endParaRPr lang="fr-FR" altLang="fr-FR" b="1" dirty="0"/>
          </a:p>
          <a:p>
            <a:pPr marL="342900" indent="-342900">
              <a:buFont typeface="+mj-lt"/>
              <a:buAutoNum type="arabicPeriod" startAt="2"/>
            </a:pPr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84209" y="453391"/>
            <a:ext cx="1639887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63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6140" y="753031"/>
            <a:ext cx="3027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>
              <a:spcBef>
                <a:spcPct val="0"/>
              </a:spcBef>
              <a:buFont typeface="+mj-lt"/>
              <a:buAutoNum type="romanUcPeriod" startAt="3"/>
              <a:defRPr/>
            </a:pPr>
            <a:r>
              <a:rPr lang="fr-FR" altLang="fr-FR" u="sng" dirty="0"/>
              <a:t>La sélection des candidats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26140" y="1326660"/>
            <a:ext cx="104307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b="1" dirty="0" smtClean="0"/>
              <a:t>L’entretien : Les obligations de l’employeur</a:t>
            </a:r>
          </a:p>
          <a:p>
            <a:endParaRPr lang="fr-FR" altLang="fr-FR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altLang="fr-FR" dirty="0"/>
              <a:t>Obligation de respecter la vie privée et personnelle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altLang="fr-FR" dirty="0"/>
              <a:t>Obligation de transparence et de </a:t>
            </a:r>
            <a:r>
              <a:rPr lang="fr-FR" altLang="fr-FR" dirty="0" smtClean="0"/>
              <a:t>pertinence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altLang="fr-FR" dirty="0" smtClean="0"/>
              <a:t>Confidentialité des résultats</a:t>
            </a:r>
          </a:p>
          <a:p>
            <a:pPr lvl="1"/>
            <a:endParaRPr lang="fr-FR" altLang="fr-FR" dirty="0"/>
          </a:p>
          <a:p>
            <a:r>
              <a:rPr lang="fr-FR" altLang="fr-FR" b="1" dirty="0" smtClean="0"/>
              <a:t>L’entretien : Les différents types </a:t>
            </a:r>
          </a:p>
          <a:p>
            <a:endParaRPr lang="fr-FR" altLang="fr-FR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altLang="fr-FR" dirty="0" smtClean="0"/>
              <a:t>L’entretien téléphonique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altLang="fr-FR" dirty="0" smtClean="0"/>
              <a:t>L’entretien individuel (Physique ou Visio)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altLang="fr-FR" dirty="0" smtClean="0"/>
              <a:t>Les entretiens successifs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altLang="fr-FR" dirty="0" smtClean="0"/>
              <a:t>L’entretien de groupe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alt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b="1" dirty="0" smtClean="0"/>
              <a:t>L’entretien : La technique STAR </a:t>
            </a:r>
            <a:endParaRPr lang="fr-FR" altLang="fr-FR" b="1" dirty="0"/>
          </a:p>
        </p:txBody>
      </p:sp>
      <p:pic>
        <p:nvPicPr>
          <p:cNvPr id="7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589" y="728197"/>
            <a:ext cx="1798471" cy="11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22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6140" y="753031"/>
            <a:ext cx="3027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>
              <a:spcBef>
                <a:spcPct val="0"/>
              </a:spcBef>
              <a:buFont typeface="+mj-lt"/>
              <a:buAutoNum type="romanUcPeriod" startAt="3"/>
              <a:defRPr/>
            </a:pPr>
            <a:r>
              <a:rPr lang="fr-FR" altLang="fr-FR" u="sng" dirty="0"/>
              <a:t>La sélection des candidats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86933" y="1337733"/>
            <a:ext cx="98047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La préparation de l’entretien  en 6 points</a:t>
            </a:r>
          </a:p>
          <a:p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Préparer une grille d’entretien avec des questions portant sur les savoir-faire et les savoir-être en lien direct avec le poste à pourvoir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Préparer une ou plusieurs questions de mise en situation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Fixer le système de notation qui sera utilisé pendant l’entretien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Préparer un descriptif détaillé du poste à occuper : conditions de travail, horaires, environnement, grille salariale, mobilité, évolution possible.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Fixer le temps maximum pour chaque entretien et s’y tenir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Préparer une grille de synthèse des entretiens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692" y="690298"/>
            <a:ext cx="13493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9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6140" y="753031"/>
            <a:ext cx="3027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>
              <a:spcBef>
                <a:spcPct val="0"/>
              </a:spcBef>
              <a:buFont typeface="+mj-lt"/>
              <a:buAutoNum type="romanUcPeriod" startAt="3"/>
              <a:defRPr/>
            </a:pPr>
            <a:r>
              <a:rPr lang="fr-FR" altLang="fr-FR" u="sng" dirty="0"/>
              <a:t>La sélection des candidats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66800" y="1473200"/>
            <a:ext cx="1016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Comment évaluer la sincérité du candidat </a:t>
            </a:r>
            <a:r>
              <a:rPr lang="fr-FR" b="1" dirty="0" smtClean="0"/>
              <a:t>?</a:t>
            </a:r>
          </a:p>
          <a:p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Vérifier </a:t>
            </a:r>
            <a:r>
              <a:rPr lang="fr-FR" dirty="0"/>
              <a:t>(diplôme, références</a:t>
            </a:r>
            <a:r>
              <a:rPr lang="fr-FR" dirty="0" smtClean="0"/>
              <a:t>….)</a:t>
            </a:r>
          </a:p>
          <a:p>
            <a:pPr lvl="1"/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Utilisez </a:t>
            </a:r>
            <a:r>
              <a:rPr lang="fr-FR" dirty="0"/>
              <a:t>un questionnement en deux </a:t>
            </a:r>
            <a:r>
              <a:rPr lang="fr-FR" dirty="0" smtClean="0"/>
              <a:t>temps</a:t>
            </a:r>
          </a:p>
          <a:p>
            <a:pPr lvl="1"/>
            <a:endParaRPr 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Servez </a:t>
            </a:r>
            <a:r>
              <a:rPr lang="fr-FR" dirty="0"/>
              <a:t>à boire à votre interlocuteur </a:t>
            </a:r>
            <a:endParaRPr lang="fr-FR" dirty="0" smtClean="0"/>
          </a:p>
          <a:p>
            <a:pPr lvl="1"/>
            <a:endParaRPr 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Concentrez-vous sur les détails </a:t>
            </a:r>
            <a:endParaRPr lang="fr-FR" dirty="0" smtClean="0"/>
          </a:p>
          <a:p>
            <a:pPr lvl="1"/>
            <a:endParaRPr 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Recours </a:t>
            </a:r>
            <a:r>
              <a:rPr lang="fr-FR" dirty="0"/>
              <a:t>à des tests de </a:t>
            </a:r>
            <a:r>
              <a:rPr lang="fr-FR" dirty="0" smtClean="0"/>
              <a:t>personnalité (type SOSI, PAPI ou encore </a:t>
            </a:r>
            <a:r>
              <a:rPr lang="fr-FR" dirty="0" err="1" smtClean="0"/>
              <a:t>Assessfirst</a:t>
            </a:r>
            <a:r>
              <a:rPr lang="fr-FR" dirty="0"/>
              <a:t> </a:t>
            </a:r>
            <a:r>
              <a:rPr lang="fr-FR" dirty="0" smtClean="0"/>
              <a:t>) </a:t>
            </a:r>
            <a:endParaRPr lang="fr-FR" dirty="0"/>
          </a:p>
        </p:txBody>
      </p:sp>
      <p:pic>
        <p:nvPicPr>
          <p:cNvPr id="7" name="Picture 4" descr="Résultat de recherche d'images pour &quot;entretien de recrutement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503" y="802758"/>
            <a:ext cx="2553898" cy="202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39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6140" y="753031"/>
            <a:ext cx="1757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>
              <a:spcBef>
                <a:spcPct val="0"/>
              </a:spcBef>
              <a:buFont typeface="+mj-lt"/>
              <a:buAutoNum type="romanUcPeriod" startAt="4"/>
              <a:defRPr/>
            </a:pPr>
            <a:r>
              <a:rPr lang="fr-FR" altLang="fr-FR" u="sng" dirty="0" smtClean="0"/>
              <a:t>L’intégration</a:t>
            </a:r>
            <a:endParaRPr lang="fr-FR" altLang="fr-FR" u="sng" dirty="0"/>
          </a:p>
        </p:txBody>
      </p:sp>
      <p:sp>
        <p:nvSpPr>
          <p:cNvPr id="7" name="ZoneTexte 6"/>
          <p:cNvSpPr txBox="1"/>
          <p:nvPr/>
        </p:nvSpPr>
        <p:spPr>
          <a:xfrm>
            <a:off x="926139" y="1122363"/>
            <a:ext cx="99787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Quelques points essentiels :</a:t>
            </a:r>
          </a:p>
          <a:p>
            <a:endParaRPr lang="fr-FR" dirty="0"/>
          </a:p>
          <a:p>
            <a:pPr marL="800100" lvl="1" indent="-342900">
              <a:buFont typeface="+mj-lt"/>
              <a:buAutoNum type="arabicPeriod"/>
            </a:pPr>
            <a:r>
              <a:rPr lang="fr-FR" dirty="0"/>
              <a:t>Assurez-vous que le nouveau collaborateur disposera de bonnes conditions matérielle nécessaires à la tenue de son poste (bureau, badge, téléphone, ordinateur...).</a:t>
            </a:r>
          </a:p>
          <a:p>
            <a:pPr marL="800100" lvl="1" indent="-342900">
              <a:buFont typeface="+mj-lt"/>
              <a:buAutoNum type="arabicPeriod"/>
            </a:pPr>
            <a:endParaRPr lang="fr-FR" dirty="0" smtClean="0"/>
          </a:p>
          <a:p>
            <a:pPr marL="800100" lvl="1" indent="-342900">
              <a:buFont typeface="+mj-lt"/>
              <a:buAutoNum type="arabicPeriod"/>
            </a:pPr>
            <a:r>
              <a:rPr lang="fr-FR" dirty="0"/>
              <a:t>Annoncez l’arrivée du nouveau collaborateur par email ou lors d’une réunion d’équipe.</a:t>
            </a:r>
          </a:p>
          <a:p>
            <a:pPr marL="800100" lvl="1" indent="-342900">
              <a:buFont typeface="+mj-lt"/>
              <a:buAutoNum type="arabicPeriod"/>
            </a:pPr>
            <a:endParaRPr lang="fr-FR" dirty="0" smtClean="0"/>
          </a:p>
          <a:p>
            <a:pPr marL="800100" lvl="1" indent="-342900">
              <a:buFont typeface="+mj-lt"/>
              <a:buAutoNum type="arabicPeriod"/>
            </a:pPr>
            <a:r>
              <a:rPr lang="fr-FR" dirty="0"/>
              <a:t>Rendez-vous disponible le jour «J» pour présenter l’entreprise, le service, le poste de travail...</a:t>
            </a:r>
          </a:p>
          <a:p>
            <a:pPr marL="800100" lvl="1" indent="-342900">
              <a:buFont typeface="+mj-lt"/>
              <a:buAutoNum type="arabicPeriod"/>
            </a:pPr>
            <a:endParaRPr lang="fr-FR" dirty="0" smtClean="0"/>
          </a:p>
          <a:p>
            <a:pPr marL="800100" lvl="1" indent="-342900">
              <a:buFont typeface="+mj-lt"/>
              <a:buAutoNum type="arabicPeriod"/>
            </a:pPr>
            <a:r>
              <a:rPr lang="fr-FR" dirty="0" smtClean="0"/>
              <a:t>Remettez </a:t>
            </a:r>
            <a:r>
              <a:rPr lang="fr-FR" dirty="0"/>
              <a:t>un livret </a:t>
            </a:r>
            <a:r>
              <a:rPr lang="fr-FR" dirty="0" smtClean="0"/>
              <a:t>d’accueil</a:t>
            </a:r>
          </a:p>
          <a:p>
            <a:pPr marL="800100" lvl="1" indent="-342900">
              <a:buFont typeface="+mj-lt"/>
              <a:buAutoNum type="arabicPeriod"/>
            </a:pPr>
            <a:endParaRPr lang="fr-FR" dirty="0"/>
          </a:p>
          <a:p>
            <a:pPr marL="800100" lvl="1" indent="-342900">
              <a:buFont typeface="+mj-lt"/>
              <a:buAutoNum type="arabicPeriod"/>
            </a:pPr>
            <a:r>
              <a:rPr lang="fr-FR" dirty="0"/>
              <a:t>Définissez les objectifs MALINS à atteindre lors de la période d’essai pour valider ses compétences professionnelles et ses aptitudes à occuper pleinement sa fonction </a:t>
            </a:r>
            <a:endParaRPr lang="fr-FR" dirty="0" smtClean="0"/>
          </a:p>
          <a:p>
            <a:pPr marL="800100" lvl="1" indent="-342900">
              <a:buFont typeface="+mj-lt"/>
              <a:buAutoNum type="arabicPeriod"/>
            </a:pPr>
            <a:endParaRPr lang="fr-FR" dirty="0"/>
          </a:p>
          <a:p>
            <a:pPr marL="800100" lvl="1" indent="-342900">
              <a:buFont typeface="+mj-lt"/>
              <a:buAutoNum type="arabicPeriod"/>
            </a:pPr>
            <a:r>
              <a:rPr lang="fr-FR" dirty="0"/>
              <a:t>Soyez transparent sur les critères d’évaluation en fin de période d’essai.</a:t>
            </a:r>
          </a:p>
          <a:p>
            <a:pPr marL="800100" lvl="1" indent="-342900">
              <a:buFont typeface="+mj-lt"/>
              <a:buAutoNum type="arabicPeriod"/>
            </a:pPr>
            <a:endParaRPr lang="fr-FR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551" y="642439"/>
            <a:ext cx="1602653" cy="121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44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6140" y="753031"/>
            <a:ext cx="4275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>
              <a:spcBef>
                <a:spcPct val="0"/>
              </a:spcBef>
              <a:buFont typeface="+mj-lt"/>
              <a:buAutoNum type="romanUcPeriod" startAt="5"/>
              <a:defRPr/>
            </a:pPr>
            <a:r>
              <a:rPr lang="fr-FR" altLang="fr-FR" u="sng" dirty="0" smtClean="0"/>
              <a:t>Zoom sur quelques aides à l’embauche </a:t>
            </a:r>
            <a:endParaRPr lang="fr-FR" altLang="fr-FR" u="sng" dirty="0"/>
          </a:p>
        </p:txBody>
      </p:sp>
      <p:sp>
        <p:nvSpPr>
          <p:cNvPr id="7" name="ZoneTexte 6"/>
          <p:cNvSpPr txBox="1"/>
          <p:nvPr/>
        </p:nvSpPr>
        <p:spPr>
          <a:xfrm>
            <a:off x="926139" y="1122363"/>
            <a:ext cx="99787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300000"/>
              </a:lnSpc>
              <a:buFont typeface="+mj-lt"/>
              <a:buAutoNum type="arabicPeriod"/>
            </a:pPr>
            <a:r>
              <a:rPr lang="fr-FR" dirty="0" smtClean="0"/>
              <a:t>L’alternance</a:t>
            </a:r>
          </a:p>
          <a:p>
            <a:pPr marL="800100" lvl="1" indent="-342900">
              <a:lnSpc>
                <a:spcPct val="300000"/>
              </a:lnSpc>
              <a:buFont typeface="+mj-lt"/>
              <a:buAutoNum type="arabicPeriod"/>
            </a:pPr>
            <a:r>
              <a:rPr lang="fr-FR" dirty="0" smtClean="0"/>
              <a:t>Les emploi francs</a:t>
            </a:r>
          </a:p>
          <a:p>
            <a:pPr marL="800100" lvl="1" indent="-342900">
              <a:lnSpc>
                <a:spcPct val="300000"/>
              </a:lnSpc>
              <a:buFont typeface="+mj-lt"/>
              <a:buAutoNum type="arabicPeriod"/>
            </a:pPr>
            <a:r>
              <a:rPr lang="fr-FR" dirty="0" smtClean="0"/>
              <a:t>Le VTE VERT </a:t>
            </a:r>
          </a:p>
          <a:p>
            <a:pPr marL="800100" lvl="1" indent="-342900">
              <a:lnSpc>
                <a:spcPct val="300000"/>
              </a:lnSpc>
              <a:buFont typeface="+mj-lt"/>
              <a:buAutoNum type="arabicPeriod"/>
            </a:pPr>
            <a:r>
              <a:rPr lang="fr-FR" dirty="0" smtClean="0"/>
              <a:t>LE CIE 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269" y="860591"/>
            <a:ext cx="2325692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0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6140" y="753031"/>
            <a:ext cx="1757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>
              <a:spcBef>
                <a:spcPct val="0"/>
              </a:spcBef>
              <a:buFont typeface="+mj-lt"/>
              <a:buAutoNum type="romanUcPeriod" startAt="4"/>
              <a:defRPr/>
            </a:pPr>
            <a:r>
              <a:rPr lang="fr-FR" altLang="fr-FR" u="sng" dirty="0" smtClean="0"/>
              <a:t>L’intégration</a:t>
            </a:r>
            <a:endParaRPr lang="fr-FR" altLang="fr-FR" u="sng" dirty="0"/>
          </a:p>
        </p:txBody>
      </p:sp>
      <p:sp>
        <p:nvSpPr>
          <p:cNvPr id="7" name="ZoneTexte 6"/>
          <p:cNvSpPr txBox="1"/>
          <p:nvPr/>
        </p:nvSpPr>
        <p:spPr>
          <a:xfrm>
            <a:off x="926139" y="1122363"/>
            <a:ext cx="99787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Quelques points essentiels :</a:t>
            </a:r>
          </a:p>
          <a:p>
            <a:endParaRPr lang="fr-FR" dirty="0"/>
          </a:p>
          <a:p>
            <a:pPr marL="800100" lvl="1" indent="-342900">
              <a:buFont typeface="+mj-lt"/>
              <a:buAutoNum type="arabicPeriod"/>
            </a:pPr>
            <a:r>
              <a:rPr lang="fr-FR" dirty="0"/>
              <a:t>Assurez-vous que le nouveau collaborateur disposera de bonnes conditions matérielle nécessaires à la tenue de son poste (bureau, badge, téléphone, ordinateur...).</a:t>
            </a:r>
          </a:p>
          <a:p>
            <a:pPr marL="800100" lvl="1" indent="-342900">
              <a:buFont typeface="+mj-lt"/>
              <a:buAutoNum type="arabicPeriod"/>
            </a:pPr>
            <a:endParaRPr lang="fr-FR" dirty="0" smtClean="0"/>
          </a:p>
          <a:p>
            <a:pPr marL="800100" lvl="1" indent="-342900">
              <a:buFont typeface="+mj-lt"/>
              <a:buAutoNum type="arabicPeriod"/>
            </a:pPr>
            <a:r>
              <a:rPr lang="fr-FR" dirty="0"/>
              <a:t>Annoncez l’arrivée du nouveau collaborateur par email ou lors d’une réunion d’équipe.</a:t>
            </a:r>
          </a:p>
          <a:p>
            <a:pPr marL="800100" lvl="1" indent="-342900">
              <a:buFont typeface="+mj-lt"/>
              <a:buAutoNum type="arabicPeriod"/>
            </a:pPr>
            <a:endParaRPr lang="fr-FR" dirty="0" smtClean="0"/>
          </a:p>
          <a:p>
            <a:pPr marL="800100" lvl="1" indent="-342900">
              <a:buFont typeface="+mj-lt"/>
              <a:buAutoNum type="arabicPeriod"/>
            </a:pPr>
            <a:r>
              <a:rPr lang="fr-FR" dirty="0"/>
              <a:t>Rendez-vous disponible le jour «J» pour présenter l’entreprise, le service, le poste de travail...</a:t>
            </a:r>
          </a:p>
          <a:p>
            <a:pPr marL="800100" lvl="1" indent="-342900">
              <a:buFont typeface="+mj-lt"/>
              <a:buAutoNum type="arabicPeriod"/>
            </a:pPr>
            <a:endParaRPr lang="fr-FR" dirty="0" smtClean="0"/>
          </a:p>
          <a:p>
            <a:pPr marL="800100" lvl="1" indent="-342900">
              <a:buFont typeface="+mj-lt"/>
              <a:buAutoNum type="arabicPeriod"/>
            </a:pPr>
            <a:r>
              <a:rPr lang="fr-FR" dirty="0" smtClean="0"/>
              <a:t>Remettez </a:t>
            </a:r>
            <a:r>
              <a:rPr lang="fr-FR" dirty="0"/>
              <a:t>un livret </a:t>
            </a:r>
            <a:r>
              <a:rPr lang="fr-FR" dirty="0" smtClean="0"/>
              <a:t>d’accueil</a:t>
            </a:r>
          </a:p>
          <a:p>
            <a:pPr marL="800100" lvl="1" indent="-342900">
              <a:buFont typeface="+mj-lt"/>
              <a:buAutoNum type="arabicPeriod"/>
            </a:pPr>
            <a:endParaRPr lang="fr-FR" dirty="0"/>
          </a:p>
          <a:p>
            <a:pPr marL="800100" lvl="1" indent="-342900">
              <a:buFont typeface="+mj-lt"/>
              <a:buAutoNum type="arabicPeriod"/>
            </a:pPr>
            <a:r>
              <a:rPr lang="fr-FR" dirty="0"/>
              <a:t>Définissez les objectifs MALINS à atteindre lors de la période d’essai pour valider ses compétences professionnelles et ses aptitudes à occuper pleinement sa fonction </a:t>
            </a:r>
            <a:endParaRPr lang="fr-FR" dirty="0" smtClean="0"/>
          </a:p>
          <a:p>
            <a:pPr marL="800100" lvl="1" indent="-342900">
              <a:buFont typeface="+mj-lt"/>
              <a:buAutoNum type="arabicPeriod"/>
            </a:pPr>
            <a:endParaRPr lang="fr-FR" dirty="0"/>
          </a:p>
          <a:p>
            <a:pPr marL="800100" lvl="1" indent="-342900">
              <a:buFont typeface="+mj-lt"/>
              <a:buAutoNum type="arabicPeriod"/>
            </a:pPr>
            <a:r>
              <a:rPr lang="fr-FR" dirty="0"/>
              <a:t>Soyez transparent sur les critères d’évaluation en fin de période d’essai.</a:t>
            </a:r>
          </a:p>
          <a:p>
            <a:pPr marL="800100" lvl="1" indent="-342900">
              <a:buFont typeface="+mj-lt"/>
              <a:buAutoNum type="arabicPeriod"/>
            </a:pPr>
            <a:endParaRPr lang="fr-FR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184" y="642439"/>
            <a:ext cx="1337020" cy="95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12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92F6AFE-2A1A-404D-9215-66125ADAE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912" y="-126504"/>
            <a:ext cx="12180722" cy="6858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940" y="905668"/>
            <a:ext cx="5969478" cy="435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23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C6DFDDE-8325-4445-A5B8-D68BB6248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7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92F6AFE-2A1A-404D-9215-66125ADAE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455" y="-126504"/>
            <a:ext cx="1218072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3347" y="926764"/>
            <a:ext cx="8580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endParaRPr lang="fr-FR" altLang="fr-FR" sz="3200" dirty="0" smtClean="0">
              <a:solidFill>
                <a:prstClr val="white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fr-FR" altLang="fr-FR" sz="3200" dirty="0">
              <a:solidFill>
                <a:prstClr val="white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fr-FR" altLang="fr-FR" sz="32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2801" y="2128341"/>
            <a:ext cx="104058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Arial" panose="020B0604020202020204" pitchFamily="34" charset="0"/>
              </a:rPr>
              <a:t>Comment bien recruter </a:t>
            </a:r>
            <a:endParaRPr lang="fr-FR" sz="44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la </a:t>
            </a:r>
            <a:r>
              <a:rPr lang="fr-FR" sz="4400" b="1" dirty="0">
                <a:solidFill>
                  <a:schemeClr val="bg1"/>
                </a:solidFill>
                <a:latin typeface="Arial" panose="020B0604020202020204" pitchFamily="34" charset="0"/>
              </a:rPr>
              <a:t>bonne compétence ?</a:t>
            </a:r>
            <a:endParaRPr lang="fr-FR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3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92F6AFE-2A1A-404D-9215-66125ADAE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067" y="261685"/>
            <a:ext cx="1218072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6313" y="997733"/>
            <a:ext cx="98010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altLang="fr-FR" sz="3200" u="sng" dirty="0" smtClean="0">
                <a:solidFill>
                  <a:schemeClr val="bg1"/>
                </a:solidFill>
              </a:rPr>
              <a:t>REUSSIR VOS PREMIERS RECRUTEMENTS</a:t>
            </a:r>
          </a:p>
          <a:p>
            <a:pPr>
              <a:spcBef>
                <a:spcPct val="0"/>
              </a:spcBef>
              <a:defRPr/>
            </a:pPr>
            <a:endParaRPr lang="fr-FR" altLang="fr-FR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fr-FR" altLang="fr-FR" sz="3200" dirty="0" smtClean="0">
                <a:solidFill>
                  <a:schemeClr val="bg1"/>
                </a:solidFill>
              </a:rPr>
              <a:t>Intervenants:</a:t>
            </a:r>
          </a:p>
          <a:p>
            <a:pPr>
              <a:spcBef>
                <a:spcPct val="0"/>
              </a:spcBef>
              <a:defRPr/>
            </a:pPr>
            <a:endParaRPr lang="fr-FR" altLang="fr-FR" sz="3200" u="sng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fr-FR" altLang="fr-FR" sz="3200" u="sng" dirty="0">
              <a:solidFill>
                <a:schemeClr val="bg1"/>
              </a:solidFill>
            </a:endParaRPr>
          </a:p>
        </p:txBody>
      </p:sp>
      <p:pic>
        <p:nvPicPr>
          <p:cNvPr id="7" name="Image 6" descr="C:\Users\vpaillieux\Downloads\unname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01" y="2714933"/>
            <a:ext cx="1196340" cy="1310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14582" y="4025573"/>
            <a:ext cx="6096000" cy="2375971"/>
          </a:xfrm>
          <a:prstGeom prst="rect">
            <a:avLst/>
          </a:prstGeom>
        </p:spPr>
        <p:txBody>
          <a:bodyPr>
            <a:spAutoFit/>
          </a:bodyPr>
          <a:lstStyle/>
          <a:p>
            <a:pPr marR="434975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fr-FR" sz="3200" dirty="0">
                <a:solidFill>
                  <a:schemeClr val="bg1"/>
                </a:solidFill>
              </a:rPr>
              <a:t>Olivier PIERRE </a:t>
            </a:r>
          </a:p>
          <a:p>
            <a:pPr marR="434975"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Conseiller </a:t>
            </a: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ressources humaines / Recrutement</a:t>
            </a:r>
            <a:endParaRPr lang="fr-FR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34975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Chambre de commerce et d'industrie des Hauts-De-Seine et </a:t>
            </a:r>
            <a:r>
              <a:rPr lang="fr-FR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Val-De-Marne   06 </a:t>
            </a: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31 55 95 </a:t>
            </a:r>
            <a:r>
              <a:rPr lang="fr-FR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35  </a:t>
            </a:r>
          </a:p>
          <a:p>
            <a:pPr marR="434975"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opierre@cci-paris-idf.fr</a:t>
            </a: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fr-F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10582" y="4025573"/>
            <a:ext cx="5330996" cy="165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3200" dirty="0" smtClean="0">
                <a:solidFill>
                  <a:schemeClr val="bg1"/>
                </a:solidFill>
              </a:rPr>
              <a:t>Véronique  PAILLIEUX</a:t>
            </a:r>
          </a:p>
          <a:p>
            <a:pPr marR="434975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fr-FR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Coordinatrice </a:t>
            </a: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Emploi </a:t>
            </a:r>
            <a:r>
              <a:rPr lang="fr-FR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CCI PARIS ILE DE France </a:t>
            </a:r>
          </a:p>
          <a:p>
            <a:pPr marR="434975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fr-FR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07 </a:t>
            </a: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70 08 99 71 vpaillieux@cci-paris-idf.fr</a:t>
            </a:r>
          </a:p>
          <a:p>
            <a:endParaRPr lang="fr-FR" dirty="0"/>
          </a:p>
        </p:txBody>
      </p:sp>
      <p:pic>
        <p:nvPicPr>
          <p:cNvPr id="9" name="Image 8" descr="\\administratif.sir\dfs$\Users\CCIR\vpaillieux\Profil\Desktop\PHOTOIDENTITEBI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509" y="2577793"/>
            <a:ext cx="1000664" cy="1532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515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92F6AFE-2A1A-404D-9215-66125ADAE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912" y="-126504"/>
            <a:ext cx="1218072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3347" y="926764"/>
            <a:ext cx="85801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Bef>
                <a:spcPct val="0"/>
              </a:spcBef>
              <a:buFont typeface="Calibri" pitchFamily="34" charset="0"/>
              <a:buAutoNum type="romanUcPeriod"/>
              <a:defRPr/>
            </a:pPr>
            <a:r>
              <a:rPr lang="fr-FR" altLang="fr-FR" sz="3200" dirty="0" smtClean="0">
                <a:solidFill>
                  <a:schemeClr val="bg1"/>
                </a:solidFill>
              </a:rPr>
              <a:t>Les couts d’un recrutement raté</a:t>
            </a:r>
          </a:p>
          <a:p>
            <a:pPr marL="179388" indent="-179388">
              <a:spcBef>
                <a:spcPct val="0"/>
              </a:spcBef>
              <a:buFont typeface="Calibri" pitchFamily="34" charset="0"/>
              <a:buAutoNum type="romanUcPeriod"/>
              <a:defRPr/>
            </a:pPr>
            <a:endParaRPr lang="fr-FR" altLang="fr-FR" sz="3200" dirty="0">
              <a:solidFill>
                <a:schemeClr val="bg1"/>
              </a:solidFill>
            </a:endParaRPr>
          </a:p>
          <a:p>
            <a:pPr marL="179388" indent="-179388">
              <a:spcBef>
                <a:spcPct val="0"/>
              </a:spcBef>
              <a:buFont typeface="Calibri" pitchFamily="34" charset="0"/>
              <a:buAutoNum type="romanUcPeriod"/>
              <a:defRPr/>
            </a:pPr>
            <a:r>
              <a:rPr lang="fr-FR" altLang="fr-FR" sz="3200" dirty="0">
                <a:solidFill>
                  <a:schemeClr val="bg1"/>
                </a:solidFill>
              </a:rPr>
              <a:t>Les </a:t>
            </a:r>
            <a:r>
              <a:rPr lang="fr-FR" altLang="fr-FR" sz="3200" dirty="0" smtClean="0">
                <a:solidFill>
                  <a:schemeClr val="bg1"/>
                </a:solidFill>
              </a:rPr>
              <a:t>conseils et étapes pour bien recruter</a:t>
            </a:r>
            <a:endParaRPr lang="fr-FR" altLang="fr-FR" sz="3200" dirty="0">
              <a:solidFill>
                <a:schemeClr val="bg1"/>
              </a:solidFill>
            </a:endParaRPr>
          </a:p>
          <a:p>
            <a:pPr lvl="1">
              <a:spcBef>
                <a:spcPct val="0"/>
              </a:spcBef>
              <a:buFont typeface="Calibri" pitchFamily="34" charset="0"/>
              <a:buAutoNum type="alphaUcPeriod"/>
              <a:defRPr/>
            </a:pPr>
            <a:endParaRPr lang="fr-FR" altLang="fr-FR" sz="3200" dirty="0">
              <a:solidFill>
                <a:schemeClr val="bg1"/>
              </a:solidFill>
            </a:endParaRPr>
          </a:p>
          <a:p>
            <a:pPr marL="179388" indent="-179388">
              <a:spcBef>
                <a:spcPct val="0"/>
              </a:spcBef>
              <a:buFont typeface="Calibri" pitchFamily="34" charset="0"/>
              <a:buAutoNum type="romanUcPeriod"/>
              <a:defRPr/>
            </a:pPr>
            <a:r>
              <a:rPr lang="fr-FR" altLang="fr-FR" sz="3200" dirty="0" smtClean="0">
                <a:solidFill>
                  <a:schemeClr val="bg1"/>
                </a:solidFill>
              </a:rPr>
              <a:t>La sélection des candidats</a:t>
            </a:r>
            <a:endParaRPr lang="fr-FR" altLang="fr-FR" sz="3200" dirty="0">
              <a:solidFill>
                <a:schemeClr val="bg1"/>
              </a:solidFill>
            </a:endParaRPr>
          </a:p>
          <a:p>
            <a:pPr marL="179388" indent="-179388">
              <a:spcBef>
                <a:spcPct val="0"/>
              </a:spcBef>
              <a:buFont typeface="Calibri" pitchFamily="34" charset="0"/>
              <a:buAutoNum type="romanUcPeriod"/>
              <a:defRPr/>
            </a:pPr>
            <a:endParaRPr lang="fr-FR" altLang="fr-FR" sz="3200" dirty="0">
              <a:solidFill>
                <a:schemeClr val="bg1"/>
              </a:solidFill>
            </a:endParaRPr>
          </a:p>
          <a:p>
            <a:pPr marL="179388" indent="-179388">
              <a:spcBef>
                <a:spcPct val="0"/>
              </a:spcBef>
              <a:buFont typeface="Calibri" pitchFamily="34" charset="0"/>
              <a:buAutoNum type="romanUcPeriod"/>
              <a:defRPr/>
            </a:pPr>
            <a:r>
              <a:rPr lang="fr-FR" altLang="fr-FR" sz="3200" dirty="0" smtClean="0">
                <a:solidFill>
                  <a:schemeClr val="bg1"/>
                </a:solidFill>
              </a:rPr>
              <a:t>L’intégration</a:t>
            </a:r>
          </a:p>
          <a:p>
            <a:pPr marL="179388" indent="-179388">
              <a:spcBef>
                <a:spcPct val="0"/>
              </a:spcBef>
              <a:buFont typeface="Calibri" pitchFamily="34" charset="0"/>
              <a:buAutoNum type="romanUcPeriod"/>
              <a:defRPr/>
            </a:pPr>
            <a:endParaRPr lang="fr-FR" altLang="fr-FR" sz="3200" dirty="0">
              <a:solidFill>
                <a:schemeClr val="bg1"/>
              </a:solidFill>
            </a:endParaRPr>
          </a:p>
          <a:p>
            <a:pPr marL="179388" indent="-179388">
              <a:spcBef>
                <a:spcPct val="0"/>
              </a:spcBef>
              <a:buFont typeface="Calibri" pitchFamily="34" charset="0"/>
              <a:buAutoNum type="romanUcPeriod"/>
              <a:defRPr/>
            </a:pPr>
            <a:r>
              <a:rPr lang="fr-FR" altLang="fr-FR" sz="3200" dirty="0" smtClean="0">
                <a:solidFill>
                  <a:schemeClr val="bg1"/>
                </a:solidFill>
              </a:rPr>
              <a:t>Zoom sur les aides « Un jeune , Une solution   »</a:t>
            </a:r>
          </a:p>
          <a:p>
            <a:pPr marL="179388" indent="-179388">
              <a:spcBef>
                <a:spcPct val="0"/>
              </a:spcBef>
              <a:buFont typeface="Calibri" pitchFamily="34" charset="0"/>
              <a:buAutoNum type="romanUcPeriod"/>
              <a:defRPr/>
            </a:pPr>
            <a:endParaRPr lang="fr-FR" altLang="fr-FR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fr-FR" altLang="fr-FR" sz="32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fr-FR" alt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2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9B9A314-CD7E-4E8A-BA0C-11E0561E7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pic>
        <p:nvPicPr>
          <p:cNvPr id="6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44" y="1378744"/>
            <a:ext cx="3741535" cy="253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793107" y="4549775"/>
            <a:ext cx="59219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4000" dirty="0"/>
              <a:t>C’est quoi le recrutement </a:t>
            </a:r>
            <a:r>
              <a:rPr lang="fr-FR" altLang="fr-FR" sz="4000" dirty="0" smtClean="0"/>
              <a:t>? </a:t>
            </a:r>
            <a:endParaRPr lang="fr-FR" altLang="fr-FR" sz="4000" dirty="0"/>
          </a:p>
        </p:txBody>
      </p:sp>
      <p:sp>
        <p:nvSpPr>
          <p:cNvPr id="4" name="Rectangle 3"/>
          <p:cNvSpPr/>
          <p:nvPr/>
        </p:nvSpPr>
        <p:spPr>
          <a:xfrm>
            <a:off x="2262202" y="94496"/>
            <a:ext cx="4367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Bef>
                <a:spcPct val="0"/>
              </a:spcBef>
              <a:buFont typeface="Calibri" pitchFamily="34" charset="0"/>
              <a:buAutoNum type="romanUcPeriod"/>
              <a:defRPr/>
            </a:pPr>
            <a:r>
              <a:rPr lang="fr-FR" altLang="fr-FR" u="sng" dirty="0"/>
              <a:t>Les couts d’un recrutement raté</a:t>
            </a:r>
          </a:p>
        </p:txBody>
      </p:sp>
    </p:spTree>
    <p:extLst>
      <p:ext uri="{BB962C8B-B14F-4D97-AF65-F5344CB8AC3E}">
        <p14:creationId xmlns:p14="http://schemas.microsoft.com/office/powerpoint/2010/main" val="255549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7448" y="892176"/>
            <a:ext cx="403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 u="sng" dirty="0"/>
              <a:t>Les conséquences d’un recrutement raté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49450" y="1769795"/>
            <a:ext cx="2309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FR" altLang="fr-FR" dirty="0"/>
              <a:t>Perte de temps 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1070" y="1490663"/>
            <a:ext cx="8477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143652" y="3059112"/>
            <a:ext cx="168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altLang="fr-FR" dirty="0"/>
              <a:t>Perte d’argent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6842" y="3059112"/>
            <a:ext cx="950912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917448" y="4515776"/>
            <a:ext cx="3122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altLang="fr-FR" dirty="0"/>
              <a:t>Répercussion sur l’entreprise </a:t>
            </a: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41471" y="4515776"/>
            <a:ext cx="1725612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55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503" y="676657"/>
            <a:ext cx="6003875" cy="550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20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7723" y="845622"/>
            <a:ext cx="4386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>
              <a:spcBef>
                <a:spcPct val="0"/>
              </a:spcBef>
              <a:buFont typeface="+mj-lt"/>
              <a:buAutoNum type="romanUcPeriod" startAt="2"/>
              <a:defRPr/>
            </a:pPr>
            <a:r>
              <a:rPr lang="fr-FR" altLang="fr-FR" u="sng" dirty="0"/>
              <a:t>Les conseils et étapes pour bien recruter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760809" y="1461056"/>
            <a:ext cx="4670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244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LE</a:t>
            </a:r>
            <a:r>
              <a:rPr lang="fr-FR" spc="-265" dirty="0">
                <a:solidFill>
                  <a:srgbClr val="244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r-FR" dirty="0">
                <a:solidFill>
                  <a:srgbClr val="244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RECRUTEMENT</a:t>
            </a:r>
            <a:r>
              <a:rPr lang="fr-FR" spc="-305" dirty="0">
                <a:solidFill>
                  <a:srgbClr val="244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r-FR" dirty="0">
                <a:solidFill>
                  <a:srgbClr val="244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NE</a:t>
            </a:r>
            <a:r>
              <a:rPr lang="fr-FR" spc="-270" dirty="0">
                <a:solidFill>
                  <a:srgbClr val="244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r-FR" dirty="0">
                <a:solidFill>
                  <a:srgbClr val="244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S’IMPROVISE</a:t>
            </a:r>
            <a:r>
              <a:rPr lang="fr-FR" spc="-275" dirty="0">
                <a:solidFill>
                  <a:srgbClr val="244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r-FR" spc="-55" dirty="0">
                <a:solidFill>
                  <a:srgbClr val="244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PAS</a:t>
            </a:r>
            <a:r>
              <a:rPr lang="fr-FR" spc="-275" dirty="0">
                <a:solidFill>
                  <a:srgbClr val="244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r-FR" dirty="0">
                <a:solidFill>
                  <a:srgbClr val="244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!</a:t>
            </a:r>
            <a:endParaRPr lang="fr-FR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26829" y="739259"/>
            <a:ext cx="1663700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654428" y="1671067"/>
            <a:ext cx="867829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2400" dirty="0"/>
          </a:p>
          <a:p>
            <a:pPr marL="342900" indent="-342900" eaLnBrk="1" hangingPunct="1">
              <a:buFont typeface="+mj-lt"/>
              <a:buAutoNum type="arabicPeriod"/>
            </a:pPr>
            <a:r>
              <a:rPr lang="fr-FR" altLang="fr-FR" dirty="0"/>
              <a:t>La définition exacte et précise du besoin par la mise en place d’une fiche descriptive détaillée </a:t>
            </a:r>
          </a:p>
          <a:p>
            <a:pPr marL="342900" indent="-342900" eaLnBrk="1" hangingPunct="1">
              <a:buFont typeface="+mj-lt"/>
              <a:buAutoNum type="arabicPeriod"/>
            </a:pPr>
            <a:endParaRPr lang="fr-FR" altLang="fr-FR" dirty="0"/>
          </a:p>
          <a:p>
            <a:pPr marL="342900" indent="-342900" eaLnBrk="1" hangingPunct="1">
              <a:buFont typeface="+mj-lt"/>
              <a:buAutoNum type="arabicPeriod"/>
            </a:pPr>
            <a:r>
              <a:rPr lang="fr-FR" altLang="fr-FR" dirty="0"/>
              <a:t>La mise en place de la campagne de recrutement par le choix des sources de recrutement </a:t>
            </a:r>
          </a:p>
          <a:p>
            <a:pPr marL="342900" indent="-342900" eaLnBrk="1" hangingPunct="1">
              <a:buFont typeface="+mj-lt"/>
              <a:buAutoNum type="arabicPeriod"/>
            </a:pPr>
            <a:endParaRPr lang="fr-FR" altLang="fr-FR" dirty="0"/>
          </a:p>
          <a:p>
            <a:pPr marL="342900" indent="-342900" eaLnBrk="1" hangingPunct="1">
              <a:buFont typeface="+mj-lt"/>
              <a:buAutoNum type="arabicPeriod"/>
            </a:pPr>
            <a:r>
              <a:rPr lang="fr-FR" altLang="fr-FR" dirty="0"/>
              <a:t>L'élaboration du processus de sélection pour le choix des profils adéquats </a:t>
            </a:r>
          </a:p>
          <a:p>
            <a:pPr marL="342900" indent="-342900" eaLnBrk="1" hangingPunct="1">
              <a:buFont typeface="+mj-lt"/>
              <a:buAutoNum type="arabicPeriod"/>
            </a:pPr>
            <a:endParaRPr lang="fr-FR" altLang="fr-FR" dirty="0"/>
          </a:p>
          <a:p>
            <a:pPr marL="342900" indent="-342900" eaLnBrk="1" hangingPunct="1">
              <a:buFont typeface="+mj-lt"/>
              <a:buAutoNum type="arabicPeriod"/>
            </a:pPr>
            <a:r>
              <a:rPr lang="fr-FR" altLang="fr-FR" dirty="0"/>
              <a:t>La décision finale d’embauche et signature du contrat de travail</a:t>
            </a:r>
          </a:p>
          <a:p>
            <a:pPr marL="342900" indent="-342900" eaLnBrk="1" hangingPunct="1">
              <a:buFont typeface="+mj-lt"/>
              <a:buAutoNum type="arabicPeriod"/>
            </a:pPr>
            <a:endParaRPr lang="fr-FR" altLang="fr-FR" dirty="0"/>
          </a:p>
          <a:p>
            <a:pPr marL="342900" indent="-342900" eaLnBrk="1" hangingPunct="1">
              <a:buFont typeface="+mj-lt"/>
              <a:buAutoNum type="arabicPeriod"/>
            </a:pPr>
            <a:r>
              <a:rPr lang="fr-FR" altLang="fr-FR" dirty="0"/>
              <a:t>L'intégration de la recrue et l'observation de son évolution pour juger de la perspicacité du recrutement.</a:t>
            </a:r>
          </a:p>
        </p:txBody>
      </p:sp>
    </p:spTree>
    <p:extLst>
      <p:ext uri="{BB962C8B-B14F-4D97-AF65-F5344CB8AC3E}">
        <p14:creationId xmlns:p14="http://schemas.microsoft.com/office/powerpoint/2010/main" val="289342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70946" y="726505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1A2752"/>
                </a:solidFill>
                <a:latin typeface="Liberation Sans Narrow"/>
                <a:ea typeface="Arial" panose="020B0604020202020204" pitchFamily="34" charset="0"/>
                <a:cs typeface="Arial" panose="020B0604020202020204" pitchFamily="34" charset="0"/>
              </a:rPr>
              <a:t>ASTUCES:</a:t>
            </a:r>
            <a:endParaRPr lang="fr-FR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0" y="918150"/>
            <a:ext cx="892518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2400" dirty="0"/>
          </a:p>
          <a:p>
            <a:pPr marL="342900" indent="-342900">
              <a:buFont typeface="+mj-lt"/>
              <a:buAutoNum type="arabicPeriod"/>
            </a:pPr>
            <a:r>
              <a:rPr lang="fr-FR" altLang="fr-FR" b="1" dirty="0"/>
              <a:t>Associer les différents acteurs du recrutement à la définition du poste et du profil </a:t>
            </a:r>
            <a:r>
              <a:rPr lang="fr-FR" altLang="fr-FR" dirty="0"/>
              <a:t>(on ne recrute pas seul si on peut </a:t>
            </a:r>
            <a:r>
              <a:rPr lang="fr-FR" altLang="fr-FR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endParaRPr lang="fr-FR" altLang="fr-FR" dirty="0"/>
          </a:p>
          <a:p>
            <a:pPr marL="342900" indent="-342900">
              <a:buFont typeface="+mj-lt"/>
              <a:buAutoNum type="arabicPeriod"/>
            </a:pPr>
            <a:r>
              <a:rPr lang="fr-FR" altLang="fr-FR" b="1" dirty="0"/>
              <a:t>A chaque recrutement il faut se poser certaines </a:t>
            </a:r>
            <a:r>
              <a:rPr lang="fr-FR" altLang="fr-FR" b="1" dirty="0" smtClean="0"/>
              <a:t>questions pour </a:t>
            </a:r>
            <a:r>
              <a:rPr lang="fr-FR" altLang="fr-FR" b="1" dirty="0"/>
              <a:t>voir quels vecteurs seront les plus pertinents </a:t>
            </a:r>
            <a:r>
              <a:rPr lang="fr-FR" altLang="fr-FR" dirty="0" smtClean="0"/>
              <a:t>(Quel </a:t>
            </a:r>
            <a:r>
              <a:rPr lang="fr-FR" altLang="fr-FR" dirty="0"/>
              <a:t>est mon secteur d’activité </a:t>
            </a:r>
            <a:r>
              <a:rPr lang="fr-FR" altLang="fr-FR" dirty="0" smtClean="0"/>
              <a:t>?Quels </a:t>
            </a:r>
            <a:r>
              <a:rPr lang="fr-FR" altLang="fr-FR" dirty="0"/>
              <a:t>sont les profils que je recherche ? </a:t>
            </a:r>
            <a:r>
              <a:rPr lang="fr-FR" altLang="fr-FR" dirty="0" smtClean="0"/>
              <a:t>Quelle </a:t>
            </a:r>
            <a:r>
              <a:rPr lang="fr-FR" altLang="fr-FR" dirty="0"/>
              <a:t>est la taille de mon entreprise </a:t>
            </a:r>
            <a:r>
              <a:rPr lang="fr-FR" altLang="fr-FR" dirty="0" smtClean="0"/>
              <a:t>? Quel </a:t>
            </a:r>
            <a:r>
              <a:rPr lang="fr-FR" altLang="fr-FR" dirty="0"/>
              <a:t>est mon objectif </a:t>
            </a:r>
            <a:r>
              <a:rPr lang="fr-FR" altLang="fr-FR" dirty="0" smtClean="0"/>
              <a:t>Quel </a:t>
            </a:r>
            <a:r>
              <a:rPr lang="fr-FR" altLang="fr-FR" dirty="0"/>
              <a:t>est mon </a:t>
            </a:r>
            <a:r>
              <a:rPr lang="fr-FR" altLang="fr-FR" dirty="0" smtClean="0"/>
              <a:t>budget) </a:t>
            </a:r>
            <a:endParaRPr lang="fr-FR" altLang="fr-FR" dirty="0"/>
          </a:p>
          <a:p>
            <a:pPr marL="342900" indent="-342900">
              <a:buFont typeface="+mj-lt"/>
              <a:buAutoNum type="arabicPeriod"/>
            </a:pPr>
            <a:endParaRPr lang="fr-FR" alt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altLang="fr-FR" b="1" dirty="0" smtClean="0"/>
              <a:t>Choisir les bons outils en fonction du recrutement</a:t>
            </a:r>
          </a:p>
          <a:p>
            <a:pPr marL="342900" indent="-342900">
              <a:buFont typeface="+mj-lt"/>
              <a:buAutoNum type="arabicPeriod"/>
            </a:pPr>
            <a:endParaRPr lang="fr-FR" altLang="fr-FR" dirty="0"/>
          </a:p>
          <a:p>
            <a:pPr marL="342900" indent="-342900" eaLnBrk="1" hangingPunct="1">
              <a:buFont typeface="+mj-lt"/>
              <a:buAutoNum type="arabicPeriod"/>
            </a:pPr>
            <a:r>
              <a:rPr lang="fr-FR" altLang="fr-FR" b="1" dirty="0" smtClean="0"/>
              <a:t>Elaborer un processus clair avec </a:t>
            </a:r>
            <a:r>
              <a:rPr lang="fr-FR" altLang="fr-FR" b="1" dirty="0" err="1" smtClean="0"/>
              <a:t>process</a:t>
            </a:r>
            <a:r>
              <a:rPr lang="fr-FR" altLang="fr-FR" b="1" dirty="0" smtClean="0"/>
              <a:t> de sélection identifié et non discriminant</a:t>
            </a:r>
            <a:endParaRPr lang="fr-FR" altLang="fr-FR" b="1" dirty="0"/>
          </a:p>
          <a:p>
            <a:pPr marL="342900" indent="-342900" eaLnBrk="1" hangingPunct="1">
              <a:buFont typeface="+mj-lt"/>
              <a:buAutoNum type="arabicPeriod"/>
            </a:pPr>
            <a:endParaRPr lang="fr-FR" altLang="fr-FR" dirty="0"/>
          </a:p>
          <a:p>
            <a:pPr marL="342900" indent="-342900" eaLnBrk="1" hangingPunct="1">
              <a:buFont typeface="+mj-lt"/>
              <a:buAutoNum type="arabicPeriod"/>
            </a:pPr>
            <a:r>
              <a:rPr lang="fr-FR" altLang="fr-FR" b="1" dirty="0" smtClean="0"/>
              <a:t>Consacrer du temps et un timing précis et à communiquer pour éviter la perte des bons candidats</a:t>
            </a:r>
          </a:p>
          <a:p>
            <a:pPr marL="342900" indent="-342900" eaLnBrk="1" hangingPunct="1">
              <a:buFont typeface="+mj-lt"/>
              <a:buAutoNum type="arabicPeriod"/>
            </a:pPr>
            <a:endParaRPr lang="fr-FR" altLang="fr-FR" dirty="0"/>
          </a:p>
          <a:p>
            <a:pPr marL="342900" indent="-342900" eaLnBrk="1" hangingPunct="1">
              <a:buFont typeface="+mj-lt"/>
              <a:buAutoNum type="arabicPeriod"/>
            </a:pPr>
            <a:r>
              <a:rPr lang="fr-FR" altLang="fr-FR" b="1" dirty="0"/>
              <a:t>8</a:t>
            </a:r>
            <a:r>
              <a:rPr lang="fr-FR" altLang="fr-FR" b="1" dirty="0" smtClean="0"/>
              <a:t>0% d’un recrutement réussi se joue au moment de l’intégration</a:t>
            </a:r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211946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774</Words>
  <Application>Microsoft Office PowerPoint</Application>
  <PresentationFormat>Grand écran</PresentationFormat>
  <Paragraphs>144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Liberation Sans Narrow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PIERRE-GUILBOT Mathilde</dc:creator>
  <cp:lastModifiedBy>PRUDHOMME Jessie</cp:lastModifiedBy>
  <cp:revision>39</cp:revision>
  <dcterms:created xsi:type="dcterms:W3CDTF">2021-03-31T15:32:13Z</dcterms:created>
  <dcterms:modified xsi:type="dcterms:W3CDTF">2021-06-02T10:32:50Z</dcterms:modified>
</cp:coreProperties>
</file>