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Nunito SemiBold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Nunito ExtraBold"/>
      <p:bold r:id="rId31"/>
      <p:boldItalic r:id="rId32"/>
    </p:embeddedFont>
    <p:embeddedFont>
      <p:font typeface="Open Sans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kBTzmfbu0qxm/WfYhOdKAeUU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SemiBold-bold.fntdata"/><Relationship Id="rId23" Type="http://schemas.openxmlformats.org/officeDocument/2006/relationships/font" Target="fonts/Nunito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emiBold-boldItalic.fntdata"/><Relationship Id="rId25" Type="http://schemas.openxmlformats.org/officeDocument/2006/relationships/font" Target="fonts/NunitoSemiBold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ExtraBold-bold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NunitoExtraBold-boldItalic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Ben</a:t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e5c56b88e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TRANSITION: le contrat de domiciliation peut avoir des conséquences fiscales, et ce n’est pas le seul facteur en jeu dans la fiscalité.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Ben</a:t>
            </a:r>
            <a:endParaRPr/>
          </a:p>
        </p:txBody>
      </p:sp>
      <p:sp>
        <p:nvSpPr>
          <p:cNvPr id="238" name="Google Shape;238;gde5c56b88e_1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e5c56b88e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de5c56b88e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e760bde54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 à ce stade, si on récapitule, vous avez déjà décidé de la forme de votre entreprise, du capital social, de son adresse et même du choix de la fiscalité à laquelle elle sera soumise, reste à décider qui va gérer votre entreprise.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de760bde54_2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e5c56b88e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Ben</a:t>
            </a:r>
            <a:endParaRPr/>
          </a:p>
        </p:txBody>
      </p:sp>
      <p:sp>
        <p:nvSpPr>
          <p:cNvPr id="291" name="Google Shape;291;gde5c56b88e_1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e5c56b88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Transition: là, ça y est ! Vous avez défini à quoi va ressembler votre entreprise. Maintenant, pour concrétiser votre projet, vous pouvez compter sur un certain nombre d’aides.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Ben</a:t>
            </a:r>
            <a:endParaRPr/>
          </a:p>
        </p:txBody>
      </p:sp>
      <p:sp>
        <p:nvSpPr>
          <p:cNvPr id="302" name="Google Shape;302;gde5c56b88e_1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e5c56b88e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de5c56b88e_1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e760bde54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Transition : sachez pour chacune de ces étapes, chacun de ces choix Legalstart sera à vos à vos côté pour vous accompagner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de760bde54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e5c56b88e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de5c56b88e_1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Ben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e760bde5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Ben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de760bde54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Ben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5c56b88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Ben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de5c56b88e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e760bde5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TRANSITION: Une fois la forme de votre entreprise arrêtée, il faut définir</a:t>
            </a:r>
            <a:endParaRPr/>
          </a:p>
        </p:txBody>
      </p:sp>
      <p:sp>
        <p:nvSpPr>
          <p:cNvPr id="143" name="Google Shape;143;gde760bde54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e5c56b88e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Thomas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Effectivement premièrement qu’est-ce qu’un Capital ? </a:t>
            </a:r>
            <a:endParaRPr/>
          </a:p>
        </p:txBody>
      </p:sp>
      <p:sp>
        <p:nvSpPr>
          <p:cNvPr id="191" name="Google Shape;191;gde5c56b88e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e760bde54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2 grands sujets : image + répartition des parts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TRANSITION: une société n’est pas que pourvue d’un capital, elle doit aussi disposer d’une adresse physique. Choix faussement simple, il yades choses à prendre en considération.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>
                <a:solidFill>
                  <a:schemeClr val="dk1"/>
                </a:solidFill>
              </a:rPr>
              <a:t>Thomas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de760bde54_2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e5c56b88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Ben</a:t>
            </a:r>
            <a:endParaRPr/>
          </a:p>
        </p:txBody>
      </p:sp>
      <p:sp>
        <p:nvSpPr>
          <p:cNvPr id="227" name="Google Shape;227;gde5c56b88e_1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275" y="0"/>
            <a:ext cx="122872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850" y="358424"/>
            <a:ext cx="4386575" cy="8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400" y="398380"/>
            <a:ext cx="3592649" cy="79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e5c56b88e_1_10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gde5c56b88e_1_10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42" name="Google Shape;242;gde5c56b88e_1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9677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de5c56b88e_1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de5c56b88e_1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de5c56b88e_1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2268375" y="2881475"/>
            <a:ext cx="3165801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de5c56b88e_1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180012" y="2865438"/>
            <a:ext cx="3209925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de5c56b88e_1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8113712" y="2874963"/>
            <a:ext cx="3209925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de5c56b88e_1_100"/>
          <p:cNvSpPr txBox="1"/>
          <p:nvPr/>
        </p:nvSpPr>
        <p:spPr>
          <a:xfrm>
            <a:off x="2627275" y="1641475"/>
            <a:ext cx="244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La domiciliation chez le dirigeant</a:t>
            </a:r>
            <a:endParaRPr b="1" sz="21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gde5c56b88e_1_100"/>
          <p:cNvSpPr txBox="1"/>
          <p:nvPr/>
        </p:nvSpPr>
        <p:spPr>
          <a:xfrm>
            <a:off x="5961775" y="1641475"/>
            <a:ext cx="164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Le bail commercial</a:t>
            </a:r>
            <a:endParaRPr b="1" sz="21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gde5c56b88e_1_100"/>
          <p:cNvSpPr txBox="1"/>
          <p:nvPr/>
        </p:nvSpPr>
        <p:spPr>
          <a:xfrm>
            <a:off x="8642288" y="1641475"/>
            <a:ext cx="215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1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Le contrat de domiciliation</a:t>
            </a:r>
            <a:endParaRPr b="1" sz="21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gde5c56b88e_1_100"/>
          <p:cNvSpPr txBox="1"/>
          <p:nvPr/>
        </p:nvSpPr>
        <p:spPr>
          <a:xfrm>
            <a:off x="2678725" y="3200850"/>
            <a:ext cx="2345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Le plus courant et le plus facile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Si le bail d’habitation ne s’y oppose pas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Si vous n’accueillez pas de public ou d’employés chez vous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gde5c56b88e_1_100"/>
          <p:cNvSpPr txBox="1"/>
          <p:nvPr/>
        </p:nvSpPr>
        <p:spPr>
          <a:xfrm>
            <a:off x="5616651" y="3266850"/>
            <a:ext cx="2235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Classique (3x3 ans) ou précaire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Possibilité de dissocier siège social et établissement principal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gde5c56b88e_1_100"/>
          <p:cNvSpPr txBox="1"/>
          <p:nvPr/>
        </p:nvSpPr>
        <p:spPr>
          <a:xfrm>
            <a:off x="8571500" y="3266850"/>
            <a:ext cx="229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Protection de la vie privée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Possibilité de bénéficier d’un emplacement prestigieux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3445E"/>
              </a:buClr>
              <a:buSzPts val="1400"/>
              <a:buFont typeface="Nunito"/>
              <a:buChar char="●"/>
            </a:pPr>
            <a:r>
              <a:rPr lang="fr-FR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Flexible et peu cher</a:t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4" name="Google Shape;254;gde5c56b88e_1_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6725" y="564600"/>
            <a:ext cx="923926" cy="9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de5c56b88e_1_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3013" y="564600"/>
            <a:ext cx="923926" cy="9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de5c56b88e_1_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89313" y="717550"/>
            <a:ext cx="923924" cy="92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e5c56b88e_1_7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gde5c56b88e_1_7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63" name="Google Shape;263;gde5c56b88e_1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967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de5c56b88e_1_74"/>
          <p:cNvSpPr txBox="1"/>
          <p:nvPr/>
        </p:nvSpPr>
        <p:spPr>
          <a:xfrm>
            <a:off x="2950425" y="3225900"/>
            <a:ext cx="58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Quel régime fiscal choisir ? 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gde5c56b88e_1_74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de5c56b88e_1_74"/>
          <p:cNvSpPr txBox="1"/>
          <p:nvPr/>
        </p:nvSpPr>
        <p:spPr>
          <a:xfrm>
            <a:off x="5405350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7" name="Google Shape;267;gde5c56b88e_1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e760bde54_2_10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gde760bde54_2_10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74" name="Google Shape;274;gde760bde54_2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25" y="0"/>
            <a:ext cx="123063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de760bde54_2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de760bde54_2_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de760bde54_2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40125" y="1061249"/>
            <a:ext cx="7196300" cy="216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de760bde54_2_100"/>
          <p:cNvSpPr txBox="1"/>
          <p:nvPr/>
        </p:nvSpPr>
        <p:spPr>
          <a:xfrm>
            <a:off x="5079175" y="445588"/>
            <a:ext cx="551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Choix entre impôt sur les sociétés (IS) ou sur le revenu (IR)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79" name="Google Shape;279;gde760bde54_2_100"/>
          <p:cNvSpPr txBox="1"/>
          <p:nvPr/>
        </p:nvSpPr>
        <p:spPr>
          <a:xfrm>
            <a:off x="4708750" y="1230375"/>
            <a:ext cx="6364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b="1" lang="fr-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IR</a:t>
            </a: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: la société n’est pas redevable. Ce sont les associés qui paient l’impôt sur les bénéfices de la société.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b="1" lang="fr-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 </a:t>
            </a: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 la société déclare et paie l’impôt sur les bénéfices réalisés. Les associés ne sont imposables à l’IR que s’ils perçoivent des dividendes ou une rémunération.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•"/>
            </a:pPr>
            <a:r>
              <a:rPr b="1" lang="fr-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 choix de l’impôt sur les sociétés (IS) est irrévocable.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Google Shape;280;gde760bde54_2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34950" y="3572037"/>
            <a:ext cx="7196300" cy="1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de760bde54_2_100"/>
          <p:cNvSpPr txBox="1"/>
          <p:nvPr/>
        </p:nvSpPr>
        <p:spPr>
          <a:xfrm>
            <a:off x="5074000" y="3198138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Le taux d’imposition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82" name="Google Shape;282;gde760bde54_2_100"/>
          <p:cNvSpPr txBox="1"/>
          <p:nvPr/>
        </p:nvSpPr>
        <p:spPr>
          <a:xfrm>
            <a:off x="4703575" y="3741150"/>
            <a:ext cx="624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b="1" lang="fr-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IR</a:t>
            </a: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: taux d’imposition dépend des revenus de votre foyer fiscal (jusqu’à 45% en fonction des revenus)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b="1" lang="fr-FR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IS</a:t>
            </a: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: 28% sur la totalité du résultat fiscal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83" name="Google Shape;283;gde760bde54_2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40125" y="5320825"/>
            <a:ext cx="7196300" cy="13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de760bde54_2_100"/>
          <p:cNvSpPr txBox="1"/>
          <p:nvPr/>
        </p:nvSpPr>
        <p:spPr>
          <a:xfrm>
            <a:off x="5079175" y="4971938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La TVA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85" name="Google Shape;285;gde760bde54_2_100"/>
          <p:cNvSpPr txBox="1"/>
          <p:nvPr/>
        </p:nvSpPr>
        <p:spPr>
          <a:xfrm>
            <a:off x="4708750" y="5489925"/>
            <a:ext cx="624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Déclaration trimestrielle ou mensuelle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franchise en base de TVA (BIC: 85 800€, BNC: 34 400€)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86" name="Google Shape;286;gde760bde54_2_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3918" y="3772771"/>
            <a:ext cx="933007" cy="95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de760bde54_2_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3923" y="1549995"/>
            <a:ext cx="933000" cy="91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de760bde54_2_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33922" y="5433650"/>
            <a:ext cx="933008" cy="952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e5c56b88e_1_5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gde5c56b88e_1_5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95" name="Google Shape;295;gde5c56b88e_1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50" y="0"/>
            <a:ext cx="122421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de5c56b88e_1_56"/>
          <p:cNvSpPr txBox="1"/>
          <p:nvPr/>
        </p:nvSpPr>
        <p:spPr>
          <a:xfrm>
            <a:off x="2950425" y="3225900"/>
            <a:ext cx="58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Qui peut être le dirigeant d’entreprise?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gde5c56b88e_1_56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de5c56b88e_1_56"/>
          <p:cNvSpPr txBox="1"/>
          <p:nvPr/>
        </p:nvSpPr>
        <p:spPr>
          <a:xfrm>
            <a:off x="5367250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9" name="Google Shape;299;gde5c56b88e_1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e5c56b88e_1_106"/>
          <p:cNvSpPr txBox="1"/>
          <p:nvPr>
            <p:ph type="ctrTitle"/>
          </p:nvPr>
        </p:nvSpPr>
        <p:spPr>
          <a:xfrm>
            <a:off x="1524000" y="3103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5" name="Google Shape;305;gde5c56b88e_1_106"/>
          <p:cNvSpPr txBox="1"/>
          <p:nvPr>
            <p:ph idx="1" type="subTitle"/>
          </p:nvPr>
        </p:nvSpPr>
        <p:spPr>
          <a:xfrm>
            <a:off x="1548563" y="17925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06" name="Google Shape;306;gde5c56b88e_1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25" y="0"/>
            <a:ext cx="123063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de5c56b88e_1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de5c56b88e_1_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de5c56b88e_1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468725" y="681675"/>
            <a:ext cx="7196300" cy="16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de5c56b88e_1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458400" y="4592525"/>
            <a:ext cx="7206625" cy="16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de5c56b88e_1_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482962" y="2688650"/>
            <a:ext cx="7206625" cy="16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de5c56b88e_1_106"/>
          <p:cNvSpPr txBox="1"/>
          <p:nvPr/>
        </p:nvSpPr>
        <p:spPr>
          <a:xfrm>
            <a:off x="5307775" y="332800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Les personnes autorisées à être dirigeant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3" name="Google Shape;313;gde5c56b88e_1_106"/>
          <p:cNvSpPr txBox="1"/>
          <p:nvPr/>
        </p:nvSpPr>
        <p:spPr>
          <a:xfrm>
            <a:off x="5307775" y="4298200"/>
            <a:ext cx="489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La liberté de révocation et de démission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4" name="Google Shape;314;gde5c56b88e_1_106"/>
          <p:cNvSpPr txBox="1"/>
          <p:nvPr/>
        </p:nvSpPr>
        <p:spPr>
          <a:xfrm>
            <a:off x="5436188" y="2332075"/>
            <a:ext cx="526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Les non ressortissants de l’UE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15" name="Google Shape;315;gde5c56b88e_1_106"/>
          <p:cNvSpPr txBox="1"/>
          <p:nvPr/>
        </p:nvSpPr>
        <p:spPr>
          <a:xfrm>
            <a:off x="4921575" y="1129900"/>
            <a:ext cx="624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Les majeurs capables et les mineurs émancipés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L’absence de condamnation du dirigeant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6" name="Google Shape;316;gde5c56b88e_1_106"/>
          <p:cNvSpPr txBox="1"/>
          <p:nvPr/>
        </p:nvSpPr>
        <p:spPr>
          <a:xfrm>
            <a:off x="4921575" y="4902300"/>
            <a:ext cx="669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Les associés peuvent révoquer le dirigeant à tout moment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Les dirigeants peuvent démissionner à tout moment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possibilité de faire un contrat avec une indemnisation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7" name="Google Shape;317;gde5c56b88e_1_106"/>
          <p:cNvSpPr txBox="1"/>
          <p:nvPr/>
        </p:nvSpPr>
        <p:spPr>
          <a:xfrm>
            <a:off x="4946137" y="2998425"/>
            <a:ext cx="650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Domicile en France : avoir un titre de séjour VPF, commerçant ou artisan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Domicile hors de France : pas d’obligation particulière</a:t>
            </a:r>
            <a:endParaRPr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318" name="Google Shape;318;gde5c56b88e_1_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0" y="991438"/>
            <a:ext cx="1015800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de5c56b88e_1_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82900" y="4902288"/>
            <a:ext cx="1015800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de5c56b88e_1_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7463" y="2998425"/>
            <a:ext cx="1015800" cy="10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e5c56b88e_1_6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gde5c56b88e_1_6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7" name="Google Shape;327;gde5c56b88e_1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872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de5c56b88e_1_65"/>
          <p:cNvSpPr txBox="1"/>
          <p:nvPr/>
        </p:nvSpPr>
        <p:spPr>
          <a:xfrm>
            <a:off x="2950425" y="3225900"/>
            <a:ext cx="6182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Quelles aides à la création d’entreprise ?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gde5c56b88e_1_65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de5c56b88e_1_65"/>
          <p:cNvSpPr txBox="1"/>
          <p:nvPr/>
        </p:nvSpPr>
        <p:spPr>
          <a:xfrm>
            <a:off x="5395825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1" name="Google Shape;331;gde5c56b88e_1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de760bde54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8" y="10000"/>
            <a:ext cx="1229677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de760bde54_0_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de760bde54_0_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gde760bde54_0_240"/>
          <p:cNvGrpSpPr/>
          <p:nvPr/>
        </p:nvGrpSpPr>
        <p:grpSpPr>
          <a:xfrm>
            <a:off x="2396834" y="417689"/>
            <a:ext cx="9441361" cy="6042603"/>
            <a:chOff x="2252275" y="4956374"/>
            <a:chExt cx="8962750" cy="1901625"/>
          </a:xfrm>
        </p:grpSpPr>
        <p:pic>
          <p:nvPicPr>
            <p:cNvPr id="340" name="Google Shape;340;gde760bde54_0_2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2252275" y="4956374"/>
              <a:ext cx="8962750" cy="1901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gde760bde54_0_240"/>
            <p:cNvSpPr txBox="1"/>
            <p:nvPr/>
          </p:nvSpPr>
          <p:spPr>
            <a:xfrm>
              <a:off x="3056688" y="5186891"/>
              <a:ext cx="7353900" cy="1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>
                  <a:solidFill>
                    <a:srgbClr val="E06666"/>
                  </a:solidFill>
                  <a:latin typeface="Nunito ExtraBold"/>
                  <a:ea typeface="Nunito ExtraBold"/>
                  <a:cs typeface="Nunito ExtraBold"/>
                  <a:sym typeface="Nunito ExtraBold"/>
                </a:rPr>
                <a:t>Aides à la création d’entreprise</a:t>
              </a:r>
              <a:endParaRPr sz="20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endParaRPr>
            </a:p>
          </p:txBody>
        </p:sp>
      </p:grpSp>
      <p:cxnSp>
        <p:nvCxnSpPr>
          <p:cNvPr id="342" name="Google Shape;342;gde760bde54_0_240"/>
          <p:cNvCxnSpPr/>
          <p:nvPr/>
        </p:nvCxnSpPr>
        <p:spPr>
          <a:xfrm flipH="1" rot="10800000">
            <a:off x="3089304" y="2444119"/>
            <a:ext cx="80571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gde760bde54_0_240"/>
          <p:cNvCxnSpPr/>
          <p:nvPr/>
        </p:nvCxnSpPr>
        <p:spPr>
          <a:xfrm flipH="1" rot="10800000">
            <a:off x="3089304" y="3206864"/>
            <a:ext cx="80571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gde760bde54_0_240"/>
          <p:cNvCxnSpPr/>
          <p:nvPr/>
        </p:nvCxnSpPr>
        <p:spPr>
          <a:xfrm>
            <a:off x="3089304" y="4024772"/>
            <a:ext cx="80571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gde760bde54_0_240"/>
          <p:cNvCxnSpPr/>
          <p:nvPr/>
        </p:nvCxnSpPr>
        <p:spPr>
          <a:xfrm>
            <a:off x="4546071" y="1848063"/>
            <a:ext cx="0" cy="377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gde760bde54_0_240"/>
          <p:cNvSpPr txBox="1"/>
          <p:nvPr/>
        </p:nvSpPr>
        <p:spPr>
          <a:xfrm>
            <a:off x="7673055" y="162575"/>
            <a:ext cx="316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7" name="Google Shape;347;gde760bde54_0_240"/>
          <p:cNvCxnSpPr/>
          <p:nvPr/>
        </p:nvCxnSpPr>
        <p:spPr>
          <a:xfrm flipH="1" rot="10800000">
            <a:off x="3089304" y="4866350"/>
            <a:ext cx="80571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8" name="Google Shape;348;gde760bde54_0_240"/>
          <p:cNvSpPr txBox="1"/>
          <p:nvPr/>
        </p:nvSpPr>
        <p:spPr>
          <a:xfrm>
            <a:off x="3305890" y="2526303"/>
            <a:ext cx="91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ACRE</a:t>
            </a:r>
            <a:endParaRPr b="1" sz="15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gde760bde54_0_240"/>
          <p:cNvSpPr txBox="1"/>
          <p:nvPr/>
        </p:nvSpPr>
        <p:spPr>
          <a:xfrm>
            <a:off x="3305889" y="4071160"/>
            <a:ext cx="81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ARCE</a:t>
            </a:r>
            <a:endParaRPr b="1" sz="15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gde760bde54_0_240"/>
          <p:cNvSpPr txBox="1"/>
          <p:nvPr/>
        </p:nvSpPr>
        <p:spPr>
          <a:xfrm>
            <a:off x="3305903" y="4947890"/>
            <a:ext cx="91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NACRE</a:t>
            </a:r>
            <a:endParaRPr b="1" sz="15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gde760bde54_0_240"/>
          <p:cNvSpPr txBox="1"/>
          <p:nvPr/>
        </p:nvSpPr>
        <p:spPr>
          <a:xfrm>
            <a:off x="4728604" y="2484243"/>
            <a:ext cx="245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Exonération partielle de charges sociales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2" name="Google Shape;352;gde760bde54_0_240"/>
          <p:cNvSpPr txBox="1"/>
          <p:nvPr/>
        </p:nvSpPr>
        <p:spPr>
          <a:xfrm>
            <a:off x="4728604" y="4060434"/>
            <a:ext cx="316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Versement de l’ARE sous forme de capital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3" name="Google Shape;353;gde760bde54_0_240"/>
          <p:cNvSpPr txBox="1"/>
          <p:nvPr/>
        </p:nvSpPr>
        <p:spPr>
          <a:xfrm>
            <a:off x="4711065" y="4866356"/>
            <a:ext cx="296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Aide au montage, p</a:t>
            </a: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rêts à taux 0 %, accompagnement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4" name="Google Shape;354;gde760bde54_0_240"/>
          <p:cNvSpPr txBox="1"/>
          <p:nvPr/>
        </p:nvSpPr>
        <p:spPr>
          <a:xfrm>
            <a:off x="8213097" y="2484250"/>
            <a:ext cx="256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majorité des entrepreneurs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5" name="Google Shape;355;gde760bde54_0_240"/>
          <p:cNvSpPr txBox="1"/>
          <p:nvPr/>
        </p:nvSpPr>
        <p:spPr>
          <a:xfrm>
            <a:off x="3305889" y="3277327"/>
            <a:ext cx="81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5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ARE</a:t>
            </a:r>
            <a:endParaRPr b="1" sz="15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6" name="Google Shape;356;gde760bde54_0_240"/>
          <p:cNvSpPr txBox="1"/>
          <p:nvPr/>
        </p:nvSpPr>
        <p:spPr>
          <a:xfrm>
            <a:off x="4728604" y="3254513"/>
            <a:ext cx="273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Maintien des allocations chômage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7" name="Google Shape;357;gde760bde54_0_240"/>
          <p:cNvSpPr txBox="1"/>
          <p:nvPr/>
        </p:nvSpPr>
        <p:spPr>
          <a:xfrm>
            <a:off x="8213097" y="3279070"/>
            <a:ext cx="256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Demandeurs d’emploi éligibles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8" name="Google Shape;358;gde760bde54_0_240"/>
          <p:cNvSpPr txBox="1"/>
          <p:nvPr/>
        </p:nvSpPr>
        <p:spPr>
          <a:xfrm>
            <a:off x="8213097" y="4104332"/>
            <a:ext cx="256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Demandeurs d’emploi éligibles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cxnSp>
        <p:nvCxnSpPr>
          <p:cNvPr id="359" name="Google Shape;359;gde760bde54_0_240"/>
          <p:cNvCxnSpPr/>
          <p:nvPr/>
        </p:nvCxnSpPr>
        <p:spPr>
          <a:xfrm flipH="1">
            <a:off x="8014511" y="1870159"/>
            <a:ext cx="35700" cy="37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0" name="Google Shape;360;gde760bde54_0_240"/>
          <p:cNvSpPr txBox="1"/>
          <p:nvPr/>
        </p:nvSpPr>
        <p:spPr>
          <a:xfrm>
            <a:off x="5327323" y="1911730"/>
            <a:ext cx="125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Quoi ?</a:t>
            </a:r>
            <a:endParaRPr b="1" sz="18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gde760bde54_0_240"/>
          <p:cNvSpPr txBox="1"/>
          <p:nvPr/>
        </p:nvSpPr>
        <p:spPr>
          <a:xfrm>
            <a:off x="8213097" y="1887172"/>
            <a:ext cx="173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Pour qui ?</a:t>
            </a:r>
            <a:endParaRPr b="1" sz="1800">
              <a:solidFill>
                <a:srgbClr val="E0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gde760bde54_0_240"/>
          <p:cNvSpPr txBox="1"/>
          <p:nvPr/>
        </p:nvSpPr>
        <p:spPr>
          <a:xfrm>
            <a:off x="8267823" y="4866356"/>
            <a:ext cx="256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Demandeurs d’emploi, 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- 26 ans, etc.</a:t>
            </a:r>
            <a:endParaRPr sz="1500">
              <a:solidFill>
                <a:srgbClr val="33445E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e5c56b88e_1_8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8" name="Google Shape;368;gde5c56b88e_1_8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69" name="Google Shape;369;gde5c56b88e_1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9850" y="0"/>
            <a:ext cx="123062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de5c56b88e_1_83"/>
          <p:cNvSpPr txBox="1"/>
          <p:nvPr/>
        </p:nvSpPr>
        <p:spPr>
          <a:xfrm>
            <a:off x="3818074" y="3643375"/>
            <a:ext cx="4234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vous aide à créer votre entreprise 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1" name="Google Shape;371;gde5c56b88e_1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638" y="2401463"/>
            <a:ext cx="5563374" cy="11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de5c56b88e_1_83"/>
          <p:cNvSpPr txBox="1"/>
          <p:nvPr/>
        </p:nvSpPr>
        <p:spPr>
          <a:xfrm>
            <a:off x="3580474" y="1325475"/>
            <a:ext cx="4709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La solution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3" name="Google Shape;373;gde5c56b88e_1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80" name="Google Shape;3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50" y="0"/>
            <a:ext cx="122421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300" y="1476375"/>
            <a:ext cx="4609397" cy="10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400" y="1530350"/>
            <a:ext cx="3720300" cy="9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165900" y="2631350"/>
            <a:ext cx="586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1ère plateforme de services juridiques en ligne</a:t>
            </a:r>
            <a:endParaRPr b="1" sz="2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837388" y="4310075"/>
            <a:ext cx="6517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Créateurs d’entreprises, réalisez l’ensemble de vos formalités juridiques en ligne</a:t>
            </a:r>
            <a:endParaRPr sz="22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7625" y="5718725"/>
            <a:ext cx="1809175" cy="4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e760bde54_2_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gde760bde54_2_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7" name="Google Shape;107;gde760bde54_2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9677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e760bde54_2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de760bde54_2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de760bde54_2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2357625" y="2370675"/>
            <a:ext cx="3165801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de760bde54_2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5269262" y="2354638"/>
            <a:ext cx="3209925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de760bde54_2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8202962" y="2364163"/>
            <a:ext cx="3209925" cy="27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de760bde54_2_5"/>
          <p:cNvSpPr txBox="1"/>
          <p:nvPr/>
        </p:nvSpPr>
        <p:spPr>
          <a:xfrm>
            <a:off x="2878977" y="1347225"/>
            <a:ext cx="385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900" u="none" cap="none" strike="noStrike">
                <a:solidFill>
                  <a:srgbClr val="3F4A65"/>
                </a:solidFill>
                <a:latin typeface="Open Sans"/>
                <a:ea typeface="Open Sans"/>
                <a:cs typeface="Open Sans"/>
                <a:sym typeface="Open Sans"/>
              </a:rPr>
              <a:t>Legalstart</a:t>
            </a:r>
            <a:r>
              <a:rPr b="1" i="0" lang="fr-FR" sz="2900" u="none" cap="none" strike="noStrike">
                <a:solidFill>
                  <a:srgbClr val="3F4A65"/>
                </a:solidFill>
                <a:latin typeface="Open Sans"/>
                <a:ea typeface="Open Sans"/>
                <a:cs typeface="Open Sans"/>
                <a:sym typeface="Open Sans"/>
              </a:rPr>
              <a:t> c'est :</a:t>
            </a:r>
            <a:r>
              <a:rPr b="1" i="0" lang="fr-FR" sz="2600" u="none" cap="none" strike="noStrike">
                <a:solidFill>
                  <a:srgbClr val="3F4A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700"/>
          </a:p>
        </p:txBody>
      </p:sp>
      <p:sp>
        <p:nvSpPr>
          <p:cNvPr id="114" name="Google Shape;114;gde760bde54_2_5"/>
          <p:cNvSpPr txBox="1"/>
          <p:nvPr/>
        </p:nvSpPr>
        <p:spPr>
          <a:xfrm>
            <a:off x="2878978" y="3063425"/>
            <a:ext cx="2123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+ de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fr-FR" sz="2300" u="none" cap="none" strike="noStrike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200 000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gde760bde54_2_5"/>
          <p:cNvSpPr txBox="1"/>
          <p:nvPr/>
        </p:nvSpPr>
        <p:spPr>
          <a:xfrm>
            <a:off x="2997025" y="3564925"/>
            <a:ext cx="188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entrepreneurs accompagnés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gde760bde54_2_5"/>
          <p:cNvSpPr txBox="1"/>
          <p:nvPr/>
        </p:nvSpPr>
        <p:spPr>
          <a:xfrm>
            <a:off x="6086578" y="3063416"/>
            <a:ext cx="157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+ de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fr-FR" sz="23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1 </a:t>
            </a:r>
            <a:r>
              <a:rPr b="1" i="0" lang="fr-FR" sz="2300" u="none" cap="none" strike="noStrike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000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gde760bde54_2_5"/>
          <p:cNvSpPr txBox="1"/>
          <p:nvPr/>
        </p:nvSpPr>
        <p:spPr>
          <a:xfrm>
            <a:off x="6048928" y="3564932"/>
            <a:ext cx="16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démarches par semaine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gde760bde54_2_5"/>
          <p:cNvSpPr txBox="1"/>
          <p:nvPr/>
        </p:nvSpPr>
        <p:spPr>
          <a:xfrm>
            <a:off x="9081853" y="3063416"/>
            <a:ext cx="157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+ de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fr-FR" sz="2300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b="1" i="0" lang="fr-FR" sz="2300" u="none" cap="none" strike="noStrike">
                <a:solidFill>
                  <a:srgbClr val="E06666"/>
                </a:solidFill>
                <a:latin typeface="Nunito"/>
                <a:ea typeface="Nunito"/>
                <a:cs typeface="Nunito"/>
                <a:sym typeface="Nunito"/>
              </a:rPr>
              <a:t>00</a:t>
            </a:r>
            <a:r>
              <a:rPr b="1" i="0" lang="fr-FR" sz="2300" u="none" cap="none" strike="noStrike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gde760bde54_2_5"/>
          <p:cNvSpPr txBox="1"/>
          <p:nvPr/>
        </p:nvSpPr>
        <p:spPr>
          <a:xfrm>
            <a:off x="9081850" y="3510075"/>
            <a:ext cx="1887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>
                <a:solidFill>
                  <a:srgbClr val="3F4A65"/>
                </a:solidFill>
                <a:latin typeface="Nunito"/>
                <a:ea typeface="Nunito"/>
                <a:cs typeface="Nunito"/>
                <a:sym typeface="Nunito"/>
              </a:rPr>
              <a:t>secteurs d’activité couverts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967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3183450" y="1544025"/>
            <a:ext cx="5825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Les réponses aux 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questions que tout entrepreneur se pose !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30750" y="2371325"/>
            <a:ext cx="1330500" cy="12930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5723025" y="2371325"/>
            <a:ext cx="82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7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b="1" sz="7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e5c56b88e_1_1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6" name="Google Shape;136;gde5c56b88e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872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de5c56b88e_1_17"/>
          <p:cNvSpPr txBox="1"/>
          <p:nvPr/>
        </p:nvSpPr>
        <p:spPr>
          <a:xfrm>
            <a:off x="2950425" y="3225900"/>
            <a:ext cx="58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Quelle forme juridique adopter ?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gde5c56b88e_1_17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de5c56b88e_1_17"/>
          <p:cNvSpPr txBox="1"/>
          <p:nvPr/>
        </p:nvSpPr>
        <p:spPr>
          <a:xfrm>
            <a:off x="5395825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0" name="Google Shape;140;gde5c56b88e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de760bde54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42798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gde760bde54_0_178"/>
          <p:cNvGrpSpPr/>
          <p:nvPr/>
        </p:nvGrpSpPr>
        <p:grpSpPr>
          <a:xfrm>
            <a:off x="2252275" y="4320924"/>
            <a:ext cx="8962750" cy="1901625"/>
            <a:chOff x="2622687" y="246924"/>
            <a:chExt cx="8962750" cy="1901625"/>
          </a:xfrm>
        </p:grpSpPr>
        <p:pic>
          <p:nvPicPr>
            <p:cNvPr id="147" name="Google Shape;147;gde760bde54_0_1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2622687" y="246924"/>
              <a:ext cx="8962750" cy="1901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8" name="Google Shape;148;gde760bde54_0_178"/>
            <p:cNvCxnSpPr/>
            <p:nvPr/>
          </p:nvCxnSpPr>
          <p:spPr>
            <a:xfrm flipH="1" rot="10800000">
              <a:off x="3214338" y="885214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gde760bde54_0_178"/>
            <p:cNvCxnSpPr/>
            <p:nvPr/>
          </p:nvCxnSpPr>
          <p:spPr>
            <a:xfrm flipH="1" rot="10800000">
              <a:off x="3214338" y="1219075"/>
              <a:ext cx="7648200" cy="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gde760bde54_0_178"/>
            <p:cNvCxnSpPr/>
            <p:nvPr/>
          </p:nvCxnSpPr>
          <p:spPr>
            <a:xfrm>
              <a:off x="3214338" y="1577443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gde760bde54_0_178"/>
            <p:cNvCxnSpPr/>
            <p:nvPr/>
          </p:nvCxnSpPr>
          <p:spPr>
            <a:xfrm>
              <a:off x="7098813" y="890474"/>
              <a:ext cx="10500" cy="106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2" name="Google Shape;152;gde760bde54_0_178"/>
          <p:cNvGrpSpPr/>
          <p:nvPr/>
        </p:nvGrpSpPr>
        <p:grpSpPr>
          <a:xfrm>
            <a:off x="2252275" y="676937"/>
            <a:ext cx="8962750" cy="1901625"/>
            <a:chOff x="2317887" y="-57876"/>
            <a:chExt cx="8962750" cy="1901625"/>
          </a:xfrm>
        </p:grpSpPr>
        <p:pic>
          <p:nvPicPr>
            <p:cNvPr id="153" name="Google Shape;153;gde760bde54_0_1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2317887" y="-57876"/>
              <a:ext cx="8962750" cy="1901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4" name="Google Shape;154;gde760bde54_0_178"/>
            <p:cNvCxnSpPr/>
            <p:nvPr/>
          </p:nvCxnSpPr>
          <p:spPr>
            <a:xfrm flipH="1" rot="10800000">
              <a:off x="2909538" y="580414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gde760bde54_0_178"/>
            <p:cNvCxnSpPr/>
            <p:nvPr/>
          </p:nvCxnSpPr>
          <p:spPr>
            <a:xfrm flipH="1" rot="10800000">
              <a:off x="2909538" y="914275"/>
              <a:ext cx="7648200" cy="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gde760bde54_0_178"/>
            <p:cNvCxnSpPr/>
            <p:nvPr/>
          </p:nvCxnSpPr>
          <p:spPr>
            <a:xfrm>
              <a:off x="2909538" y="1272643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gde760bde54_0_178"/>
            <p:cNvCxnSpPr/>
            <p:nvPr/>
          </p:nvCxnSpPr>
          <p:spPr>
            <a:xfrm>
              <a:off x="6794013" y="585674"/>
              <a:ext cx="10500" cy="106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8" name="Google Shape;158;gde760bde54_0_178"/>
          <p:cNvGrpSpPr/>
          <p:nvPr/>
        </p:nvGrpSpPr>
        <p:grpSpPr>
          <a:xfrm>
            <a:off x="2252275" y="2478199"/>
            <a:ext cx="8962750" cy="1901625"/>
            <a:chOff x="2252275" y="1612187"/>
            <a:chExt cx="8962750" cy="1901625"/>
          </a:xfrm>
        </p:grpSpPr>
        <p:pic>
          <p:nvPicPr>
            <p:cNvPr id="159" name="Google Shape;159;gde760bde54_0_1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2252275" y="1612187"/>
              <a:ext cx="8962750" cy="1901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0" name="Google Shape;160;gde760bde54_0_178"/>
            <p:cNvCxnSpPr/>
            <p:nvPr/>
          </p:nvCxnSpPr>
          <p:spPr>
            <a:xfrm flipH="1" rot="10800000">
              <a:off x="2843925" y="2250476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" name="Google Shape;161;gde760bde54_0_178"/>
            <p:cNvCxnSpPr/>
            <p:nvPr/>
          </p:nvCxnSpPr>
          <p:spPr>
            <a:xfrm flipH="1" rot="10800000">
              <a:off x="2843925" y="2584338"/>
              <a:ext cx="7648200" cy="8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gde760bde54_0_178"/>
            <p:cNvCxnSpPr/>
            <p:nvPr/>
          </p:nvCxnSpPr>
          <p:spPr>
            <a:xfrm>
              <a:off x="2843925" y="2942705"/>
              <a:ext cx="7648200" cy="3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gde760bde54_0_178"/>
            <p:cNvCxnSpPr/>
            <p:nvPr/>
          </p:nvCxnSpPr>
          <p:spPr>
            <a:xfrm>
              <a:off x="6728400" y="2255737"/>
              <a:ext cx="10500" cy="106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64" name="Google Shape;164;gde760bde54_0_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de760bde54_0_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de760bde54_0_178"/>
          <p:cNvSpPr txBox="1"/>
          <p:nvPr/>
        </p:nvSpPr>
        <p:spPr>
          <a:xfrm>
            <a:off x="3056700" y="815500"/>
            <a:ext cx="73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33445E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RESPONSABILITÉ DU DIRIGEANT LIMITÉE AUX APPORTS</a:t>
            </a:r>
            <a:endParaRPr sz="1800">
              <a:solidFill>
                <a:srgbClr val="33445E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67" name="Google Shape;167;gde760bde54_0_178"/>
          <p:cNvSpPr txBox="1"/>
          <p:nvPr/>
        </p:nvSpPr>
        <p:spPr>
          <a:xfrm>
            <a:off x="3056700" y="2654575"/>
            <a:ext cx="73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33445E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FACILITÉ DE CRÉATION / DISSOLUTION</a:t>
            </a:r>
            <a:endParaRPr sz="1800">
              <a:solidFill>
                <a:srgbClr val="33445E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68" name="Google Shape;168;gde760bde54_0_178"/>
          <p:cNvSpPr txBox="1"/>
          <p:nvPr/>
        </p:nvSpPr>
        <p:spPr>
          <a:xfrm>
            <a:off x="3056700" y="4431700"/>
            <a:ext cx="73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33445E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FACILITÉ D’ENTRÉE ET DE SORTIE DES ASSOCIÉS</a:t>
            </a:r>
            <a:endParaRPr sz="1800">
              <a:solidFill>
                <a:srgbClr val="33445E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grpSp>
        <p:nvGrpSpPr>
          <p:cNvPr id="169" name="Google Shape;169;gde760bde54_0_178"/>
          <p:cNvGrpSpPr/>
          <p:nvPr/>
        </p:nvGrpSpPr>
        <p:grpSpPr>
          <a:xfrm>
            <a:off x="3585675" y="1260475"/>
            <a:ext cx="1807500" cy="1136438"/>
            <a:chOff x="3585675" y="1260475"/>
            <a:chExt cx="1807500" cy="1136438"/>
          </a:xfrm>
        </p:grpSpPr>
        <p:sp>
          <p:nvSpPr>
            <p:cNvPr id="170" name="Google Shape;170;gde760bde54_0_178"/>
            <p:cNvSpPr txBox="1"/>
            <p:nvPr/>
          </p:nvSpPr>
          <p:spPr>
            <a:xfrm>
              <a:off x="3807825" y="1260475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SAS / SASU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71" name="Google Shape;171;gde760bde54_0_178"/>
            <p:cNvSpPr txBox="1"/>
            <p:nvPr/>
          </p:nvSpPr>
          <p:spPr>
            <a:xfrm>
              <a:off x="3807825" y="1597050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SARL / EURL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72" name="Google Shape;172;gde760bde54_0_178"/>
            <p:cNvSpPr txBox="1"/>
            <p:nvPr/>
          </p:nvSpPr>
          <p:spPr>
            <a:xfrm>
              <a:off x="3585675" y="1981413"/>
              <a:ext cx="1807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Auto entrepreneur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173" name="Google Shape;173;gde760bde54_0_178"/>
          <p:cNvGrpSpPr/>
          <p:nvPr/>
        </p:nvGrpSpPr>
        <p:grpSpPr>
          <a:xfrm>
            <a:off x="3585675" y="3062275"/>
            <a:ext cx="1807500" cy="1149775"/>
            <a:chOff x="3585675" y="539525"/>
            <a:chExt cx="1807500" cy="1149775"/>
          </a:xfrm>
        </p:grpSpPr>
        <p:sp>
          <p:nvSpPr>
            <p:cNvPr id="174" name="Google Shape;174;gde760bde54_0_178"/>
            <p:cNvSpPr txBox="1"/>
            <p:nvPr/>
          </p:nvSpPr>
          <p:spPr>
            <a:xfrm>
              <a:off x="3807825" y="539525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SAS / SASU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75" name="Google Shape;175;gde760bde54_0_178"/>
            <p:cNvSpPr txBox="1"/>
            <p:nvPr/>
          </p:nvSpPr>
          <p:spPr>
            <a:xfrm>
              <a:off x="3807825" y="900550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SARL / EURL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76" name="Google Shape;176;gde760bde54_0_178"/>
            <p:cNvSpPr txBox="1"/>
            <p:nvPr/>
          </p:nvSpPr>
          <p:spPr>
            <a:xfrm>
              <a:off x="3585675" y="1273800"/>
              <a:ext cx="1807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Auto entrepreneur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grpSp>
        <p:nvGrpSpPr>
          <p:cNvPr id="177" name="Google Shape;177;gde760bde54_0_178"/>
          <p:cNvGrpSpPr/>
          <p:nvPr/>
        </p:nvGrpSpPr>
        <p:grpSpPr>
          <a:xfrm>
            <a:off x="3585675" y="4945263"/>
            <a:ext cx="1807500" cy="1111675"/>
            <a:chOff x="3585675" y="649100"/>
            <a:chExt cx="1807500" cy="1111675"/>
          </a:xfrm>
        </p:grpSpPr>
        <p:sp>
          <p:nvSpPr>
            <p:cNvPr id="178" name="Google Shape;178;gde760bde54_0_178"/>
            <p:cNvSpPr txBox="1"/>
            <p:nvPr/>
          </p:nvSpPr>
          <p:spPr>
            <a:xfrm>
              <a:off x="3807825" y="649100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SAS / SASU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79" name="Google Shape;179;gde760bde54_0_178"/>
            <p:cNvSpPr txBox="1"/>
            <p:nvPr/>
          </p:nvSpPr>
          <p:spPr>
            <a:xfrm>
              <a:off x="3807825" y="961450"/>
              <a:ext cx="1363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SARL / EURL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  <p:sp>
          <p:nvSpPr>
            <p:cNvPr id="180" name="Google Shape;180;gde760bde54_0_178"/>
            <p:cNvSpPr txBox="1"/>
            <p:nvPr/>
          </p:nvSpPr>
          <p:spPr>
            <a:xfrm>
              <a:off x="3585675" y="1345275"/>
              <a:ext cx="1807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>
                  <a:solidFill>
                    <a:srgbClr val="33445E"/>
                  </a:solidFill>
                  <a:latin typeface="Nunito SemiBold"/>
                  <a:ea typeface="Nunito SemiBold"/>
                  <a:cs typeface="Nunito SemiBold"/>
                  <a:sym typeface="Nunito SemiBold"/>
                </a:rPr>
                <a:t>Auto entrepreneur</a:t>
              </a:r>
              <a:endParaRPr sz="1500">
                <a:solidFill>
                  <a:srgbClr val="33445E"/>
                </a:solidFill>
                <a:latin typeface="Nunito SemiBold"/>
                <a:ea typeface="Nunito SemiBold"/>
                <a:cs typeface="Nunito SemiBold"/>
                <a:sym typeface="Nunito SemiBold"/>
              </a:endParaRPr>
            </a:p>
          </p:txBody>
        </p:sp>
      </p:grpSp>
      <p:sp>
        <p:nvSpPr>
          <p:cNvPr id="181" name="Google Shape;181;gde760bde54_0_178"/>
          <p:cNvSpPr txBox="1"/>
          <p:nvPr/>
        </p:nvSpPr>
        <p:spPr>
          <a:xfrm>
            <a:off x="7260800" y="1277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✔✔</a:t>
            </a:r>
            <a:endParaRPr/>
          </a:p>
        </p:txBody>
      </p:sp>
      <p:sp>
        <p:nvSpPr>
          <p:cNvPr id="182" name="Google Shape;182;gde760bde54_0_178"/>
          <p:cNvSpPr txBox="1"/>
          <p:nvPr/>
        </p:nvSpPr>
        <p:spPr>
          <a:xfrm>
            <a:off x="7260800" y="15606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✔✔</a:t>
            </a:r>
            <a:endParaRPr/>
          </a:p>
        </p:txBody>
      </p:sp>
      <p:sp>
        <p:nvSpPr>
          <p:cNvPr id="183" name="Google Shape;183;gde760bde54_0_178"/>
          <p:cNvSpPr txBox="1"/>
          <p:nvPr/>
        </p:nvSpPr>
        <p:spPr>
          <a:xfrm>
            <a:off x="7260800" y="3028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/>
          </a:p>
        </p:txBody>
      </p:sp>
      <p:sp>
        <p:nvSpPr>
          <p:cNvPr id="184" name="Google Shape;184;gde760bde54_0_178"/>
          <p:cNvSpPr txBox="1"/>
          <p:nvPr/>
        </p:nvSpPr>
        <p:spPr>
          <a:xfrm>
            <a:off x="7260800" y="34033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/>
          </a:p>
        </p:txBody>
      </p:sp>
      <p:sp>
        <p:nvSpPr>
          <p:cNvPr id="185" name="Google Shape;185;gde760bde54_0_178"/>
          <p:cNvSpPr txBox="1"/>
          <p:nvPr/>
        </p:nvSpPr>
        <p:spPr>
          <a:xfrm>
            <a:off x="7260800" y="37938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✔✔</a:t>
            </a:r>
            <a:endParaRPr/>
          </a:p>
        </p:txBody>
      </p:sp>
      <p:sp>
        <p:nvSpPr>
          <p:cNvPr id="186" name="Google Shape;186;gde760bde54_0_178"/>
          <p:cNvSpPr txBox="1"/>
          <p:nvPr/>
        </p:nvSpPr>
        <p:spPr>
          <a:xfrm>
            <a:off x="7260800" y="48356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✔✔</a:t>
            </a:r>
            <a:endParaRPr/>
          </a:p>
        </p:txBody>
      </p:sp>
      <p:sp>
        <p:nvSpPr>
          <p:cNvPr id="187" name="Google Shape;187;gde760bde54_0_178"/>
          <p:cNvSpPr txBox="1"/>
          <p:nvPr/>
        </p:nvSpPr>
        <p:spPr>
          <a:xfrm>
            <a:off x="7260800" y="51797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16A974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/>
          </a:p>
        </p:txBody>
      </p:sp>
      <p:sp>
        <p:nvSpPr>
          <p:cNvPr id="188" name="Google Shape;188;gde760bde54_0_178"/>
          <p:cNvSpPr txBox="1"/>
          <p:nvPr/>
        </p:nvSpPr>
        <p:spPr>
          <a:xfrm>
            <a:off x="7260800" y="4609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e5c56b88e_1_3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gde5c56b88e_1_3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95" name="Google Shape;195;gde5c56b88e_1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122967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e5c56b88e_1_35"/>
          <p:cNvSpPr txBox="1"/>
          <p:nvPr/>
        </p:nvSpPr>
        <p:spPr>
          <a:xfrm>
            <a:off x="2950425" y="3225900"/>
            <a:ext cx="58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Comment structurer son capital ?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gde5c56b88e_1_35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de5c56b88e_1_35"/>
          <p:cNvSpPr txBox="1"/>
          <p:nvPr/>
        </p:nvSpPr>
        <p:spPr>
          <a:xfrm>
            <a:off x="5405350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9" name="Google Shape;199;gde5c56b88e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e760bde54_2_5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gde760bde54_2_5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6" name="Google Shape;206;gde760bde54_2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25" y="0"/>
            <a:ext cx="1230630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de760bde54_2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25" y="5301800"/>
            <a:ext cx="2058125" cy="4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de760bde54_2_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325" y="5324862"/>
            <a:ext cx="1646525" cy="36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de760bde54_2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40125" y="680262"/>
            <a:ext cx="7196300" cy="1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e760bde54_2_59"/>
          <p:cNvSpPr txBox="1"/>
          <p:nvPr/>
        </p:nvSpPr>
        <p:spPr>
          <a:xfrm>
            <a:off x="5079175" y="331388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Le montant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11" name="Google Shape;211;gde760bde54_2_59"/>
          <p:cNvSpPr txBox="1"/>
          <p:nvPr/>
        </p:nvSpPr>
        <p:spPr>
          <a:xfrm>
            <a:off x="4708750" y="849375"/>
            <a:ext cx="624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Montant minimum de 1€ 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Donner confiance à vos partenaires / fait passer un premier message 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12" name="Google Shape;212;gde760bde54_2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34950" y="2429037"/>
            <a:ext cx="7196300" cy="1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de760bde54_2_59"/>
          <p:cNvSpPr txBox="1"/>
          <p:nvPr/>
        </p:nvSpPr>
        <p:spPr>
          <a:xfrm>
            <a:off x="5074000" y="2080163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La nature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14" name="Google Shape;214;gde760bde54_2_59"/>
          <p:cNvSpPr txBox="1"/>
          <p:nvPr/>
        </p:nvSpPr>
        <p:spPr>
          <a:xfrm>
            <a:off x="4703575" y="2598150"/>
            <a:ext cx="6248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 numéraire dans 99% des cas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L’apport en nature impose dans certains cas le rapport du commissaire aux apports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15" name="Google Shape;215;gde760bde54_2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40125" y="4177813"/>
            <a:ext cx="7196300" cy="1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de760bde54_2_59"/>
          <p:cNvSpPr txBox="1"/>
          <p:nvPr/>
        </p:nvSpPr>
        <p:spPr>
          <a:xfrm>
            <a:off x="5079175" y="3828938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La valeur nominale des actions / parts sociales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17" name="Google Shape;217;gde760bde54_2_59"/>
          <p:cNvSpPr txBox="1"/>
          <p:nvPr/>
        </p:nvSpPr>
        <p:spPr>
          <a:xfrm>
            <a:off x="4708750" y="4346925"/>
            <a:ext cx="624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Privilégier des actions / parts sociales de faible montant (1€)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18" name="Google Shape;218;gde760bde54_2_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240125" y="5654187"/>
            <a:ext cx="7196300" cy="9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de760bde54_2_59"/>
          <p:cNvSpPr txBox="1"/>
          <p:nvPr/>
        </p:nvSpPr>
        <p:spPr>
          <a:xfrm>
            <a:off x="5079175" y="5305313"/>
            <a:ext cx="55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E0666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Les conséquences sur la gouvernance</a:t>
            </a:r>
            <a:endParaRPr sz="1800">
              <a:solidFill>
                <a:srgbClr val="E0666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20" name="Google Shape;220;gde760bde54_2_59"/>
          <p:cNvSpPr txBox="1"/>
          <p:nvPr/>
        </p:nvSpPr>
        <p:spPr>
          <a:xfrm>
            <a:off x="4708750" y="5823300"/>
            <a:ext cx="624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emiBold"/>
              <a:buChar char="•"/>
            </a:pPr>
            <a:r>
              <a:rPr lang="fr-FR" sz="1800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Les actions / parts sociales donnent un droit de vote et donc de nomination du dirigeant</a:t>
            </a:r>
            <a:endParaRPr sz="1800">
              <a:solidFill>
                <a:schemeClr val="dk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21" name="Google Shape;221;gde760bde54_2_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8847" y="925575"/>
            <a:ext cx="933008" cy="95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de760bde54_2_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33918" y="4150484"/>
            <a:ext cx="933007" cy="95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de760bde54_2_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3600" y="5499270"/>
            <a:ext cx="933007" cy="95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de760bde54_2_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33917" y="2638513"/>
            <a:ext cx="933007" cy="952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e5c56b88e_1_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" name="Google Shape;230;gde5c56b88e_1_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1" name="Google Shape;231;gde5c56b88e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25" y="0"/>
            <a:ext cx="123348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de5c56b88e_1_26"/>
          <p:cNvSpPr txBox="1"/>
          <p:nvPr/>
        </p:nvSpPr>
        <p:spPr>
          <a:xfrm>
            <a:off x="2950425" y="3225900"/>
            <a:ext cx="5825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000">
                <a:solidFill>
                  <a:srgbClr val="33445E"/>
                </a:solidFill>
                <a:latin typeface="Nunito"/>
                <a:ea typeface="Nunito"/>
                <a:cs typeface="Nunito"/>
                <a:sym typeface="Nunito"/>
              </a:rPr>
              <a:t>Où domicilier son entreprise ?</a:t>
            </a:r>
            <a:endParaRPr b="1" sz="4000">
              <a:solidFill>
                <a:srgbClr val="33445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gde5c56b88e_1_26"/>
          <p:cNvSpPr/>
          <p:nvPr/>
        </p:nvSpPr>
        <p:spPr>
          <a:xfrm>
            <a:off x="4835325" y="1057100"/>
            <a:ext cx="2055300" cy="2031900"/>
          </a:xfrm>
          <a:prstGeom prst="ellipse">
            <a:avLst/>
          </a:prstGeom>
          <a:solidFill>
            <a:srgbClr val="33445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de5c56b88e_1_26"/>
          <p:cNvSpPr txBox="1"/>
          <p:nvPr/>
        </p:nvSpPr>
        <p:spPr>
          <a:xfrm>
            <a:off x="5405350" y="1288100"/>
            <a:ext cx="82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9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9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5" name="Google Shape;235;gde5c56b88e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0700" y="5636700"/>
            <a:ext cx="2398951" cy="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2021-03-31T15:32:13Z</dcterms:created>
  <dc:creator>PIERRE-GUILBOT Mathilde</dc:creator>
</cp:coreProperties>
</file>