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84" r:id="rId6"/>
    <p:sldId id="28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1" r:id="rId16"/>
    <p:sldId id="286" r:id="rId17"/>
    <p:sldId id="274" r:id="rId18"/>
    <p:sldId id="275" r:id="rId19"/>
    <p:sldId id="276" r:id="rId20"/>
    <p:sldId id="277" r:id="rId21"/>
    <p:sldId id="285" r:id="rId22"/>
    <p:sldId id="279" r:id="rId23"/>
    <p:sldId id="28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58C"/>
    <a:srgbClr val="FD4B4F"/>
    <a:srgbClr val="262626"/>
    <a:srgbClr val="7E2667"/>
    <a:srgbClr val="E4003B"/>
    <a:srgbClr val="614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fnic.fr/" TargetMode="External"/><Relationship Id="rId4" Type="http://schemas.openxmlformats.org/officeDocument/2006/relationships/hyperlink" Target="https://data.inpi.f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ipo.int/madrid/feescalculator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uipo.europa.eu/ohimportal/fr/online-services/sme-fund#service2" TargetMode="External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3" Type="http://schemas.openxmlformats.org/officeDocument/2006/relationships/image" Target="../media/image3.jpeg"/><Relationship Id="rId21" Type="http://schemas.openxmlformats.org/officeDocument/2006/relationships/image" Target="../media/image39.emf"/><Relationship Id="rId7" Type="http://schemas.openxmlformats.org/officeDocument/2006/relationships/image" Target="../media/image7.sv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image" Target="../media/image4.jpg"/><Relationship Id="rId16" Type="http://schemas.openxmlformats.org/officeDocument/2006/relationships/image" Target="../media/image16.sv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35.png"/><Relationship Id="rId19" Type="http://schemas.openxmlformats.org/officeDocument/2006/relationships/image" Target="../media/image37.jpe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://tmclass.tmdn.org/ec2/?lang=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ata.inpi.fr/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www.tmdn.org/tmvie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C6DFDDE-8325-4445-A5B8-D68BB6248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04801" y="3451758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DA3D65D-A3DC-BD41-986B-C9C2F65E718A}"/>
              </a:ext>
            </a:extLst>
          </p:cNvPr>
          <p:cNvSpPr/>
          <p:nvPr/>
        </p:nvSpPr>
        <p:spPr>
          <a:xfrm>
            <a:off x="1235460" y="688969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CLÉ 3 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VÉRIFIER 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LA DISPONIBILITÉ</a:t>
            </a:r>
            <a:endParaRPr lang="fr-FR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46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04801" y="2913878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47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903569" y="5046477"/>
            <a:ext cx="4302597" cy="486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Base de données Marques INPI </a:t>
            </a:r>
          </a:p>
          <a:p>
            <a:pPr marL="0" indent="0" algn="ctr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050" y="1539567"/>
            <a:ext cx="5120306" cy="3356992"/>
          </a:xfrm>
          <a:prstGeom prst="rect">
            <a:avLst/>
          </a:prstGeom>
        </p:spPr>
      </p:pic>
      <p:sp>
        <p:nvSpPr>
          <p:cNvPr id="50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036719" y="5055035"/>
            <a:ext cx="5120306" cy="486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Base de données Marques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TMview</a:t>
            </a: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47" y="1539567"/>
            <a:ext cx="5475794" cy="34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04801" y="3451758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46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04801" y="2913878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C122E2D5-3DEB-D94E-B00B-608879EBF572}"/>
              </a:ext>
            </a:extLst>
          </p:cNvPr>
          <p:cNvCxnSpPr>
            <a:cxnSpLocks/>
          </p:cNvCxnSpPr>
          <p:nvPr/>
        </p:nvCxnSpPr>
        <p:spPr>
          <a:xfrm flipV="1">
            <a:off x="6093410" y="2629375"/>
            <a:ext cx="1" cy="25866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80669" y="3696645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029302" y="3491952"/>
            <a:ext cx="5132623" cy="1072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Registre du commerce </a:t>
            </a:r>
            <a:b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et des sociétés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DATA INPI et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Infogreffe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fr-FR" sz="20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data.inpi.fr</a:t>
            </a:r>
            <a:r>
              <a:rPr lang="fr-FR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fr-FR" sz="2000" u="sng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5998379" y="3551875"/>
            <a:ext cx="4752528" cy="13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Sites internet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actifs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Afnic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et Whois</a:t>
            </a:r>
          </a:p>
          <a:p>
            <a:pPr marL="0" indent="0" algn="ctr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fr-FR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https://www.afnic.fr/</a:t>
            </a:r>
            <a:endParaRPr lang="fr-FR" sz="2000" u="sng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137839" y="1453547"/>
            <a:ext cx="9721080" cy="486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Comment vérifier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?</a:t>
            </a:r>
          </a:p>
          <a:p>
            <a:pPr marL="0" indent="0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219349" y="2681312"/>
            <a:ext cx="4752528" cy="13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Dénomination sociale 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7322266" y="2681312"/>
            <a:ext cx="4752528" cy="13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Nom de domaine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CC03AC53-53FE-644B-B675-39E7BB7BFD50}"/>
              </a:ext>
            </a:extLst>
          </p:cNvPr>
          <p:cNvCxnSpPr>
            <a:cxnSpLocks/>
          </p:cNvCxnSpPr>
          <p:nvPr/>
        </p:nvCxnSpPr>
        <p:spPr>
          <a:xfrm>
            <a:off x="1667508" y="3169870"/>
            <a:ext cx="885698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DA3D65D-A3DC-BD41-986B-C9C2F65E718A}"/>
              </a:ext>
            </a:extLst>
          </p:cNvPr>
          <p:cNvSpPr/>
          <p:nvPr/>
        </p:nvSpPr>
        <p:spPr>
          <a:xfrm>
            <a:off x="1235460" y="688969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CLÉ 3 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VÉRIFIER 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LA DISPONIBILITÉ</a:t>
            </a:r>
            <a:endParaRPr lang="fr-FR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5460" y="2033961"/>
            <a:ext cx="577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2. Les 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dénominations sociales et noms de domaine	 </a:t>
            </a:r>
          </a:p>
        </p:txBody>
      </p:sp>
    </p:spTree>
    <p:extLst>
      <p:ext uri="{BB962C8B-B14F-4D97-AF65-F5344CB8AC3E}">
        <p14:creationId xmlns:p14="http://schemas.microsoft.com/office/powerpoint/2010/main" val="2856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04801" y="3451758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80669" y="3696645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04801" y="3155924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944" y="1325825"/>
            <a:ext cx="4036637" cy="423332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829" y="1824453"/>
            <a:ext cx="5962013" cy="3317116"/>
          </a:xfrm>
          <a:prstGeom prst="rect">
            <a:avLst/>
          </a:prstGeom>
        </p:spPr>
      </p:pic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5591944" y="5230563"/>
            <a:ext cx="4718024" cy="78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Recherche sur le registre national </a:t>
            </a:r>
            <a:b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du commerce et des sociétés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DA3D65D-A3DC-BD41-986B-C9C2F65E718A}"/>
              </a:ext>
            </a:extLst>
          </p:cNvPr>
          <p:cNvSpPr/>
          <p:nvPr/>
        </p:nvSpPr>
        <p:spPr>
          <a:xfrm>
            <a:off x="1235460" y="688969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CLÉ 3 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VÉRIFIER 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LA DISPONIBILITÉ</a:t>
            </a:r>
            <a:endParaRPr lang="fr-FR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04801" y="3451758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80669" y="3696645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04801" y="3155924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35976" y="1653790"/>
            <a:ext cx="11526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Prestations de recherches payantes proposées par l’INPI : </a:t>
            </a:r>
          </a:p>
          <a:p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recherches de similarités orthographiques, phonétiques, intellectuelles </a:t>
            </a:r>
          </a:p>
          <a:p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En l’absence de résultats sur les bases de données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  <a:p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/>
            </a:r>
            <a:b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</a:b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A découvrir sur notre stand virtuel INPI!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DA3D65D-A3DC-BD41-986B-C9C2F65E718A}"/>
              </a:ext>
            </a:extLst>
          </p:cNvPr>
          <p:cNvSpPr/>
          <p:nvPr/>
        </p:nvSpPr>
        <p:spPr>
          <a:xfrm>
            <a:off x="1235460" y="688969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CLÉ 3 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VÉRIFIER 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LA DISPONIBILITÉ</a:t>
            </a:r>
            <a:endParaRPr lang="fr-FR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3508" y="5441991"/>
            <a:ext cx="852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333333"/>
                </a:solidFill>
                <a:latin typeface="Inpi" pitchFamily="2" charset="0"/>
              </a:rPr>
              <a:t>*pendant la durée du salon les 9 et 10 juin 2021, selon </a:t>
            </a:r>
            <a:r>
              <a:rPr lang="fr-FR" sz="1600" i="1" dirty="0" smtClean="0">
                <a:solidFill>
                  <a:srgbClr val="333333"/>
                </a:solidFill>
                <a:latin typeface="Inpi" pitchFamily="2" charset="0"/>
              </a:rPr>
              <a:t>disponibilité </a:t>
            </a:r>
          </a:p>
          <a:p>
            <a:r>
              <a:rPr lang="fr-FR" sz="1600" i="1" dirty="0" smtClean="0">
                <a:solidFill>
                  <a:srgbClr val="333333"/>
                </a:solidFill>
                <a:latin typeface="Inpi" pitchFamily="2" charset="0"/>
              </a:rPr>
              <a:t>et </a:t>
            </a:r>
            <a:r>
              <a:rPr lang="fr-FR" sz="1600" i="1" dirty="0">
                <a:solidFill>
                  <a:srgbClr val="333333"/>
                </a:solidFill>
                <a:latin typeface="Inpi" pitchFamily="2" charset="0"/>
              </a:rPr>
              <a:t>sur 3 classes maximum (une seule prestation par client)</a:t>
            </a:r>
            <a:endParaRPr lang="fr-FR" sz="1600" i="1" dirty="0">
              <a:latin typeface="Inpi" pitchFamily="2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83" y="2855178"/>
            <a:ext cx="2354450" cy="234192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35976" y="4010592"/>
            <a:ext cx="4535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Inpi" pitchFamily="2" charset="0"/>
              </a:rPr>
              <a:t>OFFRE SPECIALE SALON GO! :</a:t>
            </a:r>
            <a:r>
              <a:rPr lang="fr-FR" sz="2400" dirty="0" smtClean="0">
                <a:solidFill>
                  <a:srgbClr val="FF0000"/>
                </a:solidFill>
                <a:latin typeface="Inpi" pitchFamily="2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Inpi" pitchFamily="2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Inpi" pitchFamily="2" charset="0"/>
              </a:rPr>
              <a:t>Votre prestation de recherche marques gracieuse*</a:t>
            </a:r>
            <a:endParaRPr lang="fr-FR" sz="2400" dirty="0">
              <a:solidFill>
                <a:srgbClr val="FF0000"/>
              </a:solidFill>
              <a:latin typeface="In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80669" y="3696645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26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993642" y="2166392"/>
            <a:ext cx="8168077" cy="314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Penser au délai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de priorité :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6 mois à compter de la date de dépôt </a:t>
            </a:r>
          </a:p>
          <a:p>
            <a:pPr marL="0" indent="0">
              <a:spcBef>
                <a:spcPct val="0"/>
              </a:spcBef>
              <a:buNone/>
            </a:pP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28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704392" y="2774435"/>
            <a:ext cx="10065301" cy="254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Ex : Dépôt le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9 juin 2021 =&gt;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priorité jusqu’au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9 décembre 2022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Dépôts effectués entre le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9 juin 2021 juillet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et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le 9 décembre 2022: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non opposables 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499166" y="4778022"/>
            <a:ext cx="8168077" cy="314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235460" y="1541591"/>
            <a:ext cx="8168077" cy="314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Objectif : Être prioritaire</a:t>
            </a:r>
          </a:p>
          <a:p>
            <a:pPr marL="0" indent="0">
              <a:spcBef>
                <a:spcPct val="0"/>
              </a:spcBef>
              <a:buNone/>
            </a:pP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31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499165" y="3983088"/>
            <a:ext cx="8168077" cy="314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Anticiper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en fonction des pays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941A1FF-3B1E-7144-9222-6661CC375353}"/>
              </a:ext>
            </a:extLst>
          </p:cNvPr>
          <p:cNvSpPr/>
          <p:nvPr/>
        </p:nvSpPr>
        <p:spPr>
          <a:xfrm>
            <a:off x="1235460" y="688969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CLÉ 4 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ANTICIPER 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L’EXTENSION À L’INTERNATIONAL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4392" y="4472153"/>
            <a:ext cx="107164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Inpi" pitchFamily="2" charset="0"/>
              </a:rPr>
              <a:t>Vérifier la disponibilité et calculer votre budget : Calculateur de taxes OMPI </a:t>
            </a:r>
            <a:r>
              <a:rPr lang="fr-FR" sz="2000" dirty="0">
                <a:latin typeface="Inpi" pitchFamily="2" charset="0"/>
                <a:hlinkClick r:id="rId4"/>
              </a:rPr>
              <a:t>https://www.wipo.int/madrid/feescalculator</a:t>
            </a:r>
            <a:r>
              <a:rPr lang="fr-FR" sz="2000" dirty="0" smtClean="0">
                <a:latin typeface="Inpi" pitchFamily="2" charset="0"/>
                <a:hlinkClick r:id="rId4"/>
              </a:rPr>
              <a:t>/</a:t>
            </a:r>
            <a:endParaRPr lang="fr-FR" sz="2000" dirty="0" smtClean="0">
              <a:latin typeface="Inpi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0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rgbClr val="262626"/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rgbClr val="262626"/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rgbClr val="262626"/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rgbClr val="262626"/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rgbClr val="262626"/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rgbClr val="262626"/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80669" y="3696645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rgbClr val="262626"/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41A1FF-3B1E-7144-9222-6661CC375353}"/>
              </a:ext>
            </a:extLst>
          </p:cNvPr>
          <p:cNvSpPr/>
          <p:nvPr/>
        </p:nvSpPr>
        <p:spPr>
          <a:xfrm>
            <a:off x="1235460" y="688969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262626"/>
                </a:solidFill>
                <a:latin typeface="Inpi" pitchFamily="2" charset="0"/>
              </a:rPr>
              <a:t>CLÉ 4 </a:t>
            </a:r>
            <a:r>
              <a:rPr lang="fr-FR" sz="3600" b="1" dirty="0" smtClean="0">
                <a:solidFill>
                  <a:srgbClr val="262626"/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rgbClr val="262626"/>
                </a:solidFill>
                <a:latin typeface="Inpi" pitchFamily="2" charset="0"/>
              </a:rPr>
              <a:t>ANTICIPER </a:t>
            </a:r>
            <a:r>
              <a:rPr lang="fr-FR" sz="3200" b="1" dirty="0">
                <a:solidFill>
                  <a:srgbClr val="262626"/>
                </a:solidFill>
                <a:latin typeface="Inpi" pitchFamily="2" charset="0"/>
              </a:rPr>
              <a:t>L’EXTENSION À L’INTERNATIONAL</a:t>
            </a:r>
          </a:p>
        </p:txBody>
      </p:sp>
      <p:sp>
        <p:nvSpPr>
          <p:cNvPr id="17" name="ZoneTexte 18"/>
          <p:cNvSpPr txBox="1">
            <a:spLocks noChangeArrowheads="1"/>
          </p:cNvSpPr>
          <p:nvPr/>
        </p:nvSpPr>
        <p:spPr bwMode="auto">
          <a:xfrm>
            <a:off x="1651377" y="1750917"/>
            <a:ext cx="2222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800" b="1" dirty="0" smtClean="0">
                <a:solidFill>
                  <a:srgbClr val="262626"/>
                </a:solidFill>
                <a:latin typeface="Inpi" pitchFamily="2" charset="0"/>
              </a:rPr>
              <a:t>Marque Nationale </a:t>
            </a:r>
          </a:p>
        </p:txBody>
      </p:sp>
      <p:sp>
        <p:nvSpPr>
          <p:cNvPr id="22" name="ZoneTexte 20"/>
          <p:cNvSpPr txBox="1">
            <a:spLocks noChangeArrowheads="1"/>
          </p:cNvSpPr>
          <p:nvPr/>
        </p:nvSpPr>
        <p:spPr bwMode="auto">
          <a:xfrm>
            <a:off x="3243340" y="1733629"/>
            <a:ext cx="61295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800" b="1" dirty="0" smtClean="0">
                <a:solidFill>
                  <a:srgbClr val="262626"/>
                </a:solidFill>
                <a:latin typeface="Inpi" pitchFamily="2" charset="0"/>
              </a:rPr>
              <a:t>Marque de l’UE 27 </a:t>
            </a:r>
            <a:r>
              <a:rPr lang="fr-FR" altLang="fr-FR" sz="1800" b="1" dirty="0">
                <a:solidFill>
                  <a:srgbClr val="262626"/>
                </a:solidFill>
                <a:latin typeface="Inpi" pitchFamily="2" charset="0"/>
              </a:rPr>
              <a:t>pays</a:t>
            </a:r>
          </a:p>
          <a:p>
            <a:pPr>
              <a:defRPr/>
            </a:pPr>
            <a:r>
              <a:rPr lang="fr-FR" altLang="fr-FR" b="1" i="1" dirty="0">
                <a:solidFill>
                  <a:srgbClr val="262626"/>
                </a:solidFill>
                <a:latin typeface="Inpi" pitchFamily="2" charset="0"/>
              </a:rPr>
              <a:t> Attention au </a:t>
            </a:r>
            <a:r>
              <a:rPr lang="fr-FR" altLang="fr-FR" b="1" i="1" dirty="0" err="1">
                <a:solidFill>
                  <a:srgbClr val="262626"/>
                </a:solidFill>
                <a:latin typeface="Inpi" pitchFamily="2" charset="0"/>
              </a:rPr>
              <a:t>Brexit</a:t>
            </a:r>
            <a:r>
              <a:rPr lang="fr-FR" altLang="fr-FR" b="1" i="1" dirty="0">
                <a:solidFill>
                  <a:srgbClr val="262626"/>
                </a:solidFill>
                <a:latin typeface="Inpi" pitchFamily="2" charset="0"/>
              </a:rPr>
              <a:t>!</a:t>
            </a:r>
          </a:p>
        </p:txBody>
      </p:sp>
      <p:sp>
        <p:nvSpPr>
          <p:cNvPr id="23" name="ZoneTexte 20"/>
          <p:cNvSpPr txBox="1">
            <a:spLocks noChangeArrowheads="1"/>
          </p:cNvSpPr>
          <p:nvPr/>
        </p:nvSpPr>
        <p:spPr bwMode="auto">
          <a:xfrm>
            <a:off x="8364469" y="1718239"/>
            <a:ext cx="25599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800" b="1" dirty="0">
                <a:solidFill>
                  <a:srgbClr val="262626"/>
                </a:solidFill>
                <a:latin typeface="Inpi" pitchFamily="2" charset="0"/>
              </a:rPr>
              <a:t>Marque internationale (106 membres)</a:t>
            </a:r>
          </a:p>
        </p:txBody>
      </p:sp>
      <p:pic>
        <p:nvPicPr>
          <p:cNvPr id="25" name="Image 1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21" y="3100353"/>
            <a:ext cx="1497012" cy="1536700"/>
          </a:xfrm>
          <a:prstGeom prst="rect">
            <a:avLst/>
          </a:prstGeom>
          <a:solidFill>
            <a:srgbClr val="3439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3"/>
          <p:cNvSpPr txBox="1">
            <a:spLocks noChangeArrowheads="1"/>
          </p:cNvSpPr>
          <p:nvPr/>
        </p:nvSpPr>
        <p:spPr bwMode="auto">
          <a:xfrm>
            <a:off x="1351838" y="4740863"/>
            <a:ext cx="4408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altLang="fr-FR" sz="1800" dirty="0" smtClean="0">
                <a:solidFill>
                  <a:srgbClr val="262626"/>
                </a:solidFill>
                <a:latin typeface="Inpi" pitchFamily="2" charset="0"/>
              </a:rPr>
              <a:t>190 </a:t>
            </a:r>
            <a:r>
              <a:rPr lang="fr-FR" altLang="fr-FR" sz="1800" dirty="0">
                <a:solidFill>
                  <a:srgbClr val="262626"/>
                </a:solidFill>
                <a:latin typeface="Inpi" pitchFamily="2" charset="0"/>
              </a:rPr>
              <a:t>€ pour 1 </a:t>
            </a:r>
            <a:r>
              <a:rPr lang="fr-FR" altLang="fr-FR" sz="1800" dirty="0" smtClean="0">
                <a:solidFill>
                  <a:srgbClr val="262626"/>
                </a:solidFill>
                <a:latin typeface="Inpi" pitchFamily="2" charset="0"/>
              </a:rPr>
              <a:t>classe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altLang="fr-FR" sz="1800" dirty="0" smtClean="0">
                <a:solidFill>
                  <a:srgbClr val="262626"/>
                </a:solidFill>
                <a:latin typeface="Inpi" pitchFamily="2" charset="0"/>
              </a:rPr>
              <a:t>40 </a:t>
            </a:r>
            <a:r>
              <a:rPr lang="fr-FR" altLang="fr-FR" sz="1800" dirty="0">
                <a:solidFill>
                  <a:srgbClr val="262626"/>
                </a:solidFill>
                <a:latin typeface="Inpi" pitchFamily="2" charset="0"/>
              </a:rPr>
              <a:t>€ par classe supplémentaire 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4848125" y="4767170"/>
            <a:ext cx="39445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altLang="fr-FR" sz="1800" dirty="0" smtClean="0">
                <a:solidFill>
                  <a:srgbClr val="262626"/>
                </a:solidFill>
                <a:latin typeface="Inpi" pitchFamily="2" charset="0"/>
              </a:rPr>
              <a:t>850 </a:t>
            </a:r>
            <a:r>
              <a:rPr lang="fr-FR" altLang="fr-FR" sz="1800" dirty="0">
                <a:solidFill>
                  <a:srgbClr val="262626"/>
                </a:solidFill>
                <a:latin typeface="Inpi" pitchFamily="2" charset="0"/>
              </a:rPr>
              <a:t>€ pour 1 </a:t>
            </a:r>
            <a:r>
              <a:rPr lang="fr-FR" altLang="fr-FR" sz="1800" dirty="0" smtClean="0">
                <a:solidFill>
                  <a:srgbClr val="262626"/>
                </a:solidFill>
                <a:latin typeface="Inpi" pitchFamily="2" charset="0"/>
              </a:rPr>
              <a:t>classe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altLang="fr-FR" sz="1800" dirty="0" smtClean="0">
                <a:solidFill>
                  <a:srgbClr val="262626"/>
                </a:solidFill>
                <a:latin typeface="Inpi" pitchFamily="2" charset="0"/>
              </a:rPr>
              <a:t>50 </a:t>
            </a:r>
            <a:r>
              <a:rPr lang="fr-FR" altLang="fr-FR" sz="1800" dirty="0">
                <a:solidFill>
                  <a:srgbClr val="262626"/>
                </a:solidFill>
                <a:latin typeface="Inpi" pitchFamily="2" charset="0"/>
              </a:rPr>
              <a:t>€ </a:t>
            </a:r>
            <a:r>
              <a:rPr lang="fr-FR" altLang="fr-FR" sz="1800" dirty="0" smtClean="0">
                <a:solidFill>
                  <a:srgbClr val="262626"/>
                </a:solidFill>
                <a:latin typeface="Inpi" pitchFamily="2" charset="0"/>
              </a:rPr>
              <a:t>pour la 2</a:t>
            </a:r>
            <a:r>
              <a:rPr lang="fr-FR" altLang="fr-FR" sz="1800" baseline="30000" dirty="0" smtClean="0">
                <a:solidFill>
                  <a:srgbClr val="262626"/>
                </a:solidFill>
                <a:latin typeface="Inpi" pitchFamily="2" charset="0"/>
              </a:rPr>
              <a:t>nde</a:t>
            </a:r>
            <a:r>
              <a:rPr lang="fr-FR" altLang="fr-FR" sz="1800" dirty="0" smtClean="0">
                <a:solidFill>
                  <a:srgbClr val="262626"/>
                </a:solidFill>
                <a:latin typeface="Inpi" pitchFamily="2" charset="0"/>
              </a:rPr>
              <a:t> classe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altLang="fr-FR" sz="1800" dirty="0">
                <a:solidFill>
                  <a:srgbClr val="262626"/>
                </a:solidFill>
                <a:latin typeface="Inpi" pitchFamily="2" charset="0"/>
              </a:rPr>
              <a:t>150 € par </a:t>
            </a:r>
            <a:r>
              <a:rPr lang="fr-FR" altLang="fr-FR" sz="1800" dirty="0" smtClean="0">
                <a:solidFill>
                  <a:srgbClr val="262626"/>
                </a:solidFill>
                <a:latin typeface="Inpi" pitchFamily="2" charset="0"/>
              </a:rPr>
              <a:t>classe supplémentaire</a:t>
            </a:r>
            <a:endParaRPr lang="fr-FR" altLang="fr-FR" sz="1800" dirty="0">
              <a:solidFill>
                <a:srgbClr val="262626"/>
              </a:solidFill>
              <a:latin typeface="Inpi" pitchFamily="2" charset="0"/>
            </a:endParaRPr>
          </a:p>
        </p:txBody>
      </p:sp>
      <p:pic>
        <p:nvPicPr>
          <p:cNvPr id="28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16" y="2651279"/>
            <a:ext cx="2752850" cy="19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 descr="logo-inp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12" y="2289584"/>
            <a:ext cx="9667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306214" y="2904792"/>
            <a:ext cx="20034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sz="1400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u="sng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u="sng" dirty="0">
              <a:solidFill>
                <a:srgbClr val="262626"/>
              </a:solidFill>
              <a:latin typeface="Inpi" pitchFamily="2" charset="0"/>
            </a:endParaRPr>
          </a:p>
        </p:txBody>
      </p:sp>
      <p:pic>
        <p:nvPicPr>
          <p:cNvPr id="31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24" y="2535358"/>
            <a:ext cx="17160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82" y="3108619"/>
            <a:ext cx="17907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64469" y="47514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62626"/>
                </a:solidFill>
                <a:latin typeface="Inpi" pitchFamily="2" charset="0"/>
              </a:rPr>
              <a:t>± 600 € Taxe de </a:t>
            </a:r>
            <a:r>
              <a:rPr lang="fr-FR" dirty="0" smtClean="0">
                <a:solidFill>
                  <a:srgbClr val="262626"/>
                </a:solidFill>
                <a:latin typeface="Inpi" pitchFamily="2" charset="0"/>
              </a:rPr>
              <a:t>base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262626"/>
                </a:solidFill>
                <a:latin typeface="Inpi" pitchFamily="2" charset="0"/>
              </a:rPr>
              <a:t>Calculateur </a:t>
            </a:r>
            <a:r>
              <a:rPr lang="fr-FR" dirty="0">
                <a:solidFill>
                  <a:srgbClr val="262626"/>
                </a:solidFill>
                <a:latin typeface="Inpi" pitchFamily="2" charset="0"/>
              </a:rPr>
              <a:t>de taxes</a:t>
            </a:r>
          </a:p>
        </p:txBody>
      </p:sp>
    </p:spTree>
    <p:extLst>
      <p:ext uri="{BB962C8B-B14F-4D97-AF65-F5344CB8AC3E}">
        <p14:creationId xmlns:p14="http://schemas.microsoft.com/office/powerpoint/2010/main" val="32307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rgbClr val="262626"/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rgbClr val="262626"/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rgbClr val="262626"/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rgbClr val="262626"/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rgbClr val="262626"/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rgbClr val="262626"/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80669" y="3696645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rgbClr val="262626"/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41A1FF-3B1E-7144-9222-6661CC375353}"/>
              </a:ext>
            </a:extLst>
          </p:cNvPr>
          <p:cNvSpPr/>
          <p:nvPr/>
        </p:nvSpPr>
        <p:spPr>
          <a:xfrm>
            <a:off x="1235460" y="688969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262626"/>
                </a:solidFill>
                <a:latin typeface="Inpi" pitchFamily="2" charset="0"/>
              </a:rPr>
              <a:t>CLÉ 4 </a:t>
            </a:r>
            <a:r>
              <a:rPr lang="fr-FR" sz="3600" b="1" dirty="0" smtClean="0">
                <a:solidFill>
                  <a:srgbClr val="262626"/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rgbClr val="262626"/>
                </a:solidFill>
                <a:latin typeface="Inpi" pitchFamily="2" charset="0"/>
              </a:rPr>
              <a:t>ANTICIPER </a:t>
            </a:r>
            <a:r>
              <a:rPr lang="fr-FR" sz="3200" b="1" dirty="0">
                <a:solidFill>
                  <a:srgbClr val="262626"/>
                </a:solidFill>
                <a:latin typeface="Inpi" pitchFamily="2" charset="0"/>
              </a:rPr>
              <a:t>L’EXTENSION À L’INTERNATIONAL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306214" y="2904792"/>
            <a:ext cx="20034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sz="1400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u="sng" dirty="0">
              <a:solidFill>
                <a:srgbClr val="262626"/>
              </a:solidFill>
              <a:latin typeface="Inpi" pitchFamily="2" charset="0"/>
            </a:endParaRPr>
          </a:p>
          <a:p>
            <a:pPr algn="ctr">
              <a:defRPr/>
            </a:pPr>
            <a:endParaRPr lang="fr-FR" altLang="fr-FR" sz="1400" u="sng" dirty="0">
              <a:solidFill>
                <a:srgbClr val="262626"/>
              </a:solidFill>
              <a:latin typeface="Inp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2462" y="1200380"/>
            <a:ext cx="761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 dirty="0">
                <a:solidFill>
                  <a:srgbClr val="05616F"/>
                </a:solidFill>
                <a:latin typeface="Inpi" pitchFamily="2" charset="0"/>
              </a:rPr>
              <a:t>Un coup de pouce pour votre extension UE ! L</a:t>
            </a:r>
            <a:r>
              <a:rPr lang="fr-FR" sz="2400" dirty="0">
                <a:solidFill>
                  <a:srgbClr val="05616F"/>
                </a:solidFill>
                <a:latin typeface="Inpi" pitchFamily="2" charset="0"/>
              </a:rPr>
              <a:t>e </a:t>
            </a:r>
            <a:r>
              <a:rPr lang="fr-FR" sz="2400" b="1" dirty="0">
                <a:solidFill>
                  <a:srgbClr val="05616F"/>
                </a:solidFill>
                <a:latin typeface="Inpi" pitchFamily="2" charset="0"/>
              </a:rPr>
              <a:t>SME FUND</a:t>
            </a:r>
            <a:endParaRPr lang="fr-FR" sz="2400" b="1" dirty="0">
              <a:solidFill>
                <a:srgbClr val="05616F"/>
              </a:solidFill>
              <a:latin typeface="Inpi" pitchFamily="2" charset="0"/>
            </a:endParaRPr>
          </a:p>
        </p:txBody>
      </p:sp>
      <p:sp>
        <p:nvSpPr>
          <p:cNvPr id="95" name="Rectangle : coins arrondis 66">
            <a:extLst>
              <a:ext uri="{FF2B5EF4-FFF2-40B4-BE49-F238E27FC236}">
                <a16:creationId xmlns="" xmlns:a16="http://schemas.microsoft.com/office/drawing/2014/main" id="{D1D2F86F-6051-8D44-974A-0DE9ADDCD8B1}"/>
              </a:ext>
            </a:extLst>
          </p:cNvPr>
          <p:cNvSpPr/>
          <p:nvPr/>
        </p:nvSpPr>
        <p:spPr bwMode="auto">
          <a:xfrm>
            <a:off x="1926826" y="1795177"/>
            <a:ext cx="8272164" cy="877185"/>
          </a:xfrm>
          <a:prstGeom prst="roundRect">
            <a:avLst>
              <a:gd name="adj" fmla="val 14108"/>
            </a:avLst>
          </a:prstGeom>
          <a:solidFill>
            <a:srgbClr val="01898D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7DCD52DD-D2A9-A047-8FCA-9CB2E8879B65}"/>
              </a:ext>
            </a:extLst>
          </p:cNvPr>
          <p:cNvSpPr/>
          <p:nvPr/>
        </p:nvSpPr>
        <p:spPr>
          <a:xfrm>
            <a:off x="3234803" y="1765911"/>
            <a:ext cx="6880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fr-FR" dirty="0">
                <a:solidFill>
                  <a:schemeClr val="bg1"/>
                </a:solidFill>
                <a:latin typeface="Inpi" pitchFamily="2" charset="0"/>
                <a:ea typeface="Inpi" pitchFamily="2" charset="0"/>
                <a:cs typeface="Times New Roman" panose="02020603050405020304" pitchFamily="18" charset="0"/>
              </a:rPr>
              <a:t>Remboursement de </a:t>
            </a:r>
            <a:r>
              <a:rPr lang="fr-FR" b="1" dirty="0">
                <a:solidFill>
                  <a:schemeClr val="bg1"/>
                </a:solidFill>
                <a:latin typeface="Inpi" pitchFamily="2" charset="0"/>
                <a:ea typeface="Inpi" pitchFamily="2" charset="0"/>
                <a:cs typeface="Times New Roman" panose="02020603050405020304" pitchFamily="18" charset="0"/>
              </a:rPr>
              <a:t>50 % des taxes de base </a:t>
            </a:r>
            <a:r>
              <a:rPr lang="fr-FR" dirty="0">
                <a:solidFill>
                  <a:schemeClr val="bg1"/>
                </a:solidFill>
                <a:latin typeface="Inpi" pitchFamily="2" charset="0"/>
                <a:ea typeface="Inpi" pitchFamily="2" charset="0"/>
                <a:cs typeface="Times New Roman" panose="02020603050405020304" pitchFamily="18" charset="0"/>
              </a:rPr>
              <a:t>de dépôt des marques et dessins </a:t>
            </a:r>
            <a:br>
              <a:rPr lang="fr-FR" dirty="0">
                <a:solidFill>
                  <a:schemeClr val="bg1"/>
                </a:solidFill>
                <a:latin typeface="Inpi" pitchFamily="2" charset="0"/>
                <a:ea typeface="Inpi" pitchFamily="2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chemeClr val="bg1"/>
                </a:solidFill>
                <a:latin typeface="Inpi" pitchFamily="2" charset="0"/>
                <a:ea typeface="Inpi" pitchFamily="2" charset="0"/>
                <a:cs typeface="Times New Roman" panose="02020603050405020304" pitchFamily="18" charset="0"/>
              </a:rPr>
              <a:t>et modèles nationaux des pays de l’UE, </a:t>
            </a:r>
            <a:r>
              <a:rPr lang="fr-FR" dirty="0" smtClean="0">
                <a:solidFill>
                  <a:schemeClr val="bg1"/>
                </a:solidFill>
                <a:latin typeface="Inpi" pitchFamily="2" charset="0"/>
                <a:ea typeface="Inpi" pitchFamily="2" charset="0"/>
                <a:cs typeface="Times New Roman" panose="02020603050405020304" pitchFamily="18" charset="0"/>
              </a:rPr>
              <a:t>régionaux </a:t>
            </a:r>
            <a:r>
              <a:rPr lang="fr-FR" dirty="0">
                <a:solidFill>
                  <a:schemeClr val="bg1"/>
                </a:solidFill>
                <a:latin typeface="Inpi" pitchFamily="2" charset="0"/>
                <a:ea typeface="Inpi" pitchFamily="2" charset="0"/>
                <a:cs typeface="Times New Roman" panose="02020603050405020304" pitchFamily="18" charset="0"/>
              </a:rPr>
              <a:t>(Benelux) et communautaires</a:t>
            </a:r>
          </a:p>
        </p:txBody>
      </p:sp>
      <p:sp>
        <p:nvSpPr>
          <p:cNvPr id="97" name="Chevron 96">
            <a:extLst>
              <a:ext uri="{FF2B5EF4-FFF2-40B4-BE49-F238E27FC236}">
                <a16:creationId xmlns="" xmlns:a16="http://schemas.microsoft.com/office/drawing/2014/main" id="{BF8557E8-87A9-3B46-A0DB-EA391ACBA15A}"/>
              </a:ext>
            </a:extLst>
          </p:cNvPr>
          <p:cNvSpPr/>
          <p:nvPr/>
        </p:nvSpPr>
        <p:spPr>
          <a:xfrm>
            <a:off x="2871362" y="1935399"/>
            <a:ext cx="283564" cy="515314"/>
          </a:xfrm>
          <a:prstGeom prst="chevron">
            <a:avLst>
              <a:gd name="adj" fmla="val 777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8" name="Groupe 97">
            <a:extLst>
              <a:ext uri="{FF2B5EF4-FFF2-40B4-BE49-F238E27FC236}">
                <a16:creationId xmlns="" xmlns:a16="http://schemas.microsoft.com/office/drawing/2014/main" id="{E9969E4E-CE23-A94C-BE1E-EF620A6A6995}"/>
              </a:ext>
            </a:extLst>
          </p:cNvPr>
          <p:cNvGrpSpPr/>
          <p:nvPr/>
        </p:nvGrpSpPr>
        <p:grpSpPr>
          <a:xfrm>
            <a:off x="1943752" y="2913754"/>
            <a:ext cx="1489156" cy="1727420"/>
            <a:chOff x="5336224" y="4524025"/>
            <a:chExt cx="1489156" cy="1727420"/>
          </a:xfrm>
        </p:grpSpPr>
        <p:sp>
          <p:nvSpPr>
            <p:cNvPr id="99" name="Hexagone 98">
              <a:extLst>
                <a:ext uri="{FF2B5EF4-FFF2-40B4-BE49-F238E27FC236}">
                  <a16:creationId xmlns="" xmlns:a16="http://schemas.microsoft.com/office/drawing/2014/main" id="{EF4CA2C8-F980-5D48-9059-14AD7F5ADFEB}"/>
                </a:ext>
              </a:extLst>
            </p:cNvPr>
            <p:cNvSpPr/>
            <p:nvPr/>
          </p:nvSpPr>
          <p:spPr>
            <a:xfrm rot="5400000">
              <a:off x="5217093" y="4643157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rgbClr val="05A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0" name="ZoneTexte 99">
              <a:extLst>
                <a:ext uri="{FF2B5EF4-FFF2-40B4-BE49-F238E27FC236}">
                  <a16:creationId xmlns="" xmlns:a16="http://schemas.microsoft.com/office/drawing/2014/main" id="{27380489-5945-AD47-86F6-A0EFF649C416}"/>
                </a:ext>
              </a:extLst>
            </p:cNvPr>
            <p:cNvSpPr txBox="1"/>
            <p:nvPr/>
          </p:nvSpPr>
          <p:spPr>
            <a:xfrm>
              <a:off x="5336224" y="5177595"/>
              <a:ext cx="1489156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400" dirty="0">
                  <a:solidFill>
                    <a:schemeClr val="bg1"/>
                  </a:solidFill>
                  <a:latin typeface="Inpi" pitchFamily="2" charset="77"/>
                </a:rPr>
                <a:t>PME de l’UE</a:t>
              </a:r>
              <a:br>
                <a:rPr lang="fr-FR" sz="1400" dirty="0">
                  <a:solidFill>
                    <a:schemeClr val="bg1"/>
                  </a:solidFill>
                  <a:latin typeface="Inpi" pitchFamily="2" charset="77"/>
                </a:rPr>
              </a:br>
              <a: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  <a:t>BESOIN DE FINANCEMENT</a:t>
              </a:r>
            </a:p>
          </p:txBody>
        </p:sp>
      </p:grpSp>
      <p:pic>
        <p:nvPicPr>
          <p:cNvPr id="101" name="Graphique 19">
            <a:extLst>
              <a:ext uri="{FF2B5EF4-FFF2-40B4-BE49-F238E27FC236}">
                <a16:creationId xmlns="" xmlns:a16="http://schemas.microsoft.com/office/drawing/2014/main" id="{41647683-EFCA-AE40-BE91-7C90E249B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5875" y="1807535"/>
            <a:ext cx="747128" cy="747128"/>
          </a:xfrm>
          <a:prstGeom prst="rect">
            <a:avLst/>
          </a:prstGeom>
        </p:spPr>
      </p:pic>
      <p:pic>
        <p:nvPicPr>
          <p:cNvPr id="102" name="Graphique 21">
            <a:extLst>
              <a:ext uri="{FF2B5EF4-FFF2-40B4-BE49-F238E27FC236}">
                <a16:creationId xmlns="" xmlns:a16="http://schemas.microsoft.com/office/drawing/2014/main" id="{14ED8557-39D1-9D4E-82D8-55175C247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5667" y="3103826"/>
            <a:ext cx="485326" cy="485326"/>
          </a:xfrm>
          <a:prstGeom prst="rect">
            <a:avLst/>
          </a:prstGeom>
        </p:spPr>
      </p:pic>
      <p:grpSp>
        <p:nvGrpSpPr>
          <p:cNvPr id="103" name="Groupe 102">
            <a:extLst>
              <a:ext uri="{FF2B5EF4-FFF2-40B4-BE49-F238E27FC236}">
                <a16:creationId xmlns="" xmlns:a16="http://schemas.microsoft.com/office/drawing/2014/main" id="{6364D19D-240C-9846-AD2B-0DEF264EFC01}"/>
              </a:ext>
            </a:extLst>
          </p:cNvPr>
          <p:cNvGrpSpPr/>
          <p:nvPr/>
        </p:nvGrpSpPr>
        <p:grpSpPr>
          <a:xfrm>
            <a:off x="3643901" y="2913755"/>
            <a:ext cx="1489156" cy="1727420"/>
            <a:chOff x="5336225" y="4524025"/>
            <a:chExt cx="1489156" cy="1727420"/>
          </a:xfrm>
        </p:grpSpPr>
        <p:sp>
          <p:nvSpPr>
            <p:cNvPr id="104" name="Hexagone 103">
              <a:extLst>
                <a:ext uri="{FF2B5EF4-FFF2-40B4-BE49-F238E27FC236}">
                  <a16:creationId xmlns="" xmlns:a16="http://schemas.microsoft.com/office/drawing/2014/main" id="{31B8987E-82BD-7448-A47D-7646246E353B}"/>
                </a:ext>
              </a:extLst>
            </p:cNvPr>
            <p:cNvSpPr/>
            <p:nvPr/>
          </p:nvSpPr>
          <p:spPr>
            <a:xfrm rot="5400000">
              <a:off x="5217093" y="4643157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rgbClr val="05A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="" xmlns:a16="http://schemas.microsoft.com/office/drawing/2014/main" id="{177E66D1-94C3-9846-89FA-555A39FF6CF0}"/>
                </a:ext>
              </a:extLst>
            </p:cNvPr>
            <p:cNvSpPr txBox="1"/>
            <p:nvPr/>
          </p:nvSpPr>
          <p:spPr>
            <a:xfrm>
              <a:off x="5336225" y="4847884"/>
              <a:ext cx="1489156" cy="67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b="1" dirty="0">
                  <a:solidFill>
                    <a:schemeClr val="bg1"/>
                  </a:solidFill>
                  <a:latin typeface="Inpi" pitchFamily="2" charset="77"/>
                </a:rPr>
                <a:t>DEMANDE UNIQUE DE FINANCEMENT*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2D05C493-13E1-2B4C-B322-6339632AFCD5}"/>
              </a:ext>
            </a:extLst>
          </p:cNvPr>
          <p:cNvSpPr/>
          <p:nvPr/>
        </p:nvSpPr>
        <p:spPr>
          <a:xfrm>
            <a:off x="3675127" y="3817584"/>
            <a:ext cx="1746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  <a:latin typeface="Inpi" pitchFamily="2" charset="77"/>
              </a:rPr>
              <a:t>(en janvier, mars, mai, </a:t>
            </a:r>
            <a:br>
              <a:rPr lang="fr-FR" sz="1200" i="1" dirty="0">
                <a:solidFill>
                  <a:schemeClr val="bg1"/>
                </a:solidFill>
                <a:latin typeface="Inpi" pitchFamily="2" charset="77"/>
              </a:rPr>
            </a:br>
            <a:r>
              <a:rPr lang="fr-FR" sz="1200" i="1" dirty="0">
                <a:solidFill>
                  <a:schemeClr val="bg1"/>
                </a:solidFill>
                <a:latin typeface="Inpi" pitchFamily="2" charset="77"/>
              </a:rPr>
              <a:t>juillet ou septembre 2021)   </a:t>
            </a:r>
          </a:p>
        </p:txBody>
      </p:sp>
      <p:grpSp>
        <p:nvGrpSpPr>
          <p:cNvPr id="107" name="Groupe 106">
            <a:extLst>
              <a:ext uri="{FF2B5EF4-FFF2-40B4-BE49-F238E27FC236}">
                <a16:creationId xmlns="" xmlns:a16="http://schemas.microsoft.com/office/drawing/2014/main" id="{950E3636-AC52-4E40-808A-D3A04AEC4C24}"/>
              </a:ext>
            </a:extLst>
          </p:cNvPr>
          <p:cNvGrpSpPr/>
          <p:nvPr/>
        </p:nvGrpSpPr>
        <p:grpSpPr>
          <a:xfrm>
            <a:off x="5344050" y="2913755"/>
            <a:ext cx="1489156" cy="1727420"/>
            <a:chOff x="5336225" y="4524025"/>
            <a:chExt cx="1489156" cy="1727420"/>
          </a:xfrm>
        </p:grpSpPr>
        <p:sp>
          <p:nvSpPr>
            <p:cNvPr id="108" name="Hexagone 107">
              <a:extLst>
                <a:ext uri="{FF2B5EF4-FFF2-40B4-BE49-F238E27FC236}">
                  <a16:creationId xmlns="" xmlns:a16="http://schemas.microsoft.com/office/drawing/2014/main" id="{F701E445-B9C3-CC4B-9178-B0B94B429411}"/>
                </a:ext>
              </a:extLst>
            </p:cNvPr>
            <p:cNvSpPr/>
            <p:nvPr/>
          </p:nvSpPr>
          <p:spPr>
            <a:xfrm rot="5400000">
              <a:off x="5217093" y="4643157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rgbClr val="05A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="" xmlns:a16="http://schemas.microsoft.com/office/drawing/2014/main" id="{FF2F5973-4298-F746-AEEC-C31D7B7F74D3}"/>
                </a:ext>
              </a:extLst>
            </p:cNvPr>
            <p:cNvSpPr txBox="1"/>
            <p:nvPr/>
          </p:nvSpPr>
          <p:spPr>
            <a:xfrm>
              <a:off x="5336225" y="5089427"/>
              <a:ext cx="1489156" cy="67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  <a:t>VÉRIFICATION </a:t>
              </a:r>
              <a:b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</a:br>
              <a: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  <a:t>DE L’ÉLIGIBILITÉ </a:t>
              </a:r>
              <a:b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</a:br>
              <a: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  <a:t>PAR L’EUIPO 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="" xmlns:a16="http://schemas.microsoft.com/office/drawing/2014/main" id="{A82845BC-343E-9240-9506-31255AE43683}"/>
              </a:ext>
            </a:extLst>
          </p:cNvPr>
          <p:cNvGrpSpPr/>
          <p:nvPr/>
        </p:nvGrpSpPr>
        <p:grpSpPr>
          <a:xfrm>
            <a:off x="7044199" y="2913755"/>
            <a:ext cx="1489156" cy="1727420"/>
            <a:chOff x="5336225" y="4524025"/>
            <a:chExt cx="1489156" cy="1727420"/>
          </a:xfrm>
        </p:grpSpPr>
        <p:sp>
          <p:nvSpPr>
            <p:cNvPr id="111" name="Hexagone 110">
              <a:extLst>
                <a:ext uri="{FF2B5EF4-FFF2-40B4-BE49-F238E27FC236}">
                  <a16:creationId xmlns="" xmlns:a16="http://schemas.microsoft.com/office/drawing/2014/main" id="{76AAE048-E0D0-D54C-BC31-6B6B2DC9B9F1}"/>
                </a:ext>
              </a:extLst>
            </p:cNvPr>
            <p:cNvSpPr/>
            <p:nvPr/>
          </p:nvSpPr>
          <p:spPr>
            <a:xfrm rot="5400000">
              <a:off x="5217093" y="4643157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rgbClr val="05A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="" xmlns:a16="http://schemas.microsoft.com/office/drawing/2014/main" id="{E118DAB2-8F78-2845-822E-DDAD9E2B02C8}"/>
                </a:ext>
              </a:extLst>
            </p:cNvPr>
            <p:cNvSpPr txBox="1"/>
            <p:nvPr/>
          </p:nvSpPr>
          <p:spPr>
            <a:xfrm>
              <a:off x="5336225" y="5079157"/>
              <a:ext cx="1489156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  <a:t>DÉCISION DE FINANCEMENT</a:t>
              </a:r>
            </a:p>
            <a:p>
              <a:pPr>
                <a:lnSpc>
                  <a:spcPts val="1500"/>
                </a:lnSpc>
              </a:pPr>
              <a:r>
                <a:rPr lang="fr-FR" sz="1400" i="1" dirty="0">
                  <a:solidFill>
                    <a:schemeClr val="bg1"/>
                  </a:solidFill>
                  <a:latin typeface="Inpi" pitchFamily="2" charset="77"/>
                </a:rPr>
                <a:t>(1500 Euros max) </a:t>
              </a:r>
              <a:br>
                <a:rPr lang="fr-FR" sz="1400" i="1" dirty="0">
                  <a:solidFill>
                    <a:schemeClr val="bg1"/>
                  </a:solidFill>
                  <a:latin typeface="Inpi" pitchFamily="2" charset="77"/>
                </a:rPr>
              </a:br>
              <a:r>
                <a:rPr lang="fr-FR" sz="1400" i="1" dirty="0">
                  <a:solidFill>
                    <a:schemeClr val="bg1"/>
                  </a:solidFill>
                  <a:latin typeface="Inpi" pitchFamily="2" charset="77"/>
                </a:rPr>
                <a:t>sous 1 à 2 mois   </a:t>
              </a:r>
            </a:p>
            <a:p>
              <a:pPr>
                <a:lnSpc>
                  <a:spcPts val="1500"/>
                </a:lnSpc>
              </a:pPr>
              <a:endParaRPr lang="fr-FR" sz="1400" b="1" dirty="0">
                <a:solidFill>
                  <a:schemeClr val="bg1"/>
                </a:solidFill>
                <a:latin typeface="Inpi" pitchFamily="2" charset="77"/>
              </a:endParaRPr>
            </a:p>
          </p:txBody>
        </p:sp>
      </p:grpSp>
      <p:grpSp>
        <p:nvGrpSpPr>
          <p:cNvPr id="113" name="Groupe 112">
            <a:extLst>
              <a:ext uri="{FF2B5EF4-FFF2-40B4-BE49-F238E27FC236}">
                <a16:creationId xmlns="" xmlns:a16="http://schemas.microsoft.com/office/drawing/2014/main" id="{9ACB35B6-C015-034D-BFD1-D6A6FE47F16B}"/>
              </a:ext>
            </a:extLst>
          </p:cNvPr>
          <p:cNvGrpSpPr/>
          <p:nvPr/>
        </p:nvGrpSpPr>
        <p:grpSpPr>
          <a:xfrm>
            <a:off x="8744348" y="2913755"/>
            <a:ext cx="1610179" cy="1727420"/>
            <a:chOff x="5336225" y="4524025"/>
            <a:chExt cx="1610179" cy="1727420"/>
          </a:xfrm>
        </p:grpSpPr>
        <p:sp>
          <p:nvSpPr>
            <p:cNvPr id="114" name="Hexagone 113">
              <a:extLst>
                <a:ext uri="{FF2B5EF4-FFF2-40B4-BE49-F238E27FC236}">
                  <a16:creationId xmlns="" xmlns:a16="http://schemas.microsoft.com/office/drawing/2014/main" id="{6059C2B9-6404-7C42-82A2-60F17A57589E}"/>
                </a:ext>
              </a:extLst>
            </p:cNvPr>
            <p:cNvSpPr/>
            <p:nvPr/>
          </p:nvSpPr>
          <p:spPr>
            <a:xfrm rot="5400000">
              <a:off x="5217093" y="4643157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rgbClr val="05A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="" xmlns:a16="http://schemas.microsoft.com/office/drawing/2014/main" id="{FB40AEA7-115C-0A4A-ABD6-ABD09296AD29}"/>
                </a:ext>
              </a:extLst>
            </p:cNvPr>
            <p:cNvSpPr txBox="1"/>
            <p:nvPr/>
          </p:nvSpPr>
          <p:spPr>
            <a:xfrm>
              <a:off x="5457248" y="5081413"/>
              <a:ext cx="1489156" cy="66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  <a:t>DÉPÔT </a:t>
              </a:r>
              <a:b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</a:br>
              <a: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  <a:t>DES TITRES </a:t>
              </a:r>
              <a:b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</a:br>
              <a:r>
                <a:rPr lang="fr-FR" sz="1400" i="1" dirty="0">
                  <a:solidFill>
                    <a:schemeClr val="bg1"/>
                  </a:solidFill>
                  <a:latin typeface="Inpi" pitchFamily="2" charset="77"/>
                </a:rPr>
                <a:t>dans les 30 jours</a:t>
              </a:r>
              <a:endParaRPr lang="fr-FR" sz="1400" b="1" dirty="0">
                <a:solidFill>
                  <a:schemeClr val="bg1"/>
                </a:solidFill>
                <a:latin typeface="Inpi" pitchFamily="2" charset="77"/>
              </a:endParaRPr>
            </a:p>
          </p:txBody>
        </p:sp>
      </p:grpSp>
      <p:grpSp>
        <p:nvGrpSpPr>
          <p:cNvPr id="116" name="Groupe 115">
            <a:extLst>
              <a:ext uri="{FF2B5EF4-FFF2-40B4-BE49-F238E27FC236}">
                <a16:creationId xmlns="" xmlns:a16="http://schemas.microsoft.com/office/drawing/2014/main" id="{5E26FDDC-83C5-B64B-939C-43C96B35F1FF}"/>
              </a:ext>
            </a:extLst>
          </p:cNvPr>
          <p:cNvGrpSpPr/>
          <p:nvPr/>
        </p:nvGrpSpPr>
        <p:grpSpPr>
          <a:xfrm>
            <a:off x="2712443" y="4446715"/>
            <a:ext cx="1802383" cy="2046304"/>
            <a:chOff x="5336225" y="4524025"/>
            <a:chExt cx="1802383" cy="2046304"/>
          </a:xfrm>
        </p:grpSpPr>
        <p:sp>
          <p:nvSpPr>
            <p:cNvPr id="117" name="Hexagone 116">
              <a:extLst>
                <a:ext uri="{FF2B5EF4-FFF2-40B4-BE49-F238E27FC236}">
                  <a16:creationId xmlns="" xmlns:a16="http://schemas.microsoft.com/office/drawing/2014/main" id="{9B9CAFDA-6B30-E749-808E-01B95F2E351A}"/>
                </a:ext>
              </a:extLst>
            </p:cNvPr>
            <p:cNvSpPr/>
            <p:nvPr/>
          </p:nvSpPr>
          <p:spPr>
            <a:xfrm rot="5400000">
              <a:off x="5217093" y="4643157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rgbClr val="05A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="" xmlns:a16="http://schemas.microsoft.com/office/drawing/2014/main" id="{7605CCDC-ED05-B34F-94E0-9B0C693EEFEA}"/>
                </a:ext>
              </a:extLst>
            </p:cNvPr>
            <p:cNvSpPr txBox="1"/>
            <p:nvPr/>
          </p:nvSpPr>
          <p:spPr>
            <a:xfrm>
              <a:off x="5372620" y="5016057"/>
              <a:ext cx="1765988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00" b="1" dirty="0">
                  <a:solidFill>
                    <a:schemeClr val="bg1"/>
                  </a:solidFill>
                  <a:latin typeface="Inpi" pitchFamily="2" charset="77"/>
                </a:rPr>
                <a:t>DEMANDE DE REMBOURSEMENT</a:t>
              </a:r>
              <a: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  <a:t/>
              </a:r>
              <a:b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</a:br>
              <a:r>
                <a:rPr lang="fr-FR" sz="1400" i="1" dirty="0">
                  <a:solidFill>
                    <a:schemeClr val="bg1"/>
                  </a:solidFill>
                  <a:latin typeface="Inpi" pitchFamily="2" charset="77"/>
                </a:rPr>
                <a:t>avant le </a:t>
              </a:r>
            </a:p>
            <a:p>
              <a:r>
                <a:rPr lang="fr-FR" sz="1400" i="1" dirty="0">
                  <a:solidFill>
                    <a:schemeClr val="bg1"/>
                  </a:solidFill>
                  <a:latin typeface="Inpi" pitchFamily="2" charset="77"/>
                </a:rPr>
                <a:t>31/12/2021</a:t>
              </a:r>
            </a:p>
            <a:p>
              <a:endParaRPr lang="fr-FR" sz="1400" dirty="0">
                <a:latin typeface="Inpi" pitchFamily="2" charset="77"/>
              </a:endParaRPr>
            </a:p>
            <a:p>
              <a:pPr>
                <a:lnSpc>
                  <a:spcPts val="1500"/>
                </a:lnSpc>
              </a:pPr>
              <a:endParaRPr lang="fr-FR" sz="1400" b="1" dirty="0">
                <a:solidFill>
                  <a:schemeClr val="bg1"/>
                </a:solidFill>
                <a:latin typeface="Inpi" pitchFamily="2" charset="77"/>
              </a:endParaRPr>
            </a:p>
            <a:p>
              <a:pPr>
                <a:lnSpc>
                  <a:spcPts val="1500"/>
                </a:lnSpc>
              </a:pPr>
              <a:endParaRPr lang="fr-FR" sz="1400" b="1" dirty="0">
                <a:solidFill>
                  <a:schemeClr val="bg1"/>
                </a:solidFill>
                <a:latin typeface="Inpi" pitchFamily="2" charset="77"/>
              </a:endParaRPr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96277290-5C73-F942-B500-E0C9B0D75158}"/>
              </a:ext>
            </a:extLst>
          </p:cNvPr>
          <p:cNvGrpSpPr/>
          <p:nvPr/>
        </p:nvGrpSpPr>
        <p:grpSpPr>
          <a:xfrm>
            <a:off x="4412592" y="4446715"/>
            <a:ext cx="1779993" cy="1727420"/>
            <a:chOff x="5336225" y="4524025"/>
            <a:chExt cx="1779993" cy="1727420"/>
          </a:xfrm>
        </p:grpSpPr>
        <p:sp>
          <p:nvSpPr>
            <p:cNvPr id="120" name="Hexagone 119">
              <a:extLst>
                <a:ext uri="{FF2B5EF4-FFF2-40B4-BE49-F238E27FC236}">
                  <a16:creationId xmlns="" xmlns:a16="http://schemas.microsoft.com/office/drawing/2014/main" id="{FFBDFE36-44CC-B04B-9A88-F83D858F380C}"/>
                </a:ext>
              </a:extLst>
            </p:cNvPr>
            <p:cNvSpPr/>
            <p:nvPr/>
          </p:nvSpPr>
          <p:spPr>
            <a:xfrm rot="5400000">
              <a:off x="5217093" y="4643157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rgbClr val="05A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="" xmlns:a16="http://schemas.microsoft.com/office/drawing/2014/main" id="{89AA7FAA-D012-B844-B3FC-90593008C5A6}"/>
                </a:ext>
              </a:extLst>
            </p:cNvPr>
            <p:cNvSpPr txBox="1"/>
            <p:nvPr/>
          </p:nvSpPr>
          <p:spPr>
            <a:xfrm>
              <a:off x="5372620" y="5177594"/>
              <a:ext cx="1743598" cy="47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fr-FR" sz="1300" b="1" dirty="0">
                  <a:solidFill>
                    <a:schemeClr val="bg1"/>
                  </a:solidFill>
                  <a:latin typeface="Inpi" pitchFamily="2" charset="77"/>
                </a:rPr>
                <a:t>REMBOURSEMENT</a:t>
              </a:r>
              <a:r>
                <a:rPr lang="fr-FR" sz="1400" b="1" dirty="0">
                  <a:solidFill>
                    <a:schemeClr val="bg1"/>
                  </a:solidFill>
                  <a:latin typeface="Inpi" pitchFamily="2" charset="77"/>
                </a:rPr>
                <a:t> </a:t>
              </a:r>
              <a:r>
                <a:rPr lang="fr-FR" sz="1400" i="1" dirty="0">
                  <a:solidFill>
                    <a:schemeClr val="bg1"/>
                  </a:solidFill>
                  <a:latin typeface="Inpi" pitchFamily="2" charset="77"/>
                </a:rPr>
                <a:t>sous 1 mois</a:t>
              </a:r>
              <a:endParaRPr lang="fr-FR" sz="1400" b="1" dirty="0">
                <a:solidFill>
                  <a:schemeClr val="bg1"/>
                </a:solidFill>
                <a:latin typeface="Inpi" pitchFamily="2" charset="77"/>
              </a:endParaRPr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="" xmlns:a16="http://schemas.microsoft.com/office/drawing/2014/main" id="{BD547964-EBA1-4848-BB1E-4BE4216A0496}"/>
              </a:ext>
            </a:extLst>
          </p:cNvPr>
          <p:cNvGrpSpPr/>
          <p:nvPr/>
        </p:nvGrpSpPr>
        <p:grpSpPr>
          <a:xfrm>
            <a:off x="3040830" y="2857058"/>
            <a:ext cx="578578" cy="601206"/>
            <a:chOff x="5640988" y="4930721"/>
            <a:chExt cx="879627" cy="914028"/>
          </a:xfrm>
          <a:solidFill>
            <a:srgbClr val="05616F"/>
          </a:solidFill>
        </p:grpSpPr>
        <p:sp>
          <p:nvSpPr>
            <p:cNvPr id="123" name="Hexagone 122">
              <a:extLst>
                <a:ext uri="{FF2B5EF4-FFF2-40B4-BE49-F238E27FC236}">
                  <a16:creationId xmlns="" xmlns:a16="http://schemas.microsoft.com/office/drawing/2014/main" id="{3218F56A-87A1-B74B-92F5-D31BC642A6AF}"/>
                </a:ext>
              </a:extLst>
            </p:cNvPr>
            <p:cNvSpPr/>
            <p:nvPr/>
          </p:nvSpPr>
          <p:spPr>
            <a:xfrm rot="5400000">
              <a:off x="5623789" y="4993757"/>
              <a:ext cx="914028" cy="787955"/>
            </a:xfrm>
            <a:prstGeom prst="hexagon">
              <a:avLst>
                <a:gd name="adj" fmla="val 2939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="" xmlns:a16="http://schemas.microsoft.com/office/drawing/2014/main" id="{E04EDA12-9BA0-3C4C-8F81-18135B177BE8}"/>
                </a:ext>
              </a:extLst>
            </p:cNvPr>
            <p:cNvSpPr txBox="1"/>
            <p:nvPr/>
          </p:nvSpPr>
          <p:spPr>
            <a:xfrm>
              <a:off x="5640988" y="5203685"/>
              <a:ext cx="879627" cy="45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800" b="1" dirty="0">
                  <a:solidFill>
                    <a:schemeClr val="bg1"/>
                  </a:solidFill>
                  <a:latin typeface="Inpi" pitchFamily="2" charset="77"/>
                </a:rPr>
                <a:t>1</a:t>
              </a:r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="" xmlns:a16="http://schemas.microsoft.com/office/drawing/2014/main" id="{8566B39E-4EF4-D54C-AE9B-588A0EF87AE1}"/>
              </a:ext>
            </a:extLst>
          </p:cNvPr>
          <p:cNvGrpSpPr/>
          <p:nvPr/>
        </p:nvGrpSpPr>
        <p:grpSpPr>
          <a:xfrm>
            <a:off x="4729184" y="2857058"/>
            <a:ext cx="578578" cy="601206"/>
            <a:chOff x="5640988" y="4930721"/>
            <a:chExt cx="879627" cy="914028"/>
          </a:xfrm>
          <a:solidFill>
            <a:srgbClr val="05616F"/>
          </a:solidFill>
        </p:grpSpPr>
        <p:sp>
          <p:nvSpPr>
            <p:cNvPr id="126" name="Hexagone 125">
              <a:extLst>
                <a:ext uri="{FF2B5EF4-FFF2-40B4-BE49-F238E27FC236}">
                  <a16:creationId xmlns="" xmlns:a16="http://schemas.microsoft.com/office/drawing/2014/main" id="{12772A10-D3BE-AB4E-9EBD-A4F346543E8C}"/>
                </a:ext>
              </a:extLst>
            </p:cNvPr>
            <p:cNvSpPr/>
            <p:nvPr/>
          </p:nvSpPr>
          <p:spPr>
            <a:xfrm rot="5400000">
              <a:off x="5623789" y="4993757"/>
              <a:ext cx="914028" cy="787955"/>
            </a:xfrm>
            <a:prstGeom prst="hexagon">
              <a:avLst>
                <a:gd name="adj" fmla="val 2939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="" xmlns:a16="http://schemas.microsoft.com/office/drawing/2014/main" id="{2950A207-3589-BA4C-B1BF-95F6ECA5679B}"/>
                </a:ext>
              </a:extLst>
            </p:cNvPr>
            <p:cNvSpPr txBox="1"/>
            <p:nvPr/>
          </p:nvSpPr>
          <p:spPr>
            <a:xfrm>
              <a:off x="5640988" y="5203685"/>
              <a:ext cx="879627" cy="45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800" b="1" dirty="0">
                  <a:solidFill>
                    <a:schemeClr val="bg1"/>
                  </a:solidFill>
                  <a:latin typeface="Inpi" pitchFamily="2" charset="77"/>
                </a:rPr>
                <a:t>2</a:t>
              </a:r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="" xmlns:a16="http://schemas.microsoft.com/office/drawing/2014/main" id="{AED4D70D-0714-B943-9DF3-8174B9DB1C20}"/>
              </a:ext>
            </a:extLst>
          </p:cNvPr>
          <p:cNvGrpSpPr/>
          <p:nvPr/>
        </p:nvGrpSpPr>
        <p:grpSpPr>
          <a:xfrm>
            <a:off x="6388020" y="2857058"/>
            <a:ext cx="578578" cy="601206"/>
            <a:chOff x="5640988" y="4930721"/>
            <a:chExt cx="879627" cy="914028"/>
          </a:xfrm>
          <a:solidFill>
            <a:srgbClr val="05616F"/>
          </a:solidFill>
        </p:grpSpPr>
        <p:sp>
          <p:nvSpPr>
            <p:cNvPr id="129" name="Hexagone 128">
              <a:extLst>
                <a:ext uri="{FF2B5EF4-FFF2-40B4-BE49-F238E27FC236}">
                  <a16:creationId xmlns="" xmlns:a16="http://schemas.microsoft.com/office/drawing/2014/main" id="{F7D77DFB-805A-9B45-BCAD-1ADA762E98FF}"/>
                </a:ext>
              </a:extLst>
            </p:cNvPr>
            <p:cNvSpPr/>
            <p:nvPr/>
          </p:nvSpPr>
          <p:spPr>
            <a:xfrm rot="5400000">
              <a:off x="5623789" y="4993757"/>
              <a:ext cx="914028" cy="787955"/>
            </a:xfrm>
            <a:prstGeom prst="hexagon">
              <a:avLst>
                <a:gd name="adj" fmla="val 2939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="" xmlns:a16="http://schemas.microsoft.com/office/drawing/2014/main" id="{2D435769-426A-9A46-BD6D-08F6F5FEE6CE}"/>
                </a:ext>
              </a:extLst>
            </p:cNvPr>
            <p:cNvSpPr txBox="1"/>
            <p:nvPr/>
          </p:nvSpPr>
          <p:spPr>
            <a:xfrm>
              <a:off x="5640988" y="5203685"/>
              <a:ext cx="879627" cy="45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800" b="1" dirty="0">
                  <a:solidFill>
                    <a:schemeClr val="bg1"/>
                  </a:solidFill>
                  <a:latin typeface="Inpi" pitchFamily="2" charset="77"/>
                </a:rPr>
                <a:t>3</a:t>
              </a: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="" xmlns:a16="http://schemas.microsoft.com/office/drawing/2014/main" id="{EE0566EA-4FDF-034F-A134-E23021F4F6F2}"/>
              </a:ext>
            </a:extLst>
          </p:cNvPr>
          <p:cNvGrpSpPr/>
          <p:nvPr/>
        </p:nvGrpSpPr>
        <p:grpSpPr>
          <a:xfrm>
            <a:off x="8129482" y="2857058"/>
            <a:ext cx="578578" cy="601206"/>
            <a:chOff x="5640988" y="4930721"/>
            <a:chExt cx="879627" cy="914028"/>
          </a:xfrm>
          <a:solidFill>
            <a:srgbClr val="05616F"/>
          </a:solidFill>
        </p:grpSpPr>
        <p:sp>
          <p:nvSpPr>
            <p:cNvPr id="132" name="Hexagone 131">
              <a:extLst>
                <a:ext uri="{FF2B5EF4-FFF2-40B4-BE49-F238E27FC236}">
                  <a16:creationId xmlns="" xmlns:a16="http://schemas.microsoft.com/office/drawing/2014/main" id="{58A7E5C6-F75C-FD4F-B108-AC7947F9552D}"/>
                </a:ext>
              </a:extLst>
            </p:cNvPr>
            <p:cNvSpPr/>
            <p:nvPr/>
          </p:nvSpPr>
          <p:spPr>
            <a:xfrm rot="5400000">
              <a:off x="5623789" y="4993757"/>
              <a:ext cx="914028" cy="787955"/>
            </a:xfrm>
            <a:prstGeom prst="hexagon">
              <a:avLst>
                <a:gd name="adj" fmla="val 2939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="" xmlns:a16="http://schemas.microsoft.com/office/drawing/2014/main" id="{3151792A-103B-B14D-8E7C-D87F5CAA8B5B}"/>
                </a:ext>
              </a:extLst>
            </p:cNvPr>
            <p:cNvSpPr txBox="1"/>
            <p:nvPr/>
          </p:nvSpPr>
          <p:spPr>
            <a:xfrm>
              <a:off x="5640988" y="5203685"/>
              <a:ext cx="879627" cy="45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800" b="1" dirty="0">
                  <a:solidFill>
                    <a:schemeClr val="bg1"/>
                  </a:solidFill>
                  <a:latin typeface="Inpi" pitchFamily="2" charset="77"/>
                </a:rPr>
                <a:t>4</a:t>
              </a:r>
            </a:p>
          </p:txBody>
        </p:sp>
      </p:grpSp>
      <p:grpSp>
        <p:nvGrpSpPr>
          <p:cNvPr id="134" name="Groupe 133">
            <a:extLst>
              <a:ext uri="{FF2B5EF4-FFF2-40B4-BE49-F238E27FC236}">
                <a16:creationId xmlns="" xmlns:a16="http://schemas.microsoft.com/office/drawing/2014/main" id="{7B62B88F-6342-E349-AE8F-B21A9D2EE139}"/>
              </a:ext>
            </a:extLst>
          </p:cNvPr>
          <p:cNvGrpSpPr/>
          <p:nvPr/>
        </p:nvGrpSpPr>
        <p:grpSpPr>
          <a:xfrm>
            <a:off x="9796711" y="2857058"/>
            <a:ext cx="578578" cy="601206"/>
            <a:chOff x="5640988" y="4930721"/>
            <a:chExt cx="879627" cy="914028"/>
          </a:xfrm>
          <a:solidFill>
            <a:srgbClr val="05616F"/>
          </a:solidFill>
        </p:grpSpPr>
        <p:sp>
          <p:nvSpPr>
            <p:cNvPr id="135" name="Hexagone 134">
              <a:extLst>
                <a:ext uri="{FF2B5EF4-FFF2-40B4-BE49-F238E27FC236}">
                  <a16:creationId xmlns="" xmlns:a16="http://schemas.microsoft.com/office/drawing/2014/main" id="{7A8451D8-98EA-8F45-8A63-3B840FF9A8B6}"/>
                </a:ext>
              </a:extLst>
            </p:cNvPr>
            <p:cNvSpPr/>
            <p:nvPr/>
          </p:nvSpPr>
          <p:spPr>
            <a:xfrm rot="5400000">
              <a:off x="5623789" y="4993757"/>
              <a:ext cx="914028" cy="787955"/>
            </a:xfrm>
            <a:prstGeom prst="hexagon">
              <a:avLst>
                <a:gd name="adj" fmla="val 2939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="" xmlns:a16="http://schemas.microsoft.com/office/drawing/2014/main" id="{3A1C4EBC-E496-3044-80B3-26FB37A042BA}"/>
                </a:ext>
              </a:extLst>
            </p:cNvPr>
            <p:cNvSpPr txBox="1"/>
            <p:nvPr/>
          </p:nvSpPr>
          <p:spPr>
            <a:xfrm>
              <a:off x="5640988" y="5203685"/>
              <a:ext cx="879627" cy="45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800" b="1" dirty="0">
                  <a:solidFill>
                    <a:schemeClr val="bg1"/>
                  </a:solidFill>
                  <a:latin typeface="Inpi" pitchFamily="2" charset="77"/>
                </a:rPr>
                <a:t>5</a:t>
              </a:r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="" xmlns:a16="http://schemas.microsoft.com/office/drawing/2014/main" id="{5A0E7B3F-F5ED-674A-A185-2BF81B2C531E}"/>
              </a:ext>
            </a:extLst>
          </p:cNvPr>
          <p:cNvGrpSpPr/>
          <p:nvPr/>
        </p:nvGrpSpPr>
        <p:grpSpPr>
          <a:xfrm>
            <a:off x="3763980" y="4390018"/>
            <a:ext cx="578578" cy="601206"/>
            <a:chOff x="5640988" y="4930721"/>
            <a:chExt cx="879627" cy="914028"/>
          </a:xfrm>
          <a:solidFill>
            <a:srgbClr val="05616F"/>
          </a:solidFill>
        </p:grpSpPr>
        <p:sp>
          <p:nvSpPr>
            <p:cNvPr id="138" name="Hexagone 137">
              <a:extLst>
                <a:ext uri="{FF2B5EF4-FFF2-40B4-BE49-F238E27FC236}">
                  <a16:creationId xmlns="" xmlns:a16="http://schemas.microsoft.com/office/drawing/2014/main" id="{6AC8406F-5D7A-0E45-8BF6-D253CEF99B47}"/>
                </a:ext>
              </a:extLst>
            </p:cNvPr>
            <p:cNvSpPr/>
            <p:nvPr/>
          </p:nvSpPr>
          <p:spPr>
            <a:xfrm rot="5400000">
              <a:off x="5623789" y="4993757"/>
              <a:ext cx="914028" cy="787955"/>
            </a:xfrm>
            <a:prstGeom prst="hexagon">
              <a:avLst>
                <a:gd name="adj" fmla="val 2939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="" xmlns:a16="http://schemas.microsoft.com/office/drawing/2014/main" id="{678DC518-140D-1447-9C3A-37EC00E9FC6D}"/>
                </a:ext>
              </a:extLst>
            </p:cNvPr>
            <p:cNvSpPr txBox="1"/>
            <p:nvPr/>
          </p:nvSpPr>
          <p:spPr>
            <a:xfrm>
              <a:off x="5640988" y="5203685"/>
              <a:ext cx="879627" cy="45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800" b="1" dirty="0">
                  <a:solidFill>
                    <a:schemeClr val="bg1"/>
                  </a:solidFill>
                  <a:latin typeface="Inpi" pitchFamily="2" charset="77"/>
                </a:rPr>
                <a:t>6</a:t>
              </a:r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="" xmlns:a16="http://schemas.microsoft.com/office/drawing/2014/main" id="{308E826A-CEEE-E246-B6F4-9F97907BCEAA}"/>
              </a:ext>
            </a:extLst>
          </p:cNvPr>
          <p:cNvGrpSpPr/>
          <p:nvPr/>
        </p:nvGrpSpPr>
        <p:grpSpPr>
          <a:xfrm>
            <a:off x="5498990" y="4390018"/>
            <a:ext cx="578578" cy="601206"/>
            <a:chOff x="5640988" y="4930721"/>
            <a:chExt cx="879627" cy="914028"/>
          </a:xfrm>
          <a:solidFill>
            <a:srgbClr val="05616F"/>
          </a:solidFill>
        </p:grpSpPr>
        <p:sp>
          <p:nvSpPr>
            <p:cNvPr id="141" name="Hexagone 140">
              <a:extLst>
                <a:ext uri="{FF2B5EF4-FFF2-40B4-BE49-F238E27FC236}">
                  <a16:creationId xmlns="" xmlns:a16="http://schemas.microsoft.com/office/drawing/2014/main" id="{B3FB6B55-E95B-8047-8F03-14B4369FC675}"/>
                </a:ext>
              </a:extLst>
            </p:cNvPr>
            <p:cNvSpPr/>
            <p:nvPr/>
          </p:nvSpPr>
          <p:spPr>
            <a:xfrm rot="5400000">
              <a:off x="5623789" y="4993757"/>
              <a:ext cx="914028" cy="787955"/>
            </a:xfrm>
            <a:prstGeom prst="hexagon">
              <a:avLst>
                <a:gd name="adj" fmla="val 2939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="" xmlns:a16="http://schemas.microsoft.com/office/drawing/2014/main" id="{651F52B7-78D5-2B44-BC8A-75C6E119DFDA}"/>
                </a:ext>
              </a:extLst>
            </p:cNvPr>
            <p:cNvSpPr txBox="1"/>
            <p:nvPr/>
          </p:nvSpPr>
          <p:spPr>
            <a:xfrm>
              <a:off x="5640988" y="5203685"/>
              <a:ext cx="879627" cy="45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800" b="1" dirty="0">
                  <a:solidFill>
                    <a:schemeClr val="bg1"/>
                  </a:solidFill>
                  <a:latin typeface="Inpi" pitchFamily="2" charset="77"/>
                </a:rPr>
                <a:t>7</a:t>
              </a:r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9649D1BA-90A6-4C47-A58E-C80DB7D2BDE9}"/>
              </a:ext>
            </a:extLst>
          </p:cNvPr>
          <p:cNvSpPr/>
          <p:nvPr/>
        </p:nvSpPr>
        <p:spPr>
          <a:xfrm>
            <a:off x="698446" y="4396654"/>
            <a:ext cx="18385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5616F"/>
                </a:solidFill>
                <a:latin typeface="Inpi" pitchFamily="2" charset="77"/>
              </a:rPr>
              <a:t>*par la PME ou son mandataire pour tous les titres envisagés </a:t>
            </a:r>
            <a:r>
              <a:rPr lang="fr-FR" sz="1400" dirty="0" smtClean="0">
                <a:solidFill>
                  <a:srgbClr val="05616F"/>
                </a:solidFill>
                <a:latin typeface="Inpi" pitchFamily="2" charset="77"/>
              </a:rPr>
              <a:t>à demander</a:t>
            </a:r>
          </a:p>
          <a:p>
            <a:r>
              <a:rPr lang="fr-FR" sz="1400" dirty="0" smtClean="0">
                <a:solidFill>
                  <a:srgbClr val="05616F"/>
                </a:solidFill>
                <a:latin typeface="Inpi" pitchFamily="2" charset="77"/>
                <a:hlinkClick r:id="rId8"/>
              </a:rPr>
              <a:t>ici</a:t>
            </a:r>
            <a:r>
              <a:rPr lang="fr-FR" sz="1400" dirty="0">
                <a:solidFill>
                  <a:srgbClr val="05616F"/>
                </a:solidFill>
                <a:latin typeface="Inpi" pitchFamily="2" charset="77"/>
              </a:rPr>
              <a:t/>
            </a:r>
            <a:br>
              <a:rPr lang="fr-FR" sz="1400" dirty="0">
                <a:solidFill>
                  <a:srgbClr val="05616F"/>
                </a:solidFill>
                <a:latin typeface="Inpi" pitchFamily="2" charset="77"/>
              </a:rPr>
            </a:br>
            <a:endParaRPr lang="fr-FR" sz="1400" dirty="0">
              <a:solidFill>
                <a:srgbClr val="05616F"/>
              </a:solidFill>
            </a:endParaRPr>
          </a:p>
        </p:txBody>
      </p:sp>
      <p:pic>
        <p:nvPicPr>
          <p:cNvPr id="145" name="Graphique 69">
            <a:extLst>
              <a:ext uri="{FF2B5EF4-FFF2-40B4-BE49-F238E27FC236}">
                <a16:creationId xmlns="" xmlns:a16="http://schemas.microsoft.com/office/drawing/2014/main" id="{7A11790B-2129-744E-930D-47F817F78F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85278" y="3054545"/>
            <a:ext cx="416598" cy="416598"/>
          </a:xfrm>
          <a:prstGeom prst="rect">
            <a:avLst/>
          </a:prstGeom>
        </p:spPr>
      </p:pic>
      <p:pic>
        <p:nvPicPr>
          <p:cNvPr id="146" name="Graphique 70">
            <a:extLst>
              <a:ext uri="{FF2B5EF4-FFF2-40B4-BE49-F238E27FC236}">
                <a16:creationId xmlns="" xmlns:a16="http://schemas.microsoft.com/office/drawing/2014/main" id="{3BD89AEF-C443-D142-9D04-A3A05B3D7B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9278" y="2987322"/>
            <a:ext cx="509182" cy="509182"/>
          </a:xfrm>
          <a:prstGeom prst="rect">
            <a:avLst/>
          </a:prstGeom>
        </p:spPr>
      </p:pic>
      <p:pic>
        <p:nvPicPr>
          <p:cNvPr id="147" name="Image 146">
            <a:extLst>
              <a:ext uri="{FF2B5EF4-FFF2-40B4-BE49-F238E27FC236}">
                <a16:creationId xmlns="" xmlns:a16="http://schemas.microsoft.com/office/drawing/2014/main" id="{4B6B1BE5-4766-984F-8329-53C0DAC8FDF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6716" y="2999692"/>
            <a:ext cx="472568" cy="496812"/>
          </a:xfrm>
          <a:prstGeom prst="rect">
            <a:avLst/>
          </a:prstGeom>
          <a:noFill/>
        </p:spPr>
      </p:pic>
      <p:pic>
        <p:nvPicPr>
          <p:cNvPr id="148" name="Graphique 72">
            <a:extLst>
              <a:ext uri="{FF2B5EF4-FFF2-40B4-BE49-F238E27FC236}">
                <a16:creationId xmlns="" xmlns:a16="http://schemas.microsoft.com/office/drawing/2014/main" id="{EB3B7BA9-23C5-7443-AE64-86E9F7BAA0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93849" y="4580084"/>
            <a:ext cx="532564" cy="532564"/>
          </a:xfrm>
          <a:prstGeom prst="rect">
            <a:avLst/>
          </a:prstGeom>
        </p:spPr>
      </p:pic>
      <p:pic>
        <p:nvPicPr>
          <p:cNvPr id="149" name="Graphique 73">
            <a:extLst>
              <a:ext uri="{FF2B5EF4-FFF2-40B4-BE49-F238E27FC236}">
                <a16:creationId xmlns="" xmlns:a16="http://schemas.microsoft.com/office/drawing/2014/main" id="{736AE738-5A91-4C40-8BB3-7FA6DEE691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66961" y="4574734"/>
            <a:ext cx="360200" cy="360200"/>
          </a:xfrm>
          <a:prstGeom prst="rect">
            <a:avLst/>
          </a:prstGeom>
        </p:spPr>
      </p:pic>
      <p:pic>
        <p:nvPicPr>
          <p:cNvPr id="150" name="Image 149">
            <a:extLst>
              <a:ext uri="{FF2B5EF4-FFF2-40B4-BE49-F238E27FC236}">
                <a16:creationId xmlns="" xmlns:a16="http://schemas.microsoft.com/office/drawing/2014/main" id="{C011558F-BDF8-2E43-A81E-BDC87AB47F4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11728" r="11179" b="17945"/>
          <a:stretch/>
        </p:blipFill>
        <p:spPr>
          <a:xfrm>
            <a:off x="9933608" y="1916266"/>
            <a:ext cx="1085850" cy="692415"/>
          </a:xfrm>
          <a:prstGeom prst="rect">
            <a:avLst/>
          </a:prstGeom>
        </p:spPr>
      </p:pic>
      <p:pic>
        <p:nvPicPr>
          <p:cNvPr id="151" name="Image 150">
            <a:extLst>
              <a:ext uri="{FF2B5EF4-FFF2-40B4-BE49-F238E27FC236}">
                <a16:creationId xmlns="" xmlns:a16="http://schemas.microsoft.com/office/drawing/2014/main" id="{BC0C6D40-2FDB-034E-B2CD-C16B3839543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67416" y="5313769"/>
            <a:ext cx="2617048" cy="662814"/>
          </a:xfrm>
          <a:prstGeom prst="rect">
            <a:avLst/>
          </a:prstGeom>
        </p:spPr>
      </p:pic>
      <p:pic>
        <p:nvPicPr>
          <p:cNvPr id="152" name="Image 151">
            <a:extLst>
              <a:ext uri="{FF2B5EF4-FFF2-40B4-BE49-F238E27FC236}">
                <a16:creationId xmlns="" xmlns:a16="http://schemas.microsoft.com/office/drawing/2014/main" id="{5650763C-A001-2E4C-AB54-A11F5688F57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0719" y="4622109"/>
            <a:ext cx="2552050" cy="55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80669" y="3696645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5" y="1750694"/>
            <a:ext cx="5615201" cy="3032555"/>
          </a:xfrm>
          <a:prstGeom prst="rect">
            <a:avLst/>
          </a:prstGeom>
        </p:spPr>
      </p:pic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2497954" y="4981345"/>
            <a:ext cx="4573447" cy="1242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Calculateur de taxes de l’OMPI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439" y="1514805"/>
            <a:ext cx="4866274" cy="382838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41A1FF-3B1E-7144-9222-6661CC375353}"/>
              </a:ext>
            </a:extLst>
          </p:cNvPr>
          <p:cNvSpPr/>
          <p:nvPr/>
        </p:nvSpPr>
        <p:spPr>
          <a:xfrm>
            <a:off x="1235460" y="688969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CLÉ 4 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ANTICIPER 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L’EXTENSION À L’INTERNATIONAL</a:t>
            </a:r>
          </a:p>
        </p:txBody>
      </p:sp>
    </p:spTree>
    <p:extLst>
      <p:ext uri="{BB962C8B-B14F-4D97-AF65-F5344CB8AC3E}">
        <p14:creationId xmlns:p14="http://schemas.microsoft.com/office/powerpoint/2010/main" val="2449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80669" y="3696645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24280" y="1502961"/>
            <a:ext cx="203097" cy="4721055"/>
          </a:xfrm>
          <a:prstGeom prst="rect">
            <a:avLst/>
          </a:prstGeom>
          <a:solidFill>
            <a:srgbClr val="2845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998138" y="1786100"/>
            <a:ext cx="2160240" cy="366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EXPLOITATION </a:t>
            </a: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57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2132437" y="4566277"/>
            <a:ext cx="1656184" cy="26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VEILLE</a:t>
            </a: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58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8079568" y="1784910"/>
            <a:ext cx="2160240" cy="404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INSCRIPTION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9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7505211" y="4585894"/>
            <a:ext cx="3149019" cy="39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RENOUVELLEMENT</a:t>
            </a: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60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002627" y="2195341"/>
            <a:ext cx="4245149" cy="366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Se constituer </a:t>
            </a:r>
            <a:b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des preuves d’usage</a:t>
            </a:r>
          </a:p>
        </p:txBody>
      </p:sp>
      <p:sp>
        <p:nvSpPr>
          <p:cNvPr id="61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558327" y="2859331"/>
            <a:ext cx="3039861" cy="366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EVITER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l’action en déchéance </a:t>
            </a:r>
          </a:p>
        </p:txBody>
      </p:sp>
      <p:sp>
        <p:nvSpPr>
          <p:cNvPr id="62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539465" y="3924863"/>
            <a:ext cx="2964557" cy="366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AGIR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avant enregistrement </a:t>
            </a:r>
          </a:p>
        </p:txBody>
      </p:sp>
      <p:sp>
        <p:nvSpPr>
          <p:cNvPr id="63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220222" y="4931512"/>
            <a:ext cx="3480613" cy="32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Artisanale ou informatisée </a:t>
            </a:r>
            <a:b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(CPI, surveillance payante INPI)</a:t>
            </a:r>
          </a:p>
        </p:txBody>
      </p:sp>
      <p:sp>
        <p:nvSpPr>
          <p:cNvPr id="64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442854" y="2230341"/>
            <a:ext cx="5296211" cy="49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Cession, licence, changement </a:t>
            </a:r>
            <a:b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de forme juridique, adresse, etc.</a:t>
            </a:r>
          </a:p>
        </p:txBody>
      </p:sp>
      <p:sp>
        <p:nvSpPr>
          <p:cNvPr id="65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7133238" y="3949856"/>
            <a:ext cx="3892964" cy="366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ASSURER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la continuité des droits </a:t>
            </a:r>
          </a:p>
        </p:txBody>
      </p:sp>
      <p:sp>
        <p:nvSpPr>
          <p:cNvPr id="66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682129" y="5010810"/>
            <a:ext cx="4532893" cy="366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Tous les 10 ans, indéfiniment </a:t>
            </a:r>
          </a:p>
        </p:txBody>
      </p:sp>
      <p:sp>
        <p:nvSpPr>
          <p:cNvPr id="67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7576584" y="2925861"/>
            <a:ext cx="3166208" cy="366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RENDRE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opposable aux tiers 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3E8EFDB2-08F5-8C4A-9BC9-B4942CF8AD9D}"/>
              </a:ext>
            </a:extLst>
          </p:cNvPr>
          <p:cNvSpPr/>
          <p:nvPr/>
        </p:nvSpPr>
        <p:spPr>
          <a:xfrm>
            <a:off x="1235460" y="782274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CLÉ 5 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GÉRER 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SA MARQUE APRÈS LE DÉPÔT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42447" y="3654176"/>
            <a:ext cx="10918344" cy="181657"/>
          </a:xfrm>
          <a:prstGeom prst="rect">
            <a:avLst/>
          </a:prstGeom>
          <a:solidFill>
            <a:srgbClr val="28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4963211" y="2424738"/>
            <a:ext cx="2179623" cy="2055032"/>
            <a:chOff x="4988601" y="2816838"/>
            <a:chExt cx="2179623" cy="2055032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AA5400ED-60A5-AA40-BFDC-19B378270A09}"/>
                </a:ext>
              </a:extLst>
            </p:cNvPr>
            <p:cNvGrpSpPr/>
            <p:nvPr/>
          </p:nvGrpSpPr>
          <p:grpSpPr>
            <a:xfrm>
              <a:off x="5004530" y="2816838"/>
              <a:ext cx="2160240" cy="2055032"/>
              <a:chOff x="723628" y="1933961"/>
              <a:chExt cx="976826" cy="976826"/>
            </a:xfrm>
          </p:grpSpPr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xmlns="" id="{64C439E2-1CD3-9242-B39B-709DBBAAB4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3628" y="1933961"/>
                <a:ext cx="976826" cy="976826"/>
              </a:xfrm>
              <a:prstGeom prst="ellipse">
                <a:avLst/>
              </a:prstGeom>
              <a:solidFill>
                <a:srgbClr val="28458C"/>
              </a:solidFill>
              <a:ln>
                <a:solidFill>
                  <a:srgbClr val="28458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xmlns="" id="{9F39D4A7-0F41-264D-82C1-C77EAF8A7DCA}"/>
                  </a:ext>
                </a:extLst>
              </p:cNvPr>
              <p:cNvSpPr/>
              <p:nvPr/>
            </p:nvSpPr>
            <p:spPr>
              <a:xfrm>
                <a:off x="785398" y="1994842"/>
                <a:ext cx="853286" cy="8532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845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53" name="ZoneTexte 52"/>
            <p:cNvSpPr txBox="1">
              <a:spLocks noChangeAspect="1"/>
            </p:cNvSpPr>
            <p:nvPr/>
          </p:nvSpPr>
          <p:spPr>
            <a:xfrm>
              <a:off x="4988601" y="3101456"/>
              <a:ext cx="2179623" cy="1554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77"/>
                </a:rPr>
                <a:t>4 </a:t>
              </a:r>
            </a:p>
            <a:p>
              <a:pPr algn="ctr">
                <a:lnSpc>
                  <a:spcPts val="3000"/>
                </a:lnSpc>
              </a:pPr>
              <a:r>
                <a:rPr lang="fr-F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77"/>
                </a:rPr>
                <a:t>Actions</a:t>
              </a:r>
            </a:p>
            <a:p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8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xmlns="" id="{B4DA5CC7-8B79-4273-BB95-8A26271FAE63}"/>
              </a:ext>
            </a:extLst>
          </p:cNvPr>
          <p:cNvSpPr txBox="1">
            <a:spLocks/>
          </p:cNvSpPr>
          <p:nvPr/>
        </p:nvSpPr>
        <p:spPr>
          <a:xfrm>
            <a:off x="1559496" y="564211"/>
            <a:ext cx="8608445" cy="39778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3600" b="1" i="1" dirty="0">
              <a:latin typeface="Inpi" pitchFamily="2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2524097" y="2309114"/>
            <a:ext cx="7143806" cy="34563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200" indent="-457200">
              <a:lnSpc>
                <a:spcPct val="120000"/>
              </a:lnSpc>
              <a:spcBef>
                <a:spcPts val="0"/>
              </a:spcBef>
              <a:buSzPct val="90000"/>
              <a:buFont typeface="+mj-lt"/>
              <a:buAutoNum type="arabicPeriod"/>
            </a:pPr>
            <a:r>
              <a:rPr lang="fr-FR" sz="3200" dirty="0">
                <a:latin typeface="Inpi" pitchFamily="2" charset="0"/>
              </a:rPr>
              <a:t>Choisir LE bon type de marque</a:t>
            </a:r>
          </a:p>
          <a:p>
            <a:pPr marL="709200" indent="-457200">
              <a:lnSpc>
                <a:spcPct val="120000"/>
              </a:lnSpc>
              <a:spcBef>
                <a:spcPts val="0"/>
              </a:spcBef>
              <a:buSzPct val="90000"/>
              <a:buFont typeface="+mj-lt"/>
              <a:buAutoNum type="arabicPeriod"/>
            </a:pPr>
            <a:r>
              <a:rPr lang="fr-FR" sz="3200" dirty="0">
                <a:latin typeface="Inpi" pitchFamily="2" charset="0"/>
              </a:rPr>
              <a:t>Déterminer les produits et services </a:t>
            </a:r>
          </a:p>
          <a:p>
            <a:pPr marL="709200" indent="-457200">
              <a:lnSpc>
                <a:spcPct val="120000"/>
              </a:lnSpc>
              <a:spcBef>
                <a:spcPts val="0"/>
              </a:spcBef>
              <a:buSzPct val="90000"/>
              <a:buFont typeface="+mj-lt"/>
              <a:buAutoNum type="arabicPeriod"/>
            </a:pPr>
            <a:r>
              <a:rPr lang="fr-FR" sz="3200" dirty="0">
                <a:latin typeface="Inpi" pitchFamily="2" charset="0"/>
              </a:rPr>
              <a:t>Vérifier la disponibilité </a:t>
            </a:r>
          </a:p>
          <a:p>
            <a:pPr marL="709200" indent="-457200">
              <a:lnSpc>
                <a:spcPct val="120000"/>
              </a:lnSpc>
              <a:spcBef>
                <a:spcPts val="0"/>
              </a:spcBef>
              <a:buSzPct val="90000"/>
              <a:buFont typeface="+mj-lt"/>
              <a:buAutoNum type="arabicPeriod"/>
            </a:pPr>
            <a:r>
              <a:rPr lang="fr-FR" sz="3200" dirty="0">
                <a:latin typeface="Inpi" pitchFamily="2" charset="0"/>
              </a:rPr>
              <a:t>Anticiper l’extension à l’international </a:t>
            </a:r>
          </a:p>
          <a:p>
            <a:pPr marL="709200" indent="-457200">
              <a:lnSpc>
                <a:spcPct val="120000"/>
              </a:lnSpc>
              <a:spcBef>
                <a:spcPts val="0"/>
              </a:spcBef>
              <a:buSzPct val="90000"/>
              <a:buFont typeface="+mj-lt"/>
              <a:buAutoNum type="arabicPeriod"/>
            </a:pPr>
            <a:r>
              <a:rPr lang="fr-FR" sz="3200" dirty="0">
                <a:latin typeface="Inpi" pitchFamily="2" charset="0"/>
              </a:rPr>
              <a:t>Gérer sa marque après le dépôt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372049E-1A31-184F-ABA2-92BD80F19FD4}"/>
              </a:ext>
            </a:extLst>
          </p:cNvPr>
          <p:cNvSpPr/>
          <p:nvPr/>
        </p:nvSpPr>
        <p:spPr>
          <a:xfrm>
            <a:off x="1235460" y="1005686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Inpi" pitchFamily="2" charset="0"/>
              </a:rPr>
              <a:t>5 </a:t>
            </a:r>
            <a:r>
              <a:rPr lang="fr-FR" sz="3600" b="1" dirty="0" smtClean="0">
                <a:latin typeface="Inpi" pitchFamily="2" charset="0"/>
              </a:rPr>
              <a:t>CLÉS </a:t>
            </a:r>
            <a:r>
              <a:rPr lang="fr-FR" sz="3200" b="1" dirty="0" smtClean="0">
                <a:latin typeface="Inpi" pitchFamily="2" charset="0"/>
              </a:rPr>
              <a:t>POUR </a:t>
            </a:r>
            <a:r>
              <a:rPr lang="fr-FR" sz="3200" b="1" dirty="0">
                <a:latin typeface="Inpi" pitchFamily="2" charset="0"/>
              </a:rPr>
              <a:t>PROTÉGER SA MARQUE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56845" y="1652017"/>
            <a:ext cx="419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latin typeface="Inpi" pitchFamily="2" charset="0"/>
              </a:rPr>
              <a:t>Pour résumer…</a:t>
            </a:r>
            <a:endParaRPr lang="fr-FR" sz="3200" i="1" dirty="0">
              <a:latin typeface="In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C8CB45B-DAA7-4F1C-8E30-741DE6DF0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80" y="5491192"/>
            <a:ext cx="1472901" cy="934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2164249"/>
            <a:ext cx="11026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>
                <a:solidFill>
                  <a:prstClr val="white"/>
                </a:solidFill>
                <a:latin typeface="Inpi" pitchFamily="2" charset="0"/>
              </a:rPr>
              <a:t>5 CLÉS </a:t>
            </a:r>
          </a:p>
          <a:p>
            <a:pPr algn="ctr"/>
            <a:r>
              <a:rPr lang="fr-FR" sz="6000" b="1" i="1" dirty="0">
                <a:solidFill>
                  <a:prstClr val="white"/>
                </a:solidFill>
                <a:latin typeface="Inpi" pitchFamily="2" charset="0"/>
              </a:rPr>
              <a:t>POUR PROTÉGER </a:t>
            </a:r>
            <a:r>
              <a:rPr lang="fr-FR" sz="6000" b="1" i="1" dirty="0" smtClean="0">
                <a:solidFill>
                  <a:prstClr val="white"/>
                </a:solidFill>
                <a:latin typeface="Inpi" pitchFamily="2" charset="0"/>
              </a:rPr>
              <a:t>SA </a:t>
            </a:r>
            <a:r>
              <a:rPr lang="fr-FR" sz="6000" b="1" i="1" dirty="0">
                <a:solidFill>
                  <a:prstClr val="white"/>
                </a:solidFill>
                <a:latin typeface="Inpi" pitchFamily="2" charset="0"/>
              </a:rPr>
              <a:t>MARQUE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482" y="4386098"/>
            <a:ext cx="341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fr-FR" sz="2000" b="1" dirty="0" smtClean="0">
                <a:solidFill>
                  <a:srgbClr val="80C8C6"/>
                </a:solidFill>
                <a:latin typeface="Inp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Anna HUCHET</a:t>
            </a:r>
          </a:p>
          <a:p>
            <a:pPr algn="ctr" eaLnBrk="0" fontAlgn="base" hangingPunct="0">
              <a:spcBef>
                <a:spcPct val="0"/>
              </a:spcBef>
            </a:pPr>
            <a:endParaRPr lang="fr-FR" sz="800" b="1" dirty="0" smtClean="0">
              <a:solidFill>
                <a:srgbClr val="80C8C6"/>
              </a:solidFill>
              <a:latin typeface="Inp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</a:pPr>
            <a:r>
              <a:rPr lang="fr-FR" sz="1600" i="1" dirty="0" smtClean="0">
                <a:solidFill>
                  <a:prstClr val="white"/>
                </a:solidFill>
                <a:latin typeface="Inp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Chargée d’affaires propriété industrielle Juriste PI, INPI</a:t>
            </a:r>
            <a:endParaRPr lang="fr-FR" sz="1200" i="1" dirty="0">
              <a:solidFill>
                <a:prstClr val="white"/>
              </a:solidFill>
              <a:latin typeface="Inp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necteur droit 7"/>
          <p:cNvCxnSpPr>
            <a:cxnSpLocks/>
          </p:cNvCxnSpPr>
          <p:nvPr/>
        </p:nvCxnSpPr>
        <p:spPr>
          <a:xfrm flipV="1">
            <a:off x="6096000" y="4390710"/>
            <a:ext cx="0" cy="12594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64941" y="4412991"/>
            <a:ext cx="34154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fr-FR" sz="2000" b="1" dirty="0" smtClean="0">
                <a:solidFill>
                  <a:srgbClr val="80C8C6"/>
                </a:solidFill>
                <a:latin typeface="Inp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Anthony Dorison</a:t>
            </a:r>
            <a:endParaRPr lang="fr-FR" sz="2000" b="1" dirty="0">
              <a:solidFill>
                <a:srgbClr val="80C8C6"/>
              </a:solidFill>
              <a:latin typeface="Inp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</a:pPr>
            <a:endParaRPr lang="fr-FR" sz="800" i="1" dirty="0">
              <a:solidFill>
                <a:prstClr val="white"/>
              </a:solidFill>
              <a:latin typeface="Inp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</a:pPr>
            <a:r>
              <a:rPr lang="fr-FR" sz="1600" i="1" dirty="0">
                <a:solidFill>
                  <a:prstClr val="white"/>
                </a:solidFill>
                <a:latin typeface="Inp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Juriste marques</a:t>
            </a:r>
            <a:br>
              <a:rPr lang="fr-FR" sz="1600" i="1" dirty="0">
                <a:solidFill>
                  <a:prstClr val="white"/>
                </a:solidFill>
                <a:latin typeface="Inp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i="1" dirty="0">
                <a:solidFill>
                  <a:prstClr val="white"/>
                </a:solidFill>
                <a:latin typeface="Inp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Juriste PI, INPI</a:t>
            </a:r>
          </a:p>
        </p:txBody>
      </p:sp>
    </p:spTree>
    <p:extLst>
      <p:ext uri="{BB962C8B-B14F-4D97-AF65-F5344CB8AC3E}">
        <p14:creationId xmlns:p14="http://schemas.microsoft.com/office/powerpoint/2010/main" val="32077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B4DA5CC7-8B79-4273-BB95-8A26271FAE63}"/>
              </a:ext>
            </a:extLst>
          </p:cNvPr>
          <p:cNvSpPr txBox="1">
            <a:spLocks/>
          </p:cNvSpPr>
          <p:nvPr/>
        </p:nvSpPr>
        <p:spPr>
          <a:xfrm>
            <a:off x="1664973" y="795770"/>
            <a:ext cx="8608445" cy="1216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latin typeface="Inpi" pitchFamily="2" charset="0"/>
              </a:rPr>
              <a:t>BÉNÉFICIER </a:t>
            </a:r>
            <a:r>
              <a:rPr lang="fr-FR" sz="3200" b="1" dirty="0">
                <a:latin typeface="Inpi" pitchFamily="2" charset="0"/>
              </a:rPr>
              <a:t>D’UN ACCOMPAGNEMENT PERSONNALISÉ PAR UN EXPERT INPI</a:t>
            </a:r>
            <a:r>
              <a:rPr lang="fr-FR" sz="4000" b="1" dirty="0">
                <a:latin typeface="Inpi" pitchFamily="2" charset="0"/>
              </a:rPr>
              <a:t> </a:t>
            </a:r>
            <a:endParaRPr lang="fr-FR" sz="3600" b="1" i="1" dirty="0">
              <a:latin typeface="Inpi" pitchFamily="2" charset="0"/>
            </a:endParaRPr>
          </a:p>
        </p:txBody>
      </p:sp>
      <p:sp>
        <p:nvSpPr>
          <p:cNvPr id="41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7884317" y="2190395"/>
            <a:ext cx="3096342" cy="1013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90000"/>
              <a:buFont typeface=".Lucida Grande UI Regular"/>
              <a:buChar char="►"/>
            </a:pPr>
            <a:r>
              <a:rPr lang="fr-FR" sz="2400" dirty="0">
                <a:latin typeface="Inpi" pitchFamily="2" charset="77"/>
                <a:cs typeface="Arial" panose="020B0604020202020204" pitchFamily="34" charset="0"/>
              </a:rPr>
              <a:t> Rendez-vous en </a:t>
            </a:r>
            <a:br>
              <a:rPr lang="fr-FR" sz="2400" dirty="0">
                <a:latin typeface="Inpi" pitchFamily="2" charset="77"/>
                <a:cs typeface="Arial" panose="020B0604020202020204" pitchFamily="34" charset="0"/>
              </a:rPr>
            </a:br>
            <a:r>
              <a:rPr lang="fr-FR" sz="2400" dirty="0">
                <a:latin typeface="Inpi" pitchFamily="2" charset="77"/>
                <a:cs typeface="Arial" panose="020B0604020202020204" pitchFamily="34" charset="0"/>
              </a:rPr>
              <a:t> délégation INPI </a:t>
            </a:r>
            <a:br>
              <a:rPr lang="fr-FR" sz="2400" dirty="0">
                <a:latin typeface="Inpi" pitchFamily="2" charset="77"/>
                <a:cs typeface="Arial" panose="020B0604020202020204" pitchFamily="34" charset="0"/>
              </a:rPr>
            </a:br>
            <a:r>
              <a:rPr lang="fr-FR" sz="2400" dirty="0">
                <a:latin typeface="Inpi" pitchFamily="2" charset="77"/>
                <a:cs typeface="Arial" panose="020B0604020202020204" pitchFamily="34" charset="0"/>
              </a:rPr>
              <a:t> ou dans vos locaux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90000"/>
              <a:buFont typeface=".Lucida Grande UI Regular"/>
              <a:buChar char="►"/>
            </a:pPr>
            <a:endParaRPr lang="fr-FR" sz="2400" b="1" dirty="0">
              <a:latin typeface="Inpi" pitchFamily="2" charset="7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Pct val="90000"/>
              <a:buFont typeface=".Lucida Grande UI Regular"/>
              <a:buChar char="►"/>
            </a:pPr>
            <a:endParaRPr lang="fr-FR" sz="2400" b="1" dirty="0"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42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7851149" y="3444213"/>
            <a:ext cx="3386297" cy="2188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90000"/>
              <a:buFont typeface=".Lucida Grande UI Regular"/>
              <a:buChar char="►"/>
            </a:pPr>
            <a:r>
              <a:rPr lang="fr-FR" sz="2400" dirty="0">
                <a:latin typeface="Inpi" pitchFamily="2" charset="77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Inpi" pitchFamily="2" charset="77"/>
                <a:cs typeface="Arial" panose="020B0604020202020204" pitchFamily="34" charset="0"/>
              </a:rPr>
              <a:t>www.inpi.fr</a:t>
            </a:r>
            <a:endParaRPr lang="fr-FR" sz="2400" dirty="0">
              <a:latin typeface="Inpi" pitchFamily="2" charset="7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80C8C6"/>
              </a:buClr>
              <a:buSzPct val="90000"/>
              <a:buFont typeface=".Lucida Grande UI Regular"/>
              <a:buChar char="►"/>
            </a:pPr>
            <a:endParaRPr lang="fr-FR" sz="2400" dirty="0">
              <a:latin typeface="Inpi" pitchFamily="2" charset="7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Pct val="90000"/>
              <a:buFont typeface=".Lucida Grande UI Regular"/>
              <a:buChar char="►"/>
            </a:pPr>
            <a:r>
              <a:rPr lang="fr-FR" sz="2400" dirty="0">
                <a:latin typeface="Inpi" pitchFamily="2" charset="77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Inpi" pitchFamily="2" charset="77"/>
                <a:cs typeface="Arial" panose="020B0604020202020204" pitchFamily="34" charset="0"/>
              </a:rPr>
              <a:t>Inpi</a:t>
            </a:r>
            <a:r>
              <a:rPr lang="fr-FR" sz="2400" dirty="0">
                <a:latin typeface="Inpi" pitchFamily="2" charset="77"/>
                <a:cs typeface="Arial" panose="020B0604020202020204" pitchFamily="34" charset="0"/>
              </a:rPr>
              <a:t> direct : </a:t>
            </a:r>
            <a:br>
              <a:rPr lang="fr-FR" sz="2400" dirty="0">
                <a:latin typeface="Inpi" pitchFamily="2" charset="77"/>
                <a:cs typeface="Arial" panose="020B0604020202020204" pitchFamily="34" charset="0"/>
              </a:rPr>
            </a:br>
            <a:r>
              <a:rPr lang="fr-FR" sz="2400" dirty="0" smtClean="0">
                <a:latin typeface="Inpi" pitchFamily="2" charset="77"/>
                <a:cs typeface="Arial" panose="020B0604020202020204" pitchFamily="34" charset="0"/>
              </a:rPr>
              <a:t>+33 (0)1 56 65 89 98</a:t>
            </a:r>
            <a:endParaRPr lang="fr-FR" sz="2400" b="1" dirty="0">
              <a:latin typeface="Inpi" pitchFamily="2" charset="7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80C8C6"/>
              </a:buClr>
              <a:buSzPct val="90000"/>
              <a:buFont typeface=".Lucida Grande UI Regular"/>
              <a:buChar char="►"/>
            </a:pPr>
            <a:endParaRPr lang="fr-FR" sz="2400" dirty="0">
              <a:latin typeface="Inpi" pitchFamily="2" charset="7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Pct val="90000"/>
              <a:buFont typeface=".Lucida Grande UI Regular"/>
              <a:buChar char="►"/>
            </a:pPr>
            <a:r>
              <a:rPr lang="fr-FR" sz="2400" dirty="0">
                <a:latin typeface="Inpi" pitchFamily="2" charset="77"/>
                <a:cs typeface="Arial" panose="020B0604020202020204" pitchFamily="34" charset="0"/>
              </a:rPr>
              <a:t> contact@inpi.fr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56EA80C3-C7B8-0B43-90AE-66BD7A1B8757}"/>
              </a:ext>
            </a:extLst>
          </p:cNvPr>
          <p:cNvCxnSpPr>
            <a:cxnSpLocks/>
          </p:cNvCxnSpPr>
          <p:nvPr/>
        </p:nvCxnSpPr>
        <p:spPr>
          <a:xfrm flipV="1">
            <a:off x="7689220" y="2321776"/>
            <a:ext cx="0" cy="3434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>
            <a:extLst>
              <a:ext uri="{FF2B5EF4-FFF2-40B4-BE49-F238E27FC236}">
                <a16:creationId xmlns="" xmlns:a16="http://schemas.microsoft.com/office/drawing/2014/main" id="{F4B013DC-FF23-5343-9472-BD4793459709}"/>
              </a:ext>
            </a:extLst>
          </p:cNvPr>
          <p:cNvGrpSpPr/>
          <p:nvPr/>
        </p:nvGrpSpPr>
        <p:grpSpPr>
          <a:xfrm>
            <a:off x="622981" y="1739482"/>
            <a:ext cx="7073152" cy="4297267"/>
            <a:chOff x="1750716" y="1259010"/>
            <a:chExt cx="9102925" cy="5088018"/>
          </a:xfrm>
        </p:grpSpPr>
        <p:grpSp>
          <p:nvGrpSpPr>
            <p:cNvPr id="45" name="Groupe 44">
              <a:extLst>
                <a:ext uri="{FF2B5EF4-FFF2-40B4-BE49-F238E27FC236}">
                  <a16:creationId xmlns="" xmlns:a16="http://schemas.microsoft.com/office/drawing/2014/main" id="{8A491F9E-BA1C-9C43-8ABB-65C7E8866CDC}"/>
                </a:ext>
              </a:extLst>
            </p:cNvPr>
            <p:cNvGrpSpPr/>
            <p:nvPr/>
          </p:nvGrpSpPr>
          <p:grpSpPr>
            <a:xfrm>
              <a:off x="3473399" y="1604888"/>
              <a:ext cx="4965277" cy="4626191"/>
              <a:chOff x="3174736" y="1365897"/>
              <a:chExt cx="5429932" cy="5059114"/>
            </a:xfrm>
          </p:grpSpPr>
          <p:pic>
            <p:nvPicPr>
              <p:cNvPr id="59" name="Image 58">
                <a:extLst>
                  <a:ext uri="{FF2B5EF4-FFF2-40B4-BE49-F238E27FC236}">
                    <a16:creationId xmlns="" xmlns:a16="http://schemas.microsoft.com/office/drawing/2014/main" id="{9DB45EE5-3A37-F54F-A4E5-7D9C9F56A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9696" y="1365897"/>
                <a:ext cx="5111405" cy="5059114"/>
              </a:xfrm>
              <a:prstGeom prst="rect">
                <a:avLst/>
              </a:prstGeom>
            </p:spPr>
          </p:pic>
          <p:cxnSp>
            <p:nvCxnSpPr>
              <p:cNvPr id="60" name="Connecteur droit avec flèche 59">
                <a:extLst>
                  <a:ext uri="{FF2B5EF4-FFF2-40B4-BE49-F238E27FC236}">
                    <a16:creationId xmlns="" xmlns:a16="http://schemas.microsoft.com/office/drawing/2014/main" id="{702A6B80-6E1B-9F42-A469-2F4EB29DD2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240018" y="1471587"/>
                <a:ext cx="1678779" cy="157213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Connecteur droit avec flèche 60">
                <a:extLst>
                  <a:ext uri="{FF2B5EF4-FFF2-40B4-BE49-F238E27FC236}">
                    <a16:creationId xmlns="" xmlns:a16="http://schemas.microsoft.com/office/drawing/2014/main" id="{CB78F30C-1AE0-174C-B1FF-6DCD96E483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375872" y="2420888"/>
                <a:ext cx="1024384" cy="236612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Connecteur droit avec flèche 61">
                <a:extLst>
                  <a:ext uri="{FF2B5EF4-FFF2-40B4-BE49-F238E27FC236}">
                    <a16:creationId xmlns="" xmlns:a16="http://schemas.microsoft.com/office/drawing/2014/main" id="{BBDCBDB8-015E-1449-B325-7AF14F2EADD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918797" y="2420888"/>
                <a:ext cx="481459" cy="293762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Connecteur droit avec flèche 62">
                <a:extLst>
                  <a:ext uri="{FF2B5EF4-FFF2-40B4-BE49-F238E27FC236}">
                    <a16:creationId xmlns="" xmlns:a16="http://schemas.microsoft.com/office/drawing/2014/main" id="{0F672DD8-5ED5-FB4B-BE21-223128BB23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354441" y="3450456"/>
                <a:ext cx="1168053" cy="78557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Connecteur droit avec flèche 63">
                <a:extLst>
                  <a:ext uri="{FF2B5EF4-FFF2-40B4-BE49-F238E27FC236}">
                    <a16:creationId xmlns="" xmlns:a16="http://schemas.microsoft.com/office/drawing/2014/main" id="{755E52CD-6826-8042-A5F8-9D468AC569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932961" y="4300563"/>
                <a:ext cx="1482377" cy="121418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Connecteur droit avec flèche 64">
                <a:extLst>
                  <a:ext uri="{FF2B5EF4-FFF2-40B4-BE49-F238E27FC236}">
                    <a16:creationId xmlns="" xmlns:a16="http://schemas.microsoft.com/office/drawing/2014/main" id="{E8BEDBBC-FD5F-FF4C-99AF-F8D2D2BD85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283006" y="4600602"/>
                <a:ext cx="1239488" cy="785811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Connecteur droit avec flèche 65">
                <a:extLst>
                  <a:ext uri="{FF2B5EF4-FFF2-40B4-BE49-F238E27FC236}">
                    <a16:creationId xmlns="" xmlns:a16="http://schemas.microsoft.com/office/drawing/2014/main" id="{8DBAF7BF-2140-4C4A-840E-E756DA129D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211569" y="5643589"/>
                <a:ext cx="1393099" cy="665731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Connecteur droit avec flèche 66">
                <a:extLst>
                  <a:ext uri="{FF2B5EF4-FFF2-40B4-BE49-F238E27FC236}">
                    <a16:creationId xmlns="" xmlns:a16="http://schemas.microsoft.com/office/drawing/2014/main" id="{219CBD81-7F65-4349-A1CB-F919E8CD4E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293394" y="5472140"/>
                <a:ext cx="1310831" cy="914373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Connecteur droit avec flèche 67">
                <a:extLst>
                  <a:ext uri="{FF2B5EF4-FFF2-40B4-BE49-F238E27FC236}">
                    <a16:creationId xmlns="" xmlns:a16="http://schemas.microsoft.com/office/drawing/2014/main" id="{598D5E99-37E4-C943-8E73-536802A58C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679031" y="4779197"/>
                <a:ext cx="1153669" cy="778641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Connecteur droit avec flèche 68">
                <a:extLst>
                  <a:ext uri="{FF2B5EF4-FFF2-40B4-BE49-F238E27FC236}">
                    <a16:creationId xmlns="" xmlns:a16="http://schemas.microsoft.com/office/drawing/2014/main" id="{E030FFDA-D9CD-1848-8FC4-DFB3899124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67365" y="3103814"/>
                <a:ext cx="2517378" cy="1614501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Connecteur droit avec flèche 69">
                <a:extLst>
                  <a:ext uri="{FF2B5EF4-FFF2-40B4-BE49-F238E27FC236}">
                    <a16:creationId xmlns="" xmlns:a16="http://schemas.microsoft.com/office/drawing/2014/main" id="{BC0492EA-A6CB-6146-9DAA-1931C498C9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174736" y="3450461"/>
                <a:ext cx="1357926" cy="461563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Connecteur droit avec flèche 70">
                <a:extLst>
                  <a:ext uri="{FF2B5EF4-FFF2-40B4-BE49-F238E27FC236}">
                    <a16:creationId xmlns="" xmlns:a16="http://schemas.microsoft.com/office/drawing/2014/main" id="{E24AF394-B050-C841-B184-02C2226F23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226129" y="2957543"/>
                <a:ext cx="1277958" cy="164305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Connecteur droit avec flèche 71">
                <a:extLst>
                  <a:ext uri="{FF2B5EF4-FFF2-40B4-BE49-F238E27FC236}">
                    <a16:creationId xmlns="" xmlns:a16="http://schemas.microsoft.com/office/drawing/2014/main" id="{C871539D-BB8C-4F45-9C8C-5CDD1A9D7A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59696" y="2293173"/>
                <a:ext cx="2630291" cy="307183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Connecteur droit avec flèche 72">
                <a:extLst>
                  <a:ext uri="{FF2B5EF4-FFF2-40B4-BE49-F238E27FC236}">
                    <a16:creationId xmlns="" xmlns:a16="http://schemas.microsoft.com/office/drawing/2014/main" id="{6BD7EDCC-991A-F847-8E3D-06CCC16E42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91744" y="1484784"/>
                <a:ext cx="1762474" cy="786960"/>
              </a:xfrm>
              <a:prstGeom prst="straightConnector1">
                <a:avLst/>
              </a:prstGeom>
              <a:solidFill>
                <a:schemeClr val="tx2"/>
              </a:solidFill>
              <a:ln w="28575" cap="rnd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oval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6F08E138-E5C9-E446-B2A9-BE241094236F}"/>
                </a:ext>
              </a:extLst>
            </p:cNvPr>
            <p:cNvSpPr/>
            <p:nvPr/>
          </p:nvSpPr>
          <p:spPr>
            <a:xfrm>
              <a:off x="6470841" y="1259010"/>
              <a:ext cx="2114480" cy="566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/>
              <a:r>
                <a:rPr lang="fr-FR" sz="1200" b="1" dirty="0">
                  <a:solidFill>
                    <a:schemeClr val="tx2"/>
                  </a:solidFill>
                  <a:latin typeface="Inpi" pitchFamily="2" charset="77"/>
                </a:rPr>
                <a:t>LILLE</a:t>
              </a:r>
            </a:p>
            <a:p>
              <a:pPr algn="l"/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hautsdefrance@inpi.fr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1CC595C0-F918-854E-A05D-830FCA5D79F0}"/>
                </a:ext>
              </a:extLst>
            </p:cNvPr>
            <p:cNvSpPr/>
            <p:nvPr/>
          </p:nvSpPr>
          <p:spPr>
            <a:xfrm>
              <a:off x="7961879" y="2048262"/>
              <a:ext cx="2891762" cy="7926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/>
              <a:r>
                <a:rPr lang="fr-FR" sz="1200" b="1" dirty="0">
                  <a:solidFill>
                    <a:schemeClr val="tx2"/>
                  </a:solidFill>
                  <a:latin typeface="Inpi" pitchFamily="2" charset="77"/>
                </a:rPr>
                <a:t>NANCY / STRASBOURG</a:t>
              </a:r>
            </a:p>
            <a:p>
              <a:pPr algn="l"/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grandest-nancy@inpi.fr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  <a:p>
              <a:pPr algn="l"/>
              <a:r>
                <a:rPr lang="fr-FR" sz="1200" i="1" dirty="0" err="1">
                  <a:solidFill>
                    <a:schemeClr val="tx2"/>
                  </a:solidFill>
                  <a:latin typeface="Inpi" pitchFamily="2" charset="77"/>
                </a:rPr>
                <a:t>grandest-strasbourg@inpi.fr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A592BC44-4C2E-F043-B2FC-660A82E4FCB4}"/>
                </a:ext>
              </a:extLst>
            </p:cNvPr>
            <p:cNvSpPr/>
            <p:nvPr/>
          </p:nvSpPr>
          <p:spPr>
            <a:xfrm>
              <a:off x="8052409" y="4802977"/>
              <a:ext cx="2258013" cy="566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/>
              <a:r>
                <a:rPr lang="fr-FR" sz="1200" b="1" dirty="0" smtClean="0">
                  <a:solidFill>
                    <a:schemeClr val="tx2"/>
                  </a:solidFill>
                  <a:latin typeface="Inpi" pitchFamily="2" charset="77"/>
                </a:rPr>
                <a:t>GRENOBLE</a:t>
              </a:r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aura-grenoble@inpi.fr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A81C373E-EF98-B147-B29B-A2A8369F1CA6}"/>
                </a:ext>
              </a:extLst>
            </p:cNvPr>
            <p:cNvSpPr/>
            <p:nvPr/>
          </p:nvSpPr>
          <p:spPr>
            <a:xfrm>
              <a:off x="8006615" y="3081645"/>
              <a:ext cx="2258013" cy="566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/>
              <a:r>
                <a:rPr lang="fr-FR" sz="1200" b="1" dirty="0">
                  <a:solidFill>
                    <a:schemeClr val="tx2"/>
                  </a:solidFill>
                  <a:latin typeface="Inpi" pitchFamily="2" charset="77"/>
                </a:rPr>
                <a:t>BESANÇON</a:t>
              </a:r>
            </a:p>
            <a:p>
              <a:pPr algn="l"/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bfc@inpi.fr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EEF6A3C3-8E48-434B-89CE-D0D4B22F2766}"/>
                </a:ext>
              </a:extLst>
            </p:cNvPr>
            <p:cNvSpPr/>
            <p:nvPr/>
          </p:nvSpPr>
          <p:spPr>
            <a:xfrm>
              <a:off x="7912626" y="4007307"/>
              <a:ext cx="2258013" cy="566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/>
              <a:r>
                <a:rPr lang="fr-FR" sz="1200" b="1" dirty="0">
                  <a:solidFill>
                    <a:schemeClr val="tx2"/>
                  </a:solidFill>
                  <a:latin typeface="Inpi" pitchFamily="2" charset="77"/>
                </a:rPr>
                <a:t>LYON</a:t>
              </a:r>
            </a:p>
            <a:p>
              <a:pPr algn="l"/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aura-lyon@inpi.fr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40B30ACF-D06B-3A4F-9246-86A5242BD938}"/>
                </a:ext>
              </a:extLst>
            </p:cNvPr>
            <p:cNvSpPr/>
            <p:nvPr/>
          </p:nvSpPr>
          <p:spPr>
            <a:xfrm>
              <a:off x="6651356" y="5663100"/>
              <a:ext cx="2258013" cy="566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/>
              <a:r>
                <a:rPr lang="fr-FR" sz="1200" b="1" dirty="0">
                  <a:solidFill>
                    <a:schemeClr val="tx2"/>
                  </a:solidFill>
                  <a:latin typeface="Inpi" pitchFamily="2" charset="77"/>
                </a:rPr>
                <a:t>MARSEILLE</a:t>
              </a:r>
            </a:p>
            <a:p>
              <a:pPr algn="l"/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paca@inpi.fr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1695D078-46A9-EB46-BE68-4171FAA8339B}"/>
                </a:ext>
              </a:extLst>
            </p:cNvPr>
            <p:cNvSpPr/>
            <p:nvPr/>
          </p:nvSpPr>
          <p:spPr>
            <a:xfrm>
              <a:off x="3609906" y="1379641"/>
              <a:ext cx="1901950" cy="566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tx2"/>
                  </a:solidFill>
                  <a:latin typeface="Inpi" pitchFamily="2" charset="77"/>
                </a:rPr>
                <a:t>ROUEN</a:t>
              </a:r>
            </a:p>
            <a:p>
              <a:pPr algn="r"/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normandie@inpi.fr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AFF75012-36B6-0040-9A09-82D088585DB4}"/>
                </a:ext>
              </a:extLst>
            </p:cNvPr>
            <p:cNvSpPr/>
            <p:nvPr/>
          </p:nvSpPr>
          <p:spPr>
            <a:xfrm>
              <a:off x="2725228" y="2103767"/>
              <a:ext cx="1901949" cy="566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tx2"/>
                  </a:solidFill>
                  <a:latin typeface="Inpi" pitchFamily="2" charset="77"/>
                </a:rPr>
                <a:t>PARIS</a:t>
              </a:r>
            </a:p>
            <a:p>
              <a:pPr algn="r"/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iledefrance@inpi.fr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BC8ADCC7-A9CA-3D43-8C34-474D7C5ACE21}"/>
                </a:ext>
              </a:extLst>
            </p:cNvPr>
            <p:cNvSpPr/>
            <p:nvPr/>
          </p:nvSpPr>
          <p:spPr>
            <a:xfrm>
              <a:off x="1750716" y="2888328"/>
              <a:ext cx="1901949" cy="566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tx2"/>
                  </a:solidFill>
                  <a:latin typeface="Inpi" pitchFamily="2" charset="77"/>
                </a:rPr>
                <a:t>RENNES</a:t>
              </a:r>
            </a:p>
            <a:p>
              <a:pPr algn="r"/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bretagne@inpi.fr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1B9AB1D2-C48D-4145-9B13-96830A4BAB77}"/>
                </a:ext>
              </a:extLst>
            </p:cNvPr>
            <p:cNvSpPr/>
            <p:nvPr/>
          </p:nvSpPr>
          <p:spPr>
            <a:xfrm>
              <a:off x="2122408" y="3447701"/>
              <a:ext cx="2213170" cy="566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tx2"/>
                  </a:solidFill>
                  <a:latin typeface="Inpi" pitchFamily="2" charset="77"/>
                </a:rPr>
                <a:t>NANTES</a:t>
              </a:r>
            </a:p>
            <a:p>
              <a:pPr algn="r"/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paysdelaloire@inpi.fr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CAB9FD99-F6BC-F742-BC28-B9B3B0270139}"/>
                </a:ext>
              </a:extLst>
            </p:cNvPr>
            <p:cNvSpPr/>
            <p:nvPr/>
          </p:nvSpPr>
          <p:spPr>
            <a:xfrm>
              <a:off x="2141720" y="4055330"/>
              <a:ext cx="2375026" cy="566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tx2"/>
                  </a:solidFill>
                  <a:latin typeface="Inpi" pitchFamily="2" charset="77"/>
                </a:rPr>
                <a:t>ORLÉANS</a:t>
              </a:r>
            </a:p>
            <a:p>
              <a:pPr algn="r"/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centrevaldeloire@inpi.fr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1042825B-2EBF-BB40-B280-80A40ABDE855}"/>
                </a:ext>
              </a:extLst>
            </p:cNvPr>
            <p:cNvSpPr/>
            <p:nvPr/>
          </p:nvSpPr>
          <p:spPr>
            <a:xfrm>
              <a:off x="2104403" y="4792233"/>
              <a:ext cx="2435762" cy="566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tx2"/>
                  </a:solidFill>
                  <a:latin typeface="Inpi" pitchFamily="2" charset="77"/>
                </a:rPr>
                <a:t>BORDEAUX</a:t>
              </a:r>
            </a:p>
            <a:p>
              <a:pPr algn="r"/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nouvelleaquitaine@inpi.fr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AEE1760B-A23D-4E4D-9134-7F8F83321817}"/>
                </a:ext>
              </a:extLst>
            </p:cNvPr>
            <p:cNvSpPr/>
            <p:nvPr/>
          </p:nvSpPr>
          <p:spPr>
            <a:xfrm>
              <a:off x="3544984" y="5780865"/>
              <a:ext cx="2061037" cy="566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tx2"/>
                  </a:solidFill>
                  <a:latin typeface="Inpi" pitchFamily="2" charset="77"/>
                </a:rPr>
                <a:t>TOULOUSE</a:t>
              </a:r>
            </a:p>
            <a:p>
              <a:pPr algn="r"/>
              <a:r>
                <a:rPr lang="fr-FR" sz="1200" i="1" dirty="0" smtClean="0">
                  <a:solidFill>
                    <a:schemeClr val="tx2"/>
                  </a:solidFill>
                  <a:latin typeface="Inpi" pitchFamily="2" charset="77"/>
                </a:rPr>
                <a:t>occitanie@inpi.fr</a:t>
              </a:r>
              <a:endParaRPr lang="fr-FR" sz="1200" i="1" dirty="0">
                <a:solidFill>
                  <a:schemeClr val="tx2"/>
                </a:solidFill>
                <a:latin typeface="Inp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9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B4DA5CC7-8B79-4273-BB95-8A26271FAE63}"/>
              </a:ext>
            </a:extLst>
          </p:cNvPr>
          <p:cNvSpPr txBox="1">
            <a:spLocks/>
          </p:cNvSpPr>
          <p:nvPr/>
        </p:nvSpPr>
        <p:spPr>
          <a:xfrm>
            <a:off x="1664973" y="795770"/>
            <a:ext cx="8608445" cy="1216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latin typeface="Inpi" pitchFamily="2" charset="0"/>
              </a:rPr>
              <a:t>En savoir plus sur la marque …</a:t>
            </a:r>
            <a:endParaRPr lang="fr-FR" sz="3600" b="1" i="1" dirty="0">
              <a:latin typeface="Inpi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30" y="1300134"/>
            <a:ext cx="4100597" cy="13211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29" y="1417023"/>
            <a:ext cx="5734432" cy="10873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311" y="2904907"/>
            <a:ext cx="8111427" cy="23765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/>
          <a:srcRect l="13812" t="817" r="13224" b="-817"/>
          <a:stretch/>
        </p:blipFill>
        <p:spPr>
          <a:xfrm>
            <a:off x="741861" y="2879034"/>
            <a:ext cx="2718087" cy="209138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07224" y="5230906"/>
            <a:ext cx="4110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Inpi" pitchFamily="2" charset="0"/>
                <a:ea typeface="+mj-ea"/>
                <a:cs typeface="+mj-cs"/>
              </a:rPr>
              <a:t>A découvrir sur </a:t>
            </a:r>
            <a:r>
              <a:rPr lang="fr-FR" sz="3200" b="1" dirty="0">
                <a:latin typeface="Inpi" pitchFamily="2" charset="0"/>
                <a:ea typeface="+mj-ea"/>
                <a:cs typeface="+mj-cs"/>
              </a:rPr>
              <a:t>Inpi.fr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84952" y="2504411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Inpi" pitchFamily="2" charset="0"/>
              </a:rPr>
              <a:t>Entre autres :</a:t>
            </a:r>
            <a:endParaRPr lang="fr-FR" b="1" dirty="0">
              <a:latin typeface="In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B4DA5CC7-8B79-4273-BB95-8A26271FAE63}"/>
              </a:ext>
            </a:extLst>
          </p:cNvPr>
          <p:cNvSpPr txBox="1">
            <a:spLocks/>
          </p:cNvSpPr>
          <p:nvPr/>
        </p:nvSpPr>
        <p:spPr>
          <a:xfrm>
            <a:off x="1791777" y="758567"/>
            <a:ext cx="8608445" cy="1216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latin typeface="Inpi" pitchFamily="2" charset="0"/>
              </a:rPr>
              <a:t>Et aussi …</a:t>
            </a:r>
          </a:p>
          <a:p>
            <a:pPr algn="ctr"/>
            <a:r>
              <a:rPr lang="fr-FR" sz="3200" b="1" dirty="0" smtClean="0">
                <a:latin typeface="Inpi" pitchFamily="2" charset="0"/>
              </a:rPr>
              <a:t>Vos Formalités d’entreprises avec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438" y="1763689"/>
            <a:ext cx="3553321" cy="16480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68325" y="3573977"/>
            <a:ext cx="1089614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fr-FR" sz="2400" b="1" dirty="0">
              <a:latin typeface="Inpi" pitchFamily="2" charset="0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Inpi" pitchFamily="2" charset="0"/>
                <a:ea typeface="+mj-ea"/>
                <a:cs typeface="+mj-cs"/>
              </a:rPr>
              <a:t>Effectuer vos démarches de la création d’entreprise à la cessation de votre activité</a:t>
            </a:r>
            <a:br>
              <a:rPr lang="fr-FR" sz="2400" dirty="0" smtClean="0">
                <a:latin typeface="Inpi" pitchFamily="2" charset="0"/>
                <a:ea typeface="+mj-ea"/>
                <a:cs typeface="+mj-cs"/>
              </a:rPr>
            </a:br>
            <a:endParaRPr lang="fr-FR" sz="2400" dirty="0" smtClean="0">
              <a:latin typeface="Inpi" pitchFamily="2" charset="0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Inpi" pitchFamily="2" charset="0"/>
                <a:ea typeface="+mj-ea"/>
                <a:cs typeface="+mj-cs"/>
              </a:rPr>
              <a:t>Modifier vos informations (nom, montant du capital, statut juridique, etc.)</a:t>
            </a:r>
            <a:endParaRPr lang="fr-FR" sz="2400" dirty="0">
              <a:latin typeface="Inpi" pitchFamily="2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2811" y="3339121"/>
            <a:ext cx="4618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000" dirty="0">
                <a:latin typeface="Inpi" pitchFamily="2" charset="0"/>
              </a:rPr>
              <a:t>En ligne gratuitement et en toute sécurité</a:t>
            </a:r>
          </a:p>
        </p:txBody>
      </p:sp>
    </p:spTree>
    <p:extLst>
      <p:ext uri="{BB962C8B-B14F-4D97-AF65-F5344CB8AC3E}">
        <p14:creationId xmlns:p14="http://schemas.microsoft.com/office/powerpoint/2010/main" val="25459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B4DA5CC7-8B79-4273-BB95-8A26271FAE63}"/>
              </a:ext>
            </a:extLst>
          </p:cNvPr>
          <p:cNvSpPr txBox="1">
            <a:spLocks/>
          </p:cNvSpPr>
          <p:nvPr/>
        </p:nvSpPr>
        <p:spPr>
          <a:xfrm>
            <a:off x="1697647" y="1365333"/>
            <a:ext cx="8608445" cy="1216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latin typeface="Inpi" pitchFamily="2" charset="0"/>
              </a:rPr>
              <a:t>Merci de votre attention !</a:t>
            </a:r>
            <a:endParaRPr lang="fr-FR" sz="3200" b="1" dirty="0">
              <a:latin typeface="Inpi" pitchFamily="2" charset="0"/>
            </a:endParaRPr>
          </a:p>
          <a:p>
            <a:pPr algn="ctr"/>
            <a:endParaRPr lang="fr-FR" sz="3200" b="1" dirty="0" smtClean="0">
              <a:latin typeface="Inpi" pitchFamily="2" charset="0"/>
            </a:endParaRPr>
          </a:p>
          <a:p>
            <a:pPr algn="ctr"/>
            <a:r>
              <a:rPr lang="fr-FR" sz="3200" b="1" dirty="0" smtClean="0">
                <a:latin typeface="Inpi" pitchFamily="2" charset="0"/>
              </a:rPr>
              <a:t>Retrouvez-nous sur notre stand virtuel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873354D-1198-9448-B045-E627F4C2B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46" y="4659644"/>
            <a:ext cx="7734696" cy="17815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65642" y="30424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400" b="1" dirty="0">
                <a:latin typeface="Inpi" pitchFamily="2" charset="0"/>
              </a:rPr>
              <a:t>des rendez-vous personnalisés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400" b="1" dirty="0">
                <a:latin typeface="Inpi" pitchFamily="2" charset="0"/>
              </a:rPr>
              <a:t>des échanges avec nos experts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400" b="1" dirty="0">
                <a:latin typeface="Inpi" pitchFamily="2" charset="0"/>
              </a:rPr>
              <a:t>de la </a:t>
            </a:r>
            <a:r>
              <a:rPr lang="fr-FR" sz="2400" b="1" dirty="0" smtClean="0">
                <a:latin typeface="Inpi" pitchFamily="2" charset="0"/>
              </a:rPr>
              <a:t>documentation </a:t>
            </a:r>
            <a:endParaRPr lang="fr-FR" sz="2400" b="1" dirty="0">
              <a:latin typeface="In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5165"/>
            <a:ext cx="9144000" cy="2387600"/>
          </a:xfrm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4840"/>
            <a:ext cx="9144000" cy="1655762"/>
          </a:xfrm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13078"/>
            <a:ext cx="11781454" cy="73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000"/>
              </a:lnSpc>
              <a:spcAft>
                <a:spcPts val="0"/>
              </a:spcAft>
            </a:pPr>
            <a:r>
              <a:rPr lang="fr-FR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SOMMAIRE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60532B94-6387-A24D-BC65-E6A0DABFE557}"/>
              </a:ext>
            </a:extLst>
          </p:cNvPr>
          <p:cNvGrpSpPr/>
          <p:nvPr/>
        </p:nvGrpSpPr>
        <p:grpSpPr>
          <a:xfrm>
            <a:off x="2101983" y="2037421"/>
            <a:ext cx="7594417" cy="569282"/>
            <a:chOff x="2051896" y="2494619"/>
            <a:chExt cx="7594417" cy="569282"/>
          </a:xfrm>
        </p:grpSpPr>
        <p:sp>
          <p:nvSpPr>
            <p:cNvPr id="9" name="Espace réservé du contenu 2"/>
            <p:cNvSpPr txBox="1">
              <a:spLocks/>
            </p:cNvSpPr>
            <p:nvPr/>
          </p:nvSpPr>
          <p:spPr>
            <a:xfrm>
              <a:off x="2999656" y="2541280"/>
              <a:ext cx="6646657" cy="475961"/>
            </a:xfrm>
            <a:prstGeom prst="rect">
              <a:avLst/>
            </a:prstGeom>
          </p:spPr>
          <p:txBody>
            <a:bodyPr numCol="1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Introduction : </a:t>
              </a:r>
              <a:r>
                <a:rPr lang="fr-F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Q</a:t>
              </a:r>
              <a:r>
                <a:rPr lang="fr-F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u’est-ce </a:t>
              </a:r>
              <a:r>
                <a:rPr lang="fr-F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qu’une marque ? </a:t>
              </a:r>
            </a:p>
          </p:txBody>
        </p:sp>
        <p:sp>
          <p:nvSpPr>
            <p:cNvPr id="10" name="Hexagone 12"/>
            <p:cNvSpPr/>
            <p:nvPr/>
          </p:nvSpPr>
          <p:spPr>
            <a:xfrm>
              <a:off x="2051896" y="2494619"/>
              <a:ext cx="689888" cy="569282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schemeClr val="tx1"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35FA4057-F135-854D-AD37-F07816441A5B}"/>
              </a:ext>
            </a:extLst>
          </p:cNvPr>
          <p:cNvGrpSpPr/>
          <p:nvPr/>
        </p:nvGrpSpPr>
        <p:grpSpPr>
          <a:xfrm>
            <a:off x="3238783" y="3875232"/>
            <a:ext cx="6685296" cy="569283"/>
            <a:chOff x="3238783" y="4352980"/>
            <a:chExt cx="6685296" cy="569283"/>
          </a:xfrm>
        </p:grpSpPr>
        <p:sp>
          <p:nvSpPr>
            <p:cNvPr id="12" name="Hexagone 12"/>
            <p:cNvSpPr/>
            <p:nvPr/>
          </p:nvSpPr>
          <p:spPr>
            <a:xfrm>
              <a:off x="3238783" y="4352980"/>
              <a:ext cx="689888" cy="569283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13" name="Espace réservé du contenu 2"/>
            <p:cNvSpPr txBox="1">
              <a:spLocks/>
            </p:cNvSpPr>
            <p:nvPr/>
          </p:nvSpPr>
          <p:spPr>
            <a:xfrm>
              <a:off x="4032694" y="4368498"/>
              <a:ext cx="5891385" cy="538247"/>
            </a:xfrm>
            <a:prstGeom prst="rect">
              <a:avLst/>
            </a:prstGeom>
          </p:spPr>
          <p:txBody>
            <a:bodyPr numCol="1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Vérifier </a:t>
              </a:r>
              <a:r>
                <a:rPr lang="fr-F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la disponibilité</a:t>
              </a:r>
              <a:endPara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92243C27-B0B8-2D4B-B228-C9EE368DFDB3}"/>
              </a:ext>
            </a:extLst>
          </p:cNvPr>
          <p:cNvGrpSpPr/>
          <p:nvPr/>
        </p:nvGrpSpPr>
        <p:grpSpPr>
          <a:xfrm>
            <a:off x="2875341" y="3262628"/>
            <a:ext cx="6561127" cy="569283"/>
            <a:chOff x="2825254" y="3741917"/>
            <a:chExt cx="6561127" cy="569283"/>
          </a:xfrm>
        </p:grpSpPr>
        <p:sp>
          <p:nvSpPr>
            <p:cNvPr id="15" name="Hexagone 12"/>
            <p:cNvSpPr/>
            <p:nvPr/>
          </p:nvSpPr>
          <p:spPr>
            <a:xfrm>
              <a:off x="2825254" y="3741917"/>
              <a:ext cx="689888" cy="569283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16" name="Espace réservé du contenu 2"/>
            <p:cNvSpPr txBox="1">
              <a:spLocks/>
            </p:cNvSpPr>
            <p:nvPr/>
          </p:nvSpPr>
          <p:spPr>
            <a:xfrm>
              <a:off x="3670754" y="3787024"/>
              <a:ext cx="5715627" cy="479069"/>
            </a:xfrm>
            <a:prstGeom prst="rect">
              <a:avLst/>
            </a:prstGeom>
          </p:spPr>
          <p:txBody>
            <a:bodyPr numCol="1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Déterminer les produits et services</a:t>
              </a:r>
              <a:endPara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C5453BB2-8979-994A-8EA3-ACA464110700}"/>
              </a:ext>
            </a:extLst>
          </p:cNvPr>
          <p:cNvGrpSpPr/>
          <p:nvPr/>
        </p:nvGrpSpPr>
        <p:grpSpPr>
          <a:xfrm>
            <a:off x="2500364" y="2635623"/>
            <a:ext cx="5092736" cy="597131"/>
            <a:chOff x="2450277" y="3102662"/>
            <a:chExt cx="5092736" cy="597131"/>
          </a:xfrm>
        </p:grpSpPr>
        <p:sp>
          <p:nvSpPr>
            <p:cNvPr id="18" name="Hexagone 12"/>
            <p:cNvSpPr/>
            <p:nvPr/>
          </p:nvSpPr>
          <p:spPr>
            <a:xfrm>
              <a:off x="2450277" y="3102662"/>
              <a:ext cx="689888" cy="597131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75498" y="3170872"/>
              <a:ext cx="42675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Choisir </a:t>
              </a:r>
              <a:r>
                <a:rPr lang="fr-F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LE bon type de marque</a:t>
              </a:r>
              <a:endPara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F53DC5B3-3570-ED49-93A7-0667B1F50C0F}"/>
              </a:ext>
            </a:extLst>
          </p:cNvPr>
          <p:cNvGrpSpPr/>
          <p:nvPr/>
        </p:nvGrpSpPr>
        <p:grpSpPr>
          <a:xfrm>
            <a:off x="3604087" y="4487836"/>
            <a:ext cx="6740384" cy="569282"/>
            <a:chOff x="3604087" y="4961144"/>
            <a:chExt cx="6740384" cy="569282"/>
          </a:xfrm>
        </p:grpSpPr>
        <p:sp>
          <p:nvSpPr>
            <p:cNvPr id="21" name="Hexagone 12"/>
            <p:cNvSpPr/>
            <p:nvPr/>
          </p:nvSpPr>
          <p:spPr>
            <a:xfrm>
              <a:off x="3604087" y="4961144"/>
              <a:ext cx="689888" cy="569282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22" name="Espace réservé du contenu 2"/>
            <p:cNvSpPr txBox="1">
              <a:spLocks/>
            </p:cNvSpPr>
            <p:nvPr/>
          </p:nvSpPr>
          <p:spPr>
            <a:xfrm>
              <a:off x="4405184" y="4976662"/>
              <a:ext cx="5939287" cy="538247"/>
            </a:xfrm>
            <a:prstGeom prst="rect">
              <a:avLst/>
            </a:prstGeom>
          </p:spPr>
          <p:txBody>
            <a:bodyPr numCol="1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Anticiper</a:t>
              </a:r>
              <a:r>
                <a:rPr lang="fr-F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 l’extension à l’international 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7294709E-F581-4742-A5E7-B02DA4811362}"/>
              </a:ext>
            </a:extLst>
          </p:cNvPr>
          <p:cNvGrpSpPr/>
          <p:nvPr/>
        </p:nvGrpSpPr>
        <p:grpSpPr>
          <a:xfrm>
            <a:off x="3968934" y="5100439"/>
            <a:ext cx="6750911" cy="569282"/>
            <a:chOff x="3988232" y="5557636"/>
            <a:chExt cx="6750911" cy="569282"/>
          </a:xfrm>
        </p:grpSpPr>
        <p:sp>
          <p:nvSpPr>
            <p:cNvPr id="24" name="Hexagone 12"/>
            <p:cNvSpPr/>
            <p:nvPr/>
          </p:nvSpPr>
          <p:spPr>
            <a:xfrm>
              <a:off x="3988232" y="5557636"/>
              <a:ext cx="689888" cy="569282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  <p:sp>
          <p:nvSpPr>
            <p:cNvPr id="25" name="Espace réservé du contenu 2"/>
            <p:cNvSpPr txBox="1">
              <a:spLocks/>
            </p:cNvSpPr>
            <p:nvPr/>
          </p:nvSpPr>
          <p:spPr>
            <a:xfrm>
              <a:off x="4799856" y="5573154"/>
              <a:ext cx="5939287" cy="538247"/>
            </a:xfrm>
            <a:prstGeom prst="rect">
              <a:avLst/>
            </a:prstGeom>
          </p:spPr>
          <p:txBody>
            <a:bodyPr numCol="1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Gérer </a:t>
              </a:r>
              <a:r>
                <a:rPr lang="fr-F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sa marque après le dépôt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2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43572" y="792423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INTRODUCTION : </a:t>
            </a:r>
            <a:b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</a:b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QU’EST CE QU’UNE MARQUE ? </a:t>
            </a:r>
            <a:endParaRPr lang="fr-FR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11000" y="1897888"/>
            <a:ext cx="9497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eaLnBrk="1" fontAlgn="auto" hangingPunct="1">
              <a:spcAft>
                <a:spcPct val="15000"/>
              </a:spcAft>
              <a:buClr>
                <a:srgbClr val="006699"/>
              </a:buClr>
              <a:defRPr/>
            </a:pPr>
            <a:r>
              <a:rPr lang="fr-FR" alt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Une </a:t>
            </a:r>
            <a:r>
              <a:rPr lang="fr-FR" alt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MARQUE</a:t>
            </a:r>
            <a:r>
              <a:rPr lang="fr-FR" alt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, est un </a:t>
            </a:r>
            <a:r>
              <a:rPr lang="fr-FR" alt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signe</a:t>
            </a:r>
            <a:r>
              <a:rPr lang="fr-FR" alt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 </a:t>
            </a:r>
            <a:r>
              <a:rPr lang="fr-FR" alt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qui </a:t>
            </a:r>
            <a:r>
              <a:rPr lang="fr-FR" alt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a pour objet de </a:t>
            </a:r>
            <a:r>
              <a:rPr lang="fr-FR" alt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distinguer les produits </a:t>
            </a:r>
            <a:br>
              <a:rPr lang="fr-FR" alt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</a:br>
            <a:r>
              <a:rPr lang="fr-FR" alt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et services de votre entreprise</a:t>
            </a:r>
            <a:r>
              <a:rPr lang="fr-FR" alt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 par rapport à une autre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39330" y="2450155"/>
            <a:ext cx="7998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just" eaLnBrk="1" hangingPunct="1">
              <a:spcAft>
                <a:spcPct val="15000"/>
              </a:spcAft>
              <a:buClr>
                <a:srgbClr val="006699"/>
              </a:buClr>
              <a:defRPr/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Attention : ≠</a:t>
            </a:r>
            <a:r>
              <a:rPr lang="fr-FR" altLang="fr-F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 </a:t>
            </a: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Dénomination sociale </a:t>
            </a: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qui désigne le nom de votre société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C122E2D5-3DEB-D94E-B00B-608879EBF572}"/>
              </a:ext>
            </a:extLst>
          </p:cNvPr>
          <p:cNvCxnSpPr>
            <a:cxnSpLocks/>
          </p:cNvCxnSpPr>
          <p:nvPr/>
        </p:nvCxnSpPr>
        <p:spPr>
          <a:xfrm flipH="1" flipV="1">
            <a:off x="5903259" y="3370286"/>
            <a:ext cx="3625" cy="26534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5932597" y="3340643"/>
            <a:ext cx="2149614" cy="380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Marques 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6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  <a:cs typeface="Arial" panose="020B0604020202020204" pitchFamily="34" charset="0"/>
            </a:endParaRPr>
          </a:p>
        </p:txBody>
      </p:sp>
      <p:sp>
        <p:nvSpPr>
          <p:cNvPr id="31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2641193" y="3340643"/>
            <a:ext cx="3240360" cy="1948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Dénomination sociale</a:t>
            </a:r>
            <a:br>
              <a:rPr lang="fr-FR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</a:br>
            <a:endParaRPr lang="fr-FR" alt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fr-FR" alt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  <a:cs typeface="Arial" panose="020B0604020202020204" pitchFamily="34" charset="0"/>
              </a:rPr>
              <a:t>PARFUMS CHRISTIAN DIOR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5955777" y="3793665"/>
            <a:ext cx="3456384" cy="228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ct val="15000"/>
              </a:spcAft>
              <a:buClr>
                <a:srgbClr val="006699"/>
              </a:buClr>
            </a:pPr>
            <a:r>
              <a:rPr lang="fr-FR" alt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DIOR</a:t>
            </a:r>
          </a:p>
          <a:p>
            <a:pPr lvl="1" algn="just">
              <a:spcAft>
                <a:spcPct val="15000"/>
              </a:spcAft>
              <a:buClr>
                <a:srgbClr val="006699"/>
              </a:buClr>
            </a:pPr>
            <a:r>
              <a:rPr lang="fr-FR" alt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CHRISTIAN DIOR </a:t>
            </a:r>
          </a:p>
          <a:p>
            <a:pPr lvl="1" algn="just">
              <a:spcAft>
                <a:spcPct val="15000"/>
              </a:spcAft>
              <a:buClr>
                <a:srgbClr val="006699"/>
              </a:buClr>
            </a:pPr>
            <a:r>
              <a:rPr lang="fr-FR" alt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MISS DIOR</a:t>
            </a:r>
          </a:p>
          <a:p>
            <a:pPr lvl="1" algn="just">
              <a:spcAft>
                <a:spcPct val="15000"/>
              </a:spcAft>
              <a:buClr>
                <a:srgbClr val="006699"/>
              </a:buClr>
            </a:pPr>
            <a:r>
              <a:rPr lang="fr-FR" alt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L’OR J’ADORE </a:t>
            </a:r>
          </a:p>
          <a:p>
            <a:pPr lvl="1" algn="just">
              <a:spcAft>
                <a:spcPct val="15000"/>
              </a:spcAft>
              <a:buClr>
                <a:srgbClr val="006699"/>
              </a:buClr>
            </a:pPr>
            <a:r>
              <a:rPr lang="fr-FR" alt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GRIS DIOR</a:t>
            </a:r>
          </a:p>
          <a:p>
            <a:pPr lvl="1" algn="just">
              <a:spcAft>
                <a:spcPct val="15000"/>
              </a:spcAft>
              <a:buClr>
                <a:srgbClr val="006699"/>
              </a:buClr>
            </a:pPr>
            <a:r>
              <a:rPr lang="fr-FR" alt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POISON</a:t>
            </a:r>
          </a:p>
          <a:p>
            <a:pPr lvl="1" algn="just">
              <a:spcAft>
                <a:spcPct val="15000"/>
              </a:spcAft>
              <a:buClr>
                <a:srgbClr val="006699"/>
              </a:buClr>
            </a:pPr>
            <a:r>
              <a:rPr lang="fr-FR" alt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FAHRENHEIT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xmlns="" id="{09D07BE6-6A90-BE47-94E2-6201A0DF5D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593" b="52106"/>
          <a:stretch/>
        </p:blipFill>
        <p:spPr>
          <a:xfrm>
            <a:off x="1753495" y="2666721"/>
            <a:ext cx="592776" cy="559384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688DED3F-4927-7044-B951-AF61E7121738}"/>
              </a:ext>
            </a:extLst>
          </p:cNvPr>
          <p:cNvCxnSpPr>
            <a:cxnSpLocks/>
          </p:cNvCxnSpPr>
          <p:nvPr/>
        </p:nvCxnSpPr>
        <p:spPr>
          <a:xfrm flipH="1">
            <a:off x="2749669" y="3777183"/>
            <a:ext cx="6343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26179" y="791079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CLÉ 1 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CHOISIR 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LE BON TYPE DE MARQUE </a:t>
            </a:r>
            <a:endParaRPr lang="fr-FR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036801" y="1587379"/>
            <a:ext cx="9845847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SUR LE FOND</a:t>
            </a:r>
          </a:p>
          <a:p>
            <a:pPr marL="0" indent="0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Choisir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un signe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distinctif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par rapport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à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votre activité (produits et services)</a:t>
            </a: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24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35" y="3235604"/>
            <a:ext cx="327289" cy="29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07" y="3849617"/>
            <a:ext cx="327289" cy="27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036800" y="2734735"/>
            <a:ext cx="5367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EX : signe choisi: </a:t>
            </a:r>
            <a:r>
              <a:rPr lang="fr-FR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« chocolat </a:t>
            </a:r>
            <a:r>
              <a:rPr lang="fr-FR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»</a:t>
            </a:r>
            <a:endParaRPr lang="fr-FR" b="1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</a:endParaRPr>
          </a:p>
        </p:txBody>
      </p:sp>
      <p:pic>
        <p:nvPicPr>
          <p:cNvPr id="44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464" y="3281012"/>
            <a:ext cx="327289" cy="29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2319" y="4496880"/>
            <a:ext cx="10266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En choisissant un nom qui n’a « pas de lien direct » avec votre activité, il sera mieux retenu par les consommateurs, et plus facilement validé par l’INPI</a:t>
            </a:r>
          </a:p>
        </p:txBody>
      </p:sp>
      <p:sp>
        <p:nvSpPr>
          <p:cNvPr id="3" name="Rectangle 2"/>
          <p:cNvSpPr/>
          <p:nvPr/>
        </p:nvSpPr>
        <p:spPr>
          <a:xfrm>
            <a:off x="6504182" y="27347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EX : signe choisi: </a:t>
            </a:r>
            <a:r>
              <a:rPr lang="fr-FR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« petit bateau </a:t>
            </a:r>
            <a:r>
              <a:rPr lang="fr-FR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»</a:t>
            </a:r>
            <a:endParaRPr lang="fr-FR" b="1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</a:endParaRPr>
          </a:p>
        </p:txBody>
      </p:sp>
      <p:pic>
        <p:nvPicPr>
          <p:cNvPr id="43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154" y="3838890"/>
            <a:ext cx="327289" cy="27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2319" y="3209168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Pour de la pâtisserie, livres, cours de cuisine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2319" y="3780126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Pour des services de production de film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3941" y="3797691"/>
            <a:ext cx="2433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Pour des vêtements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3941" y="3242596"/>
            <a:ext cx="435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Pour des services de location de bateaux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1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  <p:bldP spid="3" grpId="0"/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26179" y="791079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CLÉ 1 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CHOISIR 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LE BON TYPE DE MARQUE </a:t>
            </a:r>
            <a:endParaRPr lang="fr-FR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003898" y="1646811"/>
            <a:ext cx="7632687" cy="2062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SUR LA FORME</a:t>
            </a:r>
          </a:p>
          <a:p>
            <a:pPr marL="0" indent="0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Nom ?  Nom + logo? Logo seul? Etc. 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Choisir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un signe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tel qu’il sera exploité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 marL="1588" lvl="1" indent="0" algn="just">
              <a:spcBef>
                <a:spcPct val="0"/>
              </a:spcBef>
              <a:spcAft>
                <a:spcPct val="15000"/>
              </a:spcAft>
              <a:buClr>
                <a:srgbClr val="006699"/>
              </a:buClr>
              <a:buNone/>
              <a:defRPr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      Attention : Penser à la cession des droits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d’auteur ! 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6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45" name="Picture 7" descr="Résultat de recherche d'images pour &quot;velib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2" y="4101089"/>
            <a:ext cx="1001241" cy="46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7" y="2717698"/>
            <a:ext cx="1342446" cy="53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405" y="3669391"/>
            <a:ext cx="1166250" cy="62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0" y="5115928"/>
            <a:ext cx="1051351" cy="5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91" y="3843239"/>
            <a:ext cx="1251551" cy="125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0181" y="5303414"/>
            <a:ext cx="604099" cy="574868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3400" y="5056937"/>
            <a:ext cx="1498850" cy="49295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09D07BE6-6A90-BE47-94E2-6201A0DF5D5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593" b="52106"/>
          <a:stretch/>
        </p:blipFill>
        <p:spPr>
          <a:xfrm>
            <a:off x="926179" y="3110007"/>
            <a:ext cx="592776" cy="5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04801" y="3451758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447113" y="2267724"/>
            <a:ext cx="9659365" cy="339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Personnaliser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votre libellé en fonction de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votre activité</a:t>
            </a:r>
          </a:p>
        </p:txBody>
      </p:sp>
      <p:sp>
        <p:nvSpPr>
          <p:cNvPr id="31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1447113" y="3535341"/>
            <a:ext cx="9028213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Se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servir de la classification de Nice : 45 classes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095844" y="158661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Objectif : Optimiser la portée de votre marque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47113" y="4669121"/>
            <a:ext cx="11606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-342900" eaLnBrk="1" hangingPunct="1">
              <a:spcAft>
                <a:spcPct val="15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N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e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pas raisonner par classe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: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447113" y="4041542"/>
            <a:ext cx="1085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Utiliser l’outil en ligne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TMclass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altLang="fr-FR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  <a:hlinkClick r:id="rId4"/>
              </a:rPr>
              <a:t>http</a:t>
            </a:r>
            <a:r>
              <a:rPr lang="fr-FR" altLang="fr-F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  <a:hlinkClick r:id="rId4"/>
              </a:rPr>
              <a:t>://tmclass.tmdn.org/ec2/?</a:t>
            </a:r>
            <a:r>
              <a:rPr lang="fr-FR" altLang="fr-FR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  <a:hlinkClick r:id="rId4"/>
              </a:rPr>
              <a:t>lang=fr</a:t>
            </a:r>
            <a:endParaRPr lang="fr-FR" altLang="fr-FR" sz="2000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xmlns="" id="{09D07BE6-6A90-BE47-94E2-6201A0DF5D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3" b="52106"/>
          <a:stretch/>
        </p:blipFill>
        <p:spPr>
          <a:xfrm>
            <a:off x="9669781" y="2254870"/>
            <a:ext cx="592776" cy="55938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BAD4B5EF-56B4-0040-AB57-1EE8901E0A36}"/>
              </a:ext>
            </a:extLst>
          </p:cNvPr>
          <p:cNvSpPr/>
          <p:nvPr/>
        </p:nvSpPr>
        <p:spPr>
          <a:xfrm>
            <a:off x="1235460" y="758339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CLÉ 2 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DÉTERMINER 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LES PRODUITS ET SERVICES </a:t>
            </a:r>
            <a:endParaRPr lang="fr-FR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2910" y="5130474"/>
            <a:ext cx="6096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8" lvl="1">
              <a:spcAft>
                <a:spcPct val="15000"/>
              </a:spcAft>
              <a:buClr>
                <a:srgbClr val="006699"/>
              </a:buClr>
              <a:defRPr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- Logiciels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(classe 9)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/ Lunettes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(classe 9)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</a:endParaRPr>
          </a:p>
          <a:p>
            <a:pPr marL="1588" lvl="1">
              <a:spcAft>
                <a:spcPct val="15000"/>
              </a:spcAft>
              <a:buClr>
                <a:srgbClr val="006699"/>
              </a:buClr>
              <a:defRPr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-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Logiciels (classe 9)/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Conception de logiciel (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classe 42)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7661" y="1529362"/>
            <a:ext cx="3056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600" dirty="0" smtClean="0">
                <a:solidFill>
                  <a:srgbClr val="C00000"/>
                </a:solidFill>
                <a:latin typeface="Inpi" pitchFamily="2" charset="0"/>
              </a:rPr>
              <a:t>Après paiement</a:t>
            </a:r>
            <a:r>
              <a:rPr lang="fr-FR" altLang="fr-FR" sz="1600" dirty="0">
                <a:solidFill>
                  <a:srgbClr val="C00000"/>
                </a:solidFill>
                <a:latin typeface="Inpi" pitchFamily="2" charset="0"/>
              </a:rPr>
              <a:t>, on ne peut plus changer le modèle de marque, ni les produits et services visés au dépôt!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7142" y="2863210"/>
            <a:ext cx="10877716" cy="513751"/>
          </a:xfrm>
          <a:prstGeom prst="rect">
            <a:avLst/>
          </a:prstGeom>
          <a:solidFill>
            <a:srgbClr val="28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483447" y="2812353"/>
            <a:ext cx="6455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Inpi" pitchFamily="2" charset="77"/>
              </a:rPr>
              <a:t>! NI TROP LARGE, NI TROP PRECIS ! 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8" y="5289486"/>
            <a:ext cx="1472901" cy="93453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-298539" y="5106621"/>
            <a:ext cx="63350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Extrait classification de Nice 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7556674" y="5315825"/>
            <a:ext cx="3115173" cy="3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Extrait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outil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TMclass</a:t>
            </a: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75" y="1503457"/>
            <a:ext cx="6234449" cy="34353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5"/>
          <a:srcRect l="-943" b="11855"/>
          <a:stretch/>
        </p:blipFill>
        <p:spPr>
          <a:xfrm>
            <a:off x="7097524" y="1570648"/>
            <a:ext cx="4033474" cy="36169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D4B5EF-56B4-0040-AB57-1EE8901E0A36}"/>
              </a:ext>
            </a:extLst>
          </p:cNvPr>
          <p:cNvSpPr/>
          <p:nvPr/>
        </p:nvSpPr>
        <p:spPr>
          <a:xfrm>
            <a:off x="1235460" y="758339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CLÉ 2 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DÉTERMINER 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LES PRODUITS ET SERVICES </a:t>
            </a:r>
            <a:endParaRPr lang="fr-FR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-240705" y="992890"/>
            <a:ext cx="842670" cy="4502187"/>
            <a:chOff x="-240705" y="1772816"/>
            <a:chExt cx="842670" cy="4502187"/>
          </a:xfrm>
        </p:grpSpPr>
        <p:sp>
          <p:nvSpPr>
            <p:cNvPr id="33" name="Hexagone 12"/>
            <p:cNvSpPr/>
            <p:nvPr/>
          </p:nvSpPr>
          <p:spPr>
            <a:xfrm>
              <a:off x="-240704" y="1772816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1</a:t>
              </a:r>
            </a:p>
          </p:txBody>
        </p:sp>
        <p:sp>
          <p:nvSpPr>
            <p:cNvPr id="34" name="Hexagone 12"/>
            <p:cNvSpPr/>
            <p:nvPr/>
          </p:nvSpPr>
          <p:spPr>
            <a:xfrm>
              <a:off x="-240704" y="2530843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2</a:t>
              </a:r>
            </a:p>
          </p:txBody>
        </p:sp>
        <p:sp>
          <p:nvSpPr>
            <p:cNvPr id="35" name="Hexagone 12"/>
            <p:cNvSpPr/>
            <p:nvPr/>
          </p:nvSpPr>
          <p:spPr>
            <a:xfrm>
              <a:off x="-240704" y="3288871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3</a:t>
              </a:r>
            </a:p>
          </p:txBody>
        </p:sp>
        <p:sp>
          <p:nvSpPr>
            <p:cNvPr id="36" name="Hexagone 12"/>
            <p:cNvSpPr/>
            <p:nvPr/>
          </p:nvSpPr>
          <p:spPr>
            <a:xfrm>
              <a:off x="-240704" y="404689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4</a:t>
              </a:r>
            </a:p>
          </p:txBody>
        </p:sp>
        <p:sp>
          <p:nvSpPr>
            <p:cNvPr id="37" name="Hexagone 12"/>
            <p:cNvSpPr/>
            <p:nvPr/>
          </p:nvSpPr>
          <p:spPr>
            <a:xfrm>
              <a:off x="-240705" y="4804925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5</a:t>
              </a:r>
            </a:p>
          </p:txBody>
        </p:sp>
        <p:sp>
          <p:nvSpPr>
            <p:cNvPr id="38" name="Hexagone 12"/>
            <p:cNvSpPr/>
            <p:nvPr/>
          </p:nvSpPr>
          <p:spPr>
            <a:xfrm>
              <a:off x="-223954" y="5557948"/>
              <a:ext cx="825919" cy="717055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  <a:effectLst>
              <a:outerShdw blurRad="76200" dist="25400" dir="2700000" sx="101000" sy="101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" pitchFamily="2" charset="0"/>
                </a:rPr>
                <a:t>6</a:t>
              </a:r>
            </a:p>
          </p:txBody>
        </p:sp>
      </p:grp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6104801" y="3451758"/>
            <a:ext cx="5535815" cy="24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866840" y="1936484"/>
            <a:ext cx="7612946" cy="486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Comment vérifier </a:t>
            </a:r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814103" y="1402249"/>
            <a:ext cx="4913006" cy="486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Objectif </a:t>
            </a: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: Minimiser les risques </a:t>
            </a:r>
          </a:p>
          <a:p>
            <a:pPr marL="0" indent="0">
              <a:spcBef>
                <a:spcPct val="0"/>
              </a:spcBef>
              <a:buNone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76DD8E33-A9E2-4021-BE0C-004F7589C550}"/>
              </a:ext>
            </a:extLst>
          </p:cNvPr>
          <p:cNvSpPr txBox="1">
            <a:spLocks/>
          </p:cNvSpPr>
          <p:nvPr/>
        </p:nvSpPr>
        <p:spPr>
          <a:xfrm>
            <a:off x="866840" y="2919592"/>
            <a:ext cx="9659365" cy="67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Marques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identiques et proches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/>
            </a:r>
            <a:b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</a:b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 Produits 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et services identiques et proches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905473" y="3286395"/>
            <a:ext cx="10482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1" algn="just" eaLnBrk="1" hangingPunct="1">
              <a:spcAft>
                <a:spcPct val="15000"/>
              </a:spcAft>
              <a:buClr>
                <a:srgbClr val="006699"/>
              </a:buClr>
              <a:defRPr/>
            </a:pPr>
            <a:r>
              <a:rPr lang="fr-F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« quartier d’été »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 VS </a:t>
            </a:r>
            <a:r>
              <a:rPr lang="fr-F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« quartier des thés »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pour des thés (classe 30)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905473" y="3714790"/>
            <a:ext cx="10482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1" algn="just" eaLnBrk="1" hangingPunct="1">
              <a:spcAft>
                <a:spcPct val="15000"/>
              </a:spcAft>
              <a:buClr>
                <a:srgbClr val="006699"/>
              </a:buClr>
              <a:defRPr/>
            </a:pPr>
            <a:r>
              <a:rPr lang="fr-F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« Page jaune »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VS </a:t>
            </a:r>
            <a:r>
              <a:rPr lang="fr-F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« page soleil »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pour des annuaires (classe 16)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8962" y="4644085"/>
            <a:ext cx="7570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spcAft>
                <a:spcPct val="15000"/>
              </a:spcAft>
              <a:buClr>
                <a:srgbClr val="006699"/>
              </a:buClr>
            </a:pPr>
            <a:r>
              <a:rPr lang="fr-FR" alt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Ex: Marque </a:t>
            </a: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BOHEC pour des services de formation </a:t>
            </a:r>
            <a:r>
              <a:rPr lang="fr-FR" alt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PI en </a:t>
            </a: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ligne </a:t>
            </a:r>
            <a:r>
              <a:rPr lang="fr-FR" alt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:</a:t>
            </a:r>
            <a:endParaRPr lang="fr-FR" altLang="fr-FR" sz="2000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DA3D65D-A3DC-BD41-986B-C9C2F65E718A}"/>
              </a:ext>
            </a:extLst>
          </p:cNvPr>
          <p:cNvSpPr/>
          <p:nvPr/>
        </p:nvSpPr>
        <p:spPr>
          <a:xfrm>
            <a:off x="1235460" y="707630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CLÉ 3 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VÉRIFIER </a:t>
            </a: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0"/>
              </a:rPr>
              <a:t>LA DISPONIBILITÉ</a:t>
            </a:r>
            <a:endParaRPr lang="fr-FR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Inp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7616" y="2366584"/>
            <a:ext cx="1789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  <a:cs typeface="Arial" panose="020B0604020202020204" pitchFamily="34" charset="0"/>
              </a:rPr>
              <a:t>1. La marque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962" y="4953580"/>
            <a:ext cx="77263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ct val="15000"/>
              </a:spcAft>
              <a:buClr>
                <a:srgbClr val="006699"/>
              </a:buClr>
            </a:pPr>
            <a:r>
              <a:rPr lang="fr-FR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pi" pitchFamily="2" charset="77"/>
              </a:rPr>
              <a:t>Classe 41 (formation) mais aussi 16 (manuels) et 45 (conseils PI)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55" y="1387965"/>
            <a:ext cx="2354450" cy="2341926"/>
          </a:xfrm>
          <a:prstGeom prst="rect">
            <a:avLst/>
          </a:prstGeom>
        </p:spPr>
      </p:pic>
      <p:pic>
        <p:nvPicPr>
          <p:cNvPr id="41" name="Image 40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291" y="5214487"/>
            <a:ext cx="1750586" cy="555269"/>
          </a:xfrm>
          <a:prstGeom prst="rect">
            <a:avLst/>
          </a:prstGeom>
        </p:spPr>
      </p:pic>
      <p:pic>
        <p:nvPicPr>
          <p:cNvPr id="42" name="Image 4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2140" y="3971092"/>
            <a:ext cx="12858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1040</Words>
  <Application>Microsoft Office PowerPoint</Application>
  <PresentationFormat>Grand écran</PresentationFormat>
  <Paragraphs>335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.Lucida Grande UI Regular</vt:lpstr>
      <vt:lpstr>Arial</vt:lpstr>
      <vt:lpstr>Calibri</vt:lpstr>
      <vt:lpstr>Calibri Light</vt:lpstr>
      <vt:lpstr>Courier New</vt:lpstr>
      <vt:lpstr>Inpi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Surply Catherine</cp:lastModifiedBy>
  <cp:revision>50</cp:revision>
  <dcterms:created xsi:type="dcterms:W3CDTF">2021-03-31T15:32:13Z</dcterms:created>
  <dcterms:modified xsi:type="dcterms:W3CDTF">2021-06-08T16:01:07Z</dcterms:modified>
</cp:coreProperties>
</file>