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25"/>
  </p:notesMasterIdLst>
  <p:sldIdLst>
    <p:sldId id="336" r:id="rId5"/>
    <p:sldId id="279" r:id="rId6"/>
    <p:sldId id="259" r:id="rId7"/>
    <p:sldId id="363" r:id="rId8"/>
    <p:sldId id="351" r:id="rId9"/>
    <p:sldId id="304" r:id="rId10"/>
    <p:sldId id="367" r:id="rId11"/>
    <p:sldId id="295" r:id="rId12"/>
    <p:sldId id="305" r:id="rId13"/>
    <p:sldId id="283" r:id="rId14"/>
    <p:sldId id="328" r:id="rId15"/>
    <p:sldId id="361" r:id="rId16"/>
    <p:sldId id="313" r:id="rId17"/>
    <p:sldId id="364" r:id="rId18"/>
    <p:sldId id="342" r:id="rId19"/>
    <p:sldId id="349" r:id="rId20"/>
    <p:sldId id="341" r:id="rId21"/>
    <p:sldId id="353" r:id="rId22"/>
    <p:sldId id="338" r:id="rId23"/>
    <p:sldId id="314" r:id="rId24"/>
  </p:sldIdLst>
  <p:sldSz cx="10907713" cy="7775575"/>
  <p:notesSz cx="6858000" cy="9144000"/>
  <p:defaultTextStyle>
    <a:defPPr marL="0" marR="0" indent="0" algn="l" defTabSz="461589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909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40280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15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115397" algn="ctr" defTabSz="40280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15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230795" algn="ctr" defTabSz="40280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15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346192" algn="ctr" defTabSz="40280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15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461589" algn="ctr" defTabSz="40280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15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576986" algn="ctr" defTabSz="40280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15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692384" algn="ctr" defTabSz="40280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15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807781" algn="ctr" defTabSz="40280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15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923178" algn="ctr" defTabSz="40280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15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1" orient="horz" pos="2608" userDrawn="1">
          <p15:clr>
            <a:srgbClr val="A4A3A4"/>
          </p15:clr>
        </p15:guide>
        <p15:guide id="2" pos="369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2228"/>
    <a:srgbClr val="009256"/>
    <a:srgbClr val="5AADE3"/>
    <a:srgbClr val="FAE232"/>
    <a:srgbClr val="A4A4A4"/>
    <a:srgbClr val="FFBF00"/>
    <a:srgbClr val="3A4658"/>
    <a:srgbClr val="5ED730"/>
    <a:srgbClr val="F9E22B"/>
    <a:srgbClr val="63C0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3C4AA11-7330-1D4B-B01D-706F4C50BFCF}" v="6" dt="2024-03-05T14:22:58.004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B8B8B8"/>
              </a:solidFill>
              <a:prstDash val="solid"/>
              <a:miter lim="400000"/>
            </a:ln>
          </a:left>
          <a:right>
            <a:ln w="3175" cap="flat">
              <a:solidFill>
                <a:srgbClr val="B8B8B8"/>
              </a:solidFill>
              <a:prstDash val="solid"/>
              <a:miter lim="400000"/>
            </a:ln>
          </a:right>
          <a:top>
            <a:ln w="3175" cap="flat">
              <a:solidFill>
                <a:srgbClr val="B8B8B8"/>
              </a:solidFill>
              <a:prstDash val="solid"/>
              <a:miter lim="400000"/>
            </a:ln>
          </a:top>
          <a:bottom>
            <a:ln w="3175" cap="flat">
              <a:solidFill>
                <a:srgbClr val="B8B8B8"/>
              </a:solidFill>
              <a:prstDash val="solid"/>
              <a:miter lim="400000"/>
            </a:ln>
          </a:bottom>
          <a:insideH>
            <a:ln w="3175" cap="flat">
              <a:solidFill>
                <a:srgbClr val="B8B8B8"/>
              </a:solidFill>
              <a:prstDash val="solid"/>
              <a:miter lim="400000"/>
            </a:ln>
          </a:insideH>
          <a:insideV>
            <a:ln w="3175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606060"/>
              </a:solidFill>
              <a:prstDash val="solid"/>
              <a:miter lim="400000"/>
            </a:ln>
          </a:left>
          <a:right>
            <a:ln w="3175" cap="flat">
              <a:solidFill>
                <a:srgbClr val="606060"/>
              </a:solidFill>
              <a:prstDash val="solid"/>
              <a:miter lim="400000"/>
            </a:ln>
          </a:right>
          <a:top>
            <a:ln w="3175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606060"/>
              </a:solidFill>
              <a:prstDash val="solid"/>
              <a:miter lim="400000"/>
            </a:ln>
          </a:insideH>
          <a:insideV>
            <a:ln w="3175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606060"/>
              </a:solidFill>
              <a:prstDash val="solid"/>
              <a:miter lim="400000"/>
            </a:ln>
          </a:left>
          <a:right>
            <a:ln w="3175" cap="flat">
              <a:solidFill>
                <a:srgbClr val="606060"/>
              </a:solidFill>
              <a:prstDash val="solid"/>
              <a:miter lim="400000"/>
            </a:ln>
          </a:right>
          <a:top>
            <a:ln w="3175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606060"/>
              </a:solidFill>
              <a:prstDash val="solid"/>
              <a:miter lim="400000"/>
            </a:ln>
          </a:insideH>
          <a:insideV>
            <a:ln w="3175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929292"/>
              </a:solidFill>
              <a:prstDash val="solid"/>
              <a:miter lim="400000"/>
            </a:ln>
          </a:left>
          <a:right>
            <a:ln w="3175" cap="flat">
              <a:solidFill>
                <a:srgbClr val="929292"/>
              </a:solidFill>
              <a:prstDash val="solid"/>
              <a:miter lim="400000"/>
            </a:ln>
          </a:right>
          <a:top>
            <a:ln w="3175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929292"/>
              </a:solidFill>
              <a:prstDash val="solid"/>
              <a:miter lim="400000"/>
            </a:ln>
          </a:insideH>
          <a:insideV>
            <a:ln w="3175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A6AAA9"/>
              </a:solidFill>
              <a:prstDash val="solid"/>
              <a:miter lim="400000"/>
            </a:ln>
          </a:left>
          <a:right>
            <a:ln w="3175" cap="flat">
              <a:solidFill>
                <a:srgbClr val="A6AAA9"/>
              </a:solidFill>
              <a:prstDash val="solid"/>
              <a:miter lim="400000"/>
            </a:ln>
          </a:right>
          <a:top>
            <a:ln w="3175" cap="flat">
              <a:solidFill>
                <a:srgbClr val="A6AAA9"/>
              </a:solidFill>
              <a:prstDash val="solid"/>
              <a:miter lim="400000"/>
            </a:ln>
          </a:top>
          <a:bottom>
            <a:ln w="3175" cap="flat">
              <a:solidFill>
                <a:srgbClr val="A6AAA9"/>
              </a:solidFill>
              <a:prstDash val="solid"/>
              <a:miter lim="400000"/>
            </a:ln>
          </a:bottom>
          <a:insideH>
            <a:ln w="3175" cap="flat">
              <a:solidFill>
                <a:srgbClr val="A6AAA9"/>
              </a:solidFill>
              <a:prstDash val="solid"/>
              <a:miter lim="400000"/>
            </a:ln>
          </a:insideH>
          <a:insideV>
            <a:ln w="3175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3175" cap="flat">
              <a:solidFill>
                <a:srgbClr val="A6AAA9"/>
              </a:solidFill>
              <a:prstDash val="solid"/>
              <a:miter lim="400000"/>
            </a:ln>
          </a:left>
          <a:right>
            <a:ln w="3175" cap="flat">
              <a:solidFill>
                <a:srgbClr val="A6AAA9"/>
              </a:solidFill>
              <a:prstDash val="solid"/>
              <a:miter lim="400000"/>
            </a:ln>
          </a:right>
          <a:top>
            <a:ln w="3175" cap="flat">
              <a:solidFill>
                <a:srgbClr val="A6AAA9"/>
              </a:solidFill>
              <a:prstDash val="solid"/>
              <a:miter lim="400000"/>
            </a:ln>
          </a:top>
          <a:bottom>
            <a:ln w="3175" cap="flat">
              <a:solidFill>
                <a:srgbClr val="A6AAA9"/>
              </a:solidFill>
              <a:prstDash val="solid"/>
              <a:miter lim="400000"/>
            </a:ln>
          </a:bottom>
          <a:insideH>
            <a:ln w="3175" cap="flat">
              <a:solidFill>
                <a:srgbClr val="A6AAA9"/>
              </a:solidFill>
              <a:prstDash val="solid"/>
              <a:miter lim="400000"/>
            </a:ln>
          </a:insideH>
          <a:insideV>
            <a:ln w="3175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3175" cap="flat">
              <a:solidFill>
                <a:srgbClr val="A6AAA9"/>
              </a:solidFill>
              <a:prstDash val="solid"/>
              <a:miter lim="400000"/>
            </a:ln>
          </a:left>
          <a:right>
            <a:ln w="3175" cap="flat">
              <a:solidFill>
                <a:srgbClr val="A6AAA9"/>
              </a:solidFill>
              <a:prstDash val="solid"/>
              <a:miter lim="400000"/>
            </a:ln>
          </a:right>
          <a:top>
            <a:ln w="3175" cap="flat">
              <a:solidFill>
                <a:srgbClr val="A6AAA9"/>
              </a:solidFill>
              <a:prstDash val="solid"/>
              <a:miter lim="400000"/>
            </a:ln>
          </a:top>
          <a:bottom>
            <a:ln w="3175" cap="flat">
              <a:solidFill>
                <a:srgbClr val="A6AAA9"/>
              </a:solidFill>
              <a:prstDash val="solid"/>
              <a:miter lim="400000"/>
            </a:ln>
          </a:bottom>
          <a:insideH>
            <a:ln w="3175" cap="flat">
              <a:solidFill>
                <a:srgbClr val="A6AAA9"/>
              </a:solidFill>
              <a:prstDash val="solid"/>
              <a:miter lim="400000"/>
            </a:ln>
          </a:insideH>
          <a:insideV>
            <a:ln w="3175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3175" cap="flat">
              <a:solidFill>
                <a:srgbClr val="A6AAA9"/>
              </a:solidFill>
              <a:prstDash val="solid"/>
              <a:miter lim="400000"/>
            </a:ln>
          </a:left>
          <a:right>
            <a:ln w="3175" cap="flat">
              <a:solidFill>
                <a:srgbClr val="A6AAA9"/>
              </a:solidFill>
              <a:prstDash val="solid"/>
              <a:miter lim="400000"/>
            </a:ln>
          </a:right>
          <a:top>
            <a:ln w="3175" cap="flat">
              <a:solidFill>
                <a:srgbClr val="A6AAA9"/>
              </a:solidFill>
              <a:prstDash val="solid"/>
              <a:miter lim="400000"/>
            </a:ln>
          </a:top>
          <a:bottom>
            <a:ln w="3175" cap="flat">
              <a:solidFill>
                <a:srgbClr val="A6AAA9"/>
              </a:solidFill>
              <a:prstDash val="solid"/>
              <a:miter lim="400000"/>
            </a:ln>
          </a:bottom>
          <a:insideH>
            <a:ln w="3175" cap="flat">
              <a:solidFill>
                <a:srgbClr val="A6AAA9"/>
              </a:solidFill>
              <a:prstDash val="solid"/>
              <a:miter lim="400000"/>
            </a:ln>
          </a:insideH>
          <a:insideV>
            <a:ln w="3175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727"/>
    <p:restoredTop sz="94694"/>
  </p:normalViewPr>
  <p:slideViewPr>
    <p:cSldViewPr snapToGrid="0">
      <p:cViewPr varScale="1">
        <p:scale>
          <a:sx n="107" d="100"/>
          <a:sy n="107" d="100"/>
        </p:scale>
        <p:origin x="1168" y="168"/>
      </p:cViewPr>
      <p:guideLst>
        <p:guide orient="horz" pos="2608"/>
        <p:guide pos="369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Quentin DESPESSAILLES" userId="3370cf9a-cd69-4270-bc93-8f05ebd16399" providerId="ADAL" clId="{63C4AA11-7330-1D4B-B01D-706F4C50BFCF}"/>
    <pc:docChg chg="undo custSel addSld delSld modSld">
      <pc:chgData name="Quentin DESPESSAILLES" userId="3370cf9a-cd69-4270-bc93-8f05ebd16399" providerId="ADAL" clId="{63C4AA11-7330-1D4B-B01D-706F4C50BFCF}" dt="2024-03-05T14:23:09.704" v="75" actId="1038"/>
      <pc:docMkLst>
        <pc:docMk/>
      </pc:docMkLst>
      <pc:sldChg chg="addSp delSp modSp mod">
        <pc:chgData name="Quentin DESPESSAILLES" userId="3370cf9a-cd69-4270-bc93-8f05ebd16399" providerId="ADAL" clId="{63C4AA11-7330-1D4B-B01D-706F4C50BFCF}" dt="2024-03-05T14:23:09.704" v="75" actId="1038"/>
        <pc:sldMkLst>
          <pc:docMk/>
          <pc:sldMk cId="519511538" sldId="338"/>
        </pc:sldMkLst>
        <pc:picChg chg="add del mod">
          <ac:chgData name="Quentin DESPESSAILLES" userId="3370cf9a-cd69-4270-bc93-8f05ebd16399" providerId="ADAL" clId="{63C4AA11-7330-1D4B-B01D-706F4C50BFCF}" dt="2024-03-05T14:22:55.628" v="63" actId="478"/>
          <ac:picMkLst>
            <pc:docMk/>
            <pc:sldMk cId="519511538" sldId="338"/>
            <ac:picMk id="3" creationId="{AE59B97C-0A80-99D7-593D-2E3840807B12}"/>
          </ac:picMkLst>
        </pc:picChg>
        <pc:picChg chg="add mod">
          <ac:chgData name="Quentin DESPESSAILLES" userId="3370cf9a-cd69-4270-bc93-8f05ebd16399" providerId="ADAL" clId="{63C4AA11-7330-1D4B-B01D-706F4C50BFCF}" dt="2024-03-05T14:23:09.704" v="75" actId="1038"/>
          <ac:picMkLst>
            <pc:docMk/>
            <pc:sldMk cId="519511538" sldId="338"/>
            <ac:picMk id="4" creationId="{AD3D1E51-52A5-6001-D62D-231098D96F53}"/>
          </ac:picMkLst>
        </pc:picChg>
        <pc:picChg chg="del">
          <ac:chgData name="Quentin DESPESSAILLES" userId="3370cf9a-cd69-4270-bc93-8f05ebd16399" providerId="ADAL" clId="{63C4AA11-7330-1D4B-B01D-706F4C50BFCF}" dt="2024-03-04T09:35:48.023" v="25" actId="478"/>
          <ac:picMkLst>
            <pc:docMk/>
            <pc:sldMk cId="519511538" sldId="338"/>
            <ac:picMk id="39" creationId="{4462DAD5-B177-3C47-B565-132ACA1678A7}"/>
          </ac:picMkLst>
        </pc:picChg>
      </pc:sldChg>
      <pc:sldChg chg="addSp delSp modSp del mod">
        <pc:chgData name="Quentin DESPESSAILLES" userId="3370cf9a-cd69-4270-bc93-8f05ebd16399" providerId="ADAL" clId="{63C4AA11-7330-1D4B-B01D-706F4C50BFCF}" dt="2024-03-05T14:21:53.555" v="49" actId="2696"/>
        <pc:sldMkLst>
          <pc:docMk/>
          <pc:sldMk cId="1608398989" sldId="366"/>
        </pc:sldMkLst>
        <pc:spChg chg="add del mod">
          <ac:chgData name="Quentin DESPESSAILLES" userId="3370cf9a-cd69-4270-bc93-8f05ebd16399" providerId="ADAL" clId="{63C4AA11-7330-1D4B-B01D-706F4C50BFCF}" dt="2024-03-04T09:04:12.019" v="4"/>
          <ac:spMkLst>
            <pc:docMk/>
            <pc:sldMk cId="1608398989" sldId="366"/>
            <ac:spMk id="4" creationId="{D52CB7CF-6E3B-3DAE-9611-B1D1847114AE}"/>
          </ac:spMkLst>
        </pc:spChg>
        <pc:picChg chg="del">
          <ac:chgData name="Quentin DESPESSAILLES" userId="3370cf9a-cd69-4270-bc93-8f05ebd16399" providerId="ADAL" clId="{63C4AA11-7330-1D4B-B01D-706F4C50BFCF}" dt="2024-03-04T09:04:05.688" v="0" actId="478"/>
          <ac:picMkLst>
            <pc:docMk/>
            <pc:sldMk cId="1608398989" sldId="366"/>
            <ac:picMk id="3" creationId="{12DC199D-A1A0-900A-A5AC-888A92BD9D44}"/>
          </ac:picMkLst>
        </pc:picChg>
        <pc:picChg chg="add mod">
          <ac:chgData name="Quentin DESPESSAILLES" userId="3370cf9a-cd69-4270-bc93-8f05ebd16399" providerId="ADAL" clId="{63C4AA11-7330-1D4B-B01D-706F4C50BFCF}" dt="2024-03-04T09:06:41.723" v="24" actId="1035"/>
          <ac:picMkLst>
            <pc:docMk/>
            <pc:sldMk cId="1608398989" sldId="366"/>
            <ac:picMk id="3" creationId="{A0FAE233-D428-78E1-4CC0-38C645FF05E6}"/>
          </ac:picMkLst>
        </pc:picChg>
        <pc:picChg chg="add del mod">
          <ac:chgData name="Quentin DESPESSAILLES" userId="3370cf9a-cd69-4270-bc93-8f05ebd16399" providerId="ADAL" clId="{63C4AA11-7330-1D4B-B01D-706F4C50BFCF}" dt="2024-03-04T09:05:58.073" v="16" actId="478"/>
          <ac:picMkLst>
            <pc:docMk/>
            <pc:sldMk cId="1608398989" sldId="366"/>
            <ac:picMk id="6" creationId="{6048E752-55A1-932B-4690-9510B5216CBE}"/>
          </ac:picMkLst>
        </pc:picChg>
      </pc:sldChg>
      <pc:sldChg chg="addSp delSp modSp add mod">
        <pc:chgData name="Quentin DESPESSAILLES" userId="3370cf9a-cd69-4270-bc93-8f05ebd16399" providerId="ADAL" clId="{63C4AA11-7330-1D4B-B01D-706F4C50BFCF}" dt="2024-03-05T14:22:26.462" v="62" actId="1035"/>
        <pc:sldMkLst>
          <pc:docMk/>
          <pc:sldMk cId="2493863622" sldId="367"/>
        </pc:sldMkLst>
        <pc:spChg chg="mod">
          <ac:chgData name="Quentin DESPESSAILLES" userId="3370cf9a-cd69-4270-bc93-8f05ebd16399" providerId="ADAL" clId="{63C4AA11-7330-1D4B-B01D-706F4C50BFCF}" dt="2024-03-05T12:31:13.474" v="42" actId="1076"/>
          <ac:spMkLst>
            <pc:docMk/>
            <pc:sldMk cId="2493863622" sldId="367"/>
            <ac:spMk id="56" creationId="{8AE09C38-0E55-3845-C7F4-E4315FBE6C71}"/>
          </ac:spMkLst>
        </pc:spChg>
        <pc:spChg chg="mod">
          <ac:chgData name="Quentin DESPESSAILLES" userId="3370cf9a-cd69-4270-bc93-8f05ebd16399" providerId="ADAL" clId="{63C4AA11-7330-1D4B-B01D-706F4C50BFCF}" dt="2024-03-05T12:31:13.474" v="42" actId="1076"/>
          <ac:spMkLst>
            <pc:docMk/>
            <pc:sldMk cId="2493863622" sldId="367"/>
            <ac:spMk id="58" creationId="{54C8D14D-1DA3-D65A-616F-271A8937C386}"/>
          </ac:spMkLst>
        </pc:spChg>
        <pc:picChg chg="del mod">
          <ac:chgData name="Quentin DESPESSAILLES" userId="3370cf9a-cd69-4270-bc93-8f05ebd16399" providerId="ADAL" clId="{63C4AA11-7330-1D4B-B01D-706F4C50BFCF}" dt="2024-03-05T12:30:44.887" v="34" actId="478"/>
          <ac:picMkLst>
            <pc:docMk/>
            <pc:sldMk cId="2493863622" sldId="367"/>
            <ac:picMk id="3" creationId="{A0FAE233-D428-78E1-4CC0-38C645FF05E6}"/>
          </ac:picMkLst>
        </pc:picChg>
        <pc:picChg chg="add del mod">
          <ac:chgData name="Quentin DESPESSAILLES" userId="3370cf9a-cd69-4270-bc93-8f05ebd16399" providerId="ADAL" clId="{63C4AA11-7330-1D4B-B01D-706F4C50BFCF}" dt="2024-03-05T14:22:16.510" v="57" actId="478"/>
          <ac:picMkLst>
            <pc:docMk/>
            <pc:sldMk cId="2493863622" sldId="367"/>
            <ac:picMk id="4" creationId="{E5B9D73E-5AD4-37A2-7B81-7CA9C26BF4C1}"/>
          </ac:picMkLst>
        </pc:picChg>
        <pc:picChg chg="add mod">
          <ac:chgData name="Quentin DESPESSAILLES" userId="3370cf9a-cd69-4270-bc93-8f05ebd16399" providerId="ADAL" clId="{63C4AA11-7330-1D4B-B01D-706F4C50BFCF}" dt="2024-03-05T14:22:26.462" v="62" actId="1035"/>
          <ac:picMkLst>
            <pc:docMk/>
            <pc:sldMk cId="2493863622" sldId="367"/>
            <ac:picMk id="6" creationId="{016D1FAF-9BF9-7342-5721-26B7473E31D3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https://bizoffice2242.sharepoint.com/sites/Direction/Documents%20partages/General/Site%20Pilote%20API/Data%20Api/Analyse%20API%2023052023/analyse%20api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fr-FR" sz="1050"/>
              <a:t>11 Décembre 2022</a:t>
            </a:r>
          </a:p>
        </c:rich>
      </c:tx>
      <c:layout>
        <c:manualLayout>
          <c:xMode val="edge"/>
          <c:yMode val="edge"/>
          <c:x val="0.70644731980223263"/>
          <c:y val="1.9064624950415086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2"/>
          <c:order val="0"/>
          <c:tx>
            <c:v>T° Soufflage</c:v>
          </c:tx>
          <c:spPr>
            <a:ln>
              <a:solidFill>
                <a:srgbClr val="C00000"/>
              </a:solidFill>
            </a:ln>
          </c:spPr>
          <c:marker>
            <c:symbol val="none"/>
          </c:marker>
          <c:cat>
            <c:strRef>
              <c:f>'Hiver 2022-2023'!$A$27704:$A$27794</c:f>
              <c:strCache>
                <c:ptCount val="91"/>
                <c:pt idx="0">
                  <c:v>11.12.2022 07:02:04</c:v>
                </c:pt>
                <c:pt idx="1">
                  <c:v>11.12.2022 07:12:04</c:v>
                </c:pt>
                <c:pt idx="2">
                  <c:v>11.12.2022 07:22:04</c:v>
                </c:pt>
                <c:pt idx="3">
                  <c:v>11.12.2022 07:32:04</c:v>
                </c:pt>
                <c:pt idx="4">
                  <c:v>11.12.2022 07:42:04</c:v>
                </c:pt>
                <c:pt idx="5">
                  <c:v>11.12.2022 07:52:04</c:v>
                </c:pt>
                <c:pt idx="6">
                  <c:v>11.12.2022 08:02:04</c:v>
                </c:pt>
                <c:pt idx="7">
                  <c:v>11.12.2022 08:12:04</c:v>
                </c:pt>
                <c:pt idx="8">
                  <c:v>11.12.2022 08:22:04</c:v>
                </c:pt>
                <c:pt idx="9">
                  <c:v>11.12.2022 08:32:04</c:v>
                </c:pt>
                <c:pt idx="10">
                  <c:v>11.12.2022 08:42:04</c:v>
                </c:pt>
                <c:pt idx="11">
                  <c:v>11.12.2022 08:52:04</c:v>
                </c:pt>
                <c:pt idx="12">
                  <c:v>11.12.2022 09:02:04</c:v>
                </c:pt>
                <c:pt idx="13">
                  <c:v>11.12.2022 09:12:04</c:v>
                </c:pt>
                <c:pt idx="14">
                  <c:v>11.12.2022 09:22:04</c:v>
                </c:pt>
                <c:pt idx="15">
                  <c:v>11.12.2022 09:32:05</c:v>
                </c:pt>
                <c:pt idx="16">
                  <c:v>11.12.2022 09:42:05</c:v>
                </c:pt>
                <c:pt idx="17">
                  <c:v>11.12.2022 09:52:05</c:v>
                </c:pt>
                <c:pt idx="18">
                  <c:v>11.12.2022 10:02:05</c:v>
                </c:pt>
                <c:pt idx="19">
                  <c:v>11.12.2022 10:12:05</c:v>
                </c:pt>
                <c:pt idx="20">
                  <c:v>11.12.2022 10:22:05</c:v>
                </c:pt>
                <c:pt idx="21">
                  <c:v>11.12.2022 10:32:05</c:v>
                </c:pt>
                <c:pt idx="22">
                  <c:v>11.12.2022 10:42:05</c:v>
                </c:pt>
                <c:pt idx="23">
                  <c:v>11.12.2022 10:52:05</c:v>
                </c:pt>
                <c:pt idx="24">
                  <c:v>11.12.2022 11:02:05</c:v>
                </c:pt>
                <c:pt idx="25">
                  <c:v>11.12.2022 11:12:05</c:v>
                </c:pt>
                <c:pt idx="26">
                  <c:v>11.12.2022 11:22:05</c:v>
                </c:pt>
                <c:pt idx="27">
                  <c:v>11.12.2022 11:32:05</c:v>
                </c:pt>
                <c:pt idx="28">
                  <c:v>11.12.2022 11:42:05</c:v>
                </c:pt>
                <c:pt idx="29">
                  <c:v>11.12.2022 11:52:05</c:v>
                </c:pt>
                <c:pt idx="30">
                  <c:v>11.12.2022 12:02:05</c:v>
                </c:pt>
                <c:pt idx="31">
                  <c:v>11.12.2022 12:12:05</c:v>
                </c:pt>
                <c:pt idx="32">
                  <c:v>11.12.2022 12:22:05</c:v>
                </c:pt>
                <c:pt idx="33">
                  <c:v>11.12.2022 12:32:05</c:v>
                </c:pt>
                <c:pt idx="34">
                  <c:v>11.12.2022 12:42:05</c:v>
                </c:pt>
                <c:pt idx="35">
                  <c:v>11.12.2022 12:52:05</c:v>
                </c:pt>
                <c:pt idx="36">
                  <c:v>11.12.2022 13:02:05</c:v>
                </c:pt>
                <c:pt idx="37">
                  <c:v>11.12.2022 13:12:05</c:v>
                </c:pt>
                <c:pt idx="38">
                  <c:v>11.12.2022 13:22:05</c:v>
                </c:pt>
                <c:pt idx="39">
                  <c:v>11.12.2022 13:32:05</c:v>
                </c:pt>
                <c:pt idx="40">
                  <c:v>11.12.2022 13:42:05</c:v>
                </c:pt>
                <c:pt idx="41">
                  <c:v>11.12.2022 13:52:05</c:v>
                </c:pt>
                <c:pt idx="42">
                  <c:v>11.12.2022 14:02:05</c:v>
                </c:pt>
                <c:pt idx="43">
                  <c:v>11.12.2022 14:12:05</c:v>
                </c:pt>
                <c:pt idx="44">
                  <c:v>11.12.2022 14:22:05</c:v>
                </c:pt>
                <c:pt idx="45">
                  <c:v>11.12.2022 14:32:05</c:v>
                </c:pt>
                <c:pt idx="46">
                  <c:v>11.12.2022 14:42:05</c:v>
                </c:pt>
                <c:pt idx="47">
                  <c:v>11.12.2022 14:52:05</c:v>
                </c:pt>
                <c:pt idx="48">
                  <c:v>11.12.2022 15:02:05</c:v>
                </c:pt>
                <c:pt idx="49">
                  <c:v>11.12.2022 15:12:05</c:v>
                </c:pt>
                <c:pt idx="50">
                  <c:v>11.12.2022 15:22:05</c:v>
                </c:pt>
                <c:pt idx="51">
                  <c:v>11.12.2022 15:32:05</c:v>
                </c:pt>
                <c:pt idx="52">
                  <c:v>11.12.2022 15:42:05</c:v>
                </c:pt>
                <c:pt idx="53">
                  <c:v>11.12.2022 15:52:05</c:v>
                </c:pt>
                <c:pt idx="54">
                  <c:v>11.12.2022 16:02:05</c:v>
                </c:pt>
                <c:pt idx="55">
                  <c:v>11.12.2022 16:12:05</c:v>
                </c:pt>
                <c:pt idx="56">
                  <c:v>11.12.2022 16:22:05</c:v>
                </c:pt>
                <c:pt idx="57">
                  <c:v>11.12.2022 16:32:05</c:v>
                </c:pt>
                <c:pt idx="58">
                  <c:v>11.12.2022 16:42:05</c:v>
                </c:pt>
                <c:pt idx="59">
                  <c:v>11.12.2022 16:52:05</c:v>
                </c:pt>
                <c:pt idx="60">
                  <c:v>11.12.2022 17:02:05</c:v>
                </c:pt>
                <c:pt idx="61">
                  <c:v>11.12.2022 17:12:05</c:v>
                </c:pt>
                <c:pt idx="62">
                  <c:v>11.12.2022 17:22:05</c:v>
                </c:pt>
                <c:pt idx="63">
                  <c:v>11.12.2022 17:32:05</c:v>
                </c:pt>
                <c:pt idx="64">
                  <c:v>11.12.2022 17:42:05</c:v>
                </c:pt>
                <c:pt idx="65">
                  <c:v>11.12.2022 17:52:05</c:v>
                </c:pt>
                <c:pt idx="66">
                  <c:v>11.12.2022 18:02:05</c:v>
                </c:pt>
                <c:pt idx="67">
                  <c:v>11.12.2022 18:12:05</c:v>
                </c:pt>
                <c:pt idx="68">
                  <c:v>11.12.2022 18:22:05</c:v>
                </c:pt>
                <c:pt idx="69">
                  <c:v>11.12.2022 18:32:05</c:v>
                </c:pt>
                <c:pt idx="70">
                  <c:v>11.12.2022 18:42:05</c:v>
                </c:pt>
                <c:pt idx="71">
                  <c:v>11.12.2022 18:52:05</c:v>
                </c:pt>
                <c:pt idx="72">
                  <c:v>11.12.2022 19:02:05</c:v>
                </c:pt>
                <c:pt idx="73">
                  <c:v>11.12.2022 19:12:05</c:v>
                </c:pt>
                <c:pt idx="74">
                  <c:v>11.12.2022 19:22:05</c:v>
                </c:pt>
                <c:pt idx="75">
                  <c:v>11.12.2022 19:32:05</c:v>
                </c:pt>
                <c:pt idx="76">
                  <c:v>11.12.2022 19:42:05</c:v>
                </c:pt>
                <c:pt idx="77">
                  <c:v>11.12.2022 19:52:05</c:v>
                </c:pt>
                <c:pt idx="78">
                  <c:v>11.12.2022 20:02:05</c:v>
                </c:pt>
                <c:pt idx="79">
                  <c:v>11.12.2022 20:12:05</c:v>
                </c:pt>
                <c:pt idx="80">
                  <c:v>11.12.2022 20:22:05</c:v>
                </c:pt>
                <c:pt idx="81">
                  <c:v>11.12.2022 20:32:05</c:v>
                </c:pt>
                <c:pt idx="82">
                  <c:v>11.12.2022 20:42:05</c:v>
                </c:pt>
                <c:pt idx="83">
                  <c:v>11.12.2022 20:52:05</c:v>
                </c:pt>
                <c:pt idx="84">
                  <c:v>11.12.2022 21:02:05</c:v>
                </c:pt>
                <c:pt idx="85">
                  <c:v>11.12.2022 21:12:05</c:v>
                </c:pt>
                <c:pt idx="86">
                  <c:v>11.12.2022 21:22:05</c:v>
                </c:pt>
                <c:pt idx="87">
                  <c:v>11.12.2022 21:32:05</c:v>
                </c:pt>
                <c:pt idx="88">
                  <c:v>11.12.2022 21:42:05</c:v>
                </c:pt>
                <c:pt idx="89">
                  <c:v>11.12.2022 21:52:05</c:v>
                </c:pt>
                <c:pt idx="90">
                  <c:v>11.12.2022 22:02:05</c:v>
                </c:pt>
              </c:strCache>
            </c:strRef>
          </c:cat>
          <c:val>
            <c:numRef>
              <c:f>'Hiver 2022-2023'!$B$27704:$B$27794</c:f>
              <c:numCache>
                <c:formatCode>General</c:formatCode>
                <c:ptCount val="91"/>
                <c:pt idx="19">
                  <c:v>-1.875</c:v>
                </c:pt>
                <c:pt idx="20">
                  <c:v>1.3080000000000001</c:v>
                </c:pt>
                <c:pt idx="21">
                  <c:v>5.6739999999999995</c:v>
                </c:pt>
                <c:pt idx="22">
                  <c:v>7.2229999999999999</c:v>
                </c:pt>
                <c:pt idx="23">
                  <c:v>20.422000000000001</c:v>
                </c:pt>
                <c:pt idx="24">
                  <c:v>22.495999999999999</c:v>
                </c:pt>
                <c:pt idx="25">
                  <c:v>24.225000000000001</c:v>
                </c:pt>
                <c:pt idx="26">
                  <c:v>25.780999999999999</c:v>
                </c:pt>
                <c:pt idx="27">
                  <c:v>26.991</c:v>
                </c:pt>
                <c:pt idx="28">
                  <c:v>32.579000000000001</c:v>
                </c:pt>
                <c:pt idx="29">
                  <c:v>35.777000000000001</c:v>
                </c:pt>
                <c:pt idx="30">
                  <c:v>38.637999999999998</c:v>
                </c:pt>
                <c:pt idx="31">
                  <c:v>39.978999999999999</c:v>
                </c:pt>
                <c:pt idx="32">
                  <c:v>40.798999999999999</c:v>
                </c:pt>
                <c:pt idx="33">
                  <c:v>41.619</c:v>
                </c:pt>
                <c:pt idx="34">
                  <c:v>41.619</c:v>
                </c:pt>
                <c:pt idx="35">
                  <c:v>41.783000000000001</c:v>
                </c:pt>
                <c:pt idx="36">
                  <c:v>41.783000000000001</c:v>
                </c:pt>
                <c:pt idx="37">
                  <c:v>42.110999999999997</c:v>
                </c:pt>
                <c:pt idx="38">
                  <c:v>43.094000000000001</c:v>
                </c:pt>
                <c:pt idx="39">
                  <c:v>41.619</c:v>
                </c:pt>
                <c:pt idx="40">
                  <c:v>42.93</c:v>
                </c:pt>
                <c:pt idx="41">
                  <c:v>42.765999999999998</c:v>
                </c:pt>
                <c:pt idx="42">
                  <c:v>42.93</c:v>
                </c:pt>
                <c:pt idx="43">
                  <c:v>43.258000000000003</c:v>
                </c:pt>
                <c:pt idx="44">
                  <c:v>43.094000000000001</c:v>
                </c:pt>
                <c:pt idx="45">
                  <c:v>42.438000000000002</c:v>
                </c:pt>
                <c:pt idx="46">
                  <c:v>41.454999999999998</c:v>
                </c:pt>
                <c:pt idx="47">
                  <c:v>40.307000000000002</c:v>
                </c:pt>
                <c:pt idx="48">
                  <c:v>38.975000000000001</c:v>
                </c:pt>
                <c:pt idx="49">
                  <c:v>36.618000000000002</c:v>
                </c:pt>
                <c:pt idx="50">
                  <c:v>37.46</c:v>
                </c:pt>
                <c:pt idx="51">
                  <c:v>36.113999999999997</c:v>
                </c:pt>
                <c:pt idx="52">
                  <c:v>35.271999999999998</c:v>
                </c:pt>
                <c:pt idx="53">
                  <c:v>34.430999999999997</c:v>
                </c:pt>
                <c:pt idx="54">
                  <c:v>33.253</c:v>
                </c:pt>
                <c:pt idx="55">
                  <c:v>31.57</c:v>
                </c:pt>
                <c:pt idx="56">
                  <c:v>29.718</c:v>
                </c:pt>
                <c:pt idx="57">
                  <c:v>27.683</c:v>
                </c:pt>
                <c:pt idx="58">
                  <c:v>19.73</c:v>
                </c:pt>
                <c:pt idx="59">
                  <c:v>11.253</c:v>
                </c:pt>
                <c:pt idx="60">
                  <c:v>8.7040000000000006</c:v>
                </c:pt>
                <c:pt idx="61">
                  <c:v>6.52</c:v>
                </c:pt>
                <c:pt idx="62">
                  <c:v>2.3370000000000002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DEA-204C-9844-F2A8D1A56161}"/>
            </c:ext>
          </c:extLst>
        </c:ser>
        <c:ser>
          <c:idx val="3"/>
          <c:order val="1"/>
          <c:tx>
            <c:v>T° ext</c:v>
          </c:tx>
          <c:spPr>
            <a:ln>
              <a:solidFill>
                <a:srgbClr val="5AADE3"/>
              </a:solidFill>
            </a:ln>
          </c:spPr>
          <c:marker>
            <c:symbol val="none"/>
          </c:marker>
          <c:cat>
            <c:strRef>
              <c:f>'Hiver 2022-2023'!$A$27704:$A$27794</c:f>
              <c:strCache>
                <c:ptCount val="91"/>
                <c:pt idx="0">
                  <c:v>11.12.2022 07:02:04</c:v>
                </c:pt>
                <c:pt idx="1">
                  <c:v>11.12.2022 07:12:04</c:v>
                </c:pt>
                <c:pt idx="2">
                  <c:v>11.12.2022 07:22:04</c:v>
                </c:pt>
                <c:pt idx="3">
                  <c:v>11.12.2022 07:32:04</c:v>
                </c:pt>
                <c:pt idx="4">
                  <c:v>11.12.2022 07:42:04</c:v>
                </c:pt>
                <c:pt idx="5">
                  <c:v>11.12.2022 07:52:04</c:v>
                </c:pt>
                <c:pt idx="6">
                  <c:v>11.12.2022 08:02:04</c:v>
                </c:pt>
                <c:pt idx="7">
                  <c:v>11.12.2022 08:12:04</c:v>
                </c:pt>
                <c:pt idx="8">
                  <c:v>11.12.2022 08:22:04</c:v>
                </c:pt>
                <c:pt idx="9">
                  <c:v>11.12.2022 08:32:04</c:v>
                </c:pt>
                <c:pt idx="10">
                  <c:v>11.12.2022 08:42:04</c:v>
                </c:pt>
                <c:pt idx="11">
                  <c:v>11.12.2022 08:52:04</c:v>
                </c:pt>
                <c:pt idx="12">
                  <c:v>11.12.2022 09:02:04</c:v>
                </c:pt>
                <c:pt idx="13">
                  <c:v>11.12.2022 09:12:04</c:v>
                </c:pt>
                <c:pt idx="14">
                  <c:v>11.12.2022 09:22:04</c:v>
                </c:pt>
                <c:pt idx="15">
                  <c:v>11.12.2022 09:32:05</c:v>
                </c:pt>
                <c:pt idx="16">
                  <c:v>11.12.2022 09:42:05</c:v>
                </c:pt>
                <c:pt idx="17">
                  <c:v>11.12.2022 09:52:05</c:v>
                </c:pt>
                <c:pt idx="18">
                  <c:v>11.12.2022 10:02:05</c:v>
                </c:pt>
                <c:pt idx="19">
                  <c:v>11.12.2022 10:12:05</c:v>
                </c:pt>
                <c:pt idx="20">
                  <c:v>11.12.2022 10:22:05</c:v>
                </c:pt>
                <c:pt idx="21">
                  <c:v>11.12.2022 10:32:05</c:v>
                </c:pt>
                <c:pt idx="22">
                  <c:v>11.12.2022 10:42:05</c:v>
                </c:pt>
                <c:pt idx="23">
                  <c:v>11.12.2022 10:52:05</c:v>
                </c:pt>
                <c:pt idx="24">
                  <c:v>11.12.2022 11:02:05</c:v>
                </c:pt>
                <c:pt idx="25">
                  <c:v>11.12.2022 11:12:05</c:v>
                </c:pt>
                <c:pt idx="26">
                  <c:v>11.12.2022 11:22:05</c:v>
                </c:pt>
                <c:pt idx="27">
                  <c:v>11.12.2022 11:32:05</c:v>
                </c:pt>
                <c:pt idx="28">
                  <c:v>11.12.2022 11:42:05</c:v>
                </c:pt>
                <c:pt idx="29">
                  <c:v>11.12.2022 11:52:05</c:v>
                </c:pt>
                <c:pt idx="30">
                  <c:v>11.12.2022 12:02:05</c:v>
                </c:pt>
                <c:pt idx="31">
                  <c:v>11.12.2022 12:12:05</c:v>
                </c:pt>
                <c:pt idx="32">
                  <c:v>11.12.2022 12:22:05</c:v>
                </c:pt>
                <c:pt idx="33">
                  <c:v>11.12.2022 12:32:05</c:v>
                </c:pt>
                <c:pt idx="34">
                  <c:v>11.12.2022 12:42:05</c:v>
                </c:pt>
                <c:pt idx="35">
                  <c:v>11.12.2022 12:52:05</c:v>
                </c:pt>
                <c:pt idx="36">
                  <c:v>11.12.2022 13:02:05</c:v>
                </c:pt>
                <c:pt idx="37">
                  <c:v>11.12.2022 13:12:05</c:v>
                </c:pt>
                <c:pt idx="38">
                  <c:v>11.12.2022 13:22:05</c:v>
                </c:pt>
                <c:pt idx="39">
                  <c:v>11.12.2022 13:32:05</c:v>
                </c:pt>
                <c:pt idx="40">
                  <c:v>11.12.2022 13:42:05</c:v>
                </c:pt>
                <c:pt idx="41">
                  <c:v>11.12.2022 13:52:05</c:v>
                </c:pt>
                <c:pt idx="42">
                  <c:v>11.12.2022 14:02:05</c:v>
                </c:pt>
                <c:pt idx="43">
                  <c:v>11.12.2022 14:12:05</c:v>
                </c:pt>
                <c:pt idx="44">
                  <c:v>11.12.2022 14:22:05</c:v>
                </c:pt>
                <c:pt idx="45">
                  <c:v>11.12.2022 14:32:05</c:v>
                </c:pt>
                <c:pt idx="46">
                  <c:v>11.12.2022 14:42:05</c:v>
                </c:pt>
                <c:pt idx="47">
                  <c:v>11.12.2022 14:52:05</c:v>
                </c:pt>
                <c:pt idx="48">
                  <c:v>11.12.2022 15:02:05</c:v>
                </c:pt>
                <c:pt idx="49">
                  <c:v>11.12.2022 15:12:05</c:v>
                </c:pt>
                <c:pt idx="50">
                  <c:v>11.12.2022 15:22:05</c:v>
                </c:pt>
                <c:pt idx="51">
                  <c:v>11.12.2022 15:32:05</c:v>
                </c:pt>
                <c:pt idx="52">
                  <c:v>11.12.2022 15:42:05</c:v>
                </c:pt>
                <c:pt idx="53">
                  <c:v>11.12.2022 15:52:05</c:v>
                </c:pt>
                <c:pt idx="54">
                  <c:v>11.12.2022 16:02:05</c:v>
                </c:pt>
                <c:pt idx="55">
                  <c:v>11.12.2022 16:12:05</c:v>
                </c:pt>
                <c:pt idx="56">
                  <c:v>11.12.2022 16:22:05</c:v>
                </c:pt>
                <c:pt idx="57">
                  <c:v>11.12.2022 16:32:05</c:v>
                </c:pt>
                <c:pt idx="58">
                  <c:v>11.12.2022 16:42:05</c:v>
                </c:pt>
                <c:pt idx="59">
                  <c:v>11.12.2022 16:52:05</c:v>
                </c:pt>
                <c:pt idx="60">
                  <c:v>11.12.2022 17:02:05</c:v>
                </c:pt>
                <c:pt idx="61">
                  <c:v>11.12.2022 17:12:05</c:v>
                </c:pt>
                <c:pt idx="62">
                  <c:v>11.12.2022 17:22:05</c:v>
                </c:pt>
                <c:pt idx="63">
                  <c:v>11.12.2022 17:32:05</c:v>
                </c:pt>
                <c:pt idx="64">
                  <c:v>11.12.2022 17:42:05</c:v>
                </c:pt>
                <c:pt idx="65">
                  <c:v>11.12.2022 17:52:05</c:v>
                </c:pt>
                <c:pt idx="66">
                  <c:v>11.12.2022 18:02:05</c:v>
                </c:pt>
                <c:pt idx="67">
                  <c:v>11.12.2022 18:12:05</c:v>
                </c:pt>
                <c:pt idx="68">
                  <c:v>11.12.2022 18:22:05</c:v>
                </c:pt>
                <c:pt idx="69">
                  <c:v>11.12.2022 18:32:05</c:v>
                </c:pt>
                <c:pt idx="70">
                  <c:v>11.12.2022 18:42:05</c:v>
                </c:pt>
                <c:pt idx="71">
                  <c:v>11.12.2022 18:52:05</c:v>
                </c:pt>
                <c:pt idx="72">
                  <c:v>11.12.2022 19:02:05</c:v>
                </c:pt>
                <c:pt idx="73">
                  <c:v>11.12.2022 19:12:05</c:v>
                </c:pt>
                <c:pt idx="74">
                  <c:v>11.12.2022 19:22:05</c:v>
                </c:pt>
                <c:pt idx="75">
                  <c:v>11.12.2022 19:32:05</c:v>
                </c:pt>
                <c:pt idx="76">
                  <c:v>11.12.2022 19:42:05</c:v>
                </c:pt>
                <c:pt idx="77">
                  <c:v>11.12.2022 19:52:05</c:v>
                </c:pt>
                <c:pt idx="78">
                  <c:v>11.12.2022 20:02:05</c:v>
                </c:pt>
                <c:pt idx="79">
                  <c:v>11.12.2022 20:12:05</c:v>
                </c:pt>
                <c:pt idx="80">
                  <c:v>11.12.2022 20:22:05</c:v>
                </c:pt>
                <c:pt idx="81">
                  <c:v>11.12.2022 20:32:05</c:v>
                </c:pt>
                <c:pt idx="82">
                  <c:v>11.12.2022 20:42:05</c:v>
                </c:pt>
                <c:pt idx="83">
                  <c:v>11.12.2022 20:52:05</c:v>
                </c:pt>
                <c:pt idx="84">
                  <c:v>11.12.2022 21:02:05</c:v>
                </c:pt>
                <c:pt idx="85">
                  <c:v>11.12.2022 21:12:05</c:v>
                </c:pt>
                <c:pt idx="86">
                  <c:v>11.12.2022 21:22:05</c:v>
                </c:pt>
                <c:pt idx="87">
                  <c:v>11.12.2022 21:32:05</c:v>
                </c:pt>
                <c:pt idx="88">
                  <c:v>11.12.2022 21:42:05</c:v>
                </c:pt>
                <c:pt idx="89">
                  <c:v>11.12.2022 21:52:05</c:v>
                </c:pt>
                <c:pt idx="90">
                  <c:v>11.12.2022 22:02:05</c:v>
                </c:pt>
              </c:strCache>
            </c:strRef>
          </c:cat>
          <c:val>
            <c:numRef>
              <c:f>'Hiver 2022-2023'!$C$27704:$C$27794</c:f>
              <c:numCache>
                <c:formatCode>General</c:formatCode>
                <c:ptCount val="91"/>
                <c:pt idx="0">
                  <c:v>-2.7909999999999999</c:v>
                </c:pt>
                <c:pt idx="1">
                  <c:v>-2.9740000000000002</c:v>
                </c:pt>
                <c:pt idx="2">
                  <c:v>-3.3410000000000002</c:v>
                </c:pt>
                <c:pt idx="3">
                  <c:v>-3.3410000000000002</c:v>
                </c:pt>
                <c:pt idx="4">
                  <c:v>-3.524</c:v>
                </c:pt>
                <c:pt idx="5">
                  <c:v>-3.524</c:v>
                </c:pt>
                <c:pt idx="6">
                  <c:v>-3.3410000000000002</c:v>
                </c:pt>
                <c:pt idx="7">
                  <c:v>-3.3410000000000002</c:v>
                </c:pt>
                <c:pt idx="8">
                  <c:v>-3.3410000000000002</c:v>
                </c:pt>
                <c:pt idx="9">
                  <c:v>-3.3410000000000002</c:v>
                </c:pt>
                <c:pt idx="10">
                  <c:v>-3.524</c:v>
                </c:pt>
                <c:pt idx="11">
                  <c:v>-3.524</c:v>
                </c:pt>
                <c:pt idx="12">
                  <c:v>-3.3410000000000002</c:v>
                </c:pt>
                <c:pt idx="13">
                  <c:v>-2.9740000000000002</c:v>
                </c:pt>
                <c:pt idx="14">
                  <c:v>-2.7909999999999999</c:v>
                </c:pt>
                <c:pt idx="15">
                  <c:v>-2.4249999999999998</c:v>
                </c:pt>
                <c:pt idx="16">
                  <c:v>-2.4249999999999998</c:v>
                </c:pt>
                <c:pt idx="17">
                  <c:v>-2.242</c:v>
                </c:pt>
                <c:pt idx="18">
                  <c:v>-2.0590000000000002</c:v>
                </c:pt>
                <c:pt idx="19">
                  <c:v>-1.875</c:v>
                </c:pt>
                <c:pt idx="20">
                  <c:v>-1.6919999999999999</c:v>
                </c:pt>
                <c:pt idx="21">
                  <c:v>-1.3260000000000001</c:v>
                </c:pt>
                <c:pt idx="22">
                  <c:v>-0.77700000000000002</c:v>
                </c:pt>
                <c:pt idx="23">
                  <c:v>-0.59299999999999997</c:v>
                </c:pt>
                <c:pt idx="24">
                  <c:v>-0.22700000000000001</c:v>
                </c:pt>
                <c:pt idx="25">
                  <c:v>0.13900000000000001</c:v>
                </c:pt>
                <c:pt idx="26">
                  <c:v>0.67700000000000005</c:v>
                </c:pt>
                <c:pt idx="27">
                  <c:v>1.238</c:v>
                </c:pt>
                <c:pt idx="28">
                  <c:v>1.788</c:v>
                </c:pt>
                <c:pt idx="29">
                  <c:v>2.3370000000000002</c:v>
                </c:pt>
                <c:pt idx="30">
                  <c:v>2.887</c:v>
                </c:pt>
                <c:pt idx="31">
                  <c:v>2.887</c:v>
                </c:pt>
                <c:pt idx="32">
                  <c:v>2.887</c:v>
                </c:pt>
                <c:pt idx="33">
                  <c:v>2.7040000000000002</c:v>
                </c:pt>
                <c:pt idx="34">
                  <c:v>2.887</c:v>
                </c:pt>
                <c:pt idx="35">
                  <c:v>2.887</c:v>
                </c:pt>
                <c:pt idx="36">
                  <c:v>3.0579999999999998</c:v>
                </c:pt>
                <c:pt idx="37">
                  <c:v>3.0579999999999998</c:v>
                </c:pt>
                <c:pt idx="38">
                  <c:v>3.0579999999999998</c:v>
                </c:pt>
                <c:pt idx="39">
                  <c:v>3.2530000000000001</c:v>
                </c:pt>
                <c:pt idx="40">
                  <c:v>3.4359999999999999</c:v>
                </c:pt>
                <c:pt idx="41">
                  <c:v>3.6190000000000002</c:v>
                </c:pt>
                <c:pt idx="42">
                  <c:v>3.9729999999999999</c:v>
                </c:pt>
                <c:pt idx="43">
                  <c:v>4.1689999999999996</c:v>
                </c:pt>
                <c:pt idx="44">
                  <c:v>4.1689999999999996</c:v>
                </c:pt>
                <c:pt idx="45">
                  <c:v>3.9729999999999999</c:v>
                </c:pt>
                <c:pt idx="46">
                  <c:v>3.9729999999999999</c:v>
                </c:pt>
                <c:pt idx="47">
                  <c:v>4.1689999999999996</c:v>
                </c:pt>
                <c:pt idx="48">
                  <c:v>3.9729999999999999</c:v>
                </c:pt>
                <c:pt idx="49">
                  <c:v>3.9729999999999999</c:v>
                </c:pt>
                <c:pt idx="50">
                  <c:v>3.9729999999999999</c:v>
                </c:pt>
                <c:pt idx="51">
                  <c:v>3.9729999999999999</c:v>
                </c:pt>
                <c:pt idx="52">
                  <c:v>3.9729999999999999</c:v>
                </c:pt>
                <c:pt idx="53">
                  <c:v>3.9729999999999999</c:v>
                </c:pt>
                <c:pt idx="54">
                  <c:v>3.9729999999999999</c:v>
                </c:pt>
                <c:pt idx="55">
                  <c:v>3.9729999999999999</c:v>
                </c:pt>
                <c:pt idx="56">
                  <c:v>3.9729999999999999</c:v>
                </c:pt>
                <c:pt idx="57">
                  <c:v>3.9729999999999999</c:v>
                </c:pt>
                <c:pt idx="58">
                  <c:v>3.6190000000000002</c:v>
                </c:pt>
                <c:pt idx="59">
                  <c:v>3.2530000000000001</c:v>
                </c:pt>
                <c:pt idx="60">
                  <c:v>2.7040000000000002</c:v>
                </c:pt>
                <c:pt idx="61">
                  <c:v>2.52</c:v>
                </c:pt>
                <c:pt idx="62">
                  <c:v>2.3370000000000002</c:v>
                </c:pt>
                <c:pt idx="63">
                  <c:v>2.1419999999999999</c:v>
                </c:pt>
                <c:pt idx="64">
                  <c:v>1.788</c:v>
                </c:pt>
                <c:pt idx="65">
                  <c:v>1.5920000000000001</c:v>
                </c:pt>
                <c:pt idx="66">
                  <c:v>1.238</c:v>
                </c:pt>
                <c:pt idx="67">
                  <c:v>0.872</c:v>
                </c:pt>
                <c:pt idx="68">
                  <c:v>0.872</c:v>
                </c:pt>
                <c:pt idx="69">
                  <c:v>0.872</c:v>
                </c:pt>
                <c:pt idx="70">
                  <c:v>1.0549999999999999</c:v>
                </c:pt>
                <c:pt idx="71">
                  <c:v>1.0549999999999999</c:v>
                </c:pt>
                <c:pt idx="72">
                  <c:v>1.0549999999999999</c:v>
                </c:pt>
                <c:pt idx="73">
                  <c:v>0.872</c:v>
                </c:pt>
                <c:pt idx="74">
                  <c:v>0.872</c:v>
                </c:pt>
                <c:pt idx="75">
                  <c:v>0.872</c:v>
                </c:pt>
                <c:pt idx="76">
                  <c:v>0.50600000000000001</c:v>
                </c:pt>
                <c:pt idx="77">
                  <c:v>0.50600000000000001</c:v>
                </c:pt>
                <c:pt idx="78">
                  <c:v>0.67700000000000005</c:v>
                </c:pt>
                <c:pt idx="79">
                  <c:v>0.67700000000000005</c:v>
                </c:pt>
                <c:pt idx="80">
                  <c:v>0.67700000000000005</c:v>
                </c:pt>
                <c:pt idx="81">
                  <c:v>0.32200000000000001</c:v>
                </c:pt>
                <c:pt idx="82">
                  <c:v>-4.3999999999999997E-2</c:v>
                </c:pt>
                <c:pt idx="83">
                  <c:v>-0.22700000000000001</c:v>
                </c:pt>
                <c:pt idx="84">
                  <c:v>-0.41</c:v>
                </c:pt>
                <c:pt idx="85">
                  <c:v>-0.59299999999999997</c:v>
                </c:pt>
                <c:pt idx="86">
                  <c:v>-0.96</c:v>
                </c:pt>
                <c:pt idx="87">
                  <c:v>-1.143</c:v>
                </c:pt>
                <c:pt idx="88">
                  <c:v>-1.3260000000000001</c:v>
                </c:pt>
                <c:pt idx="89">
                  <c:v>-1.143</c:v>
                </c:pt>
                <c:pt idx="90">
                  <c:v>-1.3260000000000001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DEA-204C-9844-F2A8D1A561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10189599"/>
        <c:axId val="1273189632"/>
      </c:lineChart>
      <c:catAx>
        <c:axId val="510189599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73189632"/>
        <c:crosses val="autoZero"/>
        <c:auto val="1"/>
        <c:lblAlgn val="ctr"/>
        <c:lblOffset val="100"/>
        <c:noMultiLvlLbl val="0"/>
      </c:catAx>
      <c:valAx>
        <c:axId val="12731896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1018959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  <c:extLst/>
  </c:chart>
  <c:spPr>
    <a:solidFill>
      <a:srgbClr val="FFFFFF"/>
    </a:solidFill>
    <a:ln w="19050">
      <a:solidFill>
        <a:srgbClr val="C00000"/>
      </a:solidFill>
    </a:ln>
  </c:spPr>
  <c:txPr>
    <a:bodyPr/>
    <a:lstStyle/>
    <a:p>
      <a:pPr>
        <a:defRPr/>
      </a:pPr>
      <a:endParaRPr lang="fr-FR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023938" y="685800"/>
            <a:ext cx="4810125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30795" latinLnBrk="0">
      <a:lnSpc>
        <a:spcPct val="117999"/>
      </a:lnSpc>
      <a:defRPr sz="1111">
        <a:latin typeface="Helvetica Neue"/>
        <a:ea typeface="Helvetica Neue"/>
        <a:cs typeface="Helvetica Neue"/>
        <a:sym typeface="Helvetica Neue"/>
      </a:defRPr>
    </a:lvl1pPr>
    <a:lvl2pPr indent="115397" defTabSz="230795" latinLnBrk="0">
      <a:lnSpc>
        <a:spcPct val="117999"/>
      </a:lnSpc>
      <a:defRPr sz="1111">
        <a:latin typeface="Helvetica Neue"/>
        <a:ea typeface="Helvetica Neue"/>
        <a:cs typeface="Helvetica Neue"/>
        <a:sym typeface="Helvetica Neue"/>
      </a:defRPr>
    </a:lvl2pPr>
    <a:lvl3pPr indent="230795" defTabSz="230795" latinLnBrk="0">
      <a:lnSpc>
        <a:spcPct val="117999"/>
      </a:lnSpc>
      <a:defRPr sz="1111">
        <a:latin typeface="Helvetica Neue"/>
        <a:ea typeface="Helvetica Neue"/>
        <a:cs typeface="Helvetica Neue"/>
        <a:sym typeface="Helvetica Neue"/>
      </a:defRPr>
    </a:lvl3pPr>
    <a:lvl4pPr indent="346192" defTabSz="230795" latinLnBrk="0">
      <a:lnSpc>
        <a:spcPct val="117999"/>
      </a:lnSpc>
      <a:defRPr sz="1111">
        <a:latin typeface="Helvetica Neue"/>
        <a:ea typeface="Helvetica Neue"/>
        <a:cs typeface="Helvetica Neue"/>
        <a:sym typeface="Helvetica Neue"/>
      </a:defRPr>
    </a:lvl4pPr>
    <a:lvl5pPr indent="461589" defTabSz="230795" latinLnBrk="0">
      <a:lnSpc>
        <a:spcPct val="117999"/>
      </a:lnSpc>
      <a:defRPr sz="1111">
        <a:latin typeface="Helvetica Neue"/>
        <a:ea typeface="Helvetica Neue"/>
        <a:cs typeface="Helvetica Neue"/>
        <a:sym typeface="Helvetica Neue"/>
      </a:defRPr>
    </a:lvl5pPr>
    <a:lvl6pPr indent="576986" defTabSz="230795" latinLnBrk="0">
      <a:lnSpc>
        <a:spcPct val="117999"/>
      </a:lnSpc>
      <a:defRPr sz="1111">
        <a:latin typeface="Helvetica Neue"/>
        <a:ea typeface="Helvetica Neue"/>
        <a:cs typeface="Helvetica Neue"/>
        <a:sym typeface="Helvetica Neue"/>
      </a:defRPr>
    </a:lvl6pPr>
    <a:lvl7pPr indent="692384" defTabSz="230795" latinLnBrk="0">
      <a:lnSpc>
        <a:spcPct val="117999"/>
      </a:lnSpc>
      <a:defRPr sz="1111">
        <a:latin typeface="Helvetica Neue"/>
        <a:ea typeface="Helvetica Neue"/>
        <a:cs typeface="Helvetica Neue"/>
        <a:sym typeface="Helvetica Neue"/>
      </a:defRPr>
    </a:lvl7pPr>
    <a:lvl8pPr indent="807781" defTabSz="230795" latinLnBrk="0">
      <a:lnSpc>
        <a:spcPct val="117999"/>
      </a:lnSpc>
      <a:defRPr sz="1111">
        <a:latin typeface="Helvetica Neue"/>
        <a:ea typeface="Helvetica Neue"/>
        <a:cs typeface="Helvetica Neue"/>
        <a:sym typeface="Helvetica Neue"/>
      </a:defRPr>
    </a:lvl8pPr>
    <a:lvl9pPr indent="923178" defTabSz="230795" latinLnBrk="0">
      <a:lnSpc>
        <a:spcPct val="117999"/>
      </a:lnSpc>
      <a:defRPr sz="1111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023938" y="685800"/>
            <a:ext cx="4810125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34976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023938" y="685800"/>
            <a:ext cx="4810125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88605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023938" y="685800"/>
            <a:ext cx="4810125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03183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98679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023938" y="685800"/>
            <a:ext cx="4810125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71732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70506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023938" y="685800"/>
            <a:ext cx="4810125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241997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023938" y="685800"/>
            <a:ext cx="4810125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29231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023938" y="685800"/>
            <a:ext cx="4810125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0447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39331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345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78465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023938" y="685800"/>
            <a:ext cx="4810125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012938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023938" y="685800"/>
            <a:ext cx="4810125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79575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023938" y="685800"/>
            <a:ext cx="4810125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73505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023938" y="685800"/>
            <a:ext cx="4810125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2682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12" name="Texte niveau 1…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 advClick="0" advTm="15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-Gilles Allain"/>
          <p:cNvSpPr txBox="1">
            <a:spLocks noGrp="1"/>
          </p:cNvSpPr>
          <p:nvPr>
            <p:ph type="body" sz="quarter" idx="21"/>
          </p:nvPr>
        </p:nvSpPr>
        <p:spPr>
          <a:xfrm>
            <a:off x="1065206" y="4511123"/>
            <a:ext cx="8777301" cy="6485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3735" i="1"/>
            </a:lvl1pPr>
          </a:lstStyle>
          <a:p>
            <a:r>
              <a:t>-Gilles Allain</a:t>
            </a:r>
          </a:p>
        </p:txBody>
      </p:sp>
      <p:sp>
        <p:nvSpPr>
          <p:cNvPr id="94" name="« Saisissez une citation ici. »"/>
          <p:cNvSpPr txBox="1">
            <a:spLocks noGrp="1"/>
          </p:cNvSpPr>
          <p:nvPr>
            <p:ph type="body" sz="quarter" idx="22"/>
          </p:nvPr>
        </p:nvSpPr>
        <p:spPr>
          <a:xfrm>
            <a:off x="1065206" y="3327884"/>
            <a:ext cx="8777301" cy="864082"/>
          </a:xfrm>
          <a:prstGeom prst="rect">
            <a:avLst/>
          </a:prstGeom>
        </p:spPr>
        <p:txBody>
          <a:bodyPr anchor="ctr">
            <a:spAutoFit/>
          </a:bodyPr>
          <a:lstStyle>
            <a:lvl1pPr>
              <a:defRPr sz="5136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« Saisissez une citation ici. » </a:t>
            </a:r>
          </a:p>
        </p:txBody>
      </p:sp>
      <p:sp>
        <p:nvSpPr>
          <p:cNvPr id="95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5172095" y="5741808"/>
            <a:ext cx="557845" cy="432938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 advClick="0" advTm="15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21"/>
          </p:nvPr>
        </p:nvSpPr>
        <p:spPr>
          <a:xfrm>
            <a:off x="-796685" y="1841974"/>
            <a:ext cx="12501083" cy="417154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3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5172095" y="5741808"/>
            <a:ext cx="557845" cy="432938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 advClick="0" advTm="1500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5172095" y="5741808"/>
            <a:ext cx="557845" cy="432938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 advClick="0" advTm="15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sz="half" idx="21"/>
          </p:nvPr>
        </p:nvSpPr>
        <p:spPr>
          <a:xfrm>
            <a:off x="1360520" y="1963250"/>
            <a:ext cx="8180788" cy="272917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1" name="Texte du titre"/>
          <p:cNvSpPr txBox="1">
            <a:spLocks noGrp="1"/>
          </p:cNvSpPr>
          <p:nvPr>
            <p:ph type="title"/>
          </p:nvPr>
        </p:nvSpPr>
        <p:spPr>
          <a:xfrm>
            <a:off x="1065206" y="4660298"/>
            <a:ext cx="8777301" cy="596696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22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1065206" y="5262319"/>
            <a:ext cx="8777301" cy="474160"/>
          </a:xfrm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3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5172095" y="5741808"/>
            <a:ext cx="557845" cy="432938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 advClick="0" advTm="15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- Centr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e du titre"/>
          <p:cNvSpPr txBox="1">
            <a:spLocks noGrp="1"/>
          </p:cNvSpPr>
          <p:nvPr>
            <p:ph type="title"/>
          </p:nvPr>
        </p:nvSpPr>
        <p:spPr>
          <a:xfrm>
            <a:off x="1065206" y="3195194"/>
            <a:ext cx="8777301" cy="1385187"/>
          </a:xfrm>
          <a:prstGeom prst="rect">
            <a:avLst/>
          </a:prstGeom>
        </p:spPr>
        <p:txBody>
          <a:bodyPr anchor="ctr"/>
          <a:lstStyle/>
          <a:p>
            <a:r>
              <a:t>Texte du titre</a:t>
            </a:r>
          </a:p>
        </p:txBody>
      </p:sp>
      <p:sp>
        <p:nvSpPr>
          <p:cNvPr id="31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5172095" y="5741808"/>
            <a:ext cx="557845" cy="432938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 advClick="0" advTm="15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idx="21"/>
          </p:nvPr>
        </p:nvSpPr>
        <p:spPr>
          <a:xfrm>
            <a:off x="1898731" y="2099477"/>
            <a:ext cx="10401741" cy="346829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9" name="Texte du titre"/>
          <p:cNvSpPr txBox="1">
            <a:spLocks noGrp="1"/>
          </p:cNvSpPr>
          <p:nvPr>
            <p:ph type="title"/>
          </p:nvPr>
        </p:nvSpPr>
        <p:spPr>
          <a:xfrm>
            <a:off x="798905" y="2108356"/>
            <a:ext cx="4473867" cy="1672879"/>
          </a:xfrm>
          <a:prstGeom prst="rect">
            <a:avLst/>
          </a:prstGeom>
        </p:spPr>
        <p:txBody>
          <a:bodyPr/>
          <a:lstStyle>
            <a:lvl1pPr>
              <a:defRPr sz="9337"/>
            </a:lvl1pPr>
          </a:lstStyle>
          <a:p>
            <a:r>
              <a:t>Texte du titre</a:t>
            </a:r>
          </a:p>
        </p:txBody>
      </p:sp>
      <p:sp>
        <p:nvSpPr>
          <p:cNvPr id="40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798905" y="3823858"/>
            <a:ext cx="4473867" cy="1726156"/>
          </a:xfrm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1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5172095" y="5741808"/>
            <a:ext cx="557845" cy="432938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 advClick="0" advTm="15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- Ha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e du titre"/>
          <p:cNvSpPr txBox="1">
            <a:spLocks noGrp="1"/>
          </p:cNvSpPr>
          <p:nvPr>
            <p:ph type="title"/>
          </p:nvPr>
        </p:nvSpPr>
        <p:spPr>
          <a:xfrm>
            <a:off x="798906" y="1948526"/>
            <a:ext cx="9309904" cy="905699"/>
          </a:xfrm>
          <a:prstGeom prst="rect">
            <a:avLst/>
          </a:prstGeom>
        </p:spPr>
        <p:txBody>
          <a:bodyPr anchor="ctr"/>
          <a:lstStyle/>
          <a:p>
            <a:r>
              <a:t>Texte du titre</a:t>
            </a:r>
          </a:p>
        </p:txBody>
      </p:sp>
      <p:sp>
        <p:nvSpPr>
          <p:cNvPr id="49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5172095" y="5741808"/>
            <a:ext cx="557845" cy="432938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 advClick="0" advTm="15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e du titre"/>
          <p:cNvSpPr txBox="1">
            <a:spLocks noGrp="1"/>
          </p:cNvSpPr>
          <p:nvPr>
            <p:ph type="title"/>
          </p:nvPr>
        </p:nvSpPr>
        <p:spPr>
          <a:xfrm>
            <a:off x="798906" y="1948526"/>
            <a:ext cx="9309904" cy="905699"/>
          </a:xfrm>
          <a:prstGeom prst="rect">
            <a:avLst/>
          </a:prstGeom>
        </p:spPr>
        <p:txBody>
          <a:bodyPr anchor="ctr"/>
          <a:lstStyle/>
          <a:p>
            <a:r>
              <a:t>Texte du titre</a:t>
            </a:r>
          </a:p>
        </p:txBody>
      </p:sp>
      <p:sp>
        <p:nvSpPr>
          <p:cNvPr id="57" name="Texte niveau 1…"/>
          <p:cNvSpPr txBox="1">
            <a:spLocks noGrp="1"/>
          </p:cNvSpPr>
          <p:nvPr>
            <p:ph type="body" sz="half" idx="1"/>
          </p:nvPr>
        </p:nvSpPr>
        <p:spPr>
          <a:xfrm>
            <a:off x="798906" y="2928814"/>
            <a:ext cx="9309904" cy="2637183"/>
          </a:xfrm>
          <a:prstGeom prst="rect">
            <a:avLst/>
          </a:prstGeom>
        </p:spPr>
        <p:txBody>
          <a:bodyPr anchor="ctr"/>
          <a:lstStyle>
            <a:lvl1pPr marL="680925" indent="-680925" algn="l">
              <a:spcBef>
                <a:spcPts val="6652"/>
              </a:spcBef>
              <a:buSzPct val="145000"/>
              <a:buChar char="•"/>
              <a:defRPr sz="4902"/>
            </a:lvl1pPr>
            <a:lvl2pPr marL="1199725" indent="-680925" algn="l">
              <a:spcBef>
                <a:spcPts val="6652"/>
              </a:spcBef>
              <a:buSzPct val="145000"/>
              <a:buChar char="•"/>
              <a:defRPr sz="4902"/>
            </a:lvl2pPr>
            <a:lvl3pPr marL="1718525" indent="-680925" algn="l">
              <a:spcBef>
                <a:spcPts val="6652"/>
              </a:spcBef>
              <a:buSzPct val="145000"/>
              <a:buChar char="•"/>
              <a:defRPr sz="4902"/>
            </a:lvl3pPr>
            <a:lvl4pPr marL="2237325" indent="-680925" algn="l">
              <a:spcBef>
                <a:spcPts val="6652"/>
              </a:spcBef>
              <a:buSzPct val="145000"/>
              <a:buChar char="•"/>
              <a:defRPr sz="4902"/>
            </a:lvl4pPr>
            <a:lvl5pPr marL="2756125" indent="-680925" algn="l">
              <a:spcBef>
                <a:spcPts val="6652"/>
              </a:spcBef>
              <a:buSzPct val="145000"/>
              <a:buChar char="•"/>
              <a:defRPr sz="4902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58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5172095" y="5741808"/>
            <a:ext cx="557845" cy="432938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 advClick="0" advTm="15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, puces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21"/>
          </p:nvPr>
        </p:nvSpPr>
        <p:spPr>
          <a:xfrm>
            <a:off x="3427302" y="2927038"/>
            <a:ext cx="7909159" cy="263718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6" name="Texte du titre"/>
          <p:cNvSpPr txBox="1">
            <a:spLocks noGrp="1"/>
          </p:cNvSpPr>
          <p:nvPr>
            <p:ph type="title"/>
          </p:nvPr>
        </p:nvSpPr>
        <p:spPr>
          <a:xfrm>
            <a:off x="798906" y="1948526"/>
            <a:ext cx="9309904" cy="905699"/>
          </a:xfrm>
          <a:prstGeom prst="rect">
            <a:avLst/>
          </a:prstGeom>
        </p:spPr>
        <p:txBody>
          <a:bodyPr anchor="ctr"/>
          <a:lstStyle/>
          <a:p>
            <a:r>
              <a:t>Texte du titre</a:t>
            </a:r>
          </a:p>
        </p:txBody>
      </p:sp>
      <p:sp>
        <p:nvSpPr>
          <p:cNvPr id="67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798905" y="2928814"/>
            <a:ext cx="4473867" cy="2637183"/>
          </a:xfrm>
          <a:prstGeom prst="rect">
            <a:avLst/>
          </a:prstGeom>
        </p:spPr>
        <p:txBody>
          <a:bodyPr anchor="ctr"/>
          <a:lstStyle>
            <a:lvl1pPr marL="514564" indent="-514564" algn="l">
              <a:spcBef>
                <a:spcPts val="5018"/>
              </a:spcBef>
              <a:buSzPct val="145000"/>
              <a:buChar char="•"/>
              <a:defRPr sz="4202"/>
            </a:lvl1pPr>
            <a:lvl2pPr marL="914782" indent="-514564" algn="l">
              <a:spcBef>
                <a:spcPts val="5018"/>
              </a:spcBef>
              <a:buSzPct val="145000"/>
              <a:buChar char="•"/>
              <a:defRPr sz="4202"/>
            </a:lvl2pPr>
            <a:lvl3pPr marL="1314999" indent="-514564" algn="l">
              <a:spcBef>
                <a:spcPts val="5018"/>
              </a:spcBef>
              <a:buSzPct val="145000"/>
              <a:buChar char="•"/>
              <a:defRPr sz="4202"/>
            </a:lvl3pPr>
            <a:lvl4pPr marL="1715216" indent="-514564" algn="l">
              <a:spcBef>
                <a:spcPts val="5018"/>
              </a:spcBef>
              <a:buSzPct val="145000"/>
              <a:buChar char="•"/>
              <a:defRPr sz="4202"/>
            </a:lvl4pPr>
            <a:lvl5pPr marL="2115434" indent="-514564" algn="l">
              <a:spcBef>
                <a:spcPts val="5018"/>
              </a:spcBef>
              <a:buSzPct val="145000"/>
              <a:buChar char="•"/>
              <a:defRPr sz="4202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68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5128813" y="5741808"/>
            <a:ext cx="644407" cy="432938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 advClick="0" advTm="15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e niveau 1…"/>
          <p:cNvSpPr txBox="1">
            <a:spLocks noGrp="1"/>
          </p:cNvSpPr>
          <p:nvPr>
            <p:ph type="body" sz="half" idx="1"/>
          </p:nvPr>
        </p:nvSpPr>
        <p:spPr>
          <a:xfrm>
            <a:off x="798906" y="2374738"/>
            <a:ext cx="9309904" cy="3026100"/>
          </a:xfrm>
          <a:prstGeom prst="rect">
            <a:avLst/>
          </a:prstGeom>
        </p:spPr>
        <p:txBody>
          <a:bodyPr anchor="ctr"/>
          <a:lstStyle>
            <a:lvl1pPr marL="680925" indent="-680925" algn="l">
              <a:spcBef>
                <a:spcPts val="6652"/>
              </a:spcBef>
              <a:buSzPct val="145000"/>
              <a:buChar char="•"/>
              <a:defRPr sz="4902"/>
            </a:lvl1pPr>
            <a:lvl2pPr marL="1199725" indent="-680925" algn="l">
              <a:spcBef>
                <a:spcPts val="6652"/>
              </a:spcBef>
              <a:buSzPct val="145000"/>
              <a:buChar char="•"/>
              <a:defRPr sz="4902"/>
            </a:lvl2pPr>
            <a:lvl3pPr marL="1718525" indent="-680925" algn="l">
              <a:spcBef>
                <a:spcPts val="6652"/>
              </a:spcBef>
              <a:buSzPct val="145000"/>
              <a:buChar char="•"/>
              <a:defRPr sz="4902"/>
            </a:lvl3pPr>
            <a:lvl4pPr marL="2237325" indent="-680925" algn="l">
              <a:spcBef>
                <a:spcPts val="6652"/>
              </a:spcBef>
              <a:buSzPct val="145000"/>
              <a:buChar char="•"/>
              <a:defRPr sz="4902"/>
            </a:lvl4pPr>
            <a:lvl5pPr marL="2756125" indent="-680925" algn="l">
              <a:spcBef>
                <a:spcPts val="6652"/>
              </a:spcBef>
              <a:buSzPct val="145000"/>
              <a:buChar char="•"/>
              <a:defRPr sz="4902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76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5172095" y="5741808"/>
            <a:ext cx="557845" cy="432938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 advClick="0" advTm="15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 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21"/>
          </p:nvPr>
        </p:nvSpPr>
        <p:spPr>
          <a:xfrm>
            <a:off x="5602985" y="3951722"/>
            <a:ext cx="5078392" cy="169419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22"/>
          </p:nvPr>
        </p:nvSpPr>
        <p:spPr>
          <a:xfrm>
            <a:off x="5453857" y="2214908"/>
            <a:ext cx="4921254" cy="164091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half" idx="23"/>
          </p:nvPr>
        </p:nvSpPr>
        <p:spPr>
          <a:xfrm>
            <a:off x="-1991935" y="2214908"/>
            <a:ext cx="10050222" cy="335108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6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5172095" y="5741808"/>
            <a:ext cx="557845" cy="432938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 advClick="0" advTm="15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e du titre"/>
          <p:cNvSpPr txBox="1">
            <a:spLocks noGrp="1"/>
          </p:cNvSpPr>
          <p:nvPr>
            <p:ph type="title"/>
          </p:nvPr>
        </p:nvSpPr>
        <p:spPr>
          <a:xfrm>
            <a:off x="1065206" y="2529242"/>
            <a:ext cx="8777301" cy="138518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6512" tIns="36512" rIns="36512" bIns="36512" anchor="b">
            <a:normAutofit/>
          </a:bodyPr>
          <a:lstStyle/>
          <a:p>
            <a:r>
              <a:t>Texte du titre</a:t>
            </a:r>
          </a:p>
        </p:txBody>
      </p:sp>
      <p:sp>
        <p:nvSpPr>
          <p:cNvPr id="3" name="Texte niveau 1…"/>
          <p:cNvSpPr txBox="1">
            <a:spLocks noGrp="1"/>
          </p:cNvSpPr>
          <p:nvPr>
            <p:ph type="body" idx="1"/>
          </p:nvPr>
        </p:nvSpPr>
        <p:spPr>
          <a:xfrm>
            <a:off x="1065206" y="3957047"/>
            <a:ext cx="8777301" cy="47416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6512" tIns="36512" rIns="36512" bIns="36512">
            <a:normAutofit/>
          </a:bodyPr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5173697" y="5741808"/>
            <a:ext cx="554638" cy="432938"/>
          </a:xfrm>
          <a:prstGeom prst="rect">
            <a:avLst/>
          </a:prstGeom>
          <a:ln w="3175">
            <a:miter lim="400000"/>
          </a:ln>
        </p:spPr>
        <p:txBody>
          <a:bodyPr wrap="none" lIns="36512" tIns="36512" rIns="36512" bIns="36512">
            <a:spAutoFit/>
          </a:bodyPr>
          <a:lstStyle>
            <a:lvl1pPr>
              <a:defRPr sz="2334" b="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 advClick="0" advTm="15000"/>
  <p:txStyles>
    <p:titleStyle>
      <a:lvl1pPr marL="0" marR="0" indent="0" algn="ctr" defTabSz="9313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0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9313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0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9313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0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9313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0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9313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0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9313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0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9313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0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9313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0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9313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0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0" marR="0" indent="0" algn="ctr" defTabSz="9313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2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0" marR="0" indent="0" algn="ctr" defTabSz="9313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2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0" marR="0" indent="0" algn="ctr" defTabSz="9313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2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0" marR="0" indent="0" algn="ctr" defTabSz="9313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2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0" marR="0" indent="0" algn="ctr" defTabSz="9313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2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0" marR="0" indent="415040" algn="ctr" defTabSz="9313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2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0" marR="0" indent="830080" algn="ctr" defTabSz="9313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2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0" marR="0" indent="1245121" algn="ctr" defTabSz="9313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2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0" marR="0" indent="1660160" algn="ctr" defTabSz="9313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2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93133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3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Thin"/>
        </a:defRPr>
      </a:lvl1pPr>
      <a:lvl2pPr marL="0" marR="0" indent="266812" algn="ctr" defTabSz="93133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3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Thin"/>
        </a:defRPr>
      </a:lvl2pPr>
      <a:lvl3pPr marL="0" marR="0" indent="533623" algn="ctr" defTabSz="93133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3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Thin"/>
        </a:defRPr>
      </a:lvl3pPr>
      <a:lvl4pPr marL="0" marR="0" indent="800435" algn="ctr" defTabSz="93133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3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Thin"/>
        </a:defRPr>
      </a:lvl4pPr>
      <a:lvl5pPr marL="0" marR="0" indent="1067246" algn="ctr" defTabSz="93133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3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Thin"/>
        </a:defRPr>
      </a:lvl5pPr>
      <a:lvl6pPr marL="0" marR="0" indent="1334057" algn="ctr" defTabSz="93133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3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Thin"/>
        </a:defRPr>
      </a:lvl6pPr>
      <a:lvl7pPr marL="0" marR="0" indent="1600869" algn="ctr" defTabSz="93133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3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Thin"/>
        </a:defRPr>
      </a:lvl7pPr>
      <a:lvl8pPr marL="0" marR="0" indent="1867680" algn="ctr" defTabSz="93133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3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Thin"/>
        </a:defRPr>
      </a:lvl8pPr>
      <a:lvl9pPr marL="0" marR="0" indent="2134492" algn="ctr" defTabSz="93133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3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Thin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png"/><Relationship Id="rId11" Type="http://schemas.openxmlformats.org/officeDocument/2006/relationships/image" Target="../media/image8.png"/><Relationship Id="rId5" Type="http://schemas.openxmlformats.org/officeDocument/2006/relationships/image" Target="../media/image40.png"/><Relationship Id="rId10" Type="http://schemas.openxmlformats.org/officeDocument/2006/relationships/image" Target="../media/image6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png"/><Relationship Id="rId11" Type="http://schemas.openxmlformats.org/officeDocument/2006/relationships/image" Target="../media/image56.jpe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jpeg"/><Relationship Id="rId9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9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irbooster.fr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hyperlink" Target="mailto:contact@airbooster.fr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png"/><Relationship Id="rId3" Type="http://schemas.openxmlformats.org/officeDocument/2006/relationships/image" Target="../media/image14.png"/><Relationship Id="rId7" Type="http://schemas.openxmlformats.org/officeDocument/2006/relationships/image" Target="../media/image17.jpeg"/><Relationship Id="rId12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0" Type="http://schemas.openxmlformats.org/officeDocument/2006/relationships/image" Target="../media/image20.jpeg"/><Relationship Id="rId4" Type="http://schemas.openxmlformats.org/officeDocument/2006/relationships/image" Target="../media/image15.jpeg"/><Relationship Id="rId9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1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8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obatek.inef4.com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nobatek.inef4.com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ciel, bâtiment, plein air, architecture&#10;&#10;Description générée automatiquement">
            <a:extLst>
              <a:ext uri="{FF2B5EF4-FFF2-40B4-BE49-F238E27FC236}">
                <a16:creationId xmlns:a16="http://schemas.microsoft.com/office/drawing/2014/main" id="{1FCD76A7-D0A9-0519-A1C6-0F3890A86A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" t="9434" r="5573" b="17162"/>
          <a:stretch/>
        </p:blipFill>
        <p:spPr>
          <a:xfrm>
            <a:off x="-1" y="-27338"/>
            <a:ext cx="10907713" cy="580832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2D0195E-19D4-6942-A30F-907FAE4ED7BF}"/>
              </a:ext>
            </a:extLst>
          </p:cNvPr>
          <p:cNvSpPr>
            <a:spLocks/>
          </p:cNvSpPr>
          <p:nvPr/>
        </p:nvSpPr>
        <p:spPr>
          <a:xfrm>
            <a:off x="0" y="-50073"/>
            <a:ext cx="10907713" cy="5842507"/>
          </a:xfrm>
          <a:prstGeom prst="rect">
            <a:avLst/>
          </a:prstGeom>
          <a:solidFill>
            <a:schemeClr val="bg1">
              <a:alpha val="71000"/>
            </a:schemeClr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2422" tIns="22422" rIns="22422" bIns="22422" numCol="1" spcCol="38100" rtlCol="0" anchor="ctr">
            <a:noAutofit/>
          </a:bodyPr>
          <a:lstStyle/>
          <a:p>
            <a:pPr defTabSz="490097"/>
            <a:endParaRPr lang="fr-FR" sz="1720" b="0">
              <a:solidFill>
                <a:srgbClr val="FFFFFF"/>
              </a:solidFill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0124F7D-28A8-8A45-A5F7-EAA6AFA01E29}"/>
              </a:ext>
            </a:extLst>
          </p:cNvPr>
          <p:cNvSpPr/>
          <p:nvPr/>
        </p:nvSpPr>
        <p:spPr>
          <a:xfrm>
            <a:off x="1" y="5780987"/>
            <a:ext cx="10907712" cy="432000"/>
          </a:xfrm>
          <a:prstGeom prst="rect">
            <a:avLst/>
          </a:prstGeom>
          <a:solidFill>
            <a:srgbClr val="D02228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2422" tIns="22422" rIns="22422" bIns="22422" numCol="1" spcCol="38100" rtlCol="0" anchor="ctr">
            <a:spAutoFit/>
          </a:bodyPr>
          <a:lstStyle/>
          <a:p>
            <a:pPr defTabSz="490097"/>
            <a:endParaRPr lang="fr-FR" sz="1720" b="0">
              <a:solidFill>
                <a:srgbClr val="FFFFFF"/>
              </a:solidFill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2" name="L’énergie aérothermique">
            <a:extLst>
              <a:ext uri="{FF2B5EF4-FFF2-40B4-BE49-F238E27FC236}">
                <a16:creationId xmlns:a16="http://schemas.microsoft.com/office/drawing/2014/main" id="{C0B25E14-551B-6E40-BE59-AC2A928832A2}"/>
              </a:ext>
            </a:extLst>
          </p:cNvPr>
          <p:cNvSpPr txBox="1"/>
          <p:nvPr/>
        </p:nvSpPr>
        <p:spPr>
          <a:xfrm>
            <a:off x="-228249" y="5815463"/>
            <a:ext cx="11530913" cy="36304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2608" tIns="42608" rIns="42608" bIns="42608" anchor="ctr">
            <a:spAutoFit/>
          </a:bodyPr>
          <a:lstStyle>
            <a:lvl1pPr>
              <a:defRPr sz="11500" b="0">
                <a:latin typeface="SignPainter-HouseScript"/>
                <a:ea typeface="SignPainter-HouseScript"/>
                <a:cs typeface="SignPainter-HouseScript"/>
                <a:sym typeface="SignPainter-HouseScript"/>
              </a:defRPr>
            </a:lvl1pPr>
          </a:lstStyle>
          <a:p>
            <a:r>
              <a:rPr lang="fr-FR" sz="1800" b="1" dirty="0">
                <a:solidFill>
                  <a:schemeClr val="bg1"/>
                </a:solidFill>
                <a:latin typeface="Qualy"/>
                <a:ea typeface="Helvetica Neue"/>
                <a:cs typeface="Helvetica Neue"/>
                <a:sym typeface="Helvetica Neue"/>
              </a:rPr>
              <a:t>La solution aérothermique pour lutter contre le changement climatique et réduire la facture énergétique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34A66E3-28C8-8945-866A-A5B242AA7799}"/>
              </a:ext>
            </a:extLst>
          </p:cNvPr>
          <p:cNvSpPr txBox="1"/>
          <p:nvPr/>
        </p:nvSpPr>
        <p:spPr>
          <a:xfrm>
            <a:off x="1945073" y="3876748"/>
            <a:ext cx="7017563" cy="954107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fr-FR" sz="2800" spc="200" dirty="0">
                <a:solidFill>
                  <a:srgbClr val="009256"/>
                </a:solidFill>
                <a:sym typeface="SignPainter-HouseScript"/>
              </a:rPr>
              <a:t>LE BARDAGE ÉNERGÉTIQUE INNOVANT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F0FE8E36-A052-632B-5E54-98C3A13DB1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6292" y="604787"/>
            <a:ext cx="4592234" cy="2895739"/>
          </a:xfrm>
          <a:prstGeom prst="rect">
            <a:avLst/>
          </a:prstGeom>
        </p:spPr>
      </p:pic>
      <p:pic>
        <p:nvPicPr>
          <p:cNvPr id="9" name="Image 8" descr="Une image contenant texte, Police, capture d’écran, Graphique&#10;&#10;Description générée automatiquement">
            <a:extLst>
              <a:ext uri="{FF2B5EF4-FFF2-40B4-BE49-F238E27FC236}">
                <a16:creationId xmlns:a16="http://schemas.microsoft.com/office/drawing/2014/main" id="{64EE7A54-4064-2821-BCEE-A5CE7BEA46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8259" y="305098"/>
            <a:ext cx="1203162" cy="103658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41ED861-64A7-D311-6835-2AAE4B2C353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9506" y="6601610"/>
            <a:ext cx="1236362" cy="574646"/>
          </a:xfrm>
          <a:prstGeom prst="rect">
            <a:avLst/>
          </a:prstGeom>
        </p:spPr>
      </p:pic>
      <p:pic>
        <p:nvPicPr>
          <p:cNvPr id="5" name="Image 4" descr="Une image contenant texte, orange&#10;&#10;Description générée automatiquement">
            <a:extLst>
              <a:ext uri="{FF2B5EF4-FFF2-40B4-BE49-F238E27FC236}">
                <a16:creationId xmlns:a16="http://schemas.microsoft.com/office/drawing/2014/main" id="{C9E2B975-9D2F-EA2B-6F97-3746A633E7D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8997" y="6601610"/>
            <a:ext cx="1366077" cy="49416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FA621EE-4251-A255-D779-9DC99ECA8C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6440" y="6482951"/>
            <a:ext cx="777080" cy="77708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82A8F6D-8EE8-4031-26A2-6AE197A18B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7806" y="6537052"/>
            <a:ext cx="1153340" cy="545960"/>
          </a:xfrm>
          <a:prstGeom prst="rect">
            <a:avLst/>
          </a:prstGeom>
        </p:spPr>
      </p:pic>
      <p:pic>
        <p:nvPicPr>
          <p:cNvPr id="8" name="Image 7" descr="Une image contenant cercle, texte, Police, logo&#10;&#10;Description générée automatiquement">
            <a:extLst>
              <a:ext uri="{FF2B5EF4-FFF2-40B4-BE49-F238E27FC236}">
                <a16:creationId xmlns:a16="http://schemas.microsoft.com/office/drawing/2014/main" id="{95020F9C-12C7-66AE-48E7-3D382B62671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690" y="6482951"/>
            <a:ext cx="811965" cy="811965"/>
          </a:xfrm>
          <a:prstGeom prst="rect">
            <a:avLst/>
          </a:prstGeom>
        </p:spPr>
      </p:pic>
      <p:pic>
        <p:nvPicPr>
          <p:cNvPr id="22" name="Image 21" descr="Une image contenant cercle, Police&#10;&#10;Description générée automatiquement">
            <a:extLst>
              <a:ext uri="{FF2B5EF4-FFF2-40B4-BE49-F238E27FC236}">
                <a16:creationId xmlns:a16="http://schemas.microsoft.com/office/drawing/2014/main" id="{1BDFE73D-D7EC-73F5-768D-397F3CAC1BE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751" b="97812" l="1542" r="94934">
                        <a14:foregroundMark x1="24449" y1="8315" x2="12335" y2="20131"/>
                        <a14:foregroundMark x1="12335" y1="20131" x2="6167" y2="35449"/>
                        <a14:foregroundMark x1="6167" y1="35449" x2="5947" y2="53611"/>
                        <a14:foregroundMark x1="5947" y1="53611" x2="9912" y2="70460"/>
                        <a14:foregroundMark x1="9912" y1="70460" x2="40088" y2="91466"/>
                        <a14:foregroundMark x1="40088" y1="91466" x2="59912" y2="93217"/>
                        <a14:foregroundMark x1="59912" y1="93217" x2="76652" y2="86214"/>
                        <a14:foregroundMark x1="76652" y1="86214" x2="88546" y2="72429"/>
                        <a14:foregroundMark x1="88546" y1="72429" x2="91189" y2="53173"/>
                        <a14:foregroundMark x1="91189" y1="53173" x2="80617" y2="17724"/>
                        <a14:foregroundMark x1="80617" y1="17724" x2="63436" y2="5470"/>
                        <a14:foregroundMark x1="63436" y1="5470" x2="42291" y2="4814"/>
                        <a14:foregroundMark x1="42291" y1="4814" x2="24890" y2="8972"/>
                        <a14:foregroundMark x1="24890" y1="8972" x2="79075" y2="14661"/>
                        <a14:foregroundMark x1="79075" y1="14661" x2="34802" y2="28228"/>
                        <a14:foregroundMark x1="34802" y1="28228" x2="54626" y2="29322"/>
                        <a14:foregroundMark x1="54626" y1="29322" x2="17841" y2="45295"/>
                        <a14:foregroundMark x1="17841" y1="45295" x2="51101" y2="46389"/>
                        <a14:foregroundMark x1="51101" y1="46389" x2="35242" y2="55361"/>
                        <a14:foregroundMark x1="35242" y1="55361" x2="61454" y2="57112"/>
                        <a14:foregroundMark x1="61454" y1="57112" x2="41410" y2="74617"/>
                        <a14:foregroundMark x1="41410" y1="74617" x2="58150" y2="74836"/>
                        <a14:foregroundMark x1="58150" y1="74836" x2="51542" y2="85996"/>
                        <a14:foregroundMark x1="33040" y1="17068" x2="17401" y2="24945"/>
                        <a14:foregroundMark x1="17401" y1="24945" x2="37004" y2="20350"/>
                        <a14:foregroundMark x1="37004" y1="20350" x2="22247" y2="35011"/>
                        <a14:foregroundMark x1="22247" y1="35011" x2="18722" y2="49453"/>
                        <a14:foregroundMark x1="45374" y1="19475" x2="33040" y2="16193"/>
                        <a14:foregroundMark x1="42070" y1="8315" x2="60352" y2="5033"/>
                        <a14:foregroundMark x1="60352" y1="5033" x2="62775" y2="7221"/>
                        <a14:foregroundMark x1="55727" y1="11597" x2="46696" y2="15317"/>
                        <a14:foregroundMark x1="69604" y1="23632" x2="59031" y2="58643"/>
                        <a14:foregroundMark x1="59031" y1="58643" x2="58150" y2="33042"/>
                        <a14:foregroundMark x1="58150" y1="33042" x2="60573" y2="54486"/>
                        <a14:foregroundMark x1="60573" y1="54486" x2="72687" y2="36324"/>
                        <a14:foregroundMark x1="72687" y1="36324" x2="73348" y2="37418"/>
                        <a14:foregroundMark x1="68062" y1="27352" x2="74890" y2="58643"/>
                        <a14:foregroundMark x1="74890" y1="58643" x2="74890" y2="31510"/>
                        <a14:foregroundMark x1="74890" y1="31510" x2="55727" y2="38293"/>
                        <a14:foregroundMark x1="55727" y1="38293" x2="64758" y2="27352"/>
                        <a14:foregroundMark x1="71806" y1="19912" x2="81718" y2="38512"/>
                        <a14:foregroundMark x1="81718" y1="38512" x2="80396" y2="21882"/>
                        <a14:foregroundMark x1="80396" y1="21882" x2="83260" y2="42013"/>
                        <a14:foregroundMark x1="83260" y1="42013" x2="88326" y2="43764"/>
                        <a14:foregroundMark x1="22687" y1="29759" x2="14758" y2="45952"/>
                        <a14:foregroundMark x1="14758" y1="45952" x2="12555" y2="28009"/>
                        <a14:foregroundMark x1="12555" y1="28009" x2="3965" y2="42888"/>
                        <a14:foregroundMark x1="3965" y1="42888" x2="5507" y2="59519"/>
                        <a14:foregroundMark x1="5507" y1="59519" x2="1762" y2="42232"/>
                        <a14:foregroundMark x1="1762" y1="42232" x2="7709" y2="26039"/>
                        <a14:foregroundMark x1="7709" y1="26039" x2="8811" y2="25602"/>
                        <a14:foregroundMark x1="2203" y1="42013" x2="1542" y2="59081"/>
                        <a14:foregroundMark x1="1542" y1="59081" x2="4185" y2="64551"/>
                        <a14:foregroundMark x1="33480" y1="71554" x2="11894" y2="60394"/>
                        <a14:foregroundMark x1="11894" y1="60394" x2="17401" y2="50985"/>
                        <a14:foregroundMark x1="40749" y1="74398" x2="57269" y2="82932"/>
                        <a14:foregroundMark x1="57269" y1="82932" x2="16960" y2="80088"/>
                        <a14:foregroundMark x1="16960" y1="80088" x2="31278" y2="68709"/>
                        <a14:foregroundMark x1="31278" y1="68709" x2="22907" y2="53173"/>
                        <a14:foregroundMark x1="22907" y1="53173" x2="42511" y2="33260"/>
                        <a14:foregroundMark x1="42511" y1="33260" x2="39207" y2="51204"/>
                        <a14:foregroundMark x1="39207" y1="51204" x2="59692" y2="56893"/>
                        <a14:foregroundMark x1="59692" y1="56893" x2="45154" y2="68928"/>
                        <a14:foregroundMark x1="45154" y1="68928" x2="63656" y2="79212"/>
                        <a14:foregroundMark x1="63656" y1="79212" x2="47137" y2="88621"/>
                        <a14:foregroundMark x1="47137" y1="88621" x2="66740" y2="93873"/>
                        <a14:foregroundMark x1="66740" y1="93873" x2="57269" y2="78118"/>
                        <a14:foregroundMark x1="57269" y1="78118" x2="29956" y2="85777"/>
                        <a14:foregroundMark x1="29956" y1="85777" x2="48899" y2="80306"/>
                        <a14:foregroundMark x1="48899" y1="80306" x2="30837" y2="78775"/>
                        <a14:foregroundMark x1="30837" y1="78775" x2="74229" y2="74179"/>
                        <a14:foregroundMark x1="74229" y1="74179" x2="59251" y2="81619"/>
                        <a14:foregroundMark x1="59251" y1="81619" x2="14097" y2="68928"/>
                        <a14:foregroundMark x1="14097" y1="68928" x2="11674" y2="50766"/>
                        <a14:foregroundMark x1="11674" y1="50766" x2="26432" y2="33260"/>
                        <a14:foregroundMark x1="26432" y1="33260" x2="30396" y2="14880"/>
                        <a14:foregroundMark x1="30396" y1="14880" x2="47137" y2="13786"/>
                        <a14:foregroundMark x1="47137" y1="13786" x2="81498" y2="26696"/>
                        <a14:foregroundMark x1="81498" y1="26696" x2="95154" y2="52298"/>
                        <a14:foregroundMark x1="95154" y1="52298" x2="82159" y2="66958"/>
                        <a14:foregroundMark x1="82159" y1="66958" x2="65419" y2="72429"/>
                        <a14:foregroundMark x1="65419" y1="72429" x2="81718" y2="60832"/>
                        <a14:foregroundMark x1="81718" y1="60832" x2="62335" y2="51422"/>
                        <a14:foregroundMark x1="62335" y1="51422" x2="79515" y2="45077"/>
                        <a14:foregroundMark x1="79515" y1="45077" x2="58811" y2="41357"/>
                        <a14:foregroundMark x1="58811" y1="41357" x2="68282" y2="25383"/>
                        <a14:foregroundMark x1="68282" y1="25383" x2="84141" y2="19475"/>
                        <a14:foregroundMark x1="84141" y1="19475" x2="68062" y2="11379"/>
                        <a14:foregroundMark x1="68062" y1="11379" x2="24449" y2="8096"/>
                        <a14:foregroundMark x1="24449" y1="8096" x2="9912" y2="21444"/>
                        <a14:foregroundMark x1="9912" y1="21444" x2="4846" y2="64770"/>
                        <a14:foregroundMark x1="4846" y1="64770" x2="9912" y2="66740"/>
                        <a14:foregroundMark x1="30176" y1="91247" x2="48458" y2="96937"/>
                        <a14:foregroundMark x1="48458" y1="96937" x2="65198" y2="96061"/>
                        <a14:foregroundMark x1="65198" y1="96061" x2="69604" y2="93217"/>
                        <a14:foregroundMark x1="23128" y1="9190" x2="56828" y2="1751"/>
                        <a14:foregroundMark x1="56828" y1="1751" x2="58150" y2="1751"/>
                        <a14:foregroundMark x1="80837" y1="53173" x2="84581" y2="53829"/>
                        <a14:foregroundMark x1="33921" y1="96937" x2="50881" y2="97812"/>
                        <a14:foregroundMark x1="50881" y1="97812" x2="67621" y2="95405"/>
                        <a14:foregroundMark x1="67621" y1="95405" x2="81498" y2="84902"/>
                        <a14:foregroundMark x1="81498" y1="84902" x2="90749" y2="71991"/>
                        <a14:foregroundMark x1="59031" y1="63457" x2="61013" y2="649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489" y="6505761"/>
            <a:ext cx="728253" cy="731460"/>
          </a:xfrm>
          <a:prstGeom prst="rect">
            <a:avLst/>
          </a:prstGeom>
        </p:spPr>
      </p:pic>
      <p:pic>
        <p:nvPicPr>
          <p:cNvPr id="23" name="Image 22" descr="Une image contenant logo, Carmin, symbole, Graphique&#10;&#10;Description générée automatiquement">
            <a:extLst>
              <a:ext uri="{FF2B5EF4-FFF2-40B4-BE49-F238E27FC236}">
                <a16:creationId xmlns:a16="http://schemas.microsoft.com/office/drawing/2014/main" id="{42411A6C-CC0A-11B5-09AF-C78E9063131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894" y="6386743"/>
            <a:ext cx="1043124" cy="1043124"/>
          </a:xfrm>
          <a:prstGeom prst="rect">
            <a:avLst/>
          </a:prstGeom>
        </p:spPr>
      </p:pic>
      <p:pic>
        <p:nvPicPr>
          <p:cNvPr id="14" name="Image 13" descr="Une image contenant Police, logo, cercle, Graphique&#10;&#10;Description générée automatiquement">
            <a:extLst>
              <a:ext uri="{FF2B5EF4-FFF2-40B4-BE49-F238E27FC236}">
                <a16:creationId xmlns:a16="http://schemas.microsoft.com/office/drawing/2014/main" id="{9973D6B4-C7EB-71F1-7955-7584CC371CA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7400" y="6523760"/>
            <a:ext cx="817514" cy="731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434344"/>
      </p:ext>
    </p:extLst>
  </p:cSld>
  <p:clrMapOvr>
    <a:masterClrMapping/>
  </p:clrMapOvr>
  <p:transition spd="med" advClick="0" advTm="1500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12800D5-5C79-96DA-A2AE-6EF290016DE4}"/>
              </a:ext>
            </a:extLst>
          </p:cNvPr>
          <p:cNvSpPr/>
          <p:nvPr/>
        </p:nvSpPr>
        <p:spPr>
          <a:xfrm>
            <a:off x="0" y="359120"/>
            <a:ext cx="10907713" cy="394963"/>
          </a:xfrm>
          <a:prstGeom prst="rect">
            <a:avLst/>
          </a:prstGeom>
          <a:solidFill>
            <a:srgbClr val="D02228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2422" tIns="22422" rIns="22422" bIns="22422" numCol="1" spcCol="38100" rtlCol="0" anchor="ctr">
            <a:noAutofit/>
          </a:bodyPr>
          <a:lstStyle/>
          <a:p>
            <a:pPr defTabSz="490097"/>
            <a:endParaRPr lang="fr-FR" sz="1720" b="0">
              <a:solidFill>
                <a:srgbClr val="FFFFFF"/>
              </a:solidFill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EEC9A1E-0A2A-0648-AB5C-A089B09DF0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748" y="1652265"/>
            <a:ext cx="8620142" cy="5262069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EB35695A-554F-FF40-A220-6CD44865FD6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1668" y="3388412"/>
            <a:ext cx="647096" cy="647096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361BE010-4F1E-2F44-90E2-6C18EDFFFE5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7940" y="5643178"/>
            <a:ext cx="727991" cy="609903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B9E3D6FD-C56E-0C4F-B3ED-8BFD24BD07E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3244" y="3295790"/>
            <a:ext cx="646966" cy="611708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12A59E2D-FA2A-C447-A6CC-2248F56B603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6796" y="5505244"/>
            <a:ext cx="727911" cy="635909"/>
          </a:xfrm>
          <a:prstGeom prst="rect">
            <a:avLst/>
          </a:prstGeom>
        </p:spPr>
      </p:pic>
      <p:pic>
        <p:nvPicPr>
          <p:cNvPr id="31" name="Image 30" descr="Une image contenant bâtiment&#10;&#10;Description générée automatiquement">
            <a:extLst>
              <a:ext uri="{FF2B5EF4-FFF2-40B4-BE49-F238E27FC236}">
                <a16:creationId xmlns:a16="http://schemas.microsoft.com/office/drawing/2014/main" id="{52FFC70E-11DD-E24A-9E5F-DFDD26AEF02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9208" y="4202720"/>
            <a:ext cx="558502" cy="546864"/>
          </a:xfrm>
          <a:prstGeom prst="rect">
            <a:avLst/>
          </a:prstGeom>
        </p:spPr>
      </p:pic>
      <p:sp>
        <p:nvSpPr>
          <p:cNvPr id="52" name="ZoneTexte 51">
            <a:extLst>
              <a:ext uri="{FF2B5EF4-FFF2-40B4-BE49-F238E27FC236}">
                <a16:creationId xmlns:a16="http://schemas.microsoft.com/office/drawing/2014/main" id="{44B5AD81-A331-4D48-91D7-A2F9EC8EE391}"/>
              </a:ext>
            </a:extLst>
          </p:cNvPr>
          <p:cNvSpPr txBox="1"/>
          <p:nvPr/>
        </p:nvSpPr>
        <p:spPr>
          <a:xfrm>
            <a:off x="1532257" y="3389820"/>
            <a:ext cx="2078579" cy="669171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2422" tIns="22422" rIns="22422" bIns="22422" numCol="1" spcCol="38100" rtlCol="0" anchor="ctr">
            <a:spAutoFit/>
          </a:bodyPr>
          <a:lstStyle/>
          <a:p>
            <a:pPr>
              <a:defRPr sz="3400"/>
            </a:pPr>
            <a:r>
              <a:rPr lang="fr-FR" sz="2027">
                <a:solidFill>
                  <a:srgbClr val="D02228"/>
                </a:solidFill>
                <a:latin typeface="DIN Condensed"/>
                <a:cs typeface="Latha"/>
              </a:rPr>
              <a:t>Compatible </a:t>
            </a:r>
            <a:endParaRPr lang="fr-FR" sz="2027">
              <a:solidFill>
                <a:srgbClr val="D02228"/>
              </a:solidFill>
              <a:latin typeface="DIN Condensed" pitchFamily="2" charset="0"/>
              <a:cs typeface="Latha" panose="020B0604020202020204" pitchFamily="34" charset="0"/>
            </a:endParaRPr>
          </a:p>
          <a:p>
            <a:pPr>
              <a:defRPr sz="3400"/>
            </a:pPr>
            <a:r>
              <a:rPr lang="fr-FR" sz="2027">
                <a:solidFill>
                  <a:srgbClr val="D02228"/>
                </a:solidFill>
                <a:latin typeface="DIN Condensed"/>
                <a:cs typeface="Latha"/>
              </a:rPr>
              <a:t>Pose standard</a:t>
            </a: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1BE9FCAC-1CC8-6347-B6A1-E1BD927544B3}"/>
              </a:ext>
            </a:extLst>
          </p:cNvPr>
          <p:cNvSpPr txBox="1"/>
          <p:nvPr/>
        </p:nvSpPr>
        <p:spPr>
          <a:xfrm>
            <a:off x="3389786" y="1999887"/>
            <a:ext cx="1875952" cy="981116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2422" tIns="22422" rIns="22422" bIns="22422" numCol="1" spcCol="38100" rtlCol="0" anchor="ctr">
            <a:spAutoFit/>
          </a:bodyPr>
          <a:lstStyle/>
          <a:p>
            <a:pPr>
              <a:defRPr sz="3400"/>
            </a:pPr>
            <a:r>
              <a:rPr lang="fr-FR" sz="2027">
                <a:solidFill>
                  <a:srgbClr val="D02228"/>
                </a:solidFill>
                <a:latin typeface="DIN Condensed"/>
                <a:cs typeface="Latha"/>
              </a:rPr>
              <a:t>Conformité </a:t>
            </a:r>
            <a:endParaRPr lang="fr-FR" sz="2027">
              <a:solidFill>
                <a:srgbClr val="D02228"/>
              </a:solidFill>
              <a:latin typeface="DIN Condensed" pitchFamily="2" charset="0"/>
              <a:cs typeface="Latha" panose="020B0604020202020204" pitchFamily="34" charset="0"/>
            </a:endParaRPr>
          </a:p>
          <a:p>
            <a:pPr>
              <a:defRPr sz="3400"/>
            </a:pPr>
            <a:r>
              <a:rPr lang="fr-FR" sz="2027">
                <a:solidFill>
                  <a:srgbClr val="D02228"/>
                </a:solidFill>
                <a:latin typeface="DIN Condensed"/>
                <a:cs typeface="Latha"/>
              </a:rPr>
              <a:t>- Décret tertiaire</a:t>
            </a:r>
          </a:p>
          <a:p>
            <a:pPr>
              <a:defRPr sz="3400"/>
            </a:pPr>
            <a:r>
              <a:rPr lang="fr-FR" sz="2027">
                <a:solidFill>
                  <a:srgbClr val="D02228"/>
                </a:solidFill>
                <a:latin typeface="DIN Condensed"/>
                <a:cs typeface="Latha"/>
              </a:rPr>
              <a:t>- RE 2020 </a:t>
            </a: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129979FA-45B8-EB46-9CBB-C6134B0660C5}"/>
              </a:ext>
            </a:extLst>
          </p:cNvPr>
          <p:cNvSpPr txBox="1"/>
          <p:nvPr/>
        </p:nvSpPr>
        <p:spPr>
          <a:xfrm>
            <a:off x="5567192" y="2185753"/>
            <a:ext cx="1875952" cy="669171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2422" tIns="22422" rIns="22422" bIns="22422" numCol="1" spcCol="38100" rtlCol="0" anchor="ctr">
            <a:spAutoFit/>
          </a:bodyPr>
          <a:lstStyle/>
          <a:p>
            <a:pPr>
              <a:defRPr sz="3400"/>
            </a:pPr>
            <a:r>
              <a:rPr lang="fr-FR" sz="2027">
                <a:solidFill>
                  <a:srgbClr val="D02228"/>
                </a:solidFill>
                <a:latin typeface="DIN Condensed"/>
                <a:cs typeface="Latha"/>
              </a:rPr>
              <a:t>Renouvellement </a:t>
            </a:r>
            <a:endParaRPr lang="fr-FR" sz="2027">
              <a:solidFill>
                <a:srgbClr val="D02228"/>
              </a:solidFill>
              <a:latin typeface="DIN Condensed" pitchFamily="2" charset="0"/>
              <a:cs typeface="Latha" panose="020B0604020202020204" pitchFamily="34" charset="0"/>
            </a:endParaRPr>
          </a:p>
          <a:p>
            <a:pPr>
              <a:defRPr sz="3400"/>
            </a:pPr>
            <a:r>
              <a:rPr lang="fr-FR" sz="2027">
                <a:solidFill>
                  <a:srgbClr val="D02228"/>
                </a:solidFill>
                <a:latin typeface="DIN Condensed"/>
                <a:cs typeface="Latha"/>
              </a:rPr>
              <a:t>d’air important</a:t>
            </a:r>
            <a:endParaRPr lang="fr-FR" sz="2027">
              <a:solidFill>
                <a:srgbClr val="D02228"/>
              </a:solidFill>
              <a:latin typeface="DIN Condensed" pitchFamily="2" charset="0"/>
              <a:cs typeface="Latha" panose="020B0604020202020204" pitchFamily="34" charset="0"/>
            </a:endParaRP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A1160E0C-E82F-6243-B1FC-3358A5F22CFD}"/>
              </a:ext>
            </a:extLst>
          </p:cNvPr>
          <p:cNvSpPr txBox="1"/>
          <p:nvPr/>
        </p:nvSpPr>
        <p:spPr>
          <a:xfrm>
            <a:off x="8030202" y="5130461"/>
            <a:ext cx="1563121" cy="149157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2422" tIns="22422" rIns="22422" bIns="22422" numCol="1" spcCol="38100" rtlCol="0" anchor="ctr">
            <a:spAutoFit/>
          </a:bodyPr>
          <a:lstStyle/>
          <a:p>
            <a:pPr>
              <a:defRPr sz="3400"/>
            </a:pPr>
            <a:r>
              <a:rPr lang="fr-FR" sz="2027">
                <a:solidFill>
                  <a:srgbClr val="D02228"/>
                </a:solidFill>
                <a:latin typeface="DIN Condensed"/>
                <a:cs typeface="Latha"/>
              </a:rPr>
              <a:t>Laisse</a:t>
            </a:r>
          </a:p>
          <a:p>
            <a:pPr>
              <a:defRPr sz="3400"/>
            </a:pPr>
            <a:r>
              <a:rPr lang="fr-FR" sz="2027">
                <a:solidFill>
                  <a:srgbClr val="D02228"/>
                </a:solidFill>
                <a:latin typeface="DIN Condensed"/>
                <a:cs typeface="Latha"/>
              </a:rPr>
              <a:t>de la place</a:t>
            </a:r>
          </a:p>
          <a:p>
            <a:pPr>
              <a:defRPr sz="3400"/>
            </a:pPr>
            <a:r>
              <a:rPr lang="fr-FR" sz="2027">
                <a:solidFill>
                  <a:srgbClr val="D02228"/>
                </a:solidFill>
                <a:latin typeface="DIN Condensed"/>
                <a:cs typeface="Latha"/>
              </a:rPr>
              <a:t> sur le toit</a:t>
            </a:r>
          </a:p>
          <a:p>
            <a:pPr>
              <a:defRPr sz="3400"/>
            </a:pPr>
            <a:r>
              <a:rPr lang="fr-FR" sz="1290">
                <a:solidFill>
                  <a:srgbClr val="D02228"/>
                </a:solidFill>
                <a:latin typeface="DIN Condensed"/>
                <a:cs typeface="Latha"/>
              </a:rPr>
              <a:t>(Panneaux solaires)</a:t>
            </a:r>
          </a:p>
          <a:p>
            <a:pPr>
              <a:defRPr sz="3400"/>
            </a:pPr>
            <a:endParaRPr lang="fr-FR" sz="2027">
              <a:solidFill>
                <a:srgbClr val="D02228"/>
              </a:solidFill>
              <a:latin typeface="DIN Condensed"/>
              <a:cs typeface="Latha"/>
            </a:endParaRP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6ED5F4FC-E628-4544-8328-1813C70B58B4}"/>
              </a:ext>
            </a:extLst>
          </p:cNvPr>
          <p:cNvSpPr txBox="1"/>
          <p:nvPr/>
        </p:nvSpPr>
        <p:spPr>
          <a:xfrm>
            <a:off x="1268688" y="5385690"/>
            <a:ext cx="1342894" cy="981116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2422" tIns="22422" rIns="22422" bIns="22422" numCol="1" spcCol="38100" rtlCol="0" anchor="ctr">
            <a:spAutoFit/>
          </a:bodyPr>
          <a:lstStyle/>
          <a:p>
            <a:pPr>
              <a:defRPr sz="3400"/>
            </a:pPr>
            <a:r>
              <a:rPr lang="fr-FR" sz="2027">
                <a:solidFill>
                  <a:srgbClr val="D02228"/>
                </a:solidFill>
                <a:latin typeface="DIN Condensed"/>
                <a:cs typeface="Latha"/>
              </a:rPr>
              <a:t>Compatible </a:t>
            </a:r>
            <a:endParaRPr lang="fr-FR" sz="2027">
              <a:solidFill>
                <a:srgbClr val="D02228"/>
              </a:solidFill>
              <a:latin typeface="DIN Condensed" pitchFamily="2" charset="0"/>
              <a:cs typeface="Latha" panose="020B0604020202020204" pitchFamily="34" charset="0"/>
            </a:endParaRPr>
          </a:p>
          <a:p>
            <a:pPr>
              <a:defRPr sz="3400"/>
            </a:pPr>
            <a:r>
              <a:rPr lang="fr-FR" sz="2027">
                <a:solidFill>
                  <a:srgbClr val="D02228"/>
                </a:solidFill>
                <a:latin typeface="DIN Condensed"/>
                <a:cs typeface="Latha"/>
              </a:rPr>
              <a:t>- Neuf &amp;</a:t>
            </a:r>
          </a:p>
          <a:p>
            <a:pPr>
              <a:defRPr sz="3400"/>
            </a:pPr>
            <a:r>
              <a:rPr lang="fr-FR" sz="2027">
                <a:solidFill>
                  <a:srgbClr val="D02228"/>
                </a:solidFill>
                <a:latin typeface="DIN Condensed"/>
                <a:cs typeface="Latha"/>
              </a:rPr>
              <a:t>- Rénovation</a:t>
            </a:r>
          </a:p>
        </p:txBody>
      </p:sp>
      <p:sp>
        <p:nvSpPr>
          <p:cNvPr id="222" name="Autres avantages"/>
          <p:cNvSpPr txBox="1"/>
          <p:nvPr/>
        </p:nvSpPr>
        <p:spPr>
          <a:xfrm>
            <a:off x="4398349" y="5477514"/>
            <a:ext cx="2014940" cy="46878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2608" tIns="42608" rIns="42608" bIns="42608" anchor="ctr">
            <a:spAutoFit/>
          </a:bodyPr>
          <a:lstStyle>
            <a:lvl1pPr>
              <a:defRPr sz="4000"/>
            </a:lvl1pPr>
          </a:lstStyle>
          <a:p>
            <a:r>
              <a:rPr lang="fr-FR" sz="2487"/>
              <a:t>Avantages</a:t>
            </a:r>
          </a:p>
        </p:txBody>
      </p:sp>
      <p:sp>
        <p:nvSpPr>
          <p:cNvPr id="60" name="Autres avantages">
            <a:extLst>
              <a:ext uri="{FF2B5EF4-FFF2-40B4-BE49-F238E27FC236}">
                <a16:creationId xmlns:a16="http://schemas.microsoft.com/office/drawing/2014/main" id="{A4F31E2E-948C-2945-942F-CD8405B1721B}"/>
              </a:ext>
            </a:extLst>
          </p:cNvPr>
          <p:cNvSpPr txBox="1"/>
          <p:nvPr/>
        </p:nvSpPr>
        <p:spPr>
          <a:xfrm>
            <a:off x="3795348" y="328551"/>
            <a:ext cx="3317016" cy="45538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2608" tIns="42608" rIns="42608" bIns="42608" anchor="ctr">
            <a:spAutoFit/>
          </a:bodyPr>
          <a:lstStyle>
            <a:lvl1pPr>
              <a:defRPr sz="4000"/>
            </a:lvl1pPr>
          </a:lstStyle>
          <a:p>
            <a:r>
              <a:rPr lang="fr-FR" sz="2400">
                <a:solidFill>
                  <a:schemeClr val="bg1"/>
                </a:solidFill>
                <a:latin typeface="Qualy"/>
              </a:rPr>
              <a:t>Les valeurs ajoutées</a:t>
            </a:r>
            <a:endParaRPr sz="2400">
              <a:solidFill>
                <a:schemeClr val="bg1"/>
              </a:solidFill>
              <a:latin typeface="Qualy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E9888CE9-4780-E64D-8198-759B32C43CE7}"/>
              </a:ext>
            </a:extLst>
          </p:cNvPr>
          <p:cNvSpPr txBox="1"/>
          <p:nvPr/>
        </p:nvSpPr>
        <p:spPr>
          <a:xfrm>
            <a:off x="7444133" y="3438506"/>
            <a:ext cx="1597109" cy="669171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2422" tIns="22422" rIns="22422" bIns="22422" numCol="1" spcCol="38100" rtlCol="0" anchor="ctr">
            <a:spAutoFit/>
          </a:bodyPr>
          <a:lstStyle/>
          <a:p>
            <a:pPr>
              <a:defRPr sz="3400"/>
            </a:pPr>
            <a:r>
              <a:rPr lang="fr-FR" sz="2027">
                <a:solidFill>
                  <a:srgbClr val="D02228"/>
                </a:solidFill>
                <a:latin typeface="DIN Condensed"/>
                <a:cs typeface="Latha"/>
              </a:rPr>
              <a:t>R.O.I Clients</a:t>
            </a:r>
          </a:p>
          <a:p>
            <a:pPr>
              <a:defRPr sz="3400"/>
            </a:pPr>
            <a:r>
              <a:rPr lang="fr-FR" sz="2027">
                <a:solidFill>
                  <a:srgbClr val="D02228"/>
                </a:solidFill>
                <a:latin typeface="DIN Condensed"/>
                <a:cs typeface="Latha"/>
              </a:rPr>
              <a:t>2-5 ans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E93E34E-A5E0-7246-BD4E-D12FDFFC5539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4689" y="4101563"/>
            <a:ext cx="558455" cy="744666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758152CB-E4FE-7241-ADC6-60051F48CA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4364" y="575753"/>
            <a:ext cx="888429" cy="888429"/>
          </a:xfrm>
          <a:prstGeom prst="rect">
            <a:avLst/>
          </a:prstGeom>
        </p:spPr>
      </p:pic>
      <p:sp>
        <p:nvSpPr>
          <p:cNvPr id="19" name="Espace réservé du numéro de diapositive 9">
            <a:extLst>
              <a:ext uri="{FF2B5EF4-FFF2-40B4-BE49-F238E27FC236}">
                <a16:creationId xmlns:a16="http://schemas.microsoft.com/office/drawing/2014/main" id="{122FF475-7EDA-7E48-8CAF-84E813C4F43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0331834" y="7219334"/>
            <a:ext cx="152285" cy="243784"/>
          </a:xfrm>
        </p:spPr>
        <p:txBody>
          <a:bodyPr/>
          <a:lstStyle/>
          <a:p>
            <a:fld id="{86CB4B4D-7CA3-9044-876B-883B54F8677D}" type="slidenum">
              <a:rPr lang="fr-FR" sz="1105"/>
              <a:t>10</a:t>
            </a:fld>
            <a:endParaRPr lang="fr-FR" sz="1105"/>
          </a:p>
        </p:txBody>
      </p:sp>
      <p:sp>
        <p:nvSpPr>
          <p:cNvPr id="21" name="Autres avantages">
            <a:extLst>
              <a:ext uri="{FF2B5EF4-FFF2-40B4-BE49-F238E27FC236}">
                <a16:creationId xmlns:a16="http://schemas.microsoft.com/office/drawing/2014/main" id="{7245EE07-0A5B-C646-AC51-EECE17C8C2A2}"/>
              </a:ext>
            </a:extLst>
          </p:cNvPr>
          <p:cNvSpPr txBox="1"/>
          <p:nvPr/>
        </p:nvSpPr>
        <p:spPr>
          <a:xfrm>
            <a:off x="8316894" y="1543811"/>
            <a:ext cx="2014940" cy="73237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2608" tIns="42608" rIns="42608" bIns="42608" anchor="ctr">
            <a:spAutoFit/>
          </a:bodyPr>
          <a:lstStyle>
            <a:lvl1pPr>
              <a:defRPr sz="4000"/>
            </a:lvl1pPr>
          </a:lstStyle>
          <a:p>
            <a:r>
              <a:rPr lang="fr-FR" sz="1400" b="0"/>
              <a:t>Label ministère de la transition écologique et international</a:t>
            </a:r>
          </a:p>
        </p:txBody>
      </p:sp>
      <p:pic>
        <p:nvPicPr>
          <p:cNvPr id="3" name="Image 2" descr="Une image contenant cercle, texte, Police, logo&#10;&#10;Description générée automatiquement">
            <a:extLst>
              <a:ext uri="{FF2B5EF4-FFF2-40B4-BE49-F238E27FC236}">
                <a16:creationId xmlns:a16="http://schemas.microsoft.com/office/drawing/2014/main" id="{4DBF9E29-CD7E-F981-F52D-48715D02145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2687" y="575753"/>
            <a:ext cx="890999" cy="89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579808"/>
      </p:ext>
    </p:extLst>
  </p:cSld>
  <p:clrMapOvr>
    <a:masterClrMapping/>
  </p:clrMapOvr>
  <p:transition spd="med" advClick="0" advTm="15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FF91821-9519-4BAD-D819-41BE037A123F}"/>
              </a:ext>
            </a:extLst>
          </p:cNvPr>
          <p:cNvSpPr/>
          <p:nvPr/>
        </p:nvSpPr>
        <p:spPr>
          <a:xfrm>
            <a:off x="0" y="359120"/>
            <a:ext cx="10907713" cy="394963"/>
          </a:xfrm>
          <a:prstGeom prst="rect">
            <a:avLst/>
          </a:prstGeom>
          <a:solidFill>
            <a:srgbClr val="D02228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2422" tIns="22422" rIns="22422" bIns="22422" numCol="1" spcCol="38100" rtlCol="0" anchor="ctr">
            <a:noAutofit/>
          </a:bodyPr>
          <a:lstStyle/>
          <a:p>
            <a:pPr defTabSz="490097"/>
            <a:endParaRPr lang="fr-FR" sz="1720" b="0">
              <a:solidFill>
                <a:srgbClr val="FFFFFF"/>
              </a:solidFill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AE3A860-C4C8-3446-8457-D75781856D75}"/>
              </a:ext>
            </a:extLst>
          </p:cNvPr>
          <p:cNvSpPr txBox="1"/>
          <p:nvPr/>
        </p:nvSpPr>
        <p:spPr>
          <a:xfrm>
            <a:off x="3064141" y="338109"/>
            <a:ext cx="4779430" cy="403292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6816" tIns="16816" rIns="16816" bIns="16816" numCol="1" spcCol="38100" rtlCol="0" anchor="ctr">
            <a:spAutoFit/>
          </a:bodyPr>
          <a:lstStyle/>
          <a:p>
            <a:r>
              <a:rPr lang="fr-FR" sz="2400">
                <a:solidFill>
                  <a:schemeClr val="bg1"/>
                </a:solidFill>
              </a:rPr>
              <a:t>Les nouvelles règlementations</a:t>
            </a:r>
            <a:endParaRPr lang="fr-FR" sz="2400" baseline="30000">
              <a:solidFill>
                <a:schemeClr val="bg1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9E673C8-1BEA-444C-9464-2823E3A295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5218"/>
          <a:stretch/>
        </p:blipFill>
        <p:spPr>
          <a:xfrm>
            <a:off x="1775430" y="4049675"/>
            <a:ext cx="1447131" cy="1132545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B69423B-6AF7-4C4E-BC78-0520F58FEF33}"/>
              </a:ext>
            </a:extLst>
          </p:cNvPr>
          <p:cNvSpPr txBox="1"/>
          <p:nvPr/>
        </p:nvSpPr>
        <p:spPr>
          <a:xfrm>
            <a:off x="3638401" y="4165201"/>
            <a:ext cx="6455025" cy="1054240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6816" tIns="16816" rIns="16816" bIns="16816" numCol="1" spcCol="38100" rtlCol="0" anchor="ctr">
            <a:spAutoFit/>
          </a:bodyPr>
          <a:lstStyle/>
          <a:p>
            <a:pPr algn="l"/>
            <a:r>
              <a:rPr lang="fr-FR" sz="1105" b="0"/>
              <a:t>Depuis le 1 janvier 2022, la nouvelle règlementation RE2020 impose progressivement aux nouvelles constructions de produire plus d’énergie qu’elles n’en consomment sur l’année.</a:t>
            </a:r>
          </a:p>
          <a:p>
            <a:pPr algn="l"/>
            <a:r>
              <a:rPr lang="fr-FR" sz="1105" b="0"/>
              <a:t>Objectif : « Bâtiment à Énergie Positive ». </a:t>
            </a:r>
          </a:p>
          <a:p>
            <a:pPr algn="l"/>
            <a:endParaRPr lang="fr-FR" sz="1105" b="0"/>
          </a:p>
          <a:p>
            <a:pPr algn="l"/>
            <a:r>
              <a:rPr lang="fr-FR" sz="1105" b="0"/>
              <a:t>De plus : </a:t>
            </a:r>
            <a:r>
              <a:rPr lang="fr-FR" sz="1105" b="0" i="1"/>
              <a:t>« les exigences seront progressivement renforcées tous les trois ans jusqu’en 2031 »</a:t>
            </a:r>
            <a:r>
              <a:rPr lang="fr-FR" sz="1105" b="0"/>
              <a:t>, précise le ministère de la Transition écologique.</a:t>
            </a:r>
            <a:endParaRPr lang="fr-FR" sz="1105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D6369B8-534E-B245-A061-413CB6070F5B}"/>
              </a:ext>
            </a:extLst>
          </p:cNvPr>
          <p:cNvSpPr txBox="1"/>
          <p:nvPr/>
        </p:nvSpPr>
        <p:spPr>
          <a:xfrm>
            <a:off x="1433375" y="6022509"/>
            <a:ext cx="8040961" cy="28909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6816" tIns="16816" rIns="16816" bIns="16816" numCol="1" spcCol="38100" rtlCol="0" anchor="ctr">
            <a:spAutoFit/>
          </a:bodyPr>
          <a:lstStyle/>
          <a:p>
            <a:pPr defTabSz="367536"/>
            <a:r>
              <a:rPr lang="fr-FR" sz="1658">
                <a:solidFill>
                  <a:srgbClr val="C00000"/>
                </a:solidFill>
              </a:rPr>
              <a:t>La solution R’ Booster</a:t>
            </a:r>
            <a:r>
              <a:rPr lang="fr-FR" sz="1658" baseline="30000">
                <a:solidFill>
                  <a:srgbClr val="C00000"/>
                </a:solidFill>
              </a:rPr>
              <a:t>©</a:t>
            </a:r>
            <a:r>
              <a:rPr lang="fr-FR" sz="1658">
                <a:solidFill>
                  <a:srgbClr val="C00000"/>
                </a:solidFill>
              </a:rPr>
              <a:t> répond parfaitement à ces 2 nouvelles règlementations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9140982-29EE-954C-A7C9-4A73C9119358}"/>
              </a:ext>
            </a:extLst>
          </p:cNvPr>
          <p:cNvSpPr txBox="1"/>
          <p:nvPr/>
        </p:nvSpPr>
        <p:spPr>
          <a:xfrm>
            <a:off x="221427" y="4411909"/>
            <a:ext cx="551731" cy="310959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6816" tIns="16816" rIns="16816" bIns="16816" numCol="1" spcCol="38100" rtlCol="0" anchor="ctr">
            <a:spAutoFit/>
          </a:bodyPr>
          <a:lstStyle/>
          <a:p>
            <a:pPr defTabSz="367536"/>
            <a:r>
              <a:rPr lang="fr-FR" sz="1800">
                <a:solidFill>
                  <a:schemeClr val="tx1"/>
                </a:solidFill>
              </a:rPr>
              <a:t>Neuf</a:t>
            </a:r>
          </a:p>
        </p:txBody>
      </p:sp>
      <p:sp>
        <p:nvSpPr>
          <p:cNvPr id="7" name="Espace réservé du numéro de diapositive 9">
            <a:extLst>
              <a:ext uri="{FF2B5EF4-FFF2-40B4-BE49-F238E27FC236}">
                <a16:creationId xmlns:a16="http://schemas.microsoft.com/office/drawing/2014/main" id="{A2903398-0B25-BBC2-0AB1-CDBEF90B761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0336695" y="7211815"/>
            <a:ext cx="152285" cy="243784"/>
          </a:xfrm>
        </p:spPr>
        <p:txBody>
          <a:bodyPr/>
          <a:lstStyle/>
          <a:p>
            <a:fld id="{86CB4B4D-7CA3-9044-876B-883B54F8677D}" type="slidenum">
              <a:rPr lang="fr-FR" sz="1105"/>
              <a:t>11</a:t>
            </a:fld>
            <a:endParaRPr lang="fr-FR" sz="1105"/>
          </a:p>
        </p:txBody>
      </p:sp>
      <p:pic>
        <p:nvPicPr>
          <p:cNvPr id="12" name="Image 11" descr="Une image contenant texte&#10;&#10;Description générée automatiquement">
            <a:extLst>
              <a:ext uri="{FF2B5EF4-FFF2-40B4-BE49-F238E27FC236}">
                <a16:creationId xmlns:a16="http://schemas.microsoft.com/office/drawing/2014/main" id="{FEDCB3C1-0D29-4E82-56E8-1AF8768DBB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5431" y="2222589"/>
            <a:ext cx="1447131" cy="617781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68858A0E-D01F-C372-4FB6-04CAD49DE4C7}"/>
              </a:ext>
            </a:extLst>
          </p:cNvPr>
          <p:cNvSpPr txBox="1"/>
          <p:nvPr/>
        </p:nvSpPr>
        <p:spPr>
          <a:xfrm>
            <a:off x="221427" y="2501414"/>
            <a:ext cx="1282700" cy="310959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6816" tIns="16816" rIns="16816" bIns="16816" numCol="1" spcCol="38100" rtlCol="0" anchor="ctr">
            <a:spAutoFit/>
          </a:bodyPr>
          <a:lstStyle/>
          <a:p>
            <a:pPr defTabSz="367536"/>
            <a:r>
              <a:rPr lang="fr-FR" sz="1800">
                <a:solidFill>
                  <a:schemeClr val="tx1"/>
                </a:solidFill>
              </a:rPr>
              <a:t>Rénovation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094B5BA-E23F-AD6E-3080-22812A7AFCEA}"/>
              </a:ext>
            </a:extLst>
          </p:cNvPr>
          <p:cNvSpPr txBox="1"/>
          <p:nvPr/>
        </p:nvSpPr>
        <p:spPr>
          <a:xfrm>
            <a:off x="3638401" y="1829828"/>
            <a:ext cx="3001237" cy="1446550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fr-FR" sz="1100" b="0"/>
              <a:t>Le décret tertiaire impose désormais aux entreprises de réaliser des économies d’énergie dans les bâtiments à usage tertiaire de plus de 1000 m². Il vise à obliger la réduction énergétique en déclarant chaque année la consommation et prévoit des amendes et du « </a:t>
            </a:r>
            <a:r>
              <a:rPr lang="fr-FR" sz="1100" b="0" err="1"/>
              <a:t>name</a:t>
            </a:r>
            <a:r>
              <a:rPr lang="fr-FR" sz="1100" b="0"/>
              <a:t> and </a:t>
            </a:r>
            <a:r>
              <a:rPr lang="fr-FR" sz="1100" b="0" err="1"/>
              <a:t>shame</a:t>
            </a:r>
            <a:r>
              <a:rPr lang="fr-FR" sz="1100" b="0"/>
              <a:t> » en cas de non atteinte des objectifs.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1F47DAF8-90B4-8BF9-9A2E-EC0F669EB618}"/>
              </a:ext>
            </a:extLst>
          </p:cNvPr>
          <p:cNvGrpSpPr/>
          <p:nvPr/>
        </p:nvGrpSpPr>
        <p:grpSpPr>
          <a:xfrm>
            <a:off x="6780332" y="1760682"/>
            <a:ext cx="3905954" cy="1574569"/>
            <a:chOff x="14725403" y="6377913"/>
            <a:chExt cx="8750119" cy="3418862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A477941A-B53E-8E35-6231-C80911853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725403" y="7252958"/>
              <a:ext cx="8750119" cy="2543817"/>
            </a:xfrm>
            <a:prstGeom prst="rect">
              <a:avLst/>
            </a:prstGeom>
          </p:spPr>
        </p:pic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0664EDF3-3583-F048-4599-120EEE4B3514}"/>
                </a:ext>
              </a:extLst>
            </p:cNvPr>
            <p:cNvSpPr txBox="1"/>
            <p:nvPr/>
          </p:nvSpPr>
          <p:spPr>
            <a:xfrm>
              <a:off x="16179694" y="6377913"/>
              <a:ext cx="5841535" cy="504775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6816" tIns="16816" rIns="16816" bIns="16816" numCol="1" spcCol="38100" rtlCol="0" anchor="ctr">
              <a:spAutoFit/>
            </a:bodyPr>
            <a:lstStyle/>
            <a:p>
              <a:pPr defTabSz="367536"/>
              <a:r>
                <a:rPr lang="fr-FR" sz="1290">
                  <a:solidFill>
                    <a:srgbClr val="C00000"/>
                  </a:solidFill>
                </a:rPr>
                <a:t>Des objectifs ambitieux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29602587"/>
      </p:ext>
    </p:extLst>
  </p:cSld>
  <p:clrMapOvr>
    <a:masterClrMapping/>
  </p:clrMapOvr>
  <p:transition spd="med" advClick="0" advTm="15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1CC1EEA-5FC6-0C81-FA22-1ECEBCAF7808}"/>
              </a:ext>
            </a:extLst>
          </p:cNvPr>
          <p:cNvSpPr/>
          <p:nvPr/>
        </p:nvSpPr>
        <p:spPr>
          <a:xfrm>
            <a:off x="0" y="359120"/>
            <a:ext cx="10907713" cy="394963"/>
          </a:xfrm>
          <a:prstGeom prst="rect">
            <a:avLst/>
          </a:prstGeom>
          <a:solidFill>
            <a:srgbClr val="D02228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2422" tIns="22422" rIns="22422" bIns="22422" numCol="1" spcCol="38100" rtlCol="0" anchor="ctr">
            <a:noAutofit/>
          </a:bodyPr>
          <a:lstStyle/>
          <a:p>
            <a:pPr defTabSz="490097"/>
            <a:endParaRPr lang="fr-FR" sz="1720" b="0">
              <a:solidFill>
                <a:srgbClr val="FFFFFF"/>
              </a:solidFill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24179EC-41E2-8C46-BF89-C8B9880B8918}"/>
              </a:ext>
            </a:extLst>
          </p:cNvPr>
          <p:cNvSpPr txBox="1"/>
          <p:nvPr/>
        </p:nvSpPr>
        <p:spPr>
          <a:xfrm>
            <a:off x="2934589" y="340095"/>
            <a:ext cx="5038534" cy="416694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6816" tIns="16816" rIns="16816" bIns="16816" numCol="1" spcCol="38100" rtlCol="0" anchor="ctr">
            <a:spAutoFit/>
          </a:bodyPr>
          <a:lstStyle/>
          <a:p>
            <a:r>
              <a:rPr lang="fr-FR" sz="2400">
                <a:solidFill>
                  <a:schemeClr val="bg1"/>
                </a:solidFill>
                <a:latin typeface="Qualy"/>
              </a:rPr>
              <a:t>Cas d’application</a:t>
            </a:r>
          </a:p>
        </p:txBody>
      </p:sp>
      <p:pic>
        <p:nvPicPr>
          <p:cNvPr id="8" name="Image 7" descr="Une image contenant texte, équipement électronique&#10;&#10;Description générée automatiquement">
            <a:extLst>
              <a:ext uri="{FF2B5EF4-FFF2-40B4-BE49-F238E27FC236}">
                <a16:creationId xmlns:a16="http://schemas.microsoft.com/office/drawing/2014/main" id="{133505AB-1D83-B248-BEC3-759F6A89C1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040" y="2036422"/>
            <a:ext cx="3492631" cy="1950708"/>
          </a:xfrm>
          <a:prstGeom prst="rect">
            <a:avLst/>
          </a:prstGeom>
        </p:spPr>
      </p:pic>
      <p:grpSp>
        <p:nvGrpSpPr>
          <p:cNvPr id="25" name="Groupe 24">
            <a:extLst>
              <a:ext uri="{FF2B5EF4-FFF2-40B4-BE49-F238E27FC236}">
                <a16:creationId xmlns:a16="http://schemas.microsoft.com/office/drawing/2014/main" id="{7816471C-17A8-0746-9FBA-DF345194D632}"/>
              </a:ext>
            </a:extLst>
          </p:cNvPr>
          <p:cNvGrpSpPr/>
          <p:nvPr/>
        </p:nvGrpSpPr>
        <p:grpSpPr>
          <a:xfrm>
            <a:off x="3630825" y="3085839"/>
            <a:ext cx="3536472" cy="1950708"/>
            <a:chOff x="8937220" y="3202159"/>
            <a:chExt cx="7678740" cy="4235572"/>
          </a:xfrm>
        </p:grpSpPr>
        <p:pic>
          <p:nvPicPr>
            <p:cNvPr id="26" name="Image 25" descr="Une image contenant texte, équipement électronique&#10;&#10;Description générée automatiquement">
              <a:extLst>
                <a:ext uri="{FF2B5EF4-FFF2-40B4-BE49-F238E27FC236}">
                  <a16:creationId xmlns:a16="http://schemas.microsoft.com/office/drawing/2014/main" id="{58EAD8E9-F855-1448-BBE5-0F3DB2046C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alphaModFix amt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37220" y="3202159"/>
              <a:ext cx="7678740" cy="4235572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A5B17E48-C9A4-E340-8B4C-40D6D7207F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37220" y="3210560"/>
              <a:ext cx="7603604" cy="4204113"/>
            </a:xfrm>
            <a:prstGeom prst="rect">
              <a:avLst/>
            </a:prstGeom>
          </p:spPr>
        </p:pic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2A35F1CE-0874-7D46-960B-2C9F79EB11E2}"/>
              </a:ext>
            </a:extLst>
          </p:cNvPr>
          <p:cNvSpPr txBox="1"/>
          <p:nvPr/>
        </p:nvSpPr>
        <p:spPr>
          <a:xfrm>
            <a:off x="1102611" y="4084408"/>
            <a:ext cx="1384027" cy="307777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 defTabSz="367536"/>
            <a:r>
              <a:rPr lang="fr-FR" sz="1400">
                <a:solidFill>
                  <a:srgbClr val="FF0000"/>
                </a:solidFill>
              </a:rPr>
              <a:t>1000</a:t>
            </a:r>
            <a:r>
              <a:rPr lang="fr-FR" sz="1000">
                <a:solidFill>
                  <a:srgbClr val="FF0000"/>
                </a:solidFill>
              </a:rPr>
              <a:t>m</a:t>
            </a:r>
            <a:r>
              <a:rPr lang="fr-FR" sz="1000" baseline="30000">
                <a:solidFill>
                  <a:srgbClr val="FF0000"/>
                </a:solidFill>
              </a:rPr>
              <a:t>2</a:t>
            </a:r>
            <a:r>
              <a:rPr lang="fr-FR" sz="1200" baseline="30000"/>
              <a:t> </a:t>
            </a:r>
            <a:r>
              <a:rPr lang="fr-FR" sz="1100"/>
              <a:t>au sol</a:t>
            </a:r>
            <a:endParaRPr lang="fr-FR" sz="100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880000B-EAC9-ED40-A85E-E8A2EFE21C54}"/>
              </a:ext>
            </a:extLst>
          </p:cNvPr>
          <p:cNvSpPr txBox="1"/>
          <p:nvPr/>
        </p:nvSpPr>
        <p:spPr>
          <a:xfrm>
            <a:off x="4181581" y="5143549"/>
            <a:ext cx="2400356" cy="307777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367536"/>
            <a:r>
              <a:rPr lang="fr-FR" sz="1400">
                <a:solidFill>
                  <a:srgbClr val="FF0000"/>
                </a:solidFill>
              </a:rPr>
              <a:t>300</a:t>
            </a:r>
            <a:r>
              <a:rPr lang="fr-FR" sz="1000">
                <a:solidFill>
                  <a:srgbClr val="FF0000"/>
                </a:solidFill>
              </a:rPr>
              <a:t>m</a:t>
            </a:r>
            <a:r>
              <a:rPr lang="fr-FR" sz="1000" baseline="30000">
                <a:solidFill>
                  <a:srgbClr val="FF0000"/>
                </a:solidFill>
              </a:rPr>
              <a:t>2</a:t>
            </a:r>
            <a:r>
              <a:rPr lang="fr-FR" sz="1000" baseline="30000"/>
              <a:t> </a:t>
            </a:r>
            <a:r>
              <a:rPr lang="fr-FR" sz="1100"/>
              <a:t>de façade la plus au sud</a:t>
            </a:r>
            <a:endParaRPr lang="fr-FR" sz="100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43C54261-F6DF-F742-B852-F5AD3F387503}"/>
              </a:ext>
            </a:extLst>
          </p:cNvPr>
          <p:cNvSpPr txBox="1"/>
          <p:nvPr/>
        </p:nvSpPr>
        <p:spPr>
          <a:xfrm>
            <a:off x="8011285" y="5974092"/>
            <a:ext cx="2413096" cy="307777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367536"/>
            <a:r>
              <a:rPr lang="fr-FR" sz="1400">
                <a:solidFill>
                  <a:srgbClr val="FF0000"/>
                </a:solidFill>
              </a:rPr>
              <a:t>150</a:t>
            </a:r>
            <a:r>
              <a:rPr lang="fr-FR" sz="1000">
                <a:solidFill>
                  <a:srgbClr val="FF0000"/>
                </a:solidFill>
              </a:rPr>
              <a:t>m</a:t>
            </a:r>
            <a:r>
              <a:rPr lang="fr-FR" sz="1000" baseline="30000">
                <a:solidFill>
                  <a:srgbClr val="FF0000"/>
                </a:solidFill>
              </a:rPr>
              <a:t>2</a:t>
            </a:r>
            <a:r>
              <a:rPr lang="fr-FR" sz="1000" baseline="30000"/>
              <a:t> </a:t>
            </a:r>
            <a:r>
              <a:rPr lang="fr-FR" sz="1000"/>
              <a:t>de </a:t>
            </a:r>
            <a:r>
              <a:rPr lang="fr-FR" sz="1100"/>
              <a:t>panneaux</a:t>
            </a:r>
            <a:r>
              <a:rPr lang="fr-FR" sz="1000"/>
              <a:t> R’ Booster</a:t>
            </a:r>
            <a:r>
              <a:rPr lang="fr-FR" sz="1800" baseline="30000"/>
              <a:t>©</a:t>
            </a:r>
          </a:p>
        </p:txBody>
      </p:sp>
      <p:sp>
        <p:nvSpPr>
          <p:cNvPr id="20" name="Flèche droite rayée 19">
            <a:extLst>
              <a:ext uri="{FF2B5EF4-FFF2-40B4-BE49-F238E27FC236}">
                <a16:creationId xmlns:a16="http://schemas.microsoft.com/office/drawing/2014/main" id="{6929353E-7CFC-C842-A83B-F59CC3B355AC}"/>
              </a:ext>
            </a:extLst>
          </p:cNvPr>
          <p:cNvSpPr/>
          <p:nvPr/>
        </p:nvSpPr>
        <p:spPr>
          <a:xfrm>
            <a:off x="2971391" y="4576196"/>
            <a:ext cx="552323" cy="317096"/>
          </a:xfrm>
          <a:prstGeom prst="stripedRightArrow">
            <a:avLst/>
          </a:prstGeom>
          <a:solidFill>
            <a:srgbClr val="D02228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1542" tIns="11542" rIns="11542" bIns="11542" numCol="1" spcCol="38100" rtlCol="0" anchor="ctr">
            <a:spAutoFit/>
          </a:bodyPr>
          <a:lstStyle/>
          <a:p>
            <a:pPr defTabSz="252302"/>
            <a:endParaRPr lang="fr-FR" sz="886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21" name="Flèche droite rayée 20">
            <a:extLst>
              <a:ext uri="{FF2B5EF4-FFF2-40B4-BE49-F238E27FC236}">
                <a16:creationId xmlns:a16="http://schemas.microsoft.com/office/drawing/2014/main" id="{90043F57-D92E-4C44-8A95-F36AD0121634}"/>
              </a:ext>
            </a:extLst>
          </p:cNvPr>
          <p:cNvSpPr/>
          <p:nvPr/>
        </p:nvSpPr>
        <p:spPr>
          <a:xfrm>
            <a:off x="6580370" y="5551715"/>
            <a:ext cx="552323" cy="317096"/>
          </a:xfrm>
          <a:prstGeom prst="stripedRightArrow">
            <a:avLst/>
          </a:prstGeom>
          <a:solidFill>
            <a:srgbClr val="D02228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1542" tIns="11542" rIns="11542" bIns="11542" numCol="1" spcCol="38100" rtlCol="0" anchor="ctr">
            <a:spAutoFit/>
          </a:bodyPr>
          <a:lstStyle/>
          <a:p>
            <a:pPr defTabSz="252302"/>
            <a:endParaRPr lang="fr-FR" sz="886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80604525-2B81-C945-9342-BE5A464C9C89}"/>
              </a:ext>
            </a:extLst>
          </p:cNvPr>
          <p:cNvSpPr txBox="1"/>
          <p:nvPr/>
        </p:nvSpPr>
        <p:spPr>
          <a:xfrm>
            <a:off x="812935" y="6672454"/>
            <a:ext cx="9220477" cy="523220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fr-FR" sz="1400" b="0"/>
              <a:t>Pour un bâtiment de 7m de hauteur, en moyenne, </a:t>
            </a:r>
          </a:p>
          <a:p>
            <a:r>
              <a:rPr lang="fr-FR" sz="1400" b="0"/>
              <a:t>La </a:t>
            </a:r>
            <a:r>
              <a:rPr lang="fr-FR" sz="1400" b="0">
                <a:sym typeface="Wingdings" pitchFamily="2" charset="2"/>
              </a:rPr>
              <a:t>solution R’ Booster</a:t>
            </a:r>
            <a:r>
              <a:rPr lang="fr-FR" sz="1400" b="0" baseline="30000">
                <a:sym typeface="Wingdings" pitchFamily="2" charset="2"/>
              </a:rPr>
              <a:t>©</a:t>
            </a:r>
            <a:r>
              <a:rPr lang="fr-FR" sz="1400" b="0"/>
              <a:t> occupe </a:t>
            </a:r>
            <a:r>
              <a:rPr lang="fr-FR" sz="1400">
                <a:solidFill>
                  <a:srgbClr val="C00000"/>
                </a:solidFill>
              </a:rPr>
              <a:t>seulement</a:t>
            </a:r>
            <a:r>
              <a:rPr lang="fr-FR" sz="1400" b="0"/>
              <a:t> </a:t>
            </a:r>
            <a:r>
              <a:rPr lang="fr-FR" sz="1400">
                <a:solidFill>
                  <a:srgbClr val="D02228"/>
                </a:solidFill>
              </a:rPr>
              <a:t>13% à 17%</a:t>
            </a:r>
            <a:r>
              <a:rPr lang="fr-FR" sz="1400" b="0">
                <a:solidFill>
                  <a:srgbClr val="D02228"/>
                </a:solidFill>
              </a:rPr>
              <a:t> </a:t>
            </a:r>
            <a:r>
              <a:rPr lang="fr-FR" sz="1400" b="0"/>
              <a:t>de la surface au sol de votre bâtiment</a:t>
            </a:r>
            <a:r>
              <a:rPr lang="fr-FR" sz="1400" b="0">
                <a:sym typeface="Wingdings" pitchFamily="2" charset="2"/>
              </a:rPr>
              <a:t>.</a:t>
            </a:r>
            <a:endParaRPr lang="fr-FR" sz="1400" b="0"/>
          </a:p>
        </p:txBody>
      </p: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CC3F8D78-EB24-5748-A119-45000329B7D2}"/>
              </a:ext>
            </a:extLst>
          </p:cNvPr>
          <p:cNvGrpSpPr/>
          <p:nvPr/>
        </p:nvGrpSpPr>
        <p:grpSpPr>
          <a:xfrm>
            <a:off x="7244740" y="3909623"/>
            <a:ext cx="3536472" cy="1950708"/>
            <a:chOff x="15972913" y="3264216"/>
            <a:chExt cx="7678740" cy="4235572"/>
          </a:xfrm>
        </p:grpSpPr>
        <p:pic>
          <p:nvPicPr>
            <p:cNvPr id="36" name="Image 35" descr="Une image contenant texte, équipement électronique&#10;&#10;Description générée automatiquement">
              <a:extLst>
                <a:ext uri="{FF2B5EF4-FFF2-40B4-BE49-F238E27FC236}">
                  <a16:creationId xmlns:a16="http://schemas.microsoft.com/office/drawing/2014/main" id="{BC4EC0E8-848F-1A4C-A7E5-AC761AB68F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alphaModFix amt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972913" y="3264216"/>
              <a:ext cx="7678740" cy="4235572"/>
            </a:xfrm>
            <a:prstGeom prst="rect">
              <a:avLst/>
            </a:prstGeom>
          </p:spPr>
        </p:pic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E7340060-104F-DC49-9550-915E35F3C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637312" y="4948504"/>
              <a:ext cx="1181779" cy="1545932"/>
            </a:xfrm>
            <a:prstGeom prst="rect">
              <a:avLst/>
            </a:prstGeom>
          </p:spPr>
        </p:pic>
      </p:grp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05287995-5771-A23B-434B-5C1E2564C399}"/>
              </a:ext>
            </a:extLst>
          </p:cNvPr>
          <p:cNvCxnSpPr>
            <a:cxnSpLocks/>
          </p:cNvCxnSpPr>
          <p:nvPr/>
        </p:nvCxnSpPr>
        <p:spPr>
          <a:xfrm>
            <a:off x="440957" y="6459506"/>
            <a:ext cx="9983424" cy="0"/>
          </a:xfrm>
          <a:prstGeom prst="line">
            <a:avLst/>
          </a:prstGeom>
          <a:noFill/>
          <a:ln w="19050" cap="flat">
            <a:solidFill>
              <a:srgbClr val="FF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01C16E8A-6AE0-31F3-9EC8-77CCFB69C25F}"/>
              </a:ext>
            </a:extLst>
          </p:cNvPr>
          <p:cNvSpPr txBox="1"/>
          <p:nvPr/>
        </p:nvSpPr>
        <p:spPr>
          <a:xfrm>
            <a:off x="220545" y="1227052"/>
            <a:ext cx="2359620" cy="350736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800" b="1" i="0" u="none" strike="noStrike" cap="none" spc="0" normalizeH="0" baseline="0">
                <a:ln>
                  <a:noFill/>
                </a:ln>
                <a:solidFill>
                  <a:srgbClr val="009256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Liste des bâtiments :</a:t>
            </a:r>
          </a:p>
        </p:txBody>
      </p:sp>
      <p:pic>
        <p:nvPicPr>
          <p:cNvPr id="24" name="Image 23" descr="Une image contenant maison, jouet&#10;&#10;Description générée automatiquement">
            <a:extLst>
              <a:ext uri="{FF2B5EF4-FFF2-40B4-BE49-F238E27FC236}">
                <a16:creationId xmlns:a16="http://schemas.microsoft.com/office/drawing/2014/main" id="{F4A79B0F-DDB2-31C9-C299-FBD40D3F428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64415" y="997914"/>
            <a:ext cx="971969" cy="579874"/>
          </a:xfrm>
          <a:prstGeom prst="rect">
            <a:avLst/>
          </a:prstGeom>
        </p:spPr>
      </p:pic>
      <p:pic>
        <p:nvPicPr>
          <p:cNvPr id="27" name="Image 26" descr="Une image contenant maison, jouet&#10;&#10;Description générée automatiquement">
            <a:extLst>
              <a:ext uri="{FF2B5EF4-FFF2-40B4-BE49-F238E27FC236}">
                <a16:creationId xmlns:a16="http://schemas.microsoft.com/office/drawing/2014/main" id="{06F24C7B-5C70-02F0-1946-26F4FC39786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7089" y="838681"/>
            <a:ext cx="987338" cy="767134"/>
          </a:xfrm>
          <a:prstGeom prst="rect">
            <a:avLst/>
          </a:prstGeom>
        </p:spPr>
      </p:pic>
      <p:pic>
        <p:nvPicPr>
          <p:cNvPr id="31" name="Image 30" descr="Une image contenant texte, table&#10;&#10;Description générée automatiquement">
            <a:extLst>
              <a:ext uri="{FF2B5EF4-FFF2-40B4-BE49-F238E27FC236}">
                <a16:creationId xmlns:a16="http://schemas.microsoft.com/office/drawing/2014/main" id="{483457FE-DE3E-B2E6-54E3-9B6DC718947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3916" y="1028892"/>
            <a:ext cx="1169794" cy="464523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D7DFC489-4EBA-175F-736F-19A51958144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5133" y="1067721"/>
            <a:ext cx="633499" cy="438598"/>
          </a:xfrm>
          <a:prstGeom prst="rect">
            <a:avLst/>
          </a:prstGeom>
        </p:spPr>
      </p:pic>
      <p:pic>
        <p:nvPicPr>
          <p:cNvPr id="33" name="Image 32" descr="Une image contenant texte&#10;&#10;Description générée automatiquement">
            <a:extLst>
              <a:ext uri="{FF2B5EF4-FFF2-40B4-BE49-F238E27FC236}">
                <a16:creationId xmlns:a16="http://schemas.microsoft.com/office/drawing/2014/main" id="{FAD58C8E-54F4-E0AF-F062-33B76E17BF9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94276" y="860280"/>
            <a:ext cx="1018935" cy="853412"/>
          </a:xfrm>
          <a:prstGeom prst="rect">
            <a:avLst/>
          </a:prstGeom>
        </p:spPr>
      </p:pic>
      <p:sp>
        <p:nvSpPr>
          <p:cNvPr id="34" name="Statuts">
            <a:extLst>
              <a:ext uri="{FF2B5EF4-FFF2-40B4-BE49-F238E27FC236}">
                <a16:creationId xmlns:a16="http://schemas.microsoft.com/office/drawing/2014/main" id="{154EDE9C-F26F-9491-7539-F01FD7B56572}"/>
              </a:ext>
            </a:extLst>
          </p:cNvPr>
          <p:cNvSpPr txBox="1"/>
          <p:nvPr/>
        </p:nvSpPr>
        <p:spPr>
          <a:xfrm>
            <a:off x="2832484" y="1510658"/>
            <a:ext cx="999909" cy="26718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42608" tIns="42608" rIns="42608" bIns="42608" anchor="ctr">
            <a:spAutoFit/>
          </a:bodyPr>
          <a:lstStyle>
            <a:lvl1pPr algn="l">
              <a:defRPr sz="2200"/>
            </a:lvl1pPr>
          </a:lstStyle>
          <a:p>
            <a:pPr algn="ctr">
              <a:lnSpc>
                <a:spcPct val="150000"/>
              </a:lnSpc>
            </a:pPr>
            <a:r>
              <a:rPr lang="fr-FR" sz="900" b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Commerciaux</a:t>
            </a:r>
          </a:p>
        </p:txBody>
      </p:sp>
      <p:sp>
        <p:nvSpPr>
          <p:cNvPr id="35" name="Espace réservé du numéro de diapositive 9">
            <a:extLst>
              <a:ext uri="{FF2B5EF4-FFF2-40B4-BE49-F238E27FC236}">
                <a16:creationId xmlns:a16="http://schemas.microsoft.com/office/drawing/2014/main" id="{6753017E-D0FD-E9E1-2980-62425792C03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0316460" y="7231398"/>
            <a:ext cx="230832" cy="243784"/>
          </a:xfrm>
        </p:spPr>
        <p:txBody>
          <a:bodyPr/>
          <a:lstStyle/>
          <a:p>
            <a:fld id="{86CB4B4D-7CA3-9044-876B-883B54F8677D}" type="slidenum">
              <a:rPr lang="fr-FR" sz="1105"/>
              <a:t>12</a:t>
            </a:fld>
            <a:endParaRPr lang="fr-FR" sz="1105"/>
          </a:p>
        </p:txBody>
      </p:sp>
      <p:sp>
        <p:nvSpPr>
          <p:cNvPr id="7" name="Statuts">
            <a:extLst>
              <a:ext uri="{FF2B5EF4-FFF2-40B4-BE49-F238E27FC236}">
                <a16:creationId xmlns:a16="http://schemas.microsoft.com/office/drawing/2014/main" id="{12507543-AEE7-DD53-8757-D068C14FFB1B}"/>
              </a:ext>
            </a:extLst>
          </p:cNvPr>
          <p:cNvSpPr txBox="1"/>
          <p:nvPr/>
        </p:nvSpPr>
        <p:spPr>
          <a:xfrm>
            <a:off x="4256629" y="1510658"/>
            <a:ext cx="1471948" cy="26718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42608" tIns="42608" rIns="42608" bIns="42608" anchor="ctr">
            <a:spAutoFit/>
          </a:bodyPr>
          <a:lstStyle>
            <a:lvl1pPr algn="l">
              <a:defRPr sz="2200"/>
            </a:lvl1pPr>
          </a:lstStyle>
          <a:p>
            <a:pPr algn="ctr">
              <a:lnSpc>
                <a:spcPct val="150000"/>
              </a:lnSpc>
            </a:pPr>
            <a:r>
              <a:rPr lang="fr-FR" sz="900" b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À usage de bureaux</a:t>
            </a:r>
          </a:p>
        </p:txBody>
      </p:sp>
      <p:sp>
        <p:nvSpPr>
          <p:cNvPr id="9" name="Statuts">
            <a:extLst>
              <a:ext uri="{FF2B5EF4-FFF2-40B4-BE49-F238E27FC236}">
                <a16:creationId xmlns:a16="http://schemas.microsoft.com/office/drawing/2014/main" id="{72CC0ED4-A068-5951-8DBD-301D1568FC01}"/>
              </a:ext>
            </a:extLst>
          </p:cNvPr>
          <p:cNvSpPr txBox="1"/>
          <p:nvPr/>
        </p:nvSpPr>
        <p:spPr>
          <a:xfrm>
            <a:off x="6104725" y="1510659"/>
            <a:ext cx="1386677" cy="26718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42608" tIns="42608" rIns="42608" bIns="42608" anchor="ctr">
            <a:spAutoFit/>
          </a:bodyPr>
          <a:lstStyle>
            <a:lvl1pPr algn="l">
              <a:defRPr sz="2200"/>
            </a:lvl1pPr>
          </a:lstStyle>
          <a:p>
            <a:pPr algn="ctr">
              <a:lnSpc>
                <a:spcPct val="150000"/>
              </a:lnSpc>
            </a:pPr>
            <a:r>
              <a:rPr lang="fr-FR" sz="900" b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 stockage / logistiques</a:t>
            </a:r>
          </a:p>
        </p:txBody>
      </p:sp>
      <p:sp>
        <p:nvSpPr>
          <p:cNvPr id="10" name="Statuts">
            <a:extLst>
              <a:ext uri="{FF2B5EF4-FFF2-40B4-BE49-F238E27FC236}">
                <a16:creationId xmlns:a16="http://schemas.microsoft.com/office/drawing/2014/main" id="{F63EAF2B-A895-5E56-711C-202B8785FC14}"/>
              </a:ext>
            </a:extLst>
          </p:cNvPr>
          <p:cNvSpPr txBox="1"/>
          <p:nvPr/>
        </p:nvSpPr>
        <p:spPr>
          <a:xfrm>
            <a:off x="8075229" y="1510658"/>
            <a:ext cx="684993" cy="26718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42608" tIns="42608" rIns="42608" bIns="42608" anchor="ctr">
            <a:spAutoFit/>
          </a:bodyPr>
          <a:lstStyle>
            <a:lvl1pPr algn="l">
              <a:defRPr sz="2200"/>
            </a:lvl1pPr>
          </a:lstStyle>
          <a:p>
            <a:pPr algn="ctr">
              <a:lnSpc>
                <a:spcPct val="150000"/>
              </a:lnSpc>
            </a:pPr>
            <a:r>
              <a:rPr lang="fr-FR" sz="900" b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Industriels</a:t>
            </a:r>
          </a:p>
        </p:txBody>
      </p:sp>
      <p:sp>
        <p:nvSpPr>
          <p:cNvPr id="11" name="Statuts">
            <a:extLst>
              <a:ext uri="{FF2B5EF4-FFF2-40B4-BE49-F238E27FC236}">
                <a16:creationId xmlns:a16="http://schemas.microsoft.com/office/drawing/2014/main" id="{53579762-374B-360B-A7AB-8FC91259B2D9}"/>
              </a:ext>
            </a:extLst>
          </p:cNvPr>
          <p:cNvSpPr txBox="1"/>
          <p:nvPr/>
        </p:nvSpPr>
        <p:spPr>
          <a:xfrm>
            <a:off x="9321927" y="1510658"/>
            <a:ext cx="999909" cy="26718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42608" tIns="42608" rIns="42608" bIns="42608" anchor="ctr">
            <a:spAutoFit/>
          </a:bodyPr>
          <a:lstStyle>
            <a:lvl1pPr algn="l">
              <a:defRPr sz="2200"/>
            </a:lvl1pPr>
          </a:lstStyle>
          <a:p>
            <a:pPr algn="ctr">
              <a:lnSpc>
                <a:spcPct val="150000"/>
              </a:lnSpc>
            </a:pPr>
            <a:r>
              <a:rPr lang="fr-FR" sz="900" b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Agricoles</a:t>
            </a:r>
          </a:p>
        </p:txBody>
      </p:sp>
    </p:spTree>
    <p:extLst>
      <p:ext uri="{BB962C8B-B14F-4D97-AF65-F5344CB8AC3E}">
        <p14:creationId xmlns:p14="http://schemas.microsoft.com/office/powerpoint/2010/main" val="993251569"/>
      </p:ext>
    </p:extLst>
  </p:cSld>
  <p:clrMapOvr>
    <a:masterClrMapping/>
  </p:clrMapOvr>
  <p:transition spd="med" advClick="0" advTm="15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0678B09-0E54-8378-5B91-957D877FE67B}"/>
              </a:ext>
            </a:extLst>
          </p:cNvPr>
          <p:cNvSpPr/>
          <p:nvPr/>
        </p:nvSpPr>
        <p:spPr>
          <a:xfrm>
            <a:off x="0" y="359120"/>
            <a:ext cx="10907713" cy="394963"/>
          </a:xfrm>
          <a:prstGeom prst="rect">
            <a:avLst/>
          </a:prstGeom>
          <a:solidFill>
            <a:srgbClr val="D02228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2422" tIns="22422" rIns="22422" bIns="22422" numCol="1" spcCol="38100" rtlCol="0" anchor="ctr">
            <a:noAutofit/>
          </a:bodyPr>
          <a:lstStyle/>
          <a:p>
            <a:pPr defTabSz="490097"/>
            <a:endParaRPr lang="fr-FR" sz="1720" b="0">
              <a:solidFill>
                <a:srgbClr val="FFFFFF"/>
              </a:solidFill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9" name="Autres avantages">
            <a:extLst>
              <a:ext uri="{FF2B5EF4-FFF2-40B4-BE49-F238E27FC236}">
                <a16:creationId xmlns:a16="http://schemas.microsoft.com/office/drawing/2014/main" id="{EBA001FA-29C9-854F-81DC-F2AE6F56FA66}"/>
              </a:ext>
            </a:extLst>
          </p:cNvPr>
          <p:cNvSpPr txBox="1"/>
          <p:nvPr/>
        </p:nvSpPr>
        <p:spPr>
          <a:xfrm>
            <a:off x="3411780" y="313284"/>
            <a:ext cx="4084153" cy="46878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42608" tIns="42608" rIns="42608" bIns="42608" anchor="ctr">
            <a:spAutoFit/>
          </a:bodyPr>
          <a:lstStyle>
            <a:lvl1pPr>
              <a:defRPr sz="4000"/>
            </a:lvl1pPr>
          </a:lstStyle>
          <a:p>
            <a:r>
              <a:rPr lang="fr-FR" sz="2400">
                <a:solidFill>
                  <a:schemeClr val="bg1"/>
                </a:solidFill>
                <a:latin typeface="Qualy"/>
              </a:rPr>
              <a:t>La solution R’ Booster Wall</a:t>
            </a:r>
            <a:endParaRPr sz="2400">
              <a:solidFill>
                <a:schemeClr val="bg1"/>
              </a:solidFill>
              <a:latin typeface="Qualy"/>
            </a:endParaRP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0C813869-7803-914B-B00F-E00A5565054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0331834" y="7228429"/>
            <a:ext cx="152285" cy="243784"/>
          </a:xfrm>
        </p:spPr>
        <p:txBody>
          <a:bodyPr/>
          <a:lstStyle/>
          <a:p>
            <a:fld id="{86CB4B4D-7CA3-9044-876B-883B54F8677D}" type="slidenum">
              <a:rPr lang="fr-FR" sz="1105"/>
              <a:t>13</a:t>
            </a:fld>
            <a:endParaRPr lang="fr-FR" sz="1105"/>
          </a:p>
        </p:txBody>
      </p:sp>
      <p:sp>
        <p:nvSpPr>
          <p:cNvPr id="13" name="Version murale (chauffage, refroidissement, séchage)…">
            <a:extLst>
              <a:ext uri="{FF2B5EF4-FFF2-40B4-BE49-F238E27FC236}">
                <a16:creationId xmlns:a16="http://schemas.microsoft.com/office/drawing/2014/main" id="{2F76D169-6551-3E41-9FD3-2E12C92CAD22}"/>
              </a:ext>
            </a:extLst>
          </p:cNvPr>
          <p:cNvSpPr txBox="1"/>
          <p:nvPr/>
        </p:nvSpPr>
        <p:spPr>
          <a:xfrm>
            <a:off x="1569090" y="1250637"/>
            <a:ext cx="2527897" cy="301492"/>
          </a:xfrm>
          <a:prstGeom prst="rect">
            <a:avLst/>
          </a:prstGeom>
          <a:ln w="12700">
            <a:solidFill>
              <a:srgbClr val="C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2608" tIns="42608" rIns="42608" bIns="42608" anchor="ctr">
            <a:spAutoFit/>
          </a:bodyPr>
          <a:lstStyle/>
          <a:p>
            <a:pPr algn="l">
              <a:buSzPct val="145000"/>
              <a:defRPr sz="2800"/>
            </a:pPr>
            <a:r>
              <a:rPr lang="fr-FR" sz="1400"/>
              <a:t>Avant installation R’ Booster</a:t>
            </a:r>
          </a:p>
        </p:txBody>
      </p:sp>
      <p:pic>
        <p:nvPicPr>
          <p:cNvPr id="18" name="Image 17" descr="Une image contenant texte, route, extérieur, bordure&#10;&#10;Description générée automatiquement">
            <a:extLst>
              <a:ext uri="{FF2B5EF4-FFF2-40B4-BE49-F238E27FC236}">
                <a16:creationId xmlns:a16="http://schemas.microsoft.com/office/drawing/2014/main" id="{C5EF17F1-F6A7-0941-FD0F-D8B09ECDE5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421" y="2361912"/>
            <a:ext cx="8273900" cy="4582086"/>
          </a:xfrm>
          <a:prstGeom prst="rect">
            <a:avLst/>
          </a:prstGeom>
        </p:spPr>
      </p:pic>
      <p:pic>
        <p:nvPicPr>
          <p:cNvPr id="16" name="Image 15" descr="Une image contenant texte, stationnaire&#10;&#10;Description générée automatiquement">
            <a:extLst>
              <a:ext uri="{FF2B5EF4-FFF2-40B4-BE49-F238E27FC236}">
                <a16:creationId xmlns:a16="http://schemas.microsoft.com/office/drawing/2014/main" id="{AE7E7B10-B86A-3362-1F7F-281434C8B1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0067" y="1514439"/>
            <a:ext cx="4359298" cy="3152954"/>
          </a:xfrm>
          <a:prstGeom prst="rect">
            <a:avLst/>
          </a:prstGeom>
        </p:spPr>
      </p:pic>
      <p:sp>
        <p:nvSpPr>
          <p:cNvPr id="20" name="Version murale (chauffage, refroidissement, séchage)…">
            <a:extLst>
              <a:ext uri="{FF2B5EF4-FFF2-40B4-BE49-F238E27FC236}">
                <a16:creationId xmlns:a16="http://schemas.microsoft.com/office/drawing/2014/main" id="{7A6BCF01-D407-271E-B99A-F7C2CD842A07}"/>
              </a:ext>
            </a:extLst>
          </p:cNvPr>
          <p:cNvSpPr txBox="1"/>
          <p:nvPr/>
        </p:nvSpPr>
        <p:spPr>
          <a:xfrm>
            <a:off x="8726969" y="4760642"/>
            <a:ext cx="1885083" cy="51693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2608" tIns="42608" rIns="42608" bIns="42608" anchor="ctr">
            <a:spAutoFit/>
          </a:bodyPr>
          <a:lstStyle/>
          <a:p>
            <a:pPr algn="l">
              <a:buSzPct val="145000"/>
              <a:defRPr sz="2800"/>
            </a:pPr>
            <a:r>
              <a:rPr lang="fr-FR" sz="1400" b="0"/>
              <a:t>T° extérieure : </a:t>
            </a:r>
            <a:r>
              <a:rPr lang="fr-FR" sz="1400"/>
              <a:t>13,1°C</a:t>
            </a:r>
          </a:p>
          <a:p>
            <a:pPr algn="l">
              <a:buSzPct val="145000"/>
              <a:defRPr sz="2800"/>
            </a:pPr>
            <a:r>
              <a:rPr lang="fr-FR" sz="1400" b="0"/>
              <a:t>T° tôle : </a:t>
            </a:r>
            <a:r>
              <a:rPr lang="fr-FR" sz="1400"/>
              <a:t>71°C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2E4EBBF-D991-E335-8513-1716E12FF15A}"/>
              </a:ext>
            </a:extLst>
          </p:cNvPr>
          <p:cNvSpPr txBox="1"/>
          <p:nvPr/>
        </p:nvSpPr>
        <p:spPr>
          <a:xfrm>
            <a:off x="6000067" y="1232145"/>
            <a:ext cx="2035148" cy="243014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l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100" b="0" i="0" u="none" strike="noStrike" cap="none" spc="0" normalizeH="0" baseline="0">
                <a:ln>
                  <a:noFill/>
                </a:ln>
                <a:solidFill>
                  <a:srgbClr val="009256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Image de la caméra thermique</a:t>
            </a:r>
          </a:p>
        </p:txBody>
      </p:sp>
      <p:pic>
        <p:nvPicPr>
          <p:cNvPr id="5" name="Image 4" descr="Une image contenant logo, Police, symbole, cercle&#10;&#10;Description générée automatiquement">
            <a:extLst>
              <a:ext uri="{FF2B5EF4-FFF2-40B4-BE49-F238E27FC236}">
                <a16:creationId xmlns:a16="http://schemas.microsoft.com/office/drawing/2014/main" id="{FF7EF61B-7113-646F-0F38-0FD0DFC134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66" y="115342"/>
            <a:ext cx="869045" cy="88251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DEE064A-001B-1A2F-06C7-1278F28AAD04}"/>
              </a:ext>
            </a:extLst>
          </p:cNvPr>
          <p:cNvSpPr/>
          <p:nvPr/>
        </p:nvSpPr>
        <p:spPr>
          <a:xfrm>
            <a:off x="3473114" y="4155110"/>
            <a:ext cx="1656000" cy="864000"/>
          </a:xfrm>
          <a:prstGeom prst="rect">
            <a:avLst/>
          </a:prstGeom>
          <a:noFill/>
          <a:ln w="254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spc="0" normalizeH="0" baseline="0">
              <a:ln>
                <a:noFill/>
              </a:ln>
              <a:solidFill>
                <a:srgbClr val="009256"/>
              </a:solidFill>
              <a:effectLst/>
              <a:highlight>
                <a:srgbClr val="009256"/>
              </a:highlight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F0AFF3FA-AFBB-9A8B-9D4A-B435EC803564}"/>
              </a:ext>
            </a:extLst>
          </p:cNvPr>
          <p:cNvCxnSpPr>
            <a:cxnSpLocks/>
          </p:cNvCxnSpPr>
          <p:nvPr/>
        </p:nvCxnSpPr>
        <p:spPr>
          <a:xfrm flipV="1">
            <a:off x="4907646" y="3081338"/>
            <a:ext cx="944347" cy="905035"/>
          </a:xfrm>
          <a:prstGeom prst="straightConnector1">
            <a:avLst/>
          </a:prstGeom>
          <a:noFill/>
          <a:ln w="34925" cap="flat">
            <a:solidFill>
              <a:schemeClr val="bg1">
                <a:alpha val="90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766764205"/>
      </p:ext>
    </p:extLst>
  </p:cSld>
  <p:clrMapOvr>
    <a:masterClrMapping/>
  </p:clrMapOvr>
  <p:transition spd="med" advClick="0" advTm="15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0678B09-0E54-8378-5B91-957D877FE67B}"/>
              </a:ext>
            </a:extLst>
          </p:cNvPr>
          <p:cNvSpPr/>
          <p:nvPr/>
        </p:nvSpPr>
        <p:spPr>
          <a:xfrm>
            <a:off x="0" y="359120"/>
            <a:ext cx="10907713" cy="394963"/>
          </a:xfrm>
          <a:prstGeom prst="rect">
            <a:avLst/>
          </a:prstGeom>
          <a:solidFill>
            <a:srgbClr val="D02228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2422" tIns="22422" rIns="22422" bIns="22422" numCol="1" spcCol="38100" rtlCol="0" anchor="ctr">
            <a:noAutofit/>
          </a:bodyPr>
          <a:lstStyle/>
          <a:p>
            <a:pPr defTabSz="490097"/>
            <a:endParaRPr lang="fr-FR" sz="1720" b="0">
              <a:solidFill>
                <a:srgbClr val="FFFFFF"/>
              </a:solidFill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9" name="Autres avantages">
            <a:extLst>
              <a:ext uri="{FF2B5EF4-FFF2-40B4-BE49-F238E27FC236}">
                <a16:creationId xmlns:a16="http://schemas.microsoft.com/office/drawing/2014/main" id="{EBA001FA-29C9-854F-81DC-F2AE6F56FA66}"/>
              </a:ext>
            </a:extLst>
          </p:cNvPr>
          <p:cNvSpPr txBox="1"/>
          <p:nvPr/>
        </p:nvSpPr>
        <p:spPr>
          <a:xfrm>
            <a:off x="3411780" y="313284"/>
            <a:ext cx="4084153" cy="46878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42608" tIns="42608" rIns="42608" bIns="42608" anchor="ctr">
            <a:spAutoFit/>
          </a:bodyPr>
          <a:lstStyle>
            <a:lvl1pPr>
              <a:defRPr sz="4000"/>
            </a:lvl1pPr>
          </a:lstStyle>
          <a:p>
            <a:r>
              <a:rPr lang="fr-FR" sz="2400">
                <a:solidFill>
                  <a:schemeClr val="bg1"/>
                </a:solidFill>
                <a:latin typeface="Qualy"/>
              </a:rPr>
              <a:t>La solution R’ Booster Wall</a:t>
            </a:r>
            <a:endParaRPr sz="2400">
              <a:solidFill>
                <a:schemeClr val="bg1"/>
              </a:solidFill>
              <a:latin typeface="Qualy"/>
            </a:endParaRP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0C813869-7803-914B-B00F-E00A5565054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0331834" y="7228429"/>
            <a:ext cx="152285" cy="243784"/>
          </a:xfrm>
        </p:spPr>
        <p:txBody>
          <a:bodyPr/>
          <a:lstStyle/>
          <a:p>
            <a:fld id="{86CB4B4D-7CA3-9044-876B-883B54F8677D}" type="slidenum">
              <a:rPr lang="fr-FR" sz="1105"/>
              <a:t>14</a:t>
            </a:fld>
            <a:endParaRPr lang="fr-FR" sz="1105"/>
          </a:p>
        </p:txBody>
      </p:sp>
      <p:sp>
        <p:nvSpPr>
          <p:cNvPr id="13" name="Version murale (chauffage, refroidissement, séchage)…">
            <a:extLst>
              <a:ext uri="{FF2B5EF4-FFF2-40B4-BE49-F238E27FC236}">
                <a16:creationId xmlns:a16="http://schemas.microsoft.com/office/drawing/2014/main" id="{2F76D169-6551-3E41-9FD3-2E12C92CAD22}"/>
              </a:ext>
            </a:extLst>
          </p:cNvPr>
          <p:cNvSpPr txBox="1"/>
          <p:nvPr/>
        </p:nvSpPr>
        <p:spPr>
          <a:xfrm>
            <a:off x="4302849" y="3917677"/>
            <a:ext cx="2298924" cy="301492"/>
          </a:xfrm>
          <a:prstGeom prst="rect">
            <a:avLst/>
          </a:prstGeom>
          <a:ln w="12700">
            <a:solidFill>
              <a:srgbClr val="C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2608" tIns="42608" rIns="42608" bIns="42608" anchor="ctr">
            <a:spAutoFit/>
          </a:bodyPr>
          <a:lstStyle>
            <a:defPPr marL="0" marR="0" indent="0" algn="l" defTabSz="461589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l">
              <a:buSzPct val="145000"/>
              <a:defRPr sz="1400"/>
            </a:lvl1pPr>
          </a:lstStyle>
          <a:p>
            <a:pPr algn="ctr"/>
            <a:r>
              <a:rPr lang="fr-FR"/>
              <a:t>Pendant l’installation</a:t>
            </a:r>
          </a:p>
        </p:txBody>
      </p:sp>
      <p:pic>
        <p:nvPicPr>
          <p:cNvPr id="3" name="Image 2" descr="Une image contenant texte, route, passage&#10;&#10;Description générée automatiquement">
            <a:extLst>
              <a:ext uri="{FF2B5EF4-FFF2-40B4-BE49-F238E27FC236}">
                <a16:creationId xmlns:a16="http://schemas.microsoft.com/office/drawing/2014/main" id="{53A49135-0D8A-29B1-64F1-C8B6502A9C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166" y="4711282"/>
            <a:ext cx="4280145" cy="2568087"/>
          </a:xfrm>
          <a:prstGeom prst="rect">
            <a:avLst/>
          </a:prstGeom>
        </p:spPr>
      </p:pic>
      <p:pic>
        <p:nvPicPr>
          <p:cNvPr id="14" name="Image 13" descr="Une image contenant texte, extérieur, route&#10;&#10;Description générée automatiquement">
            <a:extLst>
              <a:ext uri="{FF2B5EF4-FFF2-40B4-BE49-F238E27FC236}">
                <a16:creationId xmlns:a16="http://schemas.microsoft.com/office/drawing/2014/main" id="{B7011B91-D830-55A1-4E72-412A41B9387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613" b="9560"/>
          <a:stretch/>
        </p:blipFill>
        <p:spPr>
          <a:xfrm>
            <a:off x="6053792" y="4711282"/>
            <a:ext cx="3993319" cy="2570523"/>
          </a:xfrm>
          <a:prstGeom prst="rect">
            <a:avLst/>
          </a:prstGeom>
        </p:spPr>
      </p:pic>
      <p:pic>
        <p:nvPicPr>
          <p:cNvPr id="5" name="Image 4" descr="Une image contenant extérieur, route, jaune&#10;&#10;Description générée automatiquement">
            <a:extLst>
              <a:ext uri="{FF2B5EF4-FFF2-40B4-BE49-F238E27FC236}">
                <a16:creationId xmlns:a16="http://schemas.microsoft.com/office/drawing/2014/main" id="{4DF5B342-EAE6-235F-C0D1-2228200E7BA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233"/>
          <a:stretch/>
        </p:blipFill>
        <p:spPr>
          <a:xfrm>
            <a:off x="1172166" y="971529"/>
            <a:ext cx="2703336" cy="3523959"/>
          </a:xfrm>
          <a:prstGeom prst="rect">
            <a:avLst/>
          </a:prstGeom>
        </p:spPr>
      </p:pic>
      <p:pic>
        <p:nvPicPr>
          <p:cNvPr id="12" name="Image 11" descr="Une image contenant ciel, extérieur&#10;&#10;Description générée automatiquement">
            <a:extLst>
              <a:ext uri="{FF2B5EF4-FFF2-40B4-BE49-F238E27FC236}">
                <a16:creationId xmlns:a16="http://schemas.microsoft.com/office/drawing/2014/main" id="{5E6F412C-1BBF-B640-BF7A-A312628E769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19"/>
          <a:stretch/>
        </p:blipFill>
        <p:spPr>
          <a:xfrm>
            <a:off x="7252426" y="971518"/>
            <a:ext cx="2794685" cy="3523959"/>
          </a:xfrm>
          <a:prstGeom prst="rect">
            <a:avLst/>
          </a:prstGeom>
        </p:spPr>
      </p:pic>
      <p:pic>
        <p:nvPicPr>
          <p:cNvPr id="4" name="Image 3" descr="Une image contenant logo, Police, symbole, cercle&#10;&#10;Description générée automatiquement">
            <a:extLst>
              <a:ext uri="{FF2B5EF4-FFF2-40B4-BE49-F238E27FC236}">
                <a16:creationId xmlns:a16="http://schemas.microsoft.com/office/drawing/2014/main" id="{2EEDBB4D-9EBD-955E-7C93-1F4D9589FF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66" y="115342"/>
            <a:ext cx="869045" cy="882518"/>
          </a:xfrm>
          <a:prstGeom prst="rect">
            <a:avLst/>
          </a:prstGeom>
        </p:spPr>
      </p:pic>
      <p:pic>
        <p:nvPicPr>
          <p:cNvPr id="8" name="Image 7" descr="Une image contenant banc, mur, Planche, Rectangle&#10;&#10;Description générée automatiquement">
            <a:extLst>
              <a:ext uri="{FF2B5EF4-FFF2-40B4-BE49-F238E27FC236}">
                <a16:creationId xmlns:a16="http://schemas.microsoft.com/office/drawing/2014/main" id="{80F59487-3C20-74C5-FCC0-19592319774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62"/>
          <a:stretch/>
        </p:blipFill>
        <p:spPr>
          <a:xfrm>
            <a:off x="4029310" y="955589"/>
            <a:ext cx="3069308" cy="256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676326"/>
      </p:ext>
    </p:extLst>
  </p:cSld>
  <p:clrMapOvr>
    <a:masterClrMapping/>
  </p:clrMapOvr>
  <p:transition spd="med" advClick="0" advTm="15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0678B09-0E54-8378-5B91-957D877FE67B}"/>
              </a:ext>
            </a:extLst>
          </p:cNvPr>
          <p:cNvSpPr/>
          <p:nvPr/>
        </p:nvSpPr>
        <p:spPr>
          <a:xfrm>
            <a:off x="0" y="359120"/>
            <a:ext cx="10907713" cy="394963"/>
          </a:xfrm>
          <a:prstGeom prst="rect">
            <a:avLst/>
          </a:prstGeom>
          <a:solidFill>
            <a:srgbClr val="D02228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2422" tIns="22422" rIns="22422" bIns="22422" numCol="1" spcCol="38100" rtlCol="0" anchor="ctr">
            <a:noAutofit/>
          </a:bodyPr>
          <a:lstStyle/>
          <a:p>
            <a:pPr defTabSz="490097"/>
            <a:endParaRPr lang="fr-FR" sz="1720" b="0">
              <a:solidFill>
                <a:srgbClr val="FFFFFF"/>
              </a:solidFill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9" name="Autres avantages">
            <a:extLst>
              <a:ext uri="{FF2B5EF4-FFF2-40B4-BE49-F238E27FC236}">
                <a16:creationId xmlns:a16="http://schemas.microsoft.com/office/drawing/2014/main" id="{EBA001FA-29C9-854F-81DC-F2AE6F56FA66}"/>
              </a:ext>
            </a:extLst>
          </p:cNvPr>
          <p:cNvSpPr txBox="1"/>
          <p:nvPr/>
        </p:nvSpPr>
        <p:spPr>
          <a:xfrm>
            <a:off x="3411780" y="313284"/>
            <a:ext cx="4084153" cy="46878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2608" tIns="42608" rIns="42608" bIns="42608" anchor="ctr">
            <a:spAutoFit/>
          </a:bodyPr>
          <a:lstStyle>
            <a:lvl1pPr>
              <a:defRPr sz="4000"/>
            </a:lvl1pPr>
          </a:lstStyle>
          <a:p>
            <a:r>
              <a:rPr lang="fr-FR" sz="2400">
                <a:solidFill>
                  <a:schemeClr val="bg1"/>
                </a:solidFill>
                <a:latin typeface="Qualy"/>
              </a:rPr>
              <a:t>La solution R’ Booster Wall</a:t>
            </a:r>
            <a:endParaRPr sz="2400">
              <a:solidFill>
                <a:schemeClr val="bg1"/>
              </a:solidFill>
              <a:latin typeface="Qualy"/>
            </a:endParaRP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0C813869-7803-914B-B00F-E00A5565054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0331834" y="7228429"/>
            <a:ext cx="152285" cy="243784"/>
          </a:xfrm>
        </p:spPr>
        <p:txBody>
          <a:bodyPr/>
          <a:lstStyle/>
          <a:p>
            <a:fld id="{86CB4B4D-7CA3-9044-876B-883B54F8677D}" type="slidenum">
              <a:rPr lang="fr-FR" sz="1105"/>
              <a:t>15</a:t>
            </a:fld>
            <a:endParaRPr lang="fr-FR" sz="1105"/>
          </a:p>
        </p:txBody>
      </p:sp>
      <p:sp>
        <p:nvSpPr>
          <p:cNvPr id="13" name="Version murale (chauffage, refroidissement, séchage)…">
            <a:extLst>
              <a:ext uri="{FF2B5EF4-FFF2-40B4-BE49-F238E27FC236}">
                <a16:creationId xmlns:a16="http://schemas.microsoft.com/office/drawing/2014/main" id="{2F76D169-6551-3E41-9FD3-2E12C92CAD22}"/>
              </a:ext>
            </a:extLst>
          </p:cNvPr>
          <p:cNvSpPr txBox="1"/>
          <p:nvPr/>
        </p:nvSpPr>
        <p:spPr>
          <a:xfrm>
            <a:off x="4613471" y="3912143"/>
            <a:ext cx="1680769" cy="301492"/>
          </a:xfrm>
          <a:prstGeom prst="rect">
            <a:avLst/>
          </a:prstGeom>
          <a:ln w="12700">
            <a:solidFill>
              <a:srgbClr val="C00000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42608" tIns="42608" rIns="42608" bIns="42608" anchor="ctr">
            <a:spAutoFit/>
          </a:bodyPr>
          <a:lstStyle>
            <a:defPPr marL="0" marR="0" indent="0" algn="l" defTabSz="461589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l">
              <a:buSzPct val="145000"/>
              <a:defRPr sz="1400"/>
            </a:lvl1pPr>
          </a:lstStyle>
          <a:p>
            <a:r>
              <a:rPr lang="fr-FR"/>
              <a:t>Après l’installation</a:t>
            </a:r>
          </a:p>
        </p:txBody>
      </p:sp>
      <p:pic>
        <p:nvPicPr>
          <p:cNvPr id="20" name="Image 19" descr="Une image contenant intérieur, fenêtre, plancher, armoire&#10;&#10;Description générée automatiquement">
            <a:extLst>
              <a:ext uri="{FF2B5EF4-FFF2-40B4-BE49-F238E27FC236}">
                <a16:creationId xmlns:a16="http://schemas.microsoft.com/office/drawing/2014/main" id="{34323EB8-2AE0-EE68-D79D-119785CE43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83047" y="1101492"/>
            <a:ext cx="4189007" cy="2618934"/>
          </a:xfrm>
          <a:prstGeom prst="rect">
            <a:avLst/>
          </a:prstGeom>
        </p:spPr>
      </p:pic>
      <p:pic>
        <p:nvPicPr>
          <p:cNvPr id="24" name="Image 23" descr="Une image contenant intérieur, projecteur&#10;&#10;Description générée automatiquement">
            <a:extLst>
              <a:ext uri="{FF2B5EF4-FFF2-40B4-BE49-F238E27FC236}">
                <a16:creationId xmlns:a16="http://schemas.microsoft.com/office/drawing/2014/main" id="{A8F8A6CC-3C5B-7CD6-0A10-F38D254708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0090" y="4452202"/>
            <a:ext cx="4654029" cy="2618934"/>
          </a:xfrm>
          <a:prstGeom prst="rect">
            <a:avLst/>
          </a:prstGeom>
        </p:spPr>
      </p:pic>
      <p:pic>
        <p:nvPicPr>
          <p:cNvPr id="26" name="Image 25" descr="Une image contenant texte, intérieur, plafond&#10;&#10;Description générée automatiquement">
            <a:extLst>
              <a:ext uri="{FF2B5EF4-FFF2-40B4-BE49-F238E27FC236}">
                <a16:creationId xmlns:a16="http://schemas.microsoft.com/office/drawing/2014/main" id="{6F8FB7B7-8CB4-8F77-AD12-9BAE90158D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363" y="4452202"/>
            <a:ext cx="4607050" cy="2591465"/>
          </a:xfrm>
          <a:prstGeom prst="rect">
            <a:avLst/>
          </a:prstGeom>
        </p:spPr>
      </p:pic>
      <p:pic>
        <p:nvPicPr>
          <p:cNvPr id="28" name="Image 27" descr="Une image contenant texte, route, extérieur&#10;&#10;Description générée automatiquement">
            <a:extLst>
              <a:ext uri="{FF2B5EF4-FFF2-40B4-BE49-F238E27FC236}">
                <a16:creationId xmlns:a16="http://schemas.microsoft.com/office/drawing/2014/main" id="{CC1B63CA-1B0F-73BC-77B5-72215E69B2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385" y="1115227"/>
            <a:ext cx="4189007" cy="259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208306"/>
      </p:ext>
    </p:extLst>
  </p:cSld>
  <p:clrMapOvr>
    <a:masterClrMapping/>
  </p:clrMapOvr>
  <p:transition spd="med" advClick="0" advTm="15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e 73">
            <a:extLst>
              <a:ext uri="{FF2B5EF4-FFF2-40B4-BE49-F238E27FC236}">
                <a16:creationId xmlns:a16="http://schemas.microsoft.com/office/drawing/2014/main" id="{6F8D0AE3-B532-3F1D-7F57-C5C83C4A9573}"/>
              </a:ext>
            </a:extLst>
          </p:cNvPr>
          <p:cNvGrpSpPr/>
          <p:nvPr/>
        </p:nvGrpSpPr>
        <p:grpSpPr>
          <a:xfrm>
            <a:off x="350583" y="1071646"/>
            <a:ext cx="6296682" cy="4147200"/>
            <a:chOff x="540147" y="1115227"/>
            <a:chExt cx="5465237" cy="3380985"/>
          </a:xfrm>
        </p:grpSpPr>
        <p:pic>
          <p:nvPicPr>
            <p:cNvPr id="28" name="Image 27" descr="Une image contenant texte, route, extérieur&#10;&#10;Description générée automatiquement">
              <a:extLst>
                <a:ext uri="{FF2B5EF4-FFF2-40B4-BE49-F238E27FC236}">
                  <a16:creationId xmlns:a16="http://schemas.microsoft.com/office/drawing/2014/main" id="{CC1B63CA-1B0F-73BC-77B5-72215E69B2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0147" y="1115227"/>
              <a:ext cx="5465237" cy="3380985"/>
            </a:xfrm>
            <a:prstGeom prst="rect">
              <a:avLst/>
            </a:prstGeom>
          </p:spPr>
        </p:pic>
        <p:grpSp>
          <p:nvGrpSpPr>
            <p:cNvPr id="73" name="Groupe 72">
              <a:extLst>
                <a:ext uri="{FF2B5EF4-FFF2-40B4-BE49-F238E27FC236}">
                  <a16:creationId xmlns:a16="http://schemas.microsoft.com/office/drawing/2014/main" id="{66446C01-AD1D-8941-5D46-CD5B857EE184}"/>
                </a:ext>
              </a:extLst>
            </p:cNvPr>
            <p:cNvGrpSpPr/>
            <p:nvPr/>
          </p:nvGrpSpPr>
          <p:grpSpPr>
            <a:xfrm>
              <a:off x="2244887" y="1569955"/>
              <a:ext cx="2511840" cy="2114149"/>
              <a:chOff x="2244887" y="1569955"/>
              <a:chExt cx="2511840" cy="2114149"/>
            </a:xfrm>
          </p:grpSpPr>
          <p:cxnSp>
            <p:nvCxnSpPr>
              <p:cNvPr id="4" name="Connecteur droit 3">
                <a:extLst>
                  <a:ext uri="{FF2B5EF4-FFF2-40B4-BE49-F238E27FC236}">
                    <a16:creationId xmlns:a16="http://schemas.microsoft.com/office/drawing/2014/main" id="{0DAA55D9-22D0-39BB-CDA4-38AC8673F3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48711" y="1569955"/>
                <a:ext cx="0" cy="2114149"/>
              </a:xfrm>
              <a:prstGeom prst="line">
                <a:avLst/>
              </a:prstGeom>
              <a:ln w="22225">
                <a:solidFill>
                  <a:schemeClr val="bg1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7" name="Connecteur droit 6">
                <a:extLst>
                  <a:ext uri="{FF2B5EF4-FFF2-40B4-BE49-F238E27FC236}">
                    <a16:creationId xmlns:a16="http://schemas.microsoft.com/office/drawing/2014/main" id="{EFBB6999-E743-F79F-20DA-CA55810AF5A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44887" y="1569955"/>
                <a:ext cx="1297918" cy="165448"/>
              </a:xfrm>
              <a:prstGeom prst="line">
                <a:avLst/>
              </a:prstGeom>
              <a:ln w="22225">
                <a:solidFill>
                  <a:schemeClr val="bg1"/>
                </a:solidFill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14" name="Connecteur droit 13">
                <a:extLst>
                  <a:ext uri="{FF2B5EF4-FFF2-40B4-BE49-F238E27FC236}">
                    <a16:creationId xmlns:a16="http://schemas.microsoft.com/office/drawing/2014/main" id="{D936DD94-D430-7C7D-A51F-097ECE015C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38459" y="1722725"/>
                <a:ext cx="2803" cy="1310358"/>
              </a:xfrm>
              <a:prstGeom prst="line">
                <a:avLst/>
              </a:prstGeom>
              <a:ln w="22225">
                <a:solidFill>
                  <a:schemeClr val="bg1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7" name="Connecteur droit 26">
                <a:extLst>
                  <a:ext uri="{FF2B5EF4-FFF2-40B4-BE49-F238E27FC236}">
                    <a16:creationId xmlns:a16="http://schemas.microsoft.com/office/drawing/2014/main" id="{49F10C0E-B8AF-98F2-3C3A-C1D333645C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43809" y="3033083"/>
                <a:ext cx="898996" cy="0"/>
              </a:xfrm>
              <a:prstGeom prst="line">
                <a:avLst/>
              </a:prstGeom>
              <a:ln w="22225">
                <a:solidFill>
                  <a:schemeClr val="bg1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6" name="Connecteur droit 35">
                <a:extLst>
                  <a:ext uri="{FF2B5EF4-FFF2-40B4-BE49-F238E27FC236}">
                    <a16:creationId xmlns:a16="http://schemas.microsoft.com/office/drawing/2014/main" id="{CDBFEC2B-4C70-392B-6A25-57F3F90EE5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15092" y="1773554"/>
                <a:ext cx="0" cy="1753848"/>
              </a:xfrm>
              <a:prstGeom prst="line">
                <a:avLst/>
              </a:prstGeom>
              <a:ln w="22225">
                <a:solidFill>
                  <a:schemeClr val="bg1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7" name="Connecteur droit 36">
                <a:extLst>
                  <a:ext uri="{FF2B5EF4-FFF2-40B4-BE49-F238E27FC236}">
                    <a16:creationId xmlns:a16="http://schemas.microsoft.com/office/drawing/2014/main" id="{C87FD70F-041F-A3F7-3A93-A95D367683D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15092" y="1773554"/>
                <a:ext cx="844653" cy="106045"/>
              </a:xfrm>
              <a:prstGeom prst="line">
                <a:avLst/>
              </a:prstGeom>
              <a:ln w="22225">
                <a:solidFill>
                  <a:schemeClr val="bg1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8" name="Connecteur droit 37">
                <a:extLst>
                  <a:ext uri="{FF2B5EF4-FFF2-40B4-BE49-F238E27FC236}">
                    <a16:creationId xmlns:a16="http://schemas.microsoft.com/office/drawing/2014/main" id="{6833A211-2032-C7F2-7FB9-4F6514B11DB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815092" y="3459018"/>
                <a:ext cx="941635" cy="68384"/>
              </a:xfrm>
              <a:prstGeom prst="line">
                <a:avLst/>
              </a:prstGeom>
              <a:ln w="22225">
                <a:solidFill>
                  <a:schemeClr val="bg1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7" name="Connecteur droit 46">
                <a:extLst>
                  <a:ext uri="{FF2B5EF4-FFF2-40B4-BE49-F238E27FC236}">
                    <a16:creationId xmlns:a16="http://schemas.microsoft.com/office/drawing/2014/main" id="{BB7A90AC-DDF6-4887-0E96-97B5FA4CA3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59745" y="1879599"/>
                <a:ext cx="96982" cy="1579419"/>
              </a:xfrm>
              <a:prstGeom prst="line">
                <a:avLst/>
              </a:prstGeom>
              <a:ln w="22225">
                <a:solidFill>
                  <a:schemeClr val="bg1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1" name="Connecteur droit 50">
                <a:extLst>
                  <a:ext uri="{FF2B5EF4-FFF2-40B4-BE49-F238E27FC236}">
                    <a16:creationId xmlns:a16="http://schemas.microsoft.com/office/drawing/2014/main" id="{401F4B21-F488-8201-F0AA-AAE441F158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43809" y="3033083"/>
                <a:ext cx="0" cy="621205"/>
              </a:xfrm>
              <a:prstGeom prst="line">
                <a:avLst/>
              </a:prstGeom>
              <a:ln w="22225">
                <a:solidFill>
                  <a:schemeClr val="bg1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6" name="Connecteur droit 55">
                <a:extLst>
                  <a:ext uri="{FF2B5EF4-FFF2-40B4-BE49-F238E27FC236}">
                    <a16:creationId xmlns:a16="http://schemas.microsoft.com/office/drawing/2014/main" id="{32A69F22-5B3E-422E-D78C-6566F2896D1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244887" y="3654288"/>
                <a:ext cx="398922" cy="29816"/>
              </a:xfrm>
              <a:prstGeom prst="line">
                <a:avLst/>
              </a:prstGeom>
              <a:ln w="22225">
                <a:solidFill>
                  <a:schemeClr val="bg1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</p:grpSp>
      <p:graphicFrame>
        <p:nvGraphicFramePr>
          <p:cNvPr id="102" name="Graphique 101">
            <a:extLst>
              <a:ext uri="{FF2B5EF4-FFF2-40B4-BE49-F238E27FC236}">
                <a16:creationId xmlns:a16="http://schemas.microsoft.com/office/drawing/2014/main" id="{91D99B2A-46A4-1C43-AE7C-A60A238B9BE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12579618"/>
              </p:ext>
            </p:extLst>
          </p:nvPr>
        </p:nvGraphicFramePr>
        <p:xfrm>
          <a:off x="5816771" y="4573484"/>
          <a:ext cx="4920122" cy="26646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B0678B09-0E54-8378-5B91-957D877FE67B}"/>
              </a:ext>
            </a:extLst>
          </p:cNvPr>
          <p:cNvSpPr/>
          <p:nvPr/>
        </p:nvSpPr>
        <p:spPr>
          <a:xfrm>
            <a:off x="0" y="359120"/>
            <a:ext cx="10907713" cy="394963"/>
          </a:xfrm>
          <a:prstGeom prst="rect">
            <a:avLst/>
          </a:prstGeom>
          <a:solidFill>
            <a:srgbClr val="D02228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2422" tIns="22422" rIns="22422" bIns="22422" numCol="1" spcCol="38100" rtlCol="0" anchor="ctr">
            <a:noAutofit/>
          </a:bodyPr>
          <a:lstStyle/>
          <a:p>
            <a:pPr defTabSz="490097"/>
            <a:endParaRPr lang="fr-FR" sz="1720" b="0">
              <a:solidFill>
                <a:srgbClr val="FFFFFF"/>
              </a:solidFill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9" name="Autres avantages">
            <a:extLst>
              <a:ext uri="{FF2B5EF4-FFF2-40B4-BE49-F238E27FC236}">
                <a16:creationId xmlns:a16="http://schemas.microsoft.com/office/drawing/2014/main" id="{EBA001FA-29C9-854F-81DC-F2AE6F56FA66}"/>
              </a:ext>
            </a:extLst>
          </p:cNvPr>
          <p:cNvSpPr txBox="1"/>
          <p:nvPr/>
        </p:nvSpPr>
        <p:spPr>
          <a:xfrm>
            <a:off x="3411780" y="313284"/>
            <a:ext cx="4084153" cy="46878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2608" tIns="42608" rIns="42608" bIns="42608" anchor="ctr">
            <a:spAutoFit/>
          </a:bodyPr>
          <a:lstStyle>
            <a:lvl1pPr>
              <a:defRPr sz="4000"/>
            </a:lvl1pPr>
          </a:lstStyle>
          <a:p>
            <a:r>
              <a:rPr lang="fr-FR" sz="2400">
                <a:solidFill>
                  <a:schemeClr val="bg1"/>
                </a:solidFill>
                <a:latin typeface="Qualy"/>
              </a:rPr>
              <a:t>La solution R’ Booster Wall</a:t>
            </a:r>
            <a:endParaRPr sz="2400">
              <a:solidFill>
                <a:schemeClr val="bg1"/>
              </a:solidFill>
              <a:latin typeface="Qualy"/>
            </a:endParaRP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0C813869-7803-914B-B00F-E00A5565054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0161014" y="6834900"/>
            <a:ext cx="152285" cy="243784"/>
          </a:xfrm>
        </p:spPr>
        <p:txBody>
          <a:bodyPr/>
          <a:lstStyle/>
          <a:p>
            <a:fld id="{86CB4B4D-7CA3-9044-876B-883B54F8677D}" type="slidenum">
              <a:rPr lang="fr-FR" sz="1105"/>
              <a:t>16</a:t>
            </a:fld>
            <a:endParaRPr lang="fr-FR" sz="1105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DDE849EA-8FB5-0B4D-62FC-93F79353905F}"/>
              </a:ext>
            </a:extLst>
          </p:cNvPr>
          <p:cNvSpPr/>
          <p:nvPr/>
        </p:nvSpPr>
        <p:spPr>
          <a:xfrm>
            <a:off x="976546" y="6088586"/>
            <a:ext cx="3009667" cy="72006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342900" marR="0" indent="-342900" algn="l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fr-FR" sz="1400" b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  <a:sym typeface="Helvetica Neue Medium"/>
              </a:rPr>
              <a:t>Surface Air Booster : 52 m</a:t>
            </a:r>
            <a:r>
              <a:rPr lang="fr-FR" sz="1400" b="0" baseline="300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  <a:sym typeface="Helvetica Neue Medium"/>
              </a:rPr>
              <a:t>2</a:t>
            </a:r>
          </a:p>
          <a:p>
            <a:pPr marL="342900" marR="0" indent="-342900" algn="l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fr-FR" sz="14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Helvetica" pitchFamily="2" charset="0"/>
                <a:ea typeface="+mn-ea"/>
                <a:cs typeface="+mn-cs"/>
                <a:sym typeface="Helvetica Neue Medium"/>
              </a:rPr>
              <a:t>Débit total : 2280 m</a:t>
            </a:r>
            <a:r>
              <a:rPr kumimoji="0" lang="fr-FR" sz="1400" b="0" i="0" u="none" strike="noStrike" cap="none" spc="0" normalizeH="0" baseline="3000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Helvetica" pitchFamily="2" charset="0"/>
                <a:ea typeface="+mn-ea"/>
                <a:cs typeface="+mn-cs"/>
                <a:sym typeface="Helvetica Neue Medium"/>
              </a:rPr>
              <a:t>3</a:t>
            </a:r>
            <a:r>
              <a:rPr kumimoji="0" lang="fr-FR" sz="14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Helvetica" pitchFamily="2" charset="0"/>
                <a:ea typeface="+mn-ea"/>
                <a:cs typeface="+mn-cs"/>
                <a:sym typeface="Helvetica Neue Medium"/>
              </a:rPr>
              <a:t>/h</a:t>
            </a:r>
          </a:p>
          <a:p>
            <a:pPr marL="342900" marR="0" indent="-342900" algn="l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fr-FR" sz="1400" b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  <a:sym typeface="Helvetica Neue Medium"/>
              </a:rPr>
              <a:t>Pertes de charges : 110 Pa</a:t>
            </a:r>
            <a:endParaRPr kumimoji="0" lang="fr-FR" sz="1800" b="0" i="0" u="none" strike="noStrike" cap="none" spc="0" normalizeH="0" baseline="0">
              <a:ln>
                <a:noFill/>
              </a:ln>
              <a:solidFill>
                <a:schemeClr val="tx1"/>
              </a:solidFill>
              <a:effectLst/>
              <a:uFillTx/>
              <a:latin typeface="Helvetica" pitchFamily="2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DF1D4B81-AE1B-CDC6-F909-BD25A868FD98}"/>
              </a:ext>
            </a:extLst>
          </p:cNvPr>
          <p:cNvSpPr/>
          <p:nvPr/>
        </p:nvSpPr>
        <p:spPr>
          <a:xfrm>
            <a:off x="7068834" y="1745841"/>
            <a:ext cx="3563179" cy="2012729"/>
          </a:xfrm>
          <a:prstGeom prst="rect">
            <a:avLst/>
          </a:prstGeom>
          <a:noFill/>
          <a:ln w="508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r>
              <a:rPr lang="fr-FR" sz="1400">
                <a:latin typeface="Helvetica" pitchFamily="2" charset="0"/>
              </a:rPr>
              <a:t>Résultat durant l’hiver de 2022-2023 </a:t>
            </a:r>
          </a:p>
          <a:p>
            <a:r>
              <a:rPr lang="fr-FR" sz="1400" b="0">
                <a:latin typeface="Helvetica" pitchFamily="2" charset="0"/>
              </a:rPr>
              <a:t>(à Bordeaux)</a:t>
            </a:r>
          </a:p>
          <a:p>
            <a:endParaRPr lang="fr-FR" sz="1400" b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1400" b="0" err="1">
                <a:solidFill>
                  <a:srgbClr val="000000"/>
                </a:solidFill>
                <a:effectLst/>
                <a:latin typeface="Helvetica" pitchFamily="2" charset="0"/>
              </a:rPr>
              <a:t>T</a:t>
            </a:r>
            <a:r>
              <a:rPr lang="fr-FR" sz="1400" b="0">
                <a:solidFill>
                  <a:srgbClr val="000000"/>
                </a:solidFill>
                <a:effectLst/>
                <a:latin typeface="Helvetica" pitchFamily="2" charset="0"/>
              </a:rPr>
              <a:t>° max (Delta </a:t>
            </a:r>
            <a:r>
              <a:rPr lang="fr-FR" sz="1400" b="0" err="1">
                <a:solidFill>
                  <a:srgbClr val="000000"/>
                </a:solidFill>
                <a:effectLst/>
                <a:latin typeface="Helvetica" pitchFamily="2" charset="0"/>
              </a:rPr>
              <a:t>T</a:t>
            </a:r>
            <a:r>
              <a:rPr lang="fr-FR" sz="1400" b="0">
                <a:solidFill>
                  <a:srgbClr val="000000"/>
                </a:solidFill>
                <a:effectLst/>
                <a:latin typeface="Helvetica" pitchFamily="2" charset="0"/>
              </a:rPr>
              <a:t>)</a:t>
            </a:r>
            <a:r>
              <a:rPr lang="fr-FR" sz="1400">
                <a:solidFill>
                  <a:srgbClr val="000000"/>
                </a:solidFill>
                <a:effectLst/>
                <a:latin typeface="Helvetica" pitchFamily="2" charset="0"/>
              </a:rPr>
              <a:t> : 40,04 °C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1400" b="0" err="1">
                <a:solidFill>
                  <a:srgbClr val="000000"/>
                </a:solidFill>
                <a:effectLst/>
                <a:latin typeface="Helvetica" pitchFamily="2" charset="0"/>
              </a:rPr>
              <a:t>T</a:t>
            </a:r>
            <a:r>
              <a:rPr lang="fr-FR" sz="1400" b="0">
                <a:solidFill>
                  <a:srgbClr val="000000"/>
                </a:solidFill>
                <a:effectLst/>
                <a:latin typeface="Helvetica" pitchFamily="2" charset="0"/>
              </a:rPr>
              <a:t>° max soufflage : </a:t>
            </a:r>
            <a:r>
              <a:rPr lang="fr-FR" sz="1400">
                <a:solidFill>
                  <a:srgbClr val="000000"/>
                </a:solidFill>
                <a:effectLst/>
                <a:latin typeface="Helvetica" pitchFamily="2" charset="0"/>
              </a:rPr>
              <a:t>56,7 °C </a:t>
            </a:r>
            <a:r>
              <a:rPr lang="fr-FR" sz="1400" b="0">
                <a:solidFill>
                  <a:srgbClr val="000000"/>
                </a:solidFill>
                <a:effectLst/>
                <a:latin typeface="Helvetica" pitchFamily="2" charset="0"/>
              </a:rPr>
              <a:t>(12/11/2022)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1400" b="0" err="1">
                <a:solidFill>
                  <a:srgbClr val="000000"/>
                </a:solidFill>
                <a:effectLst/>
                <a:latin typeface="Helvetica" pitchFamily="2" charset="0"/>
              </a:rPr>
              <a:t>T</a:t>
            </a:r>
            <a:r>
              <a:rPr lang="fr-FR" sz="1400" b="0">
                <a:solidFill>
                  <a:srgbClr val="000000"/>
                </a:solidFill>
                <a:effectLst/>
                <a:latin typeface="Helvetica" pitchFamily="2" charset="0"/>
              </a:rPr>
              <a:t>° moyenne de soufflage : </a:t>
            </a:r>
            <a:r>
              <a:rPr lang="fr-FR" sz="1400">
                <a:solidFill>
                  <a:srgbClr val="000000"/>
                </a:solidFill>
                <a:effectLst/>
                <a:latin typeface="Helvetica" pitchFamily="2" charset="0"/>
              </a:rPr>
              <a:t>29,6 °C</a:t>
            </a:r>
            <a:endParaRPr lang="fr-FR" sz="1400" b="0">
              <a:solidFill>
                <a:srgbClr val="000000"/>
              </a:solidFill>
              <a:effectLst/>
              <a:latin typeface="Times"/>
            </a:endParaRPr>
          </a:p>
          <a:p>
            <a:pPr algn="l"/>
            <a:endParaRPr lang="fr-FR" sz="1400" b="0">
              <a:solidFill>
                <a:srgbClr val="000000"/>
              </a:solidFill>
              <a:effectLst/>
              <a:latin typeface="Times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1400" b="0">
                <a:solidFill>
                  <a:srgbClr val="000000"/>
                </a:solidFill>
                <a:effectLst/>
                <a:latin typeface="Helvetica" pitchFamily="2" charset="0"/>
              </a:rPr>
              <a:t>Puissance Max : </a:t>
            </a:r>
            <a:r>
              <a:rPr lang="fr-FR" sz="1400">
                <a:solidFill>
                  <a:srgbClr val="000000"/>
                </a:solidFill>
                <a:effectLst/>
                <a:latin typeface="Helvetica" pitchFamily="2" charset="0"/>
              </a:rPr>
              <a:t>29 kW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1400" b="0">
                <a:solidFill>
                  <a:srgbClr val="000000"/>
                </a:solidFill>
                <a:effectLst/>
                <a:latin typeface="Helvetica" pitchFamily="2" charset="0"/>
              </a:rPr>
              <a:t>Puissance Max/m</a:t>
            </a:r>
            <a:r>
              <a:rPr lang="fr-FR" sz="1400" b="0" baseline="30000">
                <a:solidFill>
                  <a:srgbClr val="000000"/>
                </a:solidFill>
                <a:effectLst/>
                <a:latin typeface="Helvetica" pitchFamily="2" charset="0"/>
              </a:rPr>
              <a:t>2</a:t>
            </a:r>
            <a:r>
              <a:rPr lang="fr-FR" sz="1400" b="0">
                <a:solidFill>
                  <a:srgbClr val="000000"/>
                </a:solidFill>
                <a:effectLst/>
                <a:latin typeface="Helvetica" pitchFamily="2" charset="0"/>
              </a:rPr>
              <a:t> :</a:t>
            </a:r>
            <a:r>
              <a:rPr lang="fr-FR" sz="1400">
                <a:solidFill>
                  <a:srgbClr val="000000"/>
                </a:solidFill>
                <a:effectLst/>
                <a:latin typeface="Helvetica" pitchFamily="2" charset="0"/>
              </a:rPr>
              <a:t> 6</a:t>
            </a:r>
            <a:r>
              <a:rPr lang="fr-FR" sz="1400">
                <a:latin typeface="Helvetica" pitchFamily="2" charset="0"/>
              </a:rPr>
              <a:t>05</a:t>
            </a:r>
            <a:r>
              <a:rPr lang="fr-FR" sz="1400">
                <a:solidFill>
                  <a:srgbClr val="000000"/>
                </a:solidFill>
                <a:effectLst/>
                <a:latin typeface="Helvetica" pitchFamily="2" charset="0"/>
              </a:rPr>
              <a:t> W/m</a:t>
            </a:r>
            <a:r>
              <a:rPr lang="fr-FR" sz="1400" baseline="30000">
                <a:solidFill>
                  <a:srgbClr val="000000"/>
                </a:solidFill>
                <a:effectLst/>
                <a:latin typeface="Helvetica" pitchFamily="2" charset="0"/>
              </a:rPr>
              <a:t>2</a:t>
            </a:r>
          </a:p>
        </p:txBody>
      </p:sp>
      <p:sp>
        <p:nvSpPr>
          <p:cNvPr id="85" name="ZoneTexte 84">
            <a:extLst>
              <a:ext uri="{FF2B5EF4-FFF2-40B4-BE49-F238E27FC236}">
                <a16:creationId xmlns:a16="http://schemas.microsoft.com/office/drawing/2014/main" id="{E4EDDD05-B8F0-3DD0-0463-9C2A683EA51C}"/>
              </a:ext>
            </a:extLst>
          </p:cNvPr>
          <p:cNvSpPr txBox="1"/>
          <p:nvPr/>
        </p:nvSpPr>
        <p:spPr>
          <a:xfrm>
            <a:off x="6365301" y="6897141"/>
            <a:ext cx="4040808" cy="319958"/>
          </a:xfrm>
          <a:prstGeom prst="rect">
            <a:avLst/>
          </a:prstGeom>
          <a:solidFill>
            <a:schemeClr val="bg1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T° Extérieure</a:t>
            </a:r>
            <a:r>
              <a:rPr kumimoji="0" lang="fr-FR" sz="16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             </a:t>
            </a:r>
            <a:r>
              <a:rPr kumimoji="0" lang="fr-FR" sz="1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T° </a:t>
            </a:r>
            <a:r>
              <a:rPr lang="fr-FR" sz="1400"/>
              <a:t>Soufflage</a:t>
            </a:r>
            <a:endParaRPr kumimoji="0" lang="fr-FR" sz="16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87" name="Connecteur droit 86">
            <a:extLst>
              <a:ext uri="{FF2B5EF4-FFF2-40B4-BE49-F238E27FC236}">
                <a16:creationId xmlns:a16="http://schemas.microsoft.com/office/drawing/2014/main" id="{7136B49D-9628-AF09-D2E3-772816396EFC}"/>
              </a:ext>
            </a:extLst>
          </p:cNvPr>
          <p:cNvCxnSpPr>
            <a:cxnSpLocks/>
          </p:cNvCxnSpPr>
          <p:nvPr/>
        </p:nvCxnSpPr>
        <p:spPr>
          <a:xfrm>
            <a:off x="8426244" y="7078684"/>
            <a:ext cx="300468" cy="0"/>
          </a:xfrm>
          <a:prstGeom prst="line">
            <a:avLst/>
          </a:prstGeom>
          <a:noFill/>
          <a:ln w="76200" cap="flat">
            <a:solidFill>
              <a:srgbClr val="C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0" name="Connecteur droit 89">
            <a:extLst>
              <a:ext uri="{FF2B5EF4-FFF2-40B4-BE49-F238E27FC236}">
                <a16:creationId xmlns:a16="http://schemas.microsoft.com/office/drawing/2014/main" id="{5378BB59-A878-CE05-F11D-DECF73F6826C}"/>
              </a:ext>
            </a:extLst>
          </p:cNvPr>
          <p:cNvCxnSpPr>
            <a:cxnSpLocks/>
          </p:cNvCxnSpPr>
          <p:nvPr/>
        </p:nvCxnSpPr>
        <p:spPr>
          <a:xfrm>
            <a:off x="6498194" y="7078684"/>
            <a:ext cx="300468" cy="0"/>
          </a:xfrm>
          <a:prstGeom prst="line">
            <a:avLst/>
          </a:prstGeom>
          <a:noFill/>
          <a:ln w="76200" cap="flat">
            <a:solidFill>
              <a:srgbClr val="5AADE3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2" name="Connecteur droit avec flèche 91">
            <a:extLst>
              <a:ext uri="{FF2B5EF4-FFF2-40B4-BE49-F238E27FC236}">
                <a16:creationId xmlns:a16="http://schemas.microsoft.com/office/drawing/2014/main" id="{FA172345-CC94-D772-032E-F65377DF1D2C}"/>
              </a:ext>
            </a:extLst>
          </p:cNvPr>
          <p:cNvCxnSpPr>
            <a:cxnSpLocks/>
          </p:cNvCxnSpPr>
          <p:nvPr/>
        </p:nvCxnSpPr>
        <p:spPr>
          <a:xfrm>
            <a:off x="6877228" y="6376318"/>
            <a:ext cx="198564" cy="167265"/>
          </a:xfrm>
          <a:prstGeom prst="straightConnector1">
            <a:avLst/>
          </a:prstGeom>
          <a:noFill/>
          <a:ln w="3175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3" name="ZoneTexte 92">
            <a:extLst>
              <a:ext uri="{FF2B5EF4-FFF2-40B4-BE49-F238E27FC236}">
                <a16:creationId xmlns:a16="http://schemas.microsoft.com/office/drawing/2014/main" id="{A02D9AA8-96EF-C363-B47C-9E717EF42BC7}"/>
              </a:ext>
            </a:extLst>
          </p:cNvPr>
          <p:cNvSpPr txBox="1"/>
          <p:nvPr/>
        </p:nvSpPr>
        <p:spPr>
          <a:xfrm>
            <a:off x="6382431" y="6103224"/>
            <a:ext cx="622974" cy="289181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400" b="0"/>
              <a:t>8h50</a:t>
            </a:r>
            <a:endParaRPr kumimoji="0" lang="fr-FR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94" name="Connecteur droit avec flèche 93">
            <a:extLst>
              <a:ext uri="{FF2B5EF4-FFF2-40B4-BE49-F238E27FC236}">
                <a16:creationId xmlns:a16="http://schemas.microsoft.com/office/drawing/2014/main" id="{82591048-DA30-E80E-67C5-CAA35D41B9F8}"/>
              </a:ext>
            </a:extLst>
          </p:cNvPr>
          <p:cNvCxnSpPr>
            <a:cxnSpLocks/>
          </p:cNvCxnSpPr>
          <p:nvPr/>
        </p:nvCxnSpPr>
        <p:spPr>
          <a:xfrm flipH="1">
            <a:off x="9217773" y="6269095"/>
            <a:ext cx="152938" cy="157442"/>
          </a:xfrm>
          <a:prstGeom prst="straightConnector1">
            <a:avLst/>
          </a:prstGeom>
          <a:noFill/>
          <a:ln w="3175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5" name="ZoneTexte 94">
            <a:extLst>
              <a:ext uri="{FF2B5EF4-FFF2-40B4-BE49-F238E27FC236}">
                <a16:creationId xmlns:a16="http://schemas.microsoft.com/office/drawing/2014/main" id="{204906D6-B9E7-53D3-D6B9-B5AC49673BB3}"/>
              </a:ext>
            </a:extLst>
          </p:cNvPr>
          <p:cNvSpPr txBox="1"/>
          <p:nvPr/>
        </p:nvSpPr>
        <p:spPr>
          <a:xfrm>
            <a:off x="9097163" y="5994783"/>
            <a:ext cx="969349" cy="289181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400" b="0"/>
              <a:t>17h00</a:t>
            </a:r>
            <a:endParaRPr kumimoji="0" lang="fr-FR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97" name="Connecteur droit avec flèche 96">
            <a:extLst>
              <a:ext uri="{FF2B5EF4-FFF2-40B4-BE49-F238E27FC236}">
                <a16:creationId xmlns:a16="http://schemas.microsoft.com/office/drawing/2014/main" id="{A29B8EC3-00E9-AEC7-6C2F-5757A6AE5909}"/>
              </a:ext>
            </a:extLst>
          </p:cNvPr>
          <p:cNvCxnSpPr>
            <a:cxnSpLocks/>
          </p:cNvCxnSpPr>
          <p:nvPr/>
        </p:nvCxnSpPr>
        <p:spPr>
          <a:xfrm>
            <a:off x="7987775" y="5007079"/>
            <a:ext cx="82033" cy="172162"/>
          </a:xfrm>
          <a:prstGeom prst="straightConnector1">
            <a:avLst/>
          </a:prstGeom>
          <a:noFill/>
          <a:ln w="3175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0" name="ZoneTexte 99">
            <a:extLst>
              <a:ext uri="{FF2B5EF4-FFF2-40B4-BE49-F238E27FC236}">
                <a16:creationId xmlns:a16="http://schemas.microsoft.com/office/drawing/2014/main" id="{201294B2-DF63-06FF-49E6-67B279C67A1A}"/>
              </a:ext>
            </a:extLst>
          </p:cNvPr>
          <p:cNvSpPr txBox="1"/>
          <p:nvPr/>
        </p:nvSpPr>
        <p:spPr>
          <a:xfrm>
            <a:off x="7495933" y="4755078"/>
            <a:ext cx="778715" cy="289181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400" b="0"/>
              <a:t>13h00</a:t>
            </a:r>
            <a:endParaRPr kumimoji="0" lang="fr-FR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436320C-F53B-F9A5-FD70-874F8B678B43}"/>
              </a:ext>
            </a:extLst>
          </p:cNvPr>
          <p:cNvSpPr/>
          <p:nvPr/>
        </p:nvSpPr>
        <p:spPr>
          <a:xfrm>
            <a:off x="6976510" y="1476502"/>
            <a:ext cx="3752602" cy="2664000"/>
          </a:xfrm>
          <a:prstGeom prst="rect">
            <a:avLst/>
          </a:prstGeom>
          <a:noFill/>
          <a:ln w="19050" cap="flat">
            <a:solidFill>
              <a:srgbClr val="C0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FD3B691-036B-74BC-8DC3-CCF3D0E929B8}"/>
              </a:ext>
            </a:extLst>
          </p:cNvPr>
          <p:cNvSpPr/>
          <p:nvPr/>
        </p:nvSpPr>
        <p:spPr>
          <a:xfrm>
            <a:off x="2429195" y="1808502"/>
            <a:ext cx="61200" cy="2347200"/>
          </a:xfrm>
          <a:prstGeom prst="rect">
            <a:avLst/>
          </a:prstGeom>
          <a:gradFill flip="none" rotWithShape="1">
            <a:gsLst>
              <a:gs pos="74000">
                <a:srgbClr val="FAE232"/>
              </a:gs>
              <a:gs pos="26000">
                <a:schemeClr val="accent1">
                  <a:lumMod val="70000"/>
                </a:schemeClr>
              </a:gs>
            </a:gsLst>
            <a:lin ang="1800000" scaled="0"/>
            <a:tileRect/>
          </a:gra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156F45D-E5CB-C493-09B0-2F4121C6859F}"/>
              </a:ext>
            </a:extLst>
          </p:cNvPr>
          <p:cNvSpPr/>
          <p:nvPr/>
        </p:nvSpPr>
        <p:spPr>
          <a:xfrm>
            <a:off x="2431876" y="4094868"/>
            <a:ext cx="223200" cy="61200"/>
          </a:xfrm>
          <a:prstGeom prst="rect">
            <a:avLst/>
          </a:prstGeom>
          <a:solidFill>
            <a:srgbClr val="FAE232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5" name="Flèche vers la droite 24">
            <a:extLst>
              <a:ext uri="{FF2B5EF4-FFF2-40B4-BE49-F238E27FC236}">
                <a16:creationId xmlns:a16="http://schemas.microsoft.com/office/drawing/2014/main" id="{81432CDF-DE36-4AB4-521A-F03CB503B633}"/>
              </a:ext>
            </a:extLst>
          </p:cNvPr>
          <p:cNvSpPr/>
          <p:nvPr/>
        </p:nvSpPr>
        <p:spPr>
          <a:xfrm rot="16200000">
            <a:off x="1451633" y="2875660"/>
            <a:ext cx="2347200" cy="115200"/>
          </a:xfrm>
          <a:prstGeom prst="rightArrow">
            <a:avLst/>
          </a:prstGeom>
          <a:gradFill flip="none" rotWithShape="1">
            <a:gsLst>
              <a:gs pos="25000">
                <a:schemeClr val="accent4"/>
              </a:gs>
              <a:gs pos="57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lin ang="1800000" scaled="0"/>
            <a:tileRect/>
          </a:gra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59D05BF-4888-D8D2-FF19-4B4F1325A57D}"/>
              </a:ext>
            </a:extLst>
          </p:cNvPr>
          <p:cNvSpPr/>
          <p:nvPr/>
        </p:nvSpPr>
        <p:spPr>
          <a:xfrm>
            <a:off x="3327310" y="1886134"/>
            <a:ext cx="61200" cy="1404000"/>
          </a:xfrm>
          <a:prstGeom prst="rect">
            <a:avLst/>
          </a:prstGeom>
          <a:gradFill flip="none" rotWithShape="1">
            <a:gsLst>
              <a:gs pos="75000">
                <a:schemeClr val="accent4"/>
              </a:gs>
              <a:gs pos="24000">
                <a:schemeClr val="accent1">
                  <a:lumMod val="89000"/>
                </a:schemeClr>
              </a:gs>
              <a:gs pos="37000">
                <a:schemeClr val="accent1">
                  <a:lumMod val="75000"/>
                </a:schemeClr>
              </a:gs>
              <a:gs pos="17000">
                <a:schemeClr val="accent1">
                  <a:lumMod val="70000"/>
                </a:schemeClr>
              </a:gs>
            </a:gsLst>
            <a:lin ang="1800000" scaled="0"/>
            <a:tileRect/>
          </a:gra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EC43C716-C86A-6999-021D-01A4D502AEBE}"/>
              </a:ext>
            </a:extLst>
          </p:cNvPr>
          <p:cNvSpPr/>
          <p:nvPr/>
        </p:nvSpPr>
        <p:spPr>
          <a:xfrm>
            <a:off x="3328552" y="3289302"/>
            <a:ext cx="223200" cy="61200"/>
          </a:xfrm>
          <a:prstGeom prst="rect">
            <a:avLst/>
          </a:prstGeom>
          <a:solidFill>
            <a:srgbClr val="FAE232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45" name="Flèche vers la droite 44">
            <a:extLst>
              <a:ext uri="{FF2B5EF4-FFF2-40B4-BE49-F238E27FC236}">
                <a16:creationId xmlns:a16="http://schemas.microsoft.com/office/drawing/2014/main" id="{322994AD-4F99-D720-FDB9-0ACBF530BD00}"/>
              </a:ext>
            </a:extLst>
          </p:cNvPr>
          <p:cNvSpPr/>
          <p:nvPr/>
        </p:nvSpPr>
        <p:spPr>
          <a:xfrm rot="16200000">
            <a:off x="2788684" y="2521273"/>
            <a:ext cx="1476000" cy="115200"/>
          </a:xfrm>
          <a:prstGeom prst="rightArrow">
            <a:avLst/>
          </a:prstGeom>
          <a:gradFill flip="none" rotWithShape="1">
            <a:gsLst>
              <a:gs pos="25000">
                <a:schemeClr val="accent4"/>
              </a:gs>
              <a:gs pos="57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lin ang="1800000" scaled="0"/>
            <a:tileRect/>
          </a:gra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7D66D302-4C13-E956-FFF3-F72CAAF468F1}"/>
              </a:ext>
            </a:extLst>
          </p:cNvPr>
          <p:cNvSpPr/>
          <p:nvPr/>
        </p:nvSpPr>
        <p:spPr>
          <a:xfrm>
            <a:off x="4533990" y="2006972"/>
            <a:ext cx="61200" cy="1872000"/>
          </a:xfrm>
          <a:prstGeom prst="rect">
            <a:avLst/>
          </a:prstGeom>
          <a:gradFill flip="none" rotWithShape="1">
            <a:gsLst>
              <a:gs pos="75000">
                <a:schemeClr val="accent4"/>
              </a:gs>
              <a:gs pos="24000">
                <a:schemeClr val="accent1">
                  <a:lumMod val="89000"/>
                </a:schemeClr>
              </a:gs>
              <a:gs pos="37000">
                <a:schemeClr val="accent1">
                  <a:lumMod val="75000"/>
                </a:schemeClr>
              </a:gs>
              <a:gs pos="17000">
                <a:schemeClr val="accent1">
                  <a:lumMod val="70000"/>
                </a:schemeClr>
              </a:gs>
            </a:gsLst>
            <a:lin ang="1800000" scaled="0"/>
            <a:tileRect/>
          </a:gra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235C593-3646-A31F-1370-4C3CE9795C14}"/>
              </a:ext>
            </a:extLst>
          </p:cNvPr>
          <p:cNvSpPr/>
          <p:nvPr/>
        </p:nvSpPr>
        <p:spPr>
          <a:xfrm>
            <a:off x="4535974" y="3861204"/>
            <a:ext cx="223200" cy="61200"/>
          </a:xfrm>
          <a:prstGeom prst="rect">
            <a:avLst/>
          </a:prstGeom>
          <a:solidFill>
            <a:srgbClr val="FAE232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49" name="Flèche vers la droite 48">
            <a:extLst>
              <a:ext uri="{FF2B5EF4-FFF2-40B4-BE49-F238E27FC236}">
                <a16:creationId xmlns:a16="http://schemas.microsoft.com/office/drawing/2014/main" id="{8EB806AC-ADA7-AD27-03BD-12E836AB6ED8}"/>
              </a:ext>
            </a:extLst>
          </p:cNvPr>
          <p:cNvSpPr/>
          <p:nvPr/>
        </p:nvSpPr>
        <p:spPr>
          <a:xfrm rot="16200000">
            <a:off x="3794687" y="2883098"/>
            <a:ext cx="1872000" cy="115200"/>
          </a:xfrm>
          <a:prstGeom prst="rightArrow">
            <a:avLst/>
          </a:prstGeom>
          <a:gradFill flip="none" rotWithShape="1">
            <a:gsLst>
              <a:gs pos="25000">
                <a:schemeClr val="accent4"/>
              </a:gs>
              <a:gs pos="57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lin ang="1800000" scaled="0"/>
            <a:tileRect/>
          </a:gra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89D0A11B-88FD-CE78-E194-3318A8D8ABBC}"/>
              </a:ext>
            </a:extLst>
          </p:cNvPr>
          <p:cNvSpPr/>
          <p:nvPr/>
        </p:nvSpPr>
        <p:spPr>
          <a:xfrm>
            <a:off x="4207485" y="2015788"/>
            <a:ext cx="61200" cy="1872000"/>
          </a:xfrm>
          <a:prstGeom prst="rect">
            <a:avLst/>
          </a:prstGeom>
          <a:gradFill flip="none" rotWithShape="1">
            <a:gsLst>
              <a:gs pos="75000">
                <a:schemeClr val="accent4"/>
              </a:gs>
              <a:gs pos="24000">
                <a:schemeClr val="accent1">
                  <a:lumMod val="89000"/>
                </a:schemeClr>
              </a:gs>
              <a:gs pos="37000">
                <a:schemeClr val="accent1">
                  <a:lumMod val="75000"/>
                </a:schemeClr>
              </a:gs>
              <a:gs pos="17000">
                <a:schemeClr val="accent1">
                  <a:lumMod val="70000"/>
                </a:schemeClr>
              </a:gs>
            </a:gsLst>
            <a:lin ang="1800000" scaled="0"/>
            <a:tileRect/>
          </a:gra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E88838F3-0D02-E563-2C3E-10878E15E02B}"/>
              </a:ext>
            </a:extLst>
          </p:cNvPr>
          <p:cNvSpPr/>
          <p:nvPr/>
        </p:nvSpPr>
        <p:spPr>
          <a:xfrm>
            <a:off x="4206437" y="3886433"/>
            <a:ext cx="223200" cy="61200"/>
          </a:xfrm>
          <a:prstGeom prst="rect">
            <a:avLst/>
          </a:prstGeom>
          <a:solidFill>
            <a:srgbClr val="FAE232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53" name="Flèche vers la droite 52">
            <a:extLst>
              <a:ext uri="{FF2B5EF4-FFF2-40B4-BE49-F238E27FC236}">
                <a16:creationId xmlns:a16="http://schemas.microsoft.com/office/drawing/2014/main" id="{DE9A21F6-8DDA-DF68-0288-89317A9D40CD}"/>
              </a:ext>
            </a:extLst>
          </p:cNvPr>
          <p:cNvSpPr/>
          <p:nvPr/>
        </p:nvSpPr>
        <p:spPr>
          <a:xfrm rot="16200000">
            <a:off x="3427322" y="2875659"/>
            <a:ext cx="1944000" cy="115200"/>
          </a:xfrm>
          <a:prstGeom prst="rightArrow">
            <a:avLst/>
          </a:prstGeom>
          <a:gradFill flip="none" rotWithShape="1">
            <a:gsLst>
              <a:gs pos="25000">
                <a:schemeClr val="accent4"/>
              </a:gs>
              <a:gs pos="57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lin ang="1800000" scaled="0"/>
            <a:tileRect/>
          </a:gra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290715AE-AD5E-8B76-90F5-B17854B9CBF5}"/>
              </a:ext>
            </a:extLst>
          </p:cNvPr>
          <p:cNvSpPr/>
          <p:nvPr/>
        </p:nvSpPr>
        <p:spPr>
          <a:xfrm>
            <a:off x="2866663" y="1891772"/>
            <a:ext cx="61200" cy="1404000"/>
          </a:xfrm>
          <a:prstGeom prst="rect">
            <a:avLst/>
          </a:prstGeom>
          <a:gradFill flip="none" rotWithShape="1">
            <a:gsLst>
              <a:gs pos="75000">
                <a:schemeClr val="accent4"/>
              </a:gs>
              <a:gs pos="24000">
                <a:schemeClr val="accent1">
                  <a:lumMod val="89000"/>
                </a:schemeClr>
              </a:gs>
              <a:gs pos="37000">
                <a:schemeClr val="accent1">
                  <a:lumMod val="75000"/>
                </a:schemeClr>
              </a:gs>
              <a:gs pos="17000">
                <a:schemeClr val="accent1">
                  <a:lumMod val="70000"/>
                </a:schemeClr>
              </a:gs>
            </a:gsLst>
            <a:lin ang="1800000" scaled="0"/>
            <a:tileRect/>
          </a:gra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82A5B7C7-3B9F-3B08-3760-1F7C58B93CDC}"/>
              </a:ext>
            </a:extLst>
          </p:cNvPr>
          <p:cNvSpPr/>
          <p:nvPr/>
        </p:nvSpPr>
        <p:spPr>
          <a:xfrm>
            <a:off x="2868086" y="3289302"/>
            <a:ext cx="223200" cy="61200"/>
          </a:xfrm>
          <a:prstGeom prst="rect">
            <a:avLst/>
          </a:prstGeom>
          <a:solidFill>
            <a:srgbClr val="FAE232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57" name="Flèche vers la droite 56">
            <a:extLst>
              <a:ext uri="{FF2B5EF4-FFF2-40B4-BE49-F238E27FC236}">
                <a16:creationId xmlns:a16="http://schemas.microsoft.com/office/drawing/2014/main" id="{D23ED0C6-6259-EAE9-4933-58672777C19D}"/>
              </a:ext>
            </a:extLst>
          </p:cNvPr>
          <p:cNvSpPr/>
          <p:nvPr/>
        </p:nvSpPr>
        <p:spPr>
          <a:xfrm rot="16200000">
            <a:off x="2324358" y="2508798"/>
            <a:ext cx="1476000" cy="115200"/>
          </a:xfrm>
          <a:prstGeom prst="rightArrow">
            <a:avLst/>
          </a:prstGeom>
          <a:gradFill flip="none" rotWithShape="1">
            <a:gsLst>
              <a:gs pos="25000">
                <a:schemeClr val="accent4"/>
              </a:gs>
              <a:gs pos="57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lin ang="1800000" scaled="0"/>
            <a:tileRect/>
          </a:gra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FF055724-4A4F-A8CC-55D2-6C2D742DE861}"/>
              </a:ext>
            </a:extLst>
          </p:cNvPr>
          <p:cNvSpPr/>
          <p:nvPr/>
        </p:nvSpPr>
        <p:spPr>
          <a:xfrm>
            <a:off x="4838246" y="2118205"/>
            <a:ext cx="61200" cy="1728000"/>
          </a:xfrm>
          <a:prstGeom prst="rect">
            <a:avLst/>
          </a:prstGeom>
          <a:gradFill flip="none" rotWithShape="1">
            <a:gsLst>
              <a:gs pos="75000">
                <a:schemeClr val="accent4"/>
              </a:gs>
              <a:gs pos="24000">
                <a:schemeClr val="accent1">
                  <a:lumMod val="89000"/>
                </a:schemeClr>
              </a:gs>
              <a:gs pos="37000">
                <a:schemeClr val="accent1">
                  <a:lumMod val="75000"/>
                </a:schemeClr>
              </a:gs>
              <a:gs pos="17000">
                <a:schemeClr val="accent1">
                  <a:lumMod val="70000"/>
                </a:schemeClr>
              </a:gs>
            </a:gsLst>
            <a:lin ang="1800000" scaled="0"/>
            <a:tileRect/>
          </a:gra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14121B26-82C0-C4C5-351B-6C72ADC9B211}"/>
              </a:ext>
            </a:extLst>
          </p:cNvPr>
          <p:cNvSpPr/>
          <p:nvPr/>
        </p:nvSpPr>
        <p:spPr>
          <a:xfrm>
            <a:off x="4838956" y="3836127"/>
            <a:ext cx="223200" cy="61200"/>
          </a:xfrm>
          <a:prstGeom prst="rect">
            <a:avLst/>
          </a:prstGeom>
          <a:solidFill>
            <a:srgbClr val="FAE232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60" name="Flèche vers la droite 59">
            <a:extLst>
              <a:ext uri="{FF2B5EF4-FFF2-40B4-BE49-F238E27FC236}">
                <a16:creationId xmlns:a16="http://schemas.microsoft.com/office/drawing/2014/main" id="{2314946D-342E-1D1E-73B9-1891E7FAF12D}"/>
              </a:ext>
            </a:extLst>
          </p:cNvPr>
          <p:cNvSpPr/>
          <p:nvPr/>
        </p:nvSpPr>
        <p:spPr>
          <a:xfrm rot="16200000">
            <a:off x="4132939" y="2919099"/>
            <a:ext cx="1800000" cy="115200"/>
          </a:xfrm>
          <a:prstGeom prst="rightArrow">
            <a:avLst/>
          </a:prstGeom>
          <a:gradFill flip="none" rotWithShape="1">
            <a:gsLst>
              <a:gs pos="25000">
                <a:schemeClr val="accent4"/>
              </a:gs>
              <a:gs pos="57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lin ang="1800000" scaled="0"/>
            <a:tileRect/>
          </a:gra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F86DF2D1-8EC6-FFBD-8080-B2D417AD6713}"/>
              </a:ext>
            </a:extLst>
          </p:cNvPr>
          <p:cNvSpPr/>
          <p:nvPr/>
        </p:nvSpPr>
        <p:spPr>
          <a:xfrm>
            <a:off x="701967" y="5953124"/>
            <a:ext cx="3454456" cy="1008000"/>
          </a:xfrm>
          <a:prstGeom prst="rect">
            <a:avLst/>
          </a:prstGeom>
          <a:noFill/>
          <a:ln w="19050" cap="flat">
            <a:solidFill>
              <a:srgbClr val="C0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66" name="Flèche droite rayée 65">
            <a:extLst>
              <a:ext uri="{FF2B5EF4-FFF2-40B4-BE49-F238E27FC236}">
                <a16:creationId xmlns:a16="http://schemas.microsoft.com/office/drawing/2014/main" id="{D5F70CEA-E65E-0F4D-0593-BEBA72F51661}"/>
              </a:ext>
            </a:extLst>
          </p:cNvPr>
          <p:cNvSpPr/>
          <p:nvPr/>
        </p:nvSpPr>
        <p:spPr>
          <a:xfrm>
            <a:off x="4609526" y="6246346"/>
            <a:ext cx="552323" cy="317096"/>
          </a:xfrm>
          <a:prstGeom prst="stripedRightArrow">
            <a:avLst/>
          </a:prstGeom>
          <a:solidFill>
            <a:srgbClr val="D02228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1542" tIns="11542" rIns="11542" bIns="11542" numCol="1" spcCol="38100" rtlCol="0" anchor="ctr">
            <a:spAutoFit/>
          </a:bodyPr>
          <a:lstStyle/>
          <a:p>
            <a:pPr defTabSz="252302"/>
            <a:endParaRPr lang="fr-FR" sz="886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3" name="Espace réservé du numéro de diapositive 9">
            <a:extLst>
              <a:ext uri="{FF2B5EF4-FFF2-40B4-BE49-F238E27FC236}">
                <a16:creationId xmlns:a16="http://schemas.microsoft.com/office/drawing/2014/main" id="{94251225-44E7-83F9-2871-E2E7A74B3CCD}"/>
              </a:ext>
            </a:extLst>
          </p:cNvPr>
          <p:cNvSpPr txBox="1">
            <a:spLocks/>
          </p:cNvSpPr>
          <p:nvPr/>
        </p:nvSpPr>
        <p:spPr>
          <a:xfrm>
            <a:off x="10336695" y="7254679"/>
            <a:ext cx="152285" cy="243784"/>
          </a:xfrm>
          <a:prstGeom prst="rect">
            <a:avLst/>
          </a:prstGeom>
          <a:ln w="3175">
            <a:miter lim="400000"/>
          </a:ln>
        </p:spPr>
        <p:txBody>
          <a:bodyPr wrap="none" lIns="36512" tIns="36512" rIns="36512" bIns="36512">
            <a:spAutoFit/>
          </a:bodyPr>
          <a:lstStyle>
            <a:defPPr marL="0" marR="0" indent="0" algn="l" defTabSz="461589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0280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334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indent="115397" algn="ctr" defTabSz="40280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15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230795" algn="ctr" defTabSz="40280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15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346192" algn="ctr" defTabSz="40280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15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461589" algn="ctr" defTabSz="40280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15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576986" algn="ctr" defTabSz="40280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15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692384" algn="ctr" defTabSz="40280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15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807781" algn="ctr" defTabSz="40280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15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923178" algn="ctr" defTabSz="40280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15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86CB4B4D-7CA3-9044-876B-883B54F8677D}" type="slidenum">
              <a:rPr lang="fr-FR" sz="1105" smtClean="0"/>
              <a:pPr/>
              <a:t>16</a:t>
            </a:fld>
            <a:endParaRPr lang="fr-FR" sz="1105"/>
          </a:p>
        </p:txBody>
      </p:sp>
    </p:spTree>
    <p:extLst>
      <p:ext uri="{BB962C8B-B14F-4D97-AF65-F5344CB8AC3E}">
        <p14:creationId xmlns:p14="http://schemas.microsoft.com/office/powerpoint/2010/main" val="2357699184"/>
      </p:ext>
    </p:extLst>
  </p:cSld>
  <p:clrMapOvr>
    <a:masterClrMapping/>
  </p:clrMapOvr>
  <p:transition spd="med" advClick="0" advTm="15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ignalisation droite 80">
            <a:extLst>
              <a:ext uri="{FF2B5EF4-FFF2-40B4-BE49-F238E27FC236}">
                <a16:creationId xmlns:a16="http://schemas.microsoft.com/office/drawing/2014/main" id="{A3635A0E-0B7E-E77B-9528-0953CB5DFDA3}"/>
              </a:ext>
            </a:extLst>
          </p:cNvPr>
          <p:cNvSpPr/>
          <p:nvPr/>
        </p:nvSpPr>
        <p:spPr>
          <a:xfrm>
            <a:off x="1701410" y="1969857"/>
            <a:ext cx="1386160" cy="285277"/>
          </a:xfrm>
          <a:prstGeom prst="homePlate">
            <a:avLst/>
          </a:prstGeom>
          <a:solidFill>
            <a:schemeClr val="bg1">
              <a:lumMod val="50000"/>
            </a:schemeClr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D94EA45-E2AE-6B53-0F71-6720ACEDA658}"/>
              </a:ext>
            </a:extLst>
          </p:cNvPr>
          <p:cNvSpPr/>
          <p:nvPr/>
        </p:nvSpPr>
        <p:spPr>
          <a:xfrm>
            <a:off x="0" y="359120"/>
            <a:ext cx="10907713" cy="394963"/>
          </a:xfrm>
          <a:prstGeom prst="rect">
            <a:avLst/>
          </a:prstGeom>
          <a:solidFill>
            <a:srgbClr val="D02228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2422" tIns="22422" rIns="22422" bIns="22422" numCol="1" spcCol="38100" rtlCol="0" anchor="ctr">
            <a:noAutofit/>
          </a:bodyPr>
          <a:lstStyle/>
          <a:p>
            <a:pPr defTabSz="490097"/>
            <a:endParaRPr lang="fr-FR" sz="1720" b="0">
              <a:solidFill>
                <a:srgbClr val="FFFFFF"/>
              </a:solidFill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64" name="La solution, le mur aérothermique">
            <a:extLst>
              <a:ext uri="{FF2B5EF4-FFF2-40B4-BE49-F238E27FC236}">
                <a16:creationId xmlns:a16="http://schemas.microsoft.com/office/drawing/2014/main" id="{B5B39566-B1B4-C24B-A878-DC0990A0AD2A}"/>
              </a:ext>
            </a:extLst>
          </p:cNvPr>
          <p:cNvSpPr txBox="1"/>
          <p:nvPr/>
        </p:nvSpPr>
        <p:spPr>
          <a:xfrm>
            <a:off x="1909602" y="324758"/>
            <a:ext cx="7016033" cy="45537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42607" tIns="42607" rIns="42607" bIns="42607" anchor="ctr">
            <a:spAutoFit/>
          </a:bodyPr>
          <a:lstStyle>
            <a:lvl1pPr>
              <a:defRPr sz="4000"/>
            </a:lvl1pPr>
          </a:lstStyle>
          <a:p>
            <a:r>
              <a:rPr lang="fr-FR" sz="2400">
                <a:solidFill>
                  <a:schemeClr val="bg1"/>
                </a:solidFill>
                <a:latin typeface="Qualy"/>
              </a:rPr>
              <a:t>Roadmap pour 300 à 400m</a:t>
            </a:r>
            <a:r>
              <a:rPr lang="fr-FR" sz="2400" baseline="30000">
                <a:solidFill>
                  <a:schemeClr val="bg1"/>
                </a:solidFill>
                <a:latin typeface="Qualy"/>
              </a:rPr>
              <a:t>2</a:t>
            </a:r>
            <a:r>
              <a:rPr lang="fr-FR" sz="2400">
                <a:solidFill>
                  <a:schemeClr val="bg1"/>
                </a:solidFill>
                <a:latin typeface="Qualy"/>
              </a:rPr>
              <a:t> de bardage R’ Booster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C2CE4F12-A775-F94C-A029-E49989C0B524}"/>
              </a:ext>
            </a:extLst>
          </p:cNvPr>
          <p:cNvSpPr txBox="1"/>
          <p:nvPr/>
        </p:nvSpPr>
        <p:spPr>
          <a:xfrm>
            <a:off x="4528892" y="4639218"/>
            <a:ext cx="1196914" cy="363732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8657" tIns="8657" rIns="8657" bIns="8657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1200">
                <a:solidFill>
                  <a:srgbClr val="FF0000"/>
                </a:solidFill>
              </a:rPr>
              <a:t>Fabrication</a:t>
            </a:r>
            <a:endParaRPr lang="fr-FR" sz="1400" b="0">
              <a:solidFill>
                <a:srgbClr val="FF0000"/>
              </a:solidFill>
            </a:endParaRPr>
          </a:p>
          <a:p>
            <a:pPr algn="l"/>
            <a:r>
              <a:rPr lang="fr-FR" sz="1050" b="0">
                <a:solidFill>
                  <a:srgbClr val="FF0000"/>
                </a:solidFill>
              </a:rPr>
              <a:t>Livraison sur site</a:t>
            </a:r>
            <a:endParaRPr lang="fr-FR" sz="1100" b="0">
              <a:solidFill>
                <a:srgbClr val="FF0000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D74665E-BB85-FA59-6BF2-D8C4022A9FF5}"/>
              </a:ext>
            </a:extLst>
          </p:cNvPr>
          <p:cNvSpPr txBox="1"/>
          <p:nvPr/>
        </p:nvSpPr>
        <p:spPr>
          <a:xfrm>
            <a:off x="6389309" y="1136487"/>
            <a:ext cx="1664303" cy="325260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8657" tIns="8657" rIns="8657" bIns="8657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000">
                <a:solidFill>
                  <a:srgbClr val="C00000"/>
                </a:solidFill>
              </a:rPr>
              <a:t>Bardeur</a:t>
            </a:r>
            <a:r>
              <a:rPr lang="fr-FR" sz="2000"/>
              <a:t> </a:t>
            </a:r>
            <a:endParaRPr lang="fr-FR" sz="2000">
              <a:solidFill>
                <a:srgbClr val="FF0000"/>
              </a:solidFill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8CE12316-0A96-75F2-0985-F348E00EB2E4}"/>
              </a:ext>
            </a:extLst>
          </p:cNvPr>
          <p:cNvSpPr txBox="1"/>
          <p:nvPr/>
        </p:nvSpPr>
        <p:spPr>
          <a:xfrm>
            <a:off x="8298818" y="982599"/>
            <a:ext cx="2042203" cy="633036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8657" tIns="8657" rIns="8657" bIns="8657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000">
                <a:solidFill>
                  <a:srgbClr val="C00000"/>
                </a:solidFill>
              </a:rPr>
              <a:t>Société génie climatique (CVC)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F763BFF-F4ED-1925-8220-0C68833D4AC6}"/>
              </a:ext>
            </a:extLst>
          </p:cNvPr>
          <p:cNvSpPr txBox="1"/>
          <p:nvPr/>
        </p:nvSpPr>
        <p:spPr>
          <a:xfrm>
            <a:off x="460119" y="1965651"/>
            <a:ext cx="918889" cy="38681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8657" tIns="8657" rIns="8657" bIns="8657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1200">
                <a:solidFill>
                  <a:srgbClr val="FF0000"/>
                </a:solidFill>
              </a:rPr>
              <a:t>Sélection du bâtiment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7B5F853-CEC9-D401-F6E0-97C05E63D4E6}"/>
              </a:ext>
            </a:extLst>
          </p:cNvPr>
          <p:cNvSpPr txBox="1"/>
          <p:nvPr/>
        </p:nvSpPr>
        <p:spPr>
          <a:xfrm>
            <a:off x="1758891" y="2333036"/>
            <a:ext cx="1069890" cy="38681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8657" tIns="8657" rIns="8657" bIns="8657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1200">
                <a:solidFill>
                  <a:srgbClr val="FF0000"/>
                </a:solidFill>
              </a:rPr>
              <a:t>Étude de faisabilité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3987867-FB5B-9830-641C-7A2115DE2F81}"/>
              </a:ext>
            </a:extLst>
          </p:cNvPr>
          <p:cNvSpPr txBox="1"/>
          <p:nvPr/>
        </p:nvSpPr>
        <p:spPr>
          <a:xfrm>
            <a:off x="3074558" y="3577235"/>
            <a:ext cx="1374028" cy="202149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8657" tIns="8657" rIns="8657" bIns="8657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1200">
                <a:solidFill>
                  <a:srgbClr val="FF0000"/>
                </a:solidFill>
              </a:rPr>
              <a:t>Dimensionnement</a:t>
            </a:r>
            <a:endParaRPr lang="fr-FR" sz="1050" b="0">
              <a:solidFill>
                <a:srgbClr val="FF0000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8C12085-5285-CB27-52D3-822EDD0CF0F5}"/>
              </a:ext>
            </a:extLst>
          </p:cNvPr>
          <p:cNvSpPr txBox="1"/>
          <p:nvPr/>
        </p:nvSpPr>
        <p:spPr>
          <a:xfrm>
            <a:off x="7971726" y="6291193"/>
            <a:ext cx="1008432" cy="41759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8657" tIns="8657" rIns="8657" bIns="8657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1200">
                <a:solidFill>
                  <a:srgbClr val="FF0000"/>
                </a:solidFill>
              </a:rPr>
              <a:t>Connexion</a:t>
            </a:r>
            <a:r>
              <a:rPr lang="fr-FR" sz="1400">
                <a:solidFill>
                  <a:srgbClr val="FF0000"/>
                </a:solidFill>
              </a:rPr>
              <a:t> </a:t>
            </a:r>
            <a:r>
              <a:rPr lang="fr-FR" sz="1200">
                <a:solidFill>
                  <a:srgbClr val="FF0000"/>
                </a:solidFill>
              </a:rPr>
              <a:t>CVC</a:t>
            </a:r>
            <a:endParaRPr lang="fr-FR" sz="1400">
              <a:solidFill>
                <a:srgbClr val="FF0000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B24AAA9-9897-7E6A-1DD0-FF428EDB7ED6}"/>
              </a:ext>
            </a:extLst>
          </p:cNvPr>
          <p:cNvSpPr txBox="1"/>
          <p:nvPr/>
        </p:nvSpPr>
        <p:spPr>
          <a:xfrm>
            <a:off x="9436504" y="6429692"/>
            <a:ext cx="1188000" cy="468000"/>
          </a:xfrm>
          <a:prstGeom prst="rect">
            <a:avLst/>
          </a:prstGeom>
          <a:noFill/>
          <a:ln w="19050">
            <a:solidFill>
              <a:srgbClr val="A4A4A4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8657" tIns="8657" rIns="8657" bIns="8657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200">
                <a:solidFill>
                  <a:srgbClr val="FF0000"/>
                </a:solidFill>
              </a:rPr>
              <a:t>Parfait achèvement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4AADBA7-9CB0-1D61-F827-AEACB025C616}"/>
              </a:ext>
            </a:extLst>
          </p:cNvPr>
          <p:cNvSpPr txBox="1"/>
          <p:nvPr/>
        </p:nvSpPr>
        <p:spPr>
          <a:xfrm>
            <a:off x="194319" y="1136487"/>
            <a:ext cx="1664303" cy="325260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8657" tIns="8657" rIns="8657" bIns="8657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000">
                <a:solidFill>
                  <a:srgbClr val="C00000"/>
                </a:solidFill>
              </a:rPr>
              <a:t>Client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C441DC1-2F37-6BA3-8C00-74A78436F221}"/>
              </a:ext>
            </a:extLst>
          </p:cNvPr>
          <p:cNvSpPr txBox="1"/>
          <p:nvPr/>
        </p:nvSpPr>
        <p:spPr>
          <a:xfrm>
            <a:off x="3289493" y="1105710"/>
            <a:ext cx="1664303" cy="38681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8657" tIns="8657" rIns="8657" bIns="8657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400">
                <a:solidFill>
                  <a:srgbClr val="C00000"/>
                </a:solidFill>
              </a:rPr>
              <a:t>Air Booster</a:t>
            </a:r>
          </a:p>
        </p:txBody>
      </p: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77ED28D5-2E7F-3D88-C54A-126283E92676}"/>
              </a:ext>
            </a:extLst>
          </p:cNvPr>
          <p:cNvCxnSpPr>
            <a:cxnSpLocks/>
          </p:cNvCxnSpPr>
          <p:nvPr/>
        </p:nvCxnSpPr>
        <p:spPr>
          <a:xfrm>
            <a:off x="1701409" y="1055352"/>
            <a:ext cx="0" cy="6174414"/>
          </a:xfrm>
          <a:prstGeom prst="line">
            <a:avLst/>
          </a:prstGeom>
          <a:ln w="1270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78D38B96-9F70-3942-5253-5FB6BD1928A5}"/>
              </a:ext>
            </a:extLst>
          </p:cNvPr>
          <p:cNvCxnSpPr>
            <a:cxnSpLocks/>
          </p:cNvCxnSpPr>
          <p:nvPr/>
        </p:nvCxnSpPr>
        <p:spPr>
          <a:xfrm>
            <a:off x="6571501" y="1070345"/>
            <a:ext cx="0" cy="6150277"/>
          </a:xfrm>
          <a:prstGeom prst="line">
            <a:avLst/>
          </a:prstGeom>
          <a:ln w="1270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C2A1895E-20A7-7A5D-2B9E-73D4DEAC8EDF}"/>
              </a:ext>
            </a:extLst>
          </p:cNvPr>
          <p:cNvCxnSpPr>
            <a:cxnSpLocks/>
          </p:cNvCxnSpPr>
          <p:nvPr/>
        </p:nvCxnSpPr>
        <p:spPr>
          <a:xfrm flipH="1">
            <a:off x="7874296" y="1095275"/>
            <a:ext cx="8885" cy="6150277"/>
          </a:xfrm>
          <a:prstGeom prst="line">
            <a:avLst/>
          </a:prstGeom>
          <a:ln w="1270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1" name="Signalisation droite 30">
            <a:extLst>
              <a:ext uri="{FF2B5EF4-FFF2-40B4-BE49-F238E27FC236}">
                <a16:creationId xmlns:a16="http://schemas.microsoft.com/office/drawing/2014/main" id="{6F40DD59-C264-B0B0-1967-BFF840B3920A}"/>
              </a:ext>
            </a:extLst>
          </p:cNvPr>
          <p:cNvSpPr/>
          <p:nvPr/>
        </p:nvSpPr>
        <p:spPr>
          <a:xfrm>
            <a:off x="460119" y="1551293"/>
            <a:ext cx="1251433" cy="285277"/>
          </a:xfrm>
          <a:prstGeom prst="homePlate">
            <a:avLst/>
          </a:prstGeom>
          <a:solidFill>
            <a:schemeClr val="bg1">
              <a:lumMod val="50000"/>
            </a:schemeClr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55" name="Signalisation droite 54">
            <a:extLst>
              <a:ext uri="{FF2B5EF4-FFF2-40B4-BE49-F238E27FC236}">
                <a16:creationId xmlns:a16="http://schemas.microsoft.com/office/drawing/2014/main" id="{D4D21EEE-F28E-A776-B906-E2D14E72F7C2}"/>
              </a:ext>
            </a:extLst>
          </p:cNvPr>
          <p:cNvSpPr/>
          <p:nvPr/>
        </p:nvSpPr>
        <p:spPr>
          <a:xfrm>
            <a:off x="3072669" y="3213716"/>
            <a:ext cx="1499560" cy="285277"/>
          </a:xfrm>
          <a:prstGeom prst="homePlate">
            <a:avLst/>
          </a:prstGeom>
          <a:solidFill>
            <a:schemeClr val="bg1">
              <a:lumMod val="50000"/>
            </a:schemeClr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997097A3-F43C-90EA-20A0-229779D97E3D}"/>
              </a:ext>
            </a:extLst>
          </p:cNvPr>
          <p:cNvSpPr txBox="1"/>
          <p:nvPr/>
        </p:nvSpPr>
        <p:spPr>
          <a:xfrm>
            <a:off x="1755436" y="1946732"/>
            <a:ext cx="1140814" cy="307777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fr-FR" sz="1400">
                <a:solidFill>
                  <a:schemeClr val="bg1"/>
                </a:solidFill>
              </a:rPr>
              <a:t>2 semaines </a:t>
            </a: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44AA9C13-EA87-4FDA-355B-78D25AF3691C}"/>
              </a:ext>
            </a:extLst>
          </p:cNvPr>
          <p:cNvSpPr txBox="1"/>
          <p:nvPr/>
        </p:nvSpPr>
        <p:spPr>
          <a:xfrm>
            <a:off x="3020950" y="3187032"/>
            <a:ext cx="1436742" cy="307777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fr-FR" sz="1400">
                <a:solidFill>
                  <a:schemeClr val="bg1"/>
                </a:solidFill>
              </a:rPr>
              <a:t>5 semaines </a:t>
            </a:r>
          </a:p>
        </p:txBody>
      </p:sp>
      <p:sp>
        <p:nvSpPr>
          <p:cNvPr id="58" name="Signalisation droite 57">
            <a:extLst>
              <a:ext uri="{FF2B5EF4-FFF2-40B4-BE49-F238E27FC236}">
                <a16:creationId xmlns:a16="http://schemas.microsoft.com/office/drawing/2014/main" id="{1B04EAFD-B52F-9CE7-BD41-DC6CDA451A37}"/>
              </a:ext>
            </a:extLst>
          </p:cNvPr>
          <p:cNvSpPr/>
          <p:nvPr/>
        </p:nvSpPr>
        <p:spPr>
          <a:xfrm>
            <a:off x="4502695" y="4252977"/>
            <a:ext cx="2086890" cy="291221"/>
          </a:xfrm>
          <a:prstGeom prst="homePlate">
            <a:avLst/>
          </a:prstGeom>
          <a:solidFill>
            <a:schemeClr val="bg1">
              <a:lumMod val="50000"/>
            </a:schemeClr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7925E5C3-94F5-E23A-9C6A-F792CA75DA51}"/>
              </a:ext>
            </a:extLst>
          </p:cNvPr>
          <p:cNvSpPr txBox="1"/>
          <p:nvPr/>
        </p:nvSpPr>
        <p:spPr>
          <a:xfrm>
            <a:off x="4634874" y="4228171"/>
            <a:ext cx="1801549" cy="314190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fr-FR" sz="1400">
                <a:solidFill>
                  <a:schemeClr val="bg1"/>
                </a:solidFill>
              </a:rPr>
              <a:t>6 semaines </a:t>
            </a:r>
          </a:p>
        </p:txBody>
      </p:sp>
      <p:sp>
        <p:nvSpPr>
          <p:cNvPr id="62" name="Losange 61">
            <a:extLst>
              <a:ext uri="{FF2B5EF4-FFF2-40B4-BE49-F238E27FC236}">
                <a16:creationId xmlns:a16="http://schemas.microsoft.com/office/drawing/2014/main" id="{DE938626-822E-136A-3884-4295D09E4F6E}"/>
              </a:ext>
            </a:extLst>
          </p:cNvPr>
          <p:cNvSpPr/>
          <p:nvPr/>
        </p:nvSpPr>
        <p:spPr>
          <a:xfrm>
            <a:off x="2985875" y="2466489"/>
            <a:ext cx="261257" cy="407412"/>
          </a:xfrm>
          <a:prstGeom prst="diamond">
            <a:avLst/>
          </a:prstGeom>
          <a:solidFill>
            <a:schemeClr val="tx1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63" name="Losange 62">
            <a:extLst>
              <a:ext uri="{FF2B5EF4-FFF2-40B4-BE49-F238E27FC236}">
                <a16:creationId xmlns:a16="http://schemas.microsoft.com/office/drawing/2014/main" id="{A19DBBA4-9420-128F-8397-7D17BC47F14A}"/>
              </a:ext>
            </a:extLst>
          </p:cNvPr>
          <p:cNvSpPr/>
          <p:nvPr/>
        </p:nvSpPr>
        <p:spPr>
          <a:xfrm>
            <a:off x="4438666" y="3666003"/>
            <a:ext cx="261257" cy="407412"/>
          </a:xfrm>
          <a:prstGeom prst="diamond">
            <a:avLst/>
          </a:prstGeom>
          <a:solidFill>
            <a:schemeClr val="tx1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70" name="ZoneTexte 69">
            <a:extLst>
              <a:ext uri="{FF2B5EF4-FFF2-40B4-BE49-F238E27FC236}">
                <a16:creationId xmlns:a16="http://schemas.microsoft.com/office/drawing/2014/main" id="{CAD4F43D-0C75-0DCE-0CA3-1A7B89C2FDB9}"/>
              </a:ext>
            </a:extLst>
          </p:cNvPr>
          <p:cNvSpPr txBox="1"/>
          <p:nvPr/>
        </p:nvSpPr>
        <p:spPr>
          <a:xfrm>
            <a:off x="6650088" y="5496682"/>
            <a:ext cx="980913" cy="38681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8657" tIns="8657" rIns="8657" bIns="8657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1200">
                <a:solidFill>
                  <a:srgbClr val="FF0000"/>
                </a:solidFill>
              </a:rPr>
              <a:t>Pose </a:t>
            </a:r>
          </a:p>
          <a:p>
            <a:pPr algn="l"/>
            <a:r>
              <a:rPr lang="fr-FR" sz="1200">
                <a:solidFill>
                  <a:srgbClr val="FF0000"/>
                </a:solidFill>
              </a:rPr>
              <a:t>R’ Booster</a:t>
            </a:r>
          </a:p>
        </p:txBody>
      </p:sp>
      <p:sp>
        <p:nvSpPr>
          <p:cNvPr id="71" name="Signalisation droite 70">
            <a:extLst>
              <a:ext uri="{FF2B5EF4-FFF2-40B4-BE49-F238E27FC236}">
                <a16:creationId xmlns:a16="http://schemas.microsoft.com/office/drawing/2014/main" id="{4D5A7C62-7DD1-B93F-DA91-334D027DA0BE}"/>
              </a:ext>
            </a:extLst>
          </p:cNvPr>
          <p:cNvSpPr/>
          <p:nvPr/>
        </p:nvSpPr>
        <p:spPr>
          <a:xfrm>
            <a:off x="6571501" y="5130126"/>
            <a:ext cx="1299921" cy="291221"/>
          </a:xfrm>
          <a:prstGeom prst="homePlate">
            <a:avLst/>
          </a:prstGeom>
          <a:solidFill>
            <a:schemeClr val="bg1">
              <a:lumMod val="50000"/>
            </a:schemeClr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72" name="ZoneTexte 71">
            <a:extLst>
              <a:ext uri="{FF2B5EF4-FFF2-40B4-BE49-F238E27FC236}">
                <a16:creationId xmlns:a16="http://schemas.microsoft.com/office/drawing/2014/main" id="{4BBFA4F1-2134-A1E8-BD51-C16C3DB163AC}"/>
              </a:ext>
            </a:extLst>
          </p:cNvPr>
          <p:cNvSpPr txBox="1"/>
          <p:nvPr/>
        </p:nvSpPr>
        <p:spPr>
          <a:xfrm>
            <a:off x="6561174" y="5105320"/>
            <a:ext cx="1158742" cy="314190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fr-FR" sz="1400">
                <a:solidFill>
                  <a:schemeClr val="bg1"/>
                </a:solidFill>
              </a:rPr>
              <a:t>2 semaines </a:t>
            </a:r>
          </a:p>
        </p:txBody>
      </p:sp>
      <p:sp>
        <p:nvSpPr>
          <p:cNvPr id="74" name="Signalisation droite 73">
            <a:extLst>
              <a:ext uri="{FF2B5EF4-FFF2-40B4-BE49-F238E27FC236}">
                <a16:creationId xmlns:a16="http://schemas.microsoft.com/office/drawing/2014/main" id="{D7458266-3BD3-6057-DC88-0A61E4C07C5A}"/>
              </a:ext>
            </a:extLst>
          </p:cNvPr>
          <p:cNvSpPr/>
          <p:nvPr/>
        </p:nvSpPr>
        <p:spPr>
          <a:xfrm>
            <a:off x="7874296" y="5913039"/>
            <a:ext cx="1351741" cy="291221"/>
          </a:xfrm>
          <a:prstGeom prst="homePlate">
            <a:avLst/>
          </a:prstGeom>
          <a:solidFill>
            <a:schemeClr val="bg1">
              <a:lumMod val="50000"/>
            </a:schemeClr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75" name="ZoneTexte 74">
            <a:extLst>
              <a:ext uri="{FF2B5EF4-FFF2-40B4-BE49-F238E27FC236}">
                <a16:creationId xmlns:a16="http://schemas.microsoft.com/office/drawing/2014/main" id="{77A1DAB9-C5C7-7191-C77C-27EF83CE5707}"/>
              </a:ext>
            </a:extLst>
          </p:cNvPr>
          <p:cNvSpPr txBox="1"/>
          <p:nvPr/>
        </p:nvSpPr>
        <p:spPr>
          <a:xfrm>
            <a:off x="7924963" y="5889680"/>
            <a:ext cx="1148450" cy="314190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fr-FR" sz="1400">
                <a:solidFill>
                  <a:schemeClr val="bg1"/>
                </a:solidFill>
              </a:rPr>
              <a:t>2 semaines </a:t>
            </a:r>
          </a:p>
        </p:txBody>
      </p:sp>
      <p:sp>
        <p:nvSpPr>
          <p:cNvPr id="76" name="Losange 75">
            <a:extLst>
              <a:ext uri="{FF2B5EF4-FFF2-40B4-BE49-F238E27FC236}">
                <a16:creationId xmlns:a16="http://schemas.microsoft.com/office/drawing/2014/main" id="{45570121-F26E-6A9A-B2F2-176E78EA9F39}"/>
              </a:ext>
            </a:extLst>
          </p:cNvPr>
          <p:cNvSpPr/>
          <p:nvPr/>
        </p:nvSpPr>
        <p:spPr>
          <a:xfrm>
            <a:off x="6440872" y="4569420"/>
            <a:ext cx="261257" cy="407412"/>
          </a:xfrm>
          <a:prstGeom prst="diamond">
            <a:avLst/>
          </a:prstGeom>
          <a:solidFill>
            <a:schemeClr val="tx1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77" name="Losange 76">
            <a:extLst>
              <a:ext uri="{FF2B5EF4-FFF2-40B4-BE49-F238E27FC236}">
                <a16:creationId xmlns:a16="http://schemas.microsoft.com/office/drawing/2014/main" id="{9E540417-A225-B522-11F3-6FCA0DD974FD}"/>
              </a:ext>
            </a:extLst>
          </p:cNvPr>
          <p:cNvSpPr/>
          <p:nvPr/>
        </p:nvSpPr>
        <p:spPr>
          <a:xfrm>
            <a:off x="7749347" y="5411620"/>
            <a:ext cx="261257" cy="407412"/>
          </a:xfrm>
          <a:prstGeom prst="diamond">
            <a:avLst/>
          </a:prstGeom>
          <a:solidFill>
            <a:schemeClr val="tx1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78" name="Losange 77">
            <a:extLst>
              <a:ext uri="{FF2B5EF4-FFF2-40B4-BE49-F238E27FC236}">
                <a16:creationId xmlns:a16="http://schemas.microsoft.com/office/drawing/2014/main" id="{617E9E69-3541-7166-B2D9-A6751033EA2B}"/>
              </a:ext>
            </a:extLst>
          </p:cNvPr>
          <p:cNvSpPr/>
          <p:nvPr/>
        </p:nvSpPr>
        <p:spPr>
          <a:xfrm>
            <a:off x="9098945" y="6370041"/>
            <a:ext cx="261257" cy="407412"/>
          </a:xfrm>
          <a:prstGeom prst="diamond">
            <a:avLst/>
          </a:prstGeom>
          <a:solidFill>
            <a:srgbClr val="00B050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79" name="ZoneTexte 78">
            <a:extLst>
              <a:ext uri="{FF2B5EF4-FFF2-40B4-BE49-F238E27FC236}">
                <a16:creationId xmlns:a16="http://schemas.microsoft.com/office/drawing/2014/main" id="{3535FD78-BAEB-2676-FD3F-ACD14CE1C47E}"/>
              </a:ext>
            </a:extLst>
          </p:cNvPr>
          <p:cNvSpPr txBox="1"/>
          <p:nvPr/>
        </p:nvSpPr>
        <p:spPr>
          <a:xfrm>
            <a:off x="420574" y="1528793"/>
            <a:ext cx="1063835" cy="307777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fr-FR" sz="1400">
                <a:solidFill>
                  <a:schemeClr val="bg1"/>
                </a:solidFill>
              </a:rPr>
              <a:t>1 semaine </a:t>
            </a:r>
          </a:p>
        </p:txBody>
      </p:sp>
      <p:sp>
        <p:nvSpPr>
          <p:cNvPr id="87" name="Losange 86">
            <a:extLst>
              <a:ext uri="{FF2B5EF4-FFF2-40B4-BE49-F238E27FC236}">
                <a16:creationId xmlns:a16="http://schemas.microsoft.com/office/drawing/2014/main" id="{42B7EBCF-2D9A-B429-1ACF-E0A7AD4C5A47}"/>
              </a:ext>
            </a:extLst>
          </p:cNvPr>
          <p:cNvSpPr/>
          <p:nvPr/>
        </p:nvSpPr>
        <p:spPr>
          <a:xfrm>
            <a:off x="2107372" y="6291193"/>
            <a:ext cx="261257" cy="407412"/>
          </a:xfrm>
          <a:prstGeom prst="diamond">
            <a:avLst/>
          </a:prstGeom>
          <a:solidFill>
            <a:schemeClr val="tx1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88" name="ZoneTexte 87">
            <a:extLst>
              <a:ext uri="{FF2B5EF4-FFF2-40B4-BE49-F238E27FC236}">
                <a16:creationId xmlns:a16="http://schemas.microsoft.com/office/drawing/2014/main" id="{7A1DB363-A8E2-B29B-D694-D4A6C39DE0AA}"/>
              </a:ext>
            </a:extLst>
          </p:cNvPr>
          <p:cNvSpPr txBox="1"/>
          <p:nvPr/>
        </p:nvSpPr>
        <p:spPr>
          <a:xfrm>
            <a:off x="2113677" y="6390174"/>
            <a:ext cx="1607004" cy="232927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8657" tIns="8657" rIns="8657" bIns="8657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400" b="0">
                <a:solidFill>
                  <a:schemeClr val="tx1"/>
                </a:solidFill>
              </a:rPr>
              <a:t>: Validations</a:t>
            </a:r>
          </a:p>
        </p:txBody>
      </p:sp>
      <p:sp>
        <p:nvSpPr>
          <p:cNvPr id="89" name="Signalisation droite 88">
            <a:extLst>
              <a:ext uri="{FF2B5EF4-FFF2-40B4-BE49-F238E27FC236}">
                <a16:creationId xmlns:a16="http://schemas.microsoft.com/office/drawing/2014/main" id="{A1181A9F-F33E-8BD9-34B4-6555DF5E1E69}"/>
              </a:ext>
            </a:extLst>
          </p:cNvPr>
          <p:cNvSpPr/>
          <p:nvPr/>
        </p:nvSpPr>
        <p:spPr>
          <a:xfrm>
            <a:off x="1701409" y="7132749"/>
            <a:ext cx="7658793" cy="291221"/>
          </a:xfrm>
          <a:prstGeom prst="homePlate">
            <a:avLst/>
          </a:prstGeom>
          <a:solidFill>
            <a:schemeClr val="bg1">
              <a:lumMod val="50000"/>
            </a:schemeClr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90" name="ZoneTexte 89">
            <a:extLst>
              <a:ext uri="{FF2B5EF4-FFF2-40B4-BE49-F238E27FC236}">
                <a16:creationId xmlns:a16="http://schemas.microsoft.com/office/drawing/2014/main" id="{1EBB12AE-69C1-8B38-83BC-D9E7EB604B92}"/>
              </a:ext>
            </a:extLst>
          </p:cNvPr>
          <p:cNvSpPr txBox="1"/>
          <p:nvPr/>
        </p:nvSpPr>
        <p:spPr>
          <a:xfrm>
            <a:off x="1833589" y="7107943"/>
            <a:ext cx="6611604" cy="314190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fr-FR" sz="1400">
                <a:solidFill>
                  <a:schemeClr val="bg1"/>
                </a:solidFill>
              </a:rPr>
              <a:t>17 semaines </a:t>
            </a:r>
          </a:p>
        </p:txBody>
      </p:sp>
      <p:sp>
        <p:nvSpPr>
          <p:cNvPr id="91" name="Espace réservé du numéro de diapositive 9">
            <a:extLst>
              <a:ext uri="{FF2B5EF4-FFF2-40B4-BE49-F238E27FC236}">
                <a16:creationId xmlns:a16="http://schemas.microsoft.com/office/drawing/2014/main" id="{9658C09B-074A-B28E-BFD7-6CDC2EC6565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0336695" y="7211815"/>
            <a:ext cx="152285" cy="243784"/>
          </a:xfrm>
        </p:spPr>
        <p:txBody>
          <a:bodyPr/>
          <a:lstStyle/>
          <a:p>
            <a:fld id="{86CB4B4D-7CA3-9044-876B-883B54F8677D}" type="slidenum">
              <a:rPr lang="fr-FR" sz="1105" smtClean="0"/>
              <a:t>17</a:t>
            </a:fld>
            <a:endParaRPr lang="fr-FR" sz="1105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B4A314C-0577-2D1B-1BFB-7654DF6F8704}"/>
              </a:ext>
            </a:extLst>
          </p:cNvPr>
          <p:cNvSpPr txBox="1"/>
          <p:nvPr/>
        </p:nvSpPr>
        <p:spPr>
          <a:xfrm>
            <a:off x="466029" y="2388550"/>
            <a:ext cx="953810" cy="663814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8657" tIns="8657" rIns="8657" bIns="8657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171450" indent="-171450" algn="l">
              <a:buFont typeface="Wingdings" pitchFamily="2" charset="2"/>
              <a:buChar char="§"/>
            </a:pPr>
            <a:r>
              <a:rPr lang="fr-FR" sz="1050" b="0">
                <a:solidFill>
                  <a:srgbClr val="FF0000"/>
                </a:solidFill>
              </a:rPr>
              <a:t>Orientation</a:t>
            </a:r>
          </a:p>
          <a:p>
            <a:pPr marL="171450" indent="-171450" algn="l">
              <a:buFont typeface="Wingdings" pitchFamily="2" charset="2"/>
              <a:buChar char="§"/>
            </a:pPr>
            <a:r>
              <a:rPr lang="fr-FR" sz="1050" b="0">
                <a:solidFill>
                  <a:srgbClr val="FF0000"/>
                </a:solidFill>
              </a:rPr>
              <a:t>Masques</a:t>
            </a:r>
          </a:p>
          <a:p>
            <a:pPr marL="171450" indent="-171450" algn="l">
              <a:buFont typeface="Wingdings" pitchFamily="2" charset="2"/>
              <a:buChar char="§"/>
            </a:pPr>
            <a:r>
              <a:rPr lang="fr-FR" sz="1050" b="0">
                <a:solidFill>
                  <a:srgbClr val="FF0000"/>
                </a:solidFill>
              </a:rPr>
              <a:t>Ouvertures</a:t>
            </a:r>
          </a:p>
          <a:p>
            <a:pPr marL="171450" indent="-171450" algn="l">
              <a:buFont typeface="Wingdings" pitchFamily="2" charset="2"/>
              <a:buChar char="§"/>
            </a:pPr>
            <a:r>
              <a:rPr lang="fr-FR" sz="1050" b="0">
                <a:solidFill>
                  <a:srgbClr val="FF0000"/>
                </a:solidFill>
              </a:rPr>
              <a:t>Spécificités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5BE1FF1-71DF-1D33-39AB-F9CE19964AF6}"/>
              </a:ext>
            </a:extLst>
          </p:cNvPr>
          <p:cNvSpPr txBox="1"/>
          <p:nvPr/>
        </p:nvSpPr>
        <p:spPr>
          <a:xfrm>
            <a:off x="1760061" y="2756128"/>
            <a:ext cx="1443225" cy="986979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8657" tIns="8657" rIns="8657" bIns="8657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171450" indent="-171450" algn="l">
              <a:buFont typeface="Wingdings" pitchFamily="2" charset="2"/>
              <a:buChar char="§"/>
            </a:pPr>
            <a:r>
              <a:rPr lang="fr-FR" sz="1050" b="0" dirty="0">
                <a:solidFill>
                  <a:srgbClr val="FF0000"/>
                </a:solidFill>
              </a:rPr>
              <a:t>Plans</a:t>
            </a:r>
          </a:p>
          <a:p>
            <a:pPr marL="171450" indent="-171450" algn="l">
              <a:buFont typeface="Wingdings" pitchFamily="2" charset="2"/>
              <a:buChar char="§"/>
            </a:pPr>
            <a:r>
              <a:rPr lang="fr-FR" sz="1050" b="0" dirty="0">
                <a:solidFill>
                  <a:srgbClr val="FF0000"/>
                </a:solidFill>
              </a:rPr>
              <a:t>Analyse énergétique</a:t>
            </a:r>
          </a:p>
          <a:p>
            <a:pPr marL="171450" indent="-171450" algn="l">
              <a:buFont typeface="Wingdings" pitchFamily="2" charset="2"/>
              <a:buChar char="§"/>
            </a:pPr>
            <a:r>
              <a:rPr lang="fr-FR" sz="1050" b="0" dirty="0">
                <a:solidFill>
                  <a:srgbClr val="FF0000"/>
                </a:solidFill>
              </a:rPr>
              <a:t>Photos</a:t>
            </a:r>
          </a:p>
          <a:p>
            <a:pPr lvl="4" indent="0" algn="l"/>
            <a:r>
              <a:rPr lang="fr-FR" sz="1050" b="0" dirty="0">
                <a:solidFill>
                  <a:srgbClr val="FF0000"/>
                </a:solidFill>
              </a:rPr>
              <a:t>	- Intérieur</a:t>
            </a:r>
          </a:p>
          <a:p>
            <a:pPr lvl="2" indent="0" algn="l"/>
            <a:r>
              <a:rPr lang="fr-FR" sz="1050" b="0" dirty="0">
                <a:solidFill>
                  <a:srgbClr val="FF0000"/>
                </a:solidFill>
              </a:rPr>
              <a:t>	- Extérieur</a:t>
            </a:r>
          </a:p>
          <a:p>
            <a:pPr marL="171450" indent="-171450" algn="l">
              <a:buFont typeface="Wingdings" pitchFamily="2" charset="2"/>
              <a:buChar char="§"/>
            </a:pPr>
            <a:r>
              <a:rPr lang="fr-FR" sz="1050" b="0" dirty="0">
                <a:solidFill>
                  <a:srgbClr val="FF0000"/>
                </a:solidFill>
              </a:rPr>
              <a:t>Questionnaire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CAC84748-19DF-44C1-B47A-CAE6B652776F}"/>
              </a:ext>
            </a:extLst>
          </p:cNvPr>
          <p:cNvSpPr txBox="1"/>
          <p:nvPr/>
        </p:nvSpPr>
        <p:spPr>
          <a:xfrm>
            <a:off x="3090320" y="3813684"/>
            <a:ext cx="1303494" cy="1333228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8657" tIns="8657" rIns="8657" bIns="8657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171450" indent="-171450" algn="l">
              <a:buFont typeface="Wingdings" pitchFamily="2" charset="2"/>
              <a:buChar char="§"/>
            </a:pPr>
            <a:r>
              <a:rPr lang="fr-FR" sz="1050" b="0" dirty="0">
                <a:solidFill>
                  <a:srgbClr val="FF0000"/>
                </a:solidFill>
              </a:rPr>
              <a:t>Diffusion CVC</a:t>
            </a:r>
          </a:p>
          <a:p>
            <a:pPr marL="171450" indent="-171450" algn="l">
              <a:buFont typeface="Wingdings" pitchFamily="2" charset="2"/>
              <a:buChar char="§"/>
            </a:pPr>
            <a:r>
              <a:rPr lang="fr-FR" sz="1050" b="0" dirty="0">
                <a:solidFill>
                  <a:srgbClr val="FF0000"/>
                </a:solidFill>
              </a:rPr>
              <a:t>Bardage</a:t>
            </a:r>
          </a:p>
          <a:p>
            <a:pPr marL="171450" indent="-171450" algn="l">
              <a:buFont typeface="Wingdings" pitchFamily="2" charset="2"/>
              <a:buChar char="§"/>
            </a:pPr>
            <a:r>
              <a:rPr lang="fr-FR" sz="1050" b="0" dirty="0">
                <a:solidFill>
                  <a:srgbClr val="FF0000"/>
                </a:solidFill>
              </a:rPr>
              <a:t>Calepinage</a:t>
            </a:r>
            <a:r>
              <a:rPr lang="fr-FR" sz="1200" dirty="0">
                <a:solidFill>
                  <a:srgbClr val="FF0000"/>
                </a:solidFill>
              </a:rPr>
              <a:t> </a:t>
            </a:r>
          </a:p>
          <a:p>
            <a:pPr marL="171450" indent="-171450" algn="l">
              <a:buFont typeface="Wingdings" pitchFamily="2" charset="2"/>
              <a:buChar char="§"/>
            </a:pPr>
            <a:r>
              <a:rPr lang="fr-FR" sz="1050" b="0" dirty="0">
                <a:solidFill>
                  <a:srgbClr val="FF0000"/>
                </a:solidFill>
              </a:rPr>
              <a:t>Prise en compte des contraintes</a:t>
            </a:r>
          </a:p>
          <a:p>
            <a:pPr marL="171450" indent="-171450" algn="l">
              <a:buFont typeface="Wingdings" pitchFamily="2" charset="2"/>
              <a:buChar char="§"/>
            </a:pPr>
            <a:r>
              <a:rPr lang="fr-FR" sz="1050" b="0" dirty="0">
                <a:solidFill>
                  <a:srgbClr val="FF0000"/>
                </a:solidFill>
              </a:rPr>
              <a:t>Réunions</a:t>
            </a:r>
          </a:p>
          <a:p>
            <a:pPr marL="171450" indent="-171450" algn="l">
              <a:buFont typeface="Wingdings" pitchFamily="2" charset="2"/>
              <a:buChar char="§"/>
            </a:pPr>
            <a:r>
              <a:rPr lang="fr-FR" sz="1050" b="0" dirty="0">
                <a:solidFill>
                  <a:srgbClr val="FF0000"/>
                </a:solidFill>
              </a:rPr>
              <a:t>Etude PRO</a:t>
            </a:r>
          </a:p>
          <a:p>
            <a:pPr marL="171450" indent="-171450" algn="l">
              <a:buFont typeface="Wingdings" pitchFamily="2" charset="2"/>
              <a:buChar char="§"/>
            </a:pPr>
            <a:r>
              <a:rPr lang="fr-FR" sz="1050" b="0" dirty="0">
                <a:solidFill>
                  <a:srgbClr val="FF0000"/>
                </a:solidFill>
              </a:rPr>
              <a:t>Etude DCE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A2B84324-43A9-E28E-701A-25DE7C621874}"/>
              </a:ext>
            </a:extLst>
          </p:cNvPr>
          <p:cNvSpPr txBox="1"/>
          <p:nvPr/>
        </p:nvSpPr>
        <p:spPr>
          <a:xfrm>
            <a:off x="6646791" y="5914977"/>
            <a:ext cx="980913" cy="340648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8657" tIns="8657" rIns="8657" bIns="8657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171450" indent="-171450" algn="l">
              <a:buFont typeface="Wingdings" pitchFamily="2" charset="2"/>
              <a:buChar char="§"/>
            </a:pPr>
            <a:r>
              <a:rPr lang="fr-FR" sz="1050" b="0">
                <a:solidFill>
                  <a:srgbClr val="FF0000"/>
                </a:solidFill>
              </a:rPr>
              <a:t>Assistance</a:t>
            </a:r>
          </a:p>
          <a:p>
            <a:pPr marL="171450" indent="-171450" algn="l">
              <a:buFont typeface="Wingdings" pitchFamily="2" charset="2"/>
              <a:buChar char="§"/>
            </a:pPr>
            <a:r>
              <a:rPr lang="fr-FR" sz="1050" b="0">
                <a:solidFill>
                  <a:srgbClr val="FF0000"/>
                </a:solidFill>
              </a:rPr>
              <a:t>Supervision</a:t>
            </a:r>
          </a:p>
        </p:txBody>
      </p:sp>
    </p:spTree>
    <p:extLst>
      <p:ext uri="{BB962C8B-B14F-4D97-AF65-F5344CB8AC3E}">
        <p14:creationId xmlns:p14="http://schemas.microsoft.com/office/powerpoint/2010/main" val="3953619186"/>
      </p:ext>
    </p:extLst>
  </p:cSld>
  <p:clrMapOvr>
    <a:masterClrMapping/>
  </p:clrMapOvr>
  <p:transition spd="med" advClick="0" advTm="15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04C7C19-20EA-B069-25AA-5FAB67E83747}"/>
              </a:ext>
            </a:extLst>
          </p:cNvPr>
          <p:cNvSpPr/>
          <p:nvPr/>
        </p:nvSpPr>
        <p:spPr>
          <a:xfrm>
            <a:off x="0" y="359120"/>
            <a:ext cx="10907713" cy="394963"/>
          </a:xfrm>
          <a:prstGeom prst="rect">
            <a:avLst/>
          </a:prstGeom>
          <a:solidFill>
            <a:srgbClr val="D02228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2422" tIns="22422" rIns="22422" bIns="22422" numCol="1" spcCol="38100" rtlCol="0" anchor="ctr">
            <a:noAutofit/>
          </a:bodyPr>
          <a:lstStyle/>
          <a:p>
            <a:r>
              <a:rPr lang="fr-FR" sz="1800">
                <a:solidFill>
                  <a:schemeClr val="bg1"/>
                </a:solidFill>
                <a:latin typeface="Qualy"/>
              </a:rPr>
              <a:t>Graphique explicatif du ROI</a:t>
            </a:r>
            <a:r>
              <a:rPr lang="fr-FR" sz="1800" baseline="30000">
                <a:solidFill>
                  <a:schemeClr val="bg1"/>
                </a:solidFill>
                <a:latin typeface="Qualy"/>
              </a:rPr>
              <a:t>*</a:t>
            </a:r>
            <a:r>
              <a:rPr lang="fr-FR" sz="1800">
                <a:solidFill>
                  <a:schemeClr val="bg1"/>
                </a:solidFill>
                <a:latin typeface="Qualy"/>
              </a:rPr>
              <a:t> </a:t>
            </a:r>
            <a:r>
              <a:rPr lang="fr-FR" sz="1600">
                <a:solidFill>
                  <a:schemeClr val="bg1"/>
                </a:solidFill>
                <a:latin typeface="Qualy"/>
              </a:rPr>
              <a:t>(énergie totale récupérable) </a:t>
            </a:r>
            <a:r>
              <a:rPr lang="fr-FR" sz="1800">
                <a:solidFill>
                  <a:schemeClr val="bg1"/>
                </a:solidFill>
                <a:latin typeface="Qualy"/>
              </a:rPr>
              <a:t>hors CVC et free-</a:t>
            </a:r>
            <a:r>
              <a:rPr lang="fr-FR" sz="1800" err="1">
                <a:solidFill>
                  <a:schemeClr val="bg1"/>
                </a:solidFill>
                <a:latin typeface="Qualy"/>
              </a:rPr>
              <a:t>cooling</a:t>
            </a:r>
            <a:endParaRPr lang="fr-FR" sz="1800">
              <a:solidFill>
                <a:schemeClr val="bg1"/>
              </a:solidFill>
              <a:latin typeface="Qualy"/>
            </a:endParaRPr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6D364DA4-5705-EC99-2714-73537E7E845A}"/>
              </a:ext>
            </a:extLst>
          </p:cNvPr>
          <p:cNvCxnSpPr>
            <a:cxnSpLocks/>
          </p:cNvCxnSpPr>
          <p:nvPr/>
        </p:nvCxnSpPr>
        <p:spPr>
          <a:xfrm>
            <a:off x="947263" y="5739915"/>
            <a:ext cx="204716" cy="0"/>
          </a:xfrm>
          <a:prstGeom prst="line">
            <a:avLst/>
          </a:prstGeom>
          <a:noFill/>
          <a:ln w="3175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47F39AE2-D399-AF5E-C71F-136C97021026}"/>
              </a:ext>
            </a:extLst>
          </p:cNvPr>
          <p:cNvCxnSpPr>
            <a:cxnSpLocks/>
          </p:cNvCxnSpPr>
          <p:nvPr/>
        </p:nvCxnSpPr>
        <p:spPr>
          <a:xfrm>
            <a:off x="947263" y="5337839"/>
            <a:ext cx="204716" cy="0"/>
          </a:xfrm>
          <a:prstGeom prst="line">
            <a:avLst/>
          </a:prstGeom>
          <a:noFill/>
          <a:ln w="3175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691CF301-EA43-28A8-6641-1247BC244C58}"/>
              </a:ext>
            </a:extLst>
          </p:cNvPr>
          <p:cNvCxnSpPr>
            <a:cxnSpLocks/>
          </p:cNvCxnSpPr>
          <p:nvPr/>
        </p:nvCxnSpPr>
        <p:spPr>
          <a:xfrm>
            <a:off x="947262" y="4929119"/>
            <a:ext cx="204717" cy="0"/>
          </a:xfrm>
          <a:prstGeom prst="line">
            <a:avLst/>
          </a:prstGeom>
          <a:noFill/>
          <a:ln w="3175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A9309AB7-1C7D-49A5-F062-498EBB06D61B}"/>
              </a:ext>
            </a:extLst>
          </p:cNvPr>
          <p:cNvCxnSpPr>
            <a:cxnSpLocks/>
          </p:cNvCxnSpPr>
          <p:nvPr/>
        </p:nvCxnSpPr>
        <p:spPr>
          <a:xfrm>
            <a:off x="947261" y="4488132"/>
            <a:ext cx="204717" cy="0"/>
          </a:xfrm>
          <a:prstGeom prst="line">
            <a:avLst/>
          </a:prstGeom>
          <a:noFill/>
          <a:ln w="3175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01D534B1-FEA1-D823-AE7C-CEA1F400D1B8}"/>
              </a:ext>
            </a:extLst>
          </p:cNvPr>
          <p:cNvCxnSpPr>
            <a:cxnSpLocks/>
          </p:cNvCxnSpPr>
          <p:nvPr/>
        </p:nvCxnSpPr>
        <p:spPr>
          <a:xfrm>
            <a:off x="947260" y="4086055"/>
            <a:ext cx="204717" cy="0"/>
          </a:xfrm>
          <a:prstGeom prst="line">
            <a:avLst/>
          </a:prstGeom>
          <a:noFill/>
          <a:ln w="3175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C81A5969-2B85-AEA4-2E8A-E5D9A88858BC}"/>
              </a:ext>
            </a:extLst>
          </p:cNvPr>
          <p:cNvCxnSpPr>
            <a:cxnSpLocks/>
          </p:cNvCxnSpPr>
          <p:nvPr/>
        </p:nvCxnSpPr>
        <p:spPr>
          <a:xfrm>
            <a:off x="936178" y="3693864"/>
            <a:ext cx="204716" cy="0"/>
          </a:xfrm>
          <a:prstGeom prst="line">
            <a:avLst/>
          </a:prstGeom>
          <a:noFill/>
          <a:ln w="3175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2172953A-FAC7-124E-CA2F-249E4592FE88}"/>
              </a:ext>
            </a:extLst>
          </p:cNvPr>
          <p:cNvCxnSpPr>
            <a:cxnSpLocks/>
          </p:cNvCxnSpPr>
          <p:nvPr/>
        </p:nvCxnSpPr>
        <p:spPr>
          <a:xfrm>
            <a:off x="936178" y="3291788"/>
            <a:ext cx="204716" cy="0"/>
          </a:xfrm>
          <a:prstGeom prst="line">
            <a:avLst/>
          </a:prstGeom>
          <a:noFill/>
          <a:ln w="3175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3EB95FAB-4855-FF51-1F7D-3168F876E8D3}"/>
              </a:ext>
            </a:extLst>
          </p:cNvPr>
          <p:cNvCxnSpPr>
            <a:cxnSpLocks/>
          </p:cNvCxnSpPr>
          <p:nvPr/>
        </p:nvCxnSpPr>
        <p:spPr>
          <a:xfrm>
            <a:off x="936177" y="2883068"/>
            <a:ext cx="204717" cy="0"/>
          </a:xfrm>
          <a:prstGeom prst="line">
            <a:avLst/>
          </a:prstGeom>
          <a:noFill/>
          <a:ln w="3175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05465A9B-CA2D-4783-00F7-4D9752243D5A}"/>
              </a:ext>
            </a:extLst>
          </p:cNvPr>
          <p:cNvCxnSpPr>
            <a:cxnSpLocks/>
          </p:cNvCxnSpPr>
          <p:nvPr/>
        </p:nvCxnSpPr>
        <p:spPr>
          <a:xfrm>
            <a:off x="936176" y="2442081"/>
            <a:ext cx="204717" cy="0"/>
          </a:xfrm>
          <a:prstGeom prst="line">
            <a:avLst/>
          </a:prstGeom>
          <a:noFill/>
          <a:ln w="3175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E8DAB60C-FF85-07D8-8EBC-694D31EF7B8E}"/>
              </a:ext>
            </a:extLst>
          </p:cNvPr>
          <p:cNvCxnSpPr>
            <a:cxnSpLocks/>
          </p:cNvCxnSpPr>
          <p:nvPr/>
        </p:nvCxnSpPr>
        <p:spPr>
          <a:xfrm>
            <a:off x="936175" y="2040004"/>
            <a:ext cx="204717" cy="0"/>
          </a:xfrm>
          <a:prstGeom prst="line">
            <a:avLst/>
          </a:prstGeom>
          <a:noFill/>
          <a:ln w="3175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0" name="ZoneTexte 39">
            <a:extLst>
              <a:ext uri="{FF2B5EF4-FFF2-40B4-BE49-F238E27FC236}">
                <a16:creationId xmlns:a16="http://schemas.microsoft.com/office/drawing/2014/main" id="{7D4900EB-A938-1153-6873-49237B9D6948}"/>
              </a:ext>
            </a:extLst>
          </p:cNvPr>
          <p:cNvSpPr txBox="1"/>
          <p:nvPr/>
        </p:nvSpPr>
        <p:spPr>
          <a:xfrm>
            <a:off x="767786" y="6059296"/>
            <a:ext cx="118920" cy="218626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6816" tIns="16816" rIns="16816" bIns="16816" numCol="1" spcCol="38100" rtlCol="0" anchor="ctr">
            <a:spAutoFit/>
          </a:bodyPr>
          <a:lstStyle/>
          <a:p>
            <a:pPr defTabSz="367536"/>
            <a:r>
              <a:rPr lang="fr-FR" sz="1200">
                <a:solidFill>
                  <a:schemeClr val="tx1">
                    <a:lumMod val="65000"/>
                    <a:lumOff val="35000"/>
                  </a:schemeClr>
                </a:solidFill>
              </a:rPr>
              <a:t>0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A8E2E3F7-302C-CF13-2AA8-41C5D7D339B6}"/>
              </a:ext>
            </a:extLst>
          </p:cNvPr>
          <p:cNvSpPr txBox="1"/>
          <p:nvPr/>
        </p:nvSpPr>
        <p:spPr>
          <a:xfrm>
            <a:off x="662997" y="5612944"/>
            <a:ext cx="203879" cy="218626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6816" tIns="16816" rIns="16816" bIns="16816" numCol="1" spcCol="38100" rtlCol="0" anchor="ctr">
            <a:spAutoFit/>
          </a:bodyPr>
          <a:lstStyle/>
          <a:p>
            <a:pPr defTabSz="367536"/>
            <a:r>
              <a:rPr lang="fr-FR" sz="1200">
                <a:solidFill>
                  <a:schemeClr val="tx1">
                    <a:lumMod val="65000"/>
                    <a:lumOff val="35000"/>
                  </a:schemeClr>
                </a:solidFill>
              </a:rPr>
              <a:t>50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99CD88D5-25F6-064A-73BE-2CD550861CC7}"/>
              </a:ext>
            </a:extLst>
          </p:cNvPr>
          <p:cNvSpPr txBox="1"/>
          <p:nvPr/>
        </p:nvSpPr>
        <p:spPr>
          <a:xfrm>
            <a:off x="620518" y="5204382"/>
            <a:ext cx="288838" cy="218626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6816" tIns="16816" rIns="16816" bIns="16816" numCol="1" spcCol="38100" rtlCol="0" anchor="ctr">
            <a:spAutoFit/>
          </a:bodyPr>
          <a:lstStyle/>
          <a:p>
            <a:pPr defTabSz="367536"/>
            <a:r>
              <a:rPr lang="fr-FR" sz="1200">
                <a:solidFill>
                  <a:schemeClr val="tx1">
                    <a:lumMod val="65000"/>
                    <a:lumOff val="35000"/>
                  </a:schemeClr>
                </a:solidFill>
              </a:rPr>
              <a:t>100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97FE84AF-55A9-945B-2839-CB238821DB80}"/>
              </a:ext>
            </a:extLst>
          </p:cNvPr>
          <p:cNvSpPr txBox="1"/>
          <p:nvPr/>
        </p:nvSpPr>
        <p:spPr>
          <a:xfrm>
            <a:off x="620518" y="4795820"/>
            <a:ext cx="288838" cy="218626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6816" tIns="16816" rIns="16816" bIns="16816" numCol="1" spcCol="38100" rtlCol="0" anchor="ctr">
            <a:spAutoFit/>
          </a:bodyPr>
          <a:lstStyle/>
          <a:p>
            <a:pPr defTabSz="367536"/>
            <a:r>
              <a:rPr lang="fr-FR" sz="1200">
                <a:solidFill>
                  <a:schemeClr val="tx1">
                    <a:lumMod val="65000"/>
                    <a:lumOff val="35000"/>
                  </a:schemeClr>
                </a:solidFill>
              </a:rPr>
              <a:t>150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4B91EC01-3A81-D158-774D-4C5FB99E1E90}"/>
              </a:ext>
            </a:extLst>
          </p:cNvPr>
          <p:cNvSpPr txBox="1"/>
          <p:nvPr/>
        </p:nvSpPr>
        <p:spPr>
          <a:xfrm>
            <a:off x="620519" y="4387258"/>
            <a:ext cx="288837" cy="218626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6816" tIns="16816" rIns="16816" bIns="16816" numCol="1" spcCol="38100" rtlCol="0" anchor="ctr">
            <a:spAutoFit/>
          </a:bodyPr>
          <a:lstStyle/>
          <a:p>
            <a:pPr defTabSz="367536"/>
            <a:r>
              <a:rPr lang="fr-FR" sz="1200">
                <a:solidFill>
                  <a:schemeClr val="tx1">
                    <a:lumMod val="65000"/>
                    <a:lumOff val="35000"/>
                  </a:schemeClr>
                </a:solidFill>
              </a:rPr>
              <a:t>200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36F98766-5A4F-CC3D-012C-74D53AB9A8F8}"/>
              </a:ext>
            </a:extLst>
          </p:cNvPr>
          <p:cNvSpPr txBox="1"/>
          <p:nvPr/>
        </p:nvSpPr>
        <p:spPr>
          <a:xfrm>
            <a:off x="620518" y="3978696"/>
            <a:ext cx="288838" cy="218626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6816" tIns="16816" rIns="16816" bIns="16816" numCol="1" spcCol="38100" rtlCol="0" anchor="ctr">
            <a:spAutoFit/>
          </a:bodyPr>
          <a:lstStyle/>
          <a:p>
            <a:pPr defTabSz="367536"/>
            <a:r>
              <a:rPr lang="fr-FR" sz="1200">
                <a:solidFill>
                  <a:schemeClr val="tx1">
                    <a:lumMod val="65000"/>
                    <a:lumOff val="35000"/>
                  </a:schemeClr>
                </a:solidFill>
              </a:rPr>
              <a:t>250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A81EA8E9-0823-8BB8-B5BC-361D3E10B23B}"/>
              </a:ext>
            </a:extLst>
          </p:cNvPr>
          <p:cNvSpPr txBox="1"/>
          <p:nvPr/>
        </p:nvSpPr>
        <p:spPr>
          <a:xfrm>
            <a:off x="620518" y="3570134"/>
            <a:ext cx="288838" cy="218626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6816" tIns="16816" rIns="16816" bIns="16816" numCol="1" spcCol="38100" rtlCol="0" anchor="ctr">
            <a:spAutoFit/>
          </a:bodyPr>
          <a:lstStyle/>
          <a:p>
            <a:pPr defTabSz="367536"/>
            <a:r>
              <a:rPr lang="fr-FR" sz="1200">
                <a:solidFill>
                  <a:schemeClr val="tx1">
                    <a:lumMod val="65000"/>
                    <a:lumOff val="35000"/>
                  </a:schemeClr>
                </a:solidFill>
              </a:rPr>
              <a:t>300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7CEB16FE-804A-9789-3A35-29D0E6D30546}"/>
              </a:ext>
            </a:extLst>
          </p:cNvPr>
          <p:cNvSpPr txBox="1"/>
          <p:nvPr/>
        </p:nvSpPr>
        <p:spPr>
          <a:xfrm>
            <a:off x="620518" y="3161572"/>
            <a:ext cx="288838" cy="218626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6816" tIns="16816" rIns="16816" bIns="16816" numCol="1" spcCol="38100" rtlCol="0" anchor="ctr">
            <a:spAutoFit/>
          </a:bodyPr>
          <a:lstStyle/>
          <a:p>
            <a:pPr defTabSz="367536"/>
            <a:r>
              <a:rPr lang="fr-FR" sz="1200">
                <a:solidFill>
                  <a:schemeClr val="tx1">
                    <a:lumMod val="65000"/>
                    <a:lumOff val="35000"/>
                  </a:schemeClr>
                </a:solidFill>
              </a:rPr>
              <a:t>350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1CE2884C-9DBB-36E0-20A6-565A316AA729}"/>
              </a:ext>
            </a:extLst>
          </p:cNvPr>
          <p:cNvSpPr txBox="1"/>
          <p:nvPr/>
        </p:nvSpPr>
        <p:spPr>
          <a:xfrm>
            <a:off x="620518" y="2753010"/>
            <a:ext cx="288838" cy="218626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6816" tIns="16816" rIns="16816" bIns="16816" numCol="1" spcCol="38100" rtlCol="0" anchor="ctr">
            <a:spAutoFit/>
          </a:bodyPr>
          <a:lstStyle/>
          <a:p>
            <a:pPr defTabSz="367536"/>
            <a:r>
              <a:rPr lang="fr-FR" sz="1200">
                <a:solidFill>
                  <a:schemeClr val="tx1">
                    <a:lumMod val="65000"/>
                    <a:lumOff val="35000"/>
                  </a:schemeClr>
                </a:solidFill>
              </a:rPr>
              <a:t>400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370BF885-6A10-53BB-A4B5-4D82FC8047BF}"/>
              </a:ext>
            </a:extLst>
          </p:cNvPr>
          <p:cNvSpPr txBox="1"/>
          <p:nvPr/>
        </p:nvSpPr>
        <p:spPr>
          <a:xfrm>
            <a:off x="620518" y="2344448"/>
            <a:ext cx="288838" cy="218626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6816" tIns="16816" rIns="16816" bIns="16816" numCol="1" spcCol="38100" rtlCol="0" anchor="ctr">
            <a:spAutoFit/>
          </a:bodyPr>
          <a:lstStyle/>
          <a:p>
            <a:pPr defTabSz="367536"/>
            <a:r>
              <a:rPr lang="fr-FR" sz="1200">
                <a:solidFill>
                  <a:schemeClr val="tx1">
                    <a:lumMod val="65000"/>
                    <a:lumOff val="35000"/>
                  </a:schemeClr>
                </a:solidFill>
              </a:rPr>
              <a:t>450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7D86E5AC-9A00-9C21-F6D9-4A87D608B902}"/>
              </a:ext>
            </a:extLst>
          </p:cNvPr>
          <p:cNvSpPr txBox="1"/>
          <p:nvPr/>
        </p:nvSpPr>
        <p:spPr>
          <a:xfrm>
            <a:off x="620518" y="1935886"/>
            <a:ext cx="288838" cy="218626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6816" tIns="16816" rIns="16816" bIns="16816" numCol="1" spcCol="38100" rtlCol="0" anchor="ctr">
            <a:spAutoFit/>
          </a:bodyPr>
          <a:lstStyle/>
          <a:p>
            <a:pPr defTabSz="367536"/>
            <a:r>
              <a:rPr lang="fr-FR" sz="1200">
                <a:solidFill>
                  <a:schemeClr val="tx1">
                    <a:lumMod val="65000"/>
                    <a:lumOff val="35000"/>
                  </a:schemeClr>
                </a:solidFill>
              </a:rPr>
              <a:t>500</a:t>
            </a:r>
          </a:p>
        </p:txBody>
      </p:sp>
      <p:cxnSp>
        <p:nvCxnSpPr>
          <p:cNvPr id="55" name="Connecteur droit 54">
            <a:extLst>
              <a:ext uri="{FF2B5EF4-FFF2-40B4-BE49-F238E27FC236}">
                <a16:creationId xmlns:a16="http://schemas.microsoft.com/office/drawing/2014/main" id="{996225C2-7F05-519B-EE99-B41902A8342B}"/>
              </a:ext>
            </a:extLst>
          </p:cNvPr>
          <p:cNvCxnSpPr>
            <a:cxnSpLocks/>
          </p:cNvCxnSpPr>
          <p:nvPr/>
        </p:nvCxnSpPr>
        <p:spPr>
          <a:xfrm flipV="1">
            <a:off x="1373310" y="6147826"/>
            <a:ext cx="0" cy="267095"/>
          </a:xfrm>
          <a:prstGeom prst="line">
            <a:avLst/>
          </a:prstGeom>
          <a:noFill/>
          <a:ln w="3175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5" name="Connecteur droit 64">
            <a:extLst>
              <a:ext uri="{FF2B5EF4-FFF2-40B4-BE49-F238E27FC236}">
                <a16:creationId xmlns:a16="http://schemas.microsoft.com/office/drawing/2014/main" id="{7C6F1AC7-457F-565D-7B9E-1605AC7134CA}"/>
              </a:ext>
            </a:extLst>
          </p:cNvPr>
          <p:cNvCxnSpPr>
            <a:cxnSpLocks/>
          </p:cNvCxnSpPr>
          <p:nvPr/>
        </p:nvCxnSpPr>
        <p:spPr>
          <a:xfrm flipV="1">
            <a:off x="4887290" y="5872519"/>
            <a:ext cx="0" cy="572385"/>
          </a:xfrm>
          <a:prstGeom prst="line">
            <a:avLst/>
          </a:prstGeom>
          <a:noFill/>
          <a:ln w="3175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4" name="ZoneTexte 83">
            <a:extLst>
              <a:ext uri="{FF2B5EF4-FFF2-40B4-BE49-F238E27FC236}">
                <a16:creationId xmlns:a16="http://schemas.microsoft.com/office/drawing/2014/main" id="{A38070ED-18C7-CE27-8880-3E625B016874}"/>
              </a:ext>
            </a:extLst>
          </p:cNvPr>
          <p:cNvSpPr txBox="1"/>
          <p:nvPr/>
        </p:nvSpPr>
        <p:spPr>
          <a:xfrm rot="16200000">
            <a:off x="1183414" y="6624621"/>
            <a:ext cx="373797" cy="218626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6816" tIns="16816" rIns="16816" bIns="16816" numCol="1" spcCol="38100" rtlCol="0" anchor="ctr">
            <a:spAutoFit/>
          </a:bodyPr>
          <a:lstStyle/>
          <a:p>
            <a:pPr defTabSz="367536"/>
            <a:r>
              <a:rPr lang="fr-FR" sz="1200">
                <a:solidFill>
                  <a:schemeClr val="tx1">
                    <a:lumMod val="65000"/>
                    <a:lumOff val="35000"/>
                  </a:schemeClr>
                </a:solidFill>
              </a:rPr>
              <a:t>2013</a:t>
            </a:r>
          </a:p>
        </p:txBody>
      </p:sp>
      <p:sp>
        <p:nvSpPr>
          <p:cNvPr id="85" name="ZoneTexte 84">
            <a:extLst>
              <a:ext uri="{FF2B5EF4-FFF2-40B4-BE49-F238E27FC236}">
                <a16:creationId xmlns:a16="http://schemas.microsoft.com/office/drawing/2014/main" id="{C2F3B28A-4729-3C84-B264-A7F2CE522081}"/>
              </a:ext>
            </a:extLst>
          </p:cNvPr>
          <p:cNvSpPr txBox="1"/>
          <p:nvPr/>
        </p:nvSpPr>
        <p:spPr>
          <a:xfrm rot="16200000">
            <a:off x="1533544" y="6624621"/>
            <a:ext cx="373797" cy="218626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6816" tIns="16816" rIns="16816" bIns="16816" numCol="1" spcCol="38100" rtlCol="0" anchor="ctr">
            <a:spAutoFit/>
          </a:bodyPr>
          <a:lstStyle/>
          <a:p>
            <a:pPr defTabSz="367536"/>
            <a:r>
              <a:rPr lang="fr-FR" sz="1200">
                <a:solidFill>
                  <a:schemeClr val="tx1">
                    <a:lumMod val="65000"/>
                    <a:lumOff val="35000"/>
                  </a:schemeClr>
                </a:solidFill>
              </a:rPr>
              <a:t>2014</a:t>
            </a:r>
          </a:p>
        </p:txBody>
      </p:sp>
      <p:sp>
        <p:nvSpPr>
          <p:cNvPr id="86" name="ZoneTexte 85">
            <a:extLst>
              <a:ext uri="{FF2B5EF4-FFF2-40B4-BE49-F238E27FC236}">
                <a16:creationId xmlns:a16="http://schemas.microsoft.com/office/drawing/2014/main" id="{5B10BF1A-6739-D5EC-B9BC-0C330011F7DF}"/>
              </a:ext>
            </a:extLst>
          </p:cNvPr>
          <p:cNvSpPr txBox="1"/>
          <p:nvPr/>
        </p:nvSpPr>
        <p:spPr>
          <a:xfrm rot="16200000">
            <a:off x="1883674" y="6646641"/>
            <a:ext cx="373797" cy="218626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6816" tIns="16816" rIns="16816" bIns="16816" numCol="1" spcCol="38100" rtlCol="0" anchor="ctr">
            <a:spAutoFit/>
          </a:bodyPr>
          <a:lstStyle/>
          <a:p>
            <a:pPr defTabSz="367536"/>
            <a:r>
              <a:rPr lang="fr-FR" sz="1200">
                <a:solidFill>
                  <a:schemeClr val="tx1">
                    <a:lumMod val="65000"/>
                    <a:lumOff val="35000"/>
                  </a:schemeClr>
                </a:solidFill>
              </a:rPr>
              <a:t>2015</a:t>
            </a:r>
          </a:p>
        </p:txBody>
      </p:sp>
      <p:sp>
        <p:nvSpPr>
          <p:cNvPr id="87" name="ZoneTexte 86">
            <a:extLst>
              <a:ext uri="{FF2B5EF4-FFF2-40B4-BE49-F238E27FC236}">
                <a16:creationId xmlns:a16="http://schemas.microsoft.com/office/drawing/2014/main" id="{42AF5BF7-5D01-B488-3A1E-FD2BCD899E99}"/>
              </a:ext>
            </a:extLst>
          </p:cNvPr>
          <p:cNvSpPr txBox="1"/>
          <p:nvPr/>
        </p:nvSpPr>
        <p:spPr>
          <a:xfrm rot="16200000">
            <a:off x="2233804" y="6646640"/>
            <a:ext cx="373797" cy="218626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6816" tIns="16816" rIns="16816" bIns="16816" numCol="1" spcCol="38100" rtlCol="0" anchor="ctr">
            <a:spAutoFit/>
          </a:bodyPr>
          <a:lstStyle/>
          <a:p>
            <a:pPr defTabSz="367536"/>
            <a:r>
              <a:rPr lang="fr-FR" sz="1200">
                <a:solidFill>
                  <a:schemeClr val="tx1">
                    <a:lumMod val="65000"/>
                    <a:lumOff val="35000"/>
                  </a:schemeClr>
                </a:solidFill>
              </a:rPr>
              <a:t>2016</a:t>
            </a:r>
          </a:p>
        </p:txBody>
      </p:sp>
      <p:sp>
        <p:nvSpPr>
          <p:cNvPr id="88" name="ZoneTexte 87">
            <a:extLst>
              <a:ext uri="{FF2B5EF4-FFF2-40B4-BE49-F238E27FC236}">
                <a16:creationId xmlns:a16="http://schemas.microsoft.com/office/drawing/2014/main" id="{5113DDF8-6836-557B-D9F0-CA980B2F9275}"/>
              </a:ext>
            </a:extLst>
          </p:cNvPr>
          <p:cNvSpPr txBox="1"/>
          <p:nvPr/>
        </p:nvSpPr>
        <p:spPr>
          <a:xfrm rot="16200000">
            <a:off x="2583934" y="6653805"/>
            <a:ext cx="373797" cy="218626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6816" tIns="16816" rIns="16816" bIns="16816" numCol="1" spcCol="38100" rtlCol="0" anchor="ctr">
            <a:spAutoFit/>
          </a:bodyPr>
          <a:lstStyle/>
          <a:p>
            <a:pPr defTabSz="367536"/>
            <a:r>
              <a:rPr lang="fr-FR" sz="1200">
                <a:solidFill>
                  <a:schemeClr val="tx1">
                    <a:lumMod val="65000"/>
                    <a:lumOff val="35000"/>
                  </a:schemeClr>
                </a:solidFill>
              </a:rPr>
              <a:t>2017</a:t>
            </a:r>
          </a:p>
        </p:txBody>
      </p:sp>
      <p:sp>
        <p:nvSpPr>
          <p:cNvPr id="89" name="ZoneTexte 88">
            <a:extLst>
              <a:ext uri="{FF2B5EF4-FFF2-40B4-BE49-F238E27FC236}">
                <a16:creationId xmlns:a16="http://schemas.microsoft.com/office/drawing/2014/main" id="{C7B573D1-7A04-856D-8254-07406DF5399D}"/>
              </a:ext>
            </a:extLst>
          </p:cNvPr>
          <p:cNvSpPr txBox="1"/>
          <p:nvPr/>
        </p:nvSpPr>
        <p:spPr>
          <a:xfrm rot="16200000">
            <a:off x="2934064" y="6666097"/>
            <a:ext cx="373797" cy="218626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6816" tIns="16816" rIns="16816" bIns="16816" numCol="1" spcCol="38100" rtlCol="0" anchor="ctr">
            <a:spAutoFit/>
          </a:bodyPr>
          <a:lstStyle/>
          <a:p>
            <a:pPr defTabSz="367536"/>
            <a:r>
              <a:rPr lang="fr-FR" sz="1200">
                <a:solidFill>
                  <a:schemeClr val="tx1">
                    <a:lumMod val="65000"/>
                    <a:lumOff val="35000"/>
                  </a:schemeClr>
                </a:solidFill>
              </a:rPr>
              <a:t>2018</a:t>
            </a:r>
          </a:p>
        </p:txBody>
      </p:sp>
      <p:sp>
        <p:nvSpPr>
          <p:cNvPr id="90" name="ZoneTexte 89">
            <a:extLst>
              <a:ext uri="{FF2B5EF4-FFF2-40B4-BE49-F238E27FC236}">
                <a16:creationId xmlns:a16="http://schemas.microsoft.com/office/drawing/2014/main" id="{271BB78C-3AC6-58AD-0EA0-93F23C78F6BA}"/>
              </a:ext>
            </a:extLst>
          </p:cNvPr>
          <p:cNvSpPr txBox="1"/>
          <p:nvPr/>
        </p:nvSpPr>
        <p:spPr>
          <a:xfrm rot="16200000">
            <a:off x="3284194" y="6666096"/>
            <a:ext cx="373797" cy="218626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6816" tIns="16816" rIns="16816" bIns="16816" numCol="1" spcCol="38100" rtlCol="0" anchor="ctr">
            <a:spAutoFit/>
          </a:bodyPr>
          <a:lstStyle/>
          <a:p>
            <a:pPr defTabSz="367536"/>
            <a:r>
              <a:rPr lang="fr-FR" sz="1200">
                <a:solidFill>
                  <a:schemeClr val="tx1">
                    <a:lumMod val="65000"/>
                    <a:lumOff val="35000"/>
                  </a:schemeClr>
                </a:solidFill>
              </a:rPr>
              <a:t>2019</a:t>
            </a:r>
          </a:p>
        </p:txBody>
      </p:sp>
      <p:sp>
        <p:nvSpPr>
          <p:cNvPr id="91" name="ZoneTexte 90">
            <a:extLst>
              <a:ext uri="{FF2B5EF4-FFF2-40B4-BE49-F238E27FC236}">
                <a16:creationId xmlns:a16="http://schemas.microsoft.com/office/drawing/2014/main" id="{DB456B8F-399A-D430-28C6-1A893D382B7D}"/>
              </a:ext>
            </a:extLst>
          </p:cNvPr>
          <p:cNvSpPr txBox="1"/>
          <p:nvPr/>
        </p:nvSpPr>
        <p:spPr>
          <a:xfrm rot="16200000">
            <a:off x="3634324" y="6653804"/>
            <a:ext cx="373797" cy="218626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6816" tIns="16816" rIns="16816" bIns="16816" numCol="1" spcCol="38100" rtlCol="0" anchor="ctr">
            <a:spAutoFit/>
          </a:bodyPr>
          <a:lstStyle/>
          <a:p>
            <a:pPr defTabSz="367536"/>
            <a:r>
              <a:rPr lang="fr-FR" sz="1200">
                <a:solidFill>
                  <a:schemeClr val="tx1">
                    <a:lumMod val="65000"/>
                    <a:lumOff val="35000"/>
                  </a:schemeClr>
                </a:solidFill>
              </a:rPr>
              <a:t>2020</a:t>
            </a:r>
          </a:p>
        </p:txBody>
      </p:sp>
      <p:sp>
        <p:nvSpPr>
          <p:cNvPr id="92" name="ZoneTexte 91">
            <a:extLst>
              <a:ext uri="{FF2B5EF4-FFF2-40B4-BE49-F238E27FC236}">
                <a16:creationId xmlns:a16="http://schemas.microsoft.com/office/drawing/2014/main" id="{5A9BDBCC-7C06-9F28-0B90-A201656C4245}"/>
              </a:ext>
            </a:extLst>
          </p:cNvPr>
          <p:cNvSpPr txBox="1"/>
          <p:nvPr/>
        </p:nvSpPr>
        <p:spPr>
          <a:xfrm rot="16200000">
            <a:off x="3984454" y="6636912"/>
            <a:ext cx="373797" cy="218626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6816" tIns="16816" rIns="16816" bIns="16816" numCol="1" spcCol="38100" rtlCol="0" anchor="ctr">
            <a:spAutoFit/>
          </a:bodyPr>
          <a:lstStyle/>
          <a:p>
            <a:pPr defTabSz="367536"/>
            <a:r>
              <a:rPr lang="fr-FR" sz="1200">
                <a:solidFill>
                  <a:schemeClr val="tx1">
                    <a:lumMod val="65000"/>
                    <a:lumOff val="35000"/>
                  </a:schemeClr>
                </a:solidFill>
              </a:rPr>
              <a:t>2021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A7729677-B060-D24A-4281-14D86E5F7E33}"/>
              </a:ext>
            </a:extLst>
          </p:cNvPr>
          <p:cNvSpPr txBox="1"/>
          <p:nvPr/>
        </p:nvSpPr>
        <p:spPr>
          <a:xfrm rot="16200000">
            <a:off x="4334583" y="6646639"/>
            <a:ext cx="373797" cy="218626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6816" tIns="16816" rIns="16816" bIns="16816" numCol="1" spcCol="38100" rtlCol="0" anchor="ctr">
            <a:spAutoFit/>
          </a:bodyPr>
          <a:lstStyle/>
          <a:p>
            <a:pPr defTabSz="367536"/>
            <a:r>
              <a:rPr lang="fr-FR" sz="1200">
                <a:solidFill>
                  <a:schemeClr val="tx1">
                    <a:lumMod val="65000"/>
                    <a:lumOff val="35000"/>
                  </a:schemeClr>
                </a:solidFill>
              </a:rPr>
              <a:t>2022</a:t>
            </a:r>
          </a:p>
        </p:txBody>
      </p:sp>
      <p:sp>
        <p:nvSpPr>
          <p:cNvPr id="94" name="ZoneTexte 93">
            <a:extLst>
              <a:ext uri="{FF2B5EF4-FFF2-40B4-BE49-F238E27FC236}">
                <a16:creationId xmlns:a16="http://schemas.microsoft.com/office/drawing/2014/main" id="{202FFC5B-641F-D4F3-C6AC-9D7DF27093C3}"/>
              </a:ext>
            </a:extLst>
          </p:cNvPr>
          <p:cNvSpPr txBox="1"/>
          <p:nvPr/>
        </p:nvSpPr>
        <p:spPr>
          <a:xfrm rot="16200000">
            <a:off x="4594394" y="6595874"/>
            <a:ext cx="546922" cy="310959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6816" tIns="16816" rIns="16816" bIns="16816" numCol="1" spcCol="38100" rtlCol="0" anchor="ctr">
            <a:spAutoFit/>
          </a:bodyPr>
          <a:lstStyle/>
          <a:p>
            <a:pPr defTabSz="367536"/>
            <a:r>
              <a:rPr lang="fr-FR" sz="1800">
                <a:solidFill>
                  <a:schemeClr val="tx1">
                    <a:lumMod val="65000"/>
                    <a:lumOff val="35000"/>
                  </a:schemeClr>
                </a:solidFill>
              </a:rPr>
              <a:t>2023</a:t>
            </a:r>
            <a:endParaRPr lang="fr-FR" sz="16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5" name="ZoneTexte 94">
            <a:extLst>
              <a:ext uri="{FF2B5EF4-FFF2-40B4-BE49-F238E27FC236}">
                <a16:creationId xmlns:a16="http://schemas.microsoft.com/office/drawing/2014/main" id="{C8D4E27F-0AC5-7831-ADC5-8C2CF6845960}"/>
              </a:ext>
            </a:extLst>
          </p:cNvPr>
          <p:cNvSpPr txBox="1"/>
          <p:nvPr/>
        </p:nvSpPr>
        <p:spPr>
          <a:xfrm rot="16200000">
            <a:off x="5054856" y="6646638"/>
            <a:ext cx="373797" cy="218626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6816" tIns="16816" rIns="16816" bIns="16816" numCol="1" spcCol="38100" rtlCol="0" anchor="ctr">
            <a:spAutoFit/>
          </a:bodyPr>
          <a:lstStyle/>
          <a:p>
            <a:pPr defTabSz="367536"/>
            <a:r>
              <a:rPr lang="fr-FR" sz="1200">
                <a:solidFill>
                  <a:schemeClr val="tx1">
                    <a:lumMod val="65000"/>
                    <a:lumOff val="35000"/>
                  </a:schemeClr>
                </a:solidFill>
              </a:rPr>
              <a:t>2024</a:t>
            </a:r>
          </a:p>
        </p:txBody>
      </p:sp>
      <p:sp>
        <p:nvSpPr>
          <p:cNvPr id="96" name="ZoneTexte 95">
            <a:extLst>
              <a:ext uri="{FF2B5EF4-FFF2-40B4-BE49-F238E27FC236}">
                <a16:creationId xmlns:a16="http://schemas.microsoft.com/office/drawing/2014/main" id="{93033783-D24F-990C-BC05-675B6D18B928}"/>
              </a:ext>
            </a:extLst>
          </p:cNvPr>
          <p:cNvSpPr txBox="1"/>
          <p:nvPr/>
        </p:nvSpPr>
        <p:spPr>
          <a:xfrm rot="16200000">
            <a:off x="5405029" y="6646637"/>
            <a:ext cx="373797" cy="218626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6816" tIns="16816" rIns="16816" bIns="16816" numCol="1" spcCol="38100" rtlCol="0" anchor="ctr">
            <a:spAutoFit/>
          </a:bodyPr>
          <a:lstStyle/>
          <a:p>
            <a:pPr defTabSz="367536"/>
            <a:r>
              <a:rPr lang="fr-FR" sz="1200">
                <a:solidFill>
                  <a:schemeClr val="tx1">
                    <a:lumMod val="65000"/>
                    <a:lumOff val="35000"/>
                  </a:schemeClr>
                </a:solidFill>
              </a:rPr>
              <a:t>2025</a:t>
            </a:r>
          </a:p>
        </p:txBody>
      </p:sp>
      <p:sp>
        <p:nvSpPr>
          <p:cNvPr id="97" name="ZoneTexte 96">
            <a:extLst>
              <a:ext uri="{FF2B5EF4-FFF2-40B4-BE49-F238E27FC236}">
                <a16:creationId xmlns:a16="http://schemas.microsoft.com/office/drawing/2014/main" id="{046C07A1-ED26-D28D-E214-B8CA4C5BB0B3}"/>
              </a:ext>
            </a:extLst>
          </p:cNvPr>
          <p:cNvSpPr txBox="1"/>
          <p:nvPr/>
        </p:nvSpPr>
        <p:spPr>
          <a:xfrm rot="16200000">
            <a:off x="5755202" y="6646636"/>
            <a:ext cx="373797" cy="218626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6816" tIns="16816" rIns="16816" bIns="16816" numCol="1" spcCol="38100" rtlCol="0" anchor="ctr">
            <a:spAutoFit/>
          </a:bodyPr>
          <a:lstStyle/>
          <a:p>
            <a:pPr defTabSz="367536"/>
            <a:r>
              <a:rPr lang="fr-FR" sz="1200">
                <a:solidFill>
                  <a:schemeClr val="tx1">
                    <a:lumMod val="65000"/>
                    <a:lumOff val="35000"/>
                  </a:schemeClr>
                </a:solidFill>
              </a:rPr>
              <a:t>2026</a:t>
            </a:r>
          </a:p>
        </p:txBody>
      </p:sp>
      <p:sp>
        <p:nvSpPr>
          <p:cNvPr id="98" name="ZoneTexte 97">
            <a:extLst>
              <a:ext uri="{FF2B5EF4-FFF2-40B4-BE49-F238E27FC236}">
                <a16:creationId xmlns:a16="http://schemas.microsoft.com/office/drawing/2014/main" id="{3F78F6D5-0911-5855-1691-0CCEA0084967}"/>
              </a:ext>
            </a:extLst>
          </p:cNvPr>
          <p:cNvSpPr txBox="1"/>
          <p:nvPr/>
        </p:nvSpPr>
        <p:spPr>
          <a:xfrm rot="16200000">
            <a:off x="6105375" y="6632312"/>
            <a:ext cx="373797" cy="218626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6816" tIns="16816" rIns="16816" bIns="16816" numCol="1" spcCol="38100" rtlCol="0" anchor="ctr">
            <a:spAutoFit/>
          </a:bodyPr>
          <a:lstStyle/>
          <a:p>
            <a:pPr defTabSz="367536"/>
            <a:r>
              <a:rPr lang="fr-FR" sz="1200">
                <a:solidFill>
                  <a:schemeClr val="tx1">
                    <a:lumMod val="65000"/>
                    <a:lumOff val="35000"/>
                  </a:schemeClr>
                </a:solidFill>
              </a:rPr>
              <a:t>2027</a:t>
            </a:r>
          </a:p>
        </p:txBody>
      </p:sp>
      <p:sp>
        <p:nvSpPr>
          <p:cNvPr id="99" name="ZoneTexte 98">
            <a:extLst>
              <a:ext uri="{FF2B5EF4-FFF2-40B4-BE49-F238E27FC236}">
                <a16:creationId xmlns:a16="http://schemas.microsoft.com/office/drawing/2014/main" id="{B43647D5-52F1-5640-623C-5BCB247B6E8C}"/>
              </a:ext>
            </a:extLst>
          </p:cNvPr>
          <p:cNvSpPr txBox="1"/>
          <p:nvPr/>
        </p:nvSpPr>
        <p:spPr>
          <a:xfrm rot="16200000">
            <a:off x="6455548" y="6624620"/>
            <a:ext cx="373797" cy="218626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6816" tIns="16816" rIns="16816" bIns="16816" numCol="1" spcCol="38100" rtlCol="0" anchor="ctr">
            <a:spAutoFit/>
          </a:bodyPr>
          <a:lstStyle/>
          <a:p>
            <a:pPr defTabSz="367536"/>
            <a:r>
              <a:rPr lang="fr-FR" sz="1200">
                <a:solidFill>
                  <a:schemeClr val="tx1">
                    <a:lumMod val="65000"/>
                    <a:lumOff val="35000"/>
                  </a:schemeClr>
                </a:solidFill>
              </a:rPr>
              <a:t>2028</a:t>
            </a:r>
          </a:p>
        </p:txBody>
      </p:sp>
      <p:sp>
        <p:nvSpPr>
          <p:cNvPr id="100" name="ZoneTexte 99">
            <a:extLst>
              <a:ext uri="{FF2B5EF4-FFF2-40B4-BE49-F238E27FC236}">
                <a16:creationId xmlns:a16="http://schemas.microsoft.com/office/drawing/2014/main" id="{51402AAB-AE00-9A5A-E512-14CF12F2D6EE}"/>
              </a:ext>
            </a:extLst>
          </p:cNvPr>
          <p:cNvSpPr txBox="1"/>
          <p:nvPr/>
        </p:nvSpPr>
        <p:spPr>
          <a:xfrm rot="16200000">
            <a:off x="6805721" y="6624619"/>
            <a:ext cx="373797" cy="218626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6816" tIns="16816" rIns="16816" bIns="16816" numCol="1" spcCol="38100" rtlCol="0" anchor="ctr">
            <a:spAutoFit/>
          </a:bodyPr>
          <a:lstStyle/>
          <a:p>
            <a:pPr defTabSz="367536"/>
            <a:r>
              <a:rPr lang="fr-FR" sz="1200">
                <a:solidFill>
                  <a:schemeClr val="tx1">
                    <a:lumMod val="65000"/>
                    <a:lumOff val="35000"/>
                  </a:schemeClr>
                </a:solidFill>
              </a:rPr>
              <a:t>2029</a:t>
            </a:r>
          </a:p>
        </p:txBody>
      </p:sp>
      <p:sp>
        <p:nvSpPr>
          <p:cNvPr id="101" name="ZoneTexte 100">
            <a:extLst>
              <a:ext uri="{FF2B5EF4-FFF2-40B4-BE49-F238E27FC236}">
                <a16:creationId xmlns:a16="http://schemas.microsoft.com/office/drawing/2014/main" id="{CAD09E70-5688-AB7C-6B48-8F3714F1BA70}"/>
              </a:ext>
            </a:extLst>
          </p:cNvPr>
          <p:cNvSpPr txBox="1"/>
          <p:nvPr/>
        </p:nvSpPr>
        <p:spPr>
          <a:xfrm rot="16200000">
            <a:off x="7155892" y="6624619"/>
            <a:ext cx="373797" cy="218626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6816" tIns="16816" rIns="16816" bIns="16816" numCol="1" spcCol="38100" rtlCol="0" anchor="ctr">
            <a:spAutoFit/>
          </a:bodyPr>
          <a:lstStyle/>
          <a:p>
            <a:pPr defTabSz="367536"/>
            <a:r>
              <a:rPr lang="fr-FR" sz="1200">
                <a:solidFill>
                  <a:schemeClr val="tx1">
                    <a:lumMod val="65000"/>
                    <a:lumOff val="35000"/>
                  </a:schemeClr>
                </a:solidFill>
              </a:rPr>
              <a:t>2030</a:t>
            </a:r>
          </a:p>
        </p:txBody>
      </p:sp>
      <p:sp>
        <p:nvSpPr>
          <p:cNvPr id="108" name="ZoneTexte 107">
            <a:extLst>
              <a:ext uri="{FF2B5EF4-FFF2-40B4-BE49-F238E27FC236}">
                <a16:creationId xmlns:a16="http://schemas.microsoft.com/office/drawing/2014/main" id="{F4AA277B-893C-182E-B1A8-6F2E16BCEB4F}"/>
              </a:ext>
            </a:extLst>
          </p:cNvPr>
          <p:cNvSpPr txBox="1"/>
          <p:nvPr/>
        </p:nvSpPr>
        <p:spPr>
          <a:xfrm>
            <a:off x="660780" y="1177993"/>
            <a:ext cx="1035703" cy="480236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6816" tIns="16816" rIns="16816" bIns="16816" numCol="1" spcCol="38100" rtlCol="0" anchor="ctr">
            <a:spAutoFit/>
          </a:bodyPr>
          <a:lstStyle/>
          <a:p>
            <a:pPr defTabSz="367536"/>
            <a:r>
              <a:rPr lang="fr-FR" sz="1800">
                <a:solidFill>
                  <a:schemeClr val="tx1">
                    <a:lumMod val="65000"/>
                    <a:lumOff val="35000"/>
                  </a:schemeClr>
                </a:solidFill>
              </a:rPr>
              <a:t>€/MWh </a:t>
            </a:r>
            <a:r>
              <a:rPr lang="fr-FR" sz="1100">
                <a:solidFill>
                  <a:schemeClr val="tx1">
                    <a:lumMod val="65000"/>
                    <a:lumOff val="35000"/>
                  </a:schemeClr>
                </a:solidFill>
              </a:rPr>
              <a:t>(prix moyen)</a:t>
            </a:r>
          </a:p>
        </p:txBody>
      </p:sp>
      <p:cxnSp>
        <p:nvCxnSpPr>
          <p:cNvPr id="131" name="Connecteur droit 130">
            <a:extLst>
              <a:ext uri="{FF2B5EF4-FFF2-40B4-BE49-F238E27FC236}">
                <a16:creationId xmlns:a16="http://schemas.microsoft.com/office/drawing/2014/main" id="{3FBC7D3C-7E93-C736-09E3-3236E7DFE1D9}"/>
              </a:ext>
            </a:extLst>
          </p:cNvPr>
          <p:cNvCxnSpPr>
            <a:cxnSpLocks/>
          </p:cNvCxnSpPr>
          <p:nvPr/>
        </p:nvCxnSpPr>
        <p:spPr>
          <a:xfrm flipV="1">
            <a:off x="1480228" y="4866772"/>
            <a:ext cx="350979" cy="8033"/>
          </a:xfrm>
          <a:prstGeom prst="line">
            <a:avLst/>
          </a:prstGeom>
          <a:noFill/>
          <a:ln w="28575" cap="flat">
            <a:solidFill>
              <a:schemeClr val="bg1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5" name="Connecteur droit 134">
            <a:extLst>
              <a:ext uri="{FF2B5EF4-FFF2-40B4-BE49-F238E27FC236}">
                <a16:creationId xmlns:a16="http://schemas.microsoft.com/office/drawing/2014/main" id="{215FB28E-CC32-EB8E-CD3A-540B725788A8}"/>
              </a:ext>
            </a:extLst>
          </p:cNvPr>
          <p:cNvCxnSpPr>
            <a:cxnSpLocks/>
          </p:cNvCxnSpPr>
          <p:nvPr/>
        </p:nvCxnSpPr>
        <p:spPr>
          <a:xfrm>
            <a:off x="1815381" y="4866772"/>
            <a:ext cx="371165" cy="73830"/>
          </a:xfrm>
          <a:prstGeom prst="line">
            <a:avLst/>
          </a:prstGeom>
          <a:noFill/>
          <a:ln w="28575" cap="flat">
            <a:solidFill>
              <a:schemeClr val="bg1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9" name="Connecteur droit 138">
            <a:extLst>
              <a:ext uri="{FF2B5EF4-FFF2-40B4-BE49-F238E27FC236}">
                <a16:creationId xmlns:a16="http://schemas.microsoft.com/office/drawing/2014/main" id="{96CB1CDC-52F2-CA8F-C072-D77BE9C8FB04}"/>
              </a:ext>
            </a:extLst>
          </p:cNvPr>
          <p:cNvCxnSpPr>
            <a:cxnSpLocks/>
          </p:cNvCxnSpPr>
          <p:nvPr/>
        </p:nvCxnSpPr>
        <p:spPr>
          <a:xfrm flipV="1">
            <a:off x="2174536" y="4904718"/>
            <a:ext cx="356122" cy="33324"/>
          </a:xfrm>
          <a:prstGeom prst="line">
            <a:avLst/>
          </a:prstGeom>
          <a:noFill/>
          <a:ln w="28575" cap="flat">
            <a:solidFill>
              <a:schemeClr val="bg1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3" name="Connecteur droit 142">
            <a:extLst>
              <a:ext uri="{FF2B5EF4-FFF2-40B4-BE49-F238E27FC236}">
                <a16:creationId xmlns:a16="http://schemas.microsoft.com/office/drawing/2014/main" id="{E4B3A283-A1F1-44D6-86BB-B63FBC37FE3E}"/>
              </a:ext>
            </a:extLst>
          </p:cNvPr>
          <p:cNvCxnSpPr>
            <a:cxnSpLocks/>
          </p:cNvCxnSpPr>
          <p:nvPr/>
        </p:nvCxnSpPr>
        <p:spPr>
          <a:xfrm>
            <a:off x="2516813" y="4903820"/>
            <a:ext cx="359956" cy="8309"/>
          </a:xfrm>
          <a:prstGeom prst="line">
            <a:avLst/>
          </a:prstGeom>
          <a:noFill/>
          <a:ln w="28575" cap="flat">
            <a:solidFill>
              <a:schemeClr val="bg1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7" name="Connecteur droit 146">
            <a:extLst>
              <a:ext uri="{FF2B5EF4-FFF2-40B4-BE49-F238E27FC236}">
                <a16:creationId xmlns:a16="http://schemas.microsoft.com/office/drawing/2014/main" id="{71C34FDA-C2FE-170C-F513-045F4918566B}"/>
              </a:ext>
            </a:extLst>
          </p:cNvPr>
          <p:cNvCxnSpPr>
            <a:cxnSpLocks/>
          </p:cNvCxnSpPr>
          <p:nvPr/>
        </p:nvCxnSpPr>
        <p:spPr>
          <a:xfrm flipV="1">
            <a:off x="2860925" y="4719403"/>
            <a:ext cx="376209" cy="195901"/>
          </a:xfrm>
          <a:prstGeom prst="line">
            <a:avLst/>
          </a:prstGeom>
          <a:noFill/>
          <a:ln w="28575" cap="flat">
            <a:solidFill>
              <a:schemeClr val="bg1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1" name="Connecteur droit 150">
            <a:extLst>
              <a:ext uri="{FF2B5EF4-FFF2-40B4-BE49-F238E27FC236}">
                <a16:creationId xmlns:a16="http://schemas.microsoft.com/office/drawing/2014/main" id="{B2DA7CDA-5897-3DD7-85D9-A37A733B8805}"/>
              </a:ext>
            </a:extLst>
          </p:cNvPr>
          <p:cNvCxnSpPr>
            <a:cxnSpLocks/>
          </p:cNvCxnSpPr>
          <p:nvPr/>
        </p:nvCxnSpPr>
        <p:spPr>
          <a:xfrm flipV="1">
            <a:off x="3231251" y="4669793"/>
            <a:ext cx="289809" cy="52351"/>
          </a:xfrm>
          <a:prstGeom prst="line">
            <a:avLst/>
          </a:prstGeom>
          <a:noFill/>
          <a:ln w="28575" cap="flat">
            <a:solidFill>
              <a:schemeClr val="bg1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4" name="Connecteur droit 153">
            <a:extLst>
              <a:ext uri="{FF2B5EF4-FFF2-40B4-BE49-F238E27FC236}">
                <a16:creationId xmlns:a16="http://schemas.microsoft.com/office/drawing/2014/main" id="{D66ED584-9675-F525-D675-408632F835D4}"/>
              </a:ext>
            </a:extLst>
          </p:cNvPr>
          <p:cNvCxnSpPr>
            <a:cxnSpLocks/>
          </p:cNvCxnSpPr>
          <p:nvPr/>
        </p:nvCxnSpPr>
        <p:spPr>
          <a:xfrm flipV="1">
            <a:off x="3508625" y="3921725"/>
            <a:ext cx="1366645" cy="754267"/>
          </a:xfrm>
          <a:prstGeom prst="line">
            <a:avLst/>
          </a:prstGeom>
          <a:noFill/>
          <a:ln w="28575" cap="flat">
            <a:solidFill>
              <a:schemeClr val="bg1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64" name="ZoneTexte 163">
            <a:extLst>
              <a:ext uri="{FF2B5EF4-FFF2-40B4-BE49-F238E27FC236}">
                <a16:creationId xmlns:a16="http://schemas.microsoft.com/office/drawing/2014/main" id="{2EC05B7F-F5BE-B1AA-945D-114932AB006C}"/>
              </a:ext>
            </a:extLst>
          </p:cNvPr>
          <p:cNvSpPr txBox="1"/>
          <p:nvPr/>
        </p:nvSpPr>
        <p:spPr>
          <a:xfrm>
            <a:off x="7765812" y="5965652"/>
            <a:ext cx="1035703" cy="310959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6816" tIns="16816" rIns="16816" bIns="16816" numCol="1" spcCol="38100" rtlCol="0" anchor="ctr">
            <a:spAutoFit/>
          </a:bodyPr>
          <a:lstStyle/>
          <a:p>
            <a:pPr defTabSz="367536"/>
            <a:r>
              <a:rPr lang="fr-FR" sz="1800">
                <a:solidFill>
                  <a:schemeClr val="tx1">
                    <a:lumMod val="65000"/>
                    <a:lumOff val="35000"/>
                  </a:schemeClr>
                </a:solidFill>
              </a:rPr>
              <a:t>Années</a:t>
            </a:r>
          </a:p>
        </p:txBody>
      </p:sp>
      <p:cxnSp>
        <p:nvCxnSpPr>
          <p:cNvPr id="178" name="Connecteur droit 177">
            <a:extLst>
              <a:ext uri="{FF2B5EF4-FFF2-40B4-BE49-F238E27FC236}">
                <a16:creationId xmlns:a16="http://schemas.microsoft.com/office/drawing/2014/main" id="{42DD3EE4-2246-5309-BBA8-D3B5C00A1A71}"/>
              </a:ext>
            </a:extLst>
          </p:cNvPr>
          <p:cNvCxnSpPr>
            <a:cxnSpLocks/>
          </p:cNvCxnSpPr>
          <p:nvPr/>
        </p:nvCxnSpPr>
        <p:spPr>
          <a:xfrm flipV="1">
            <a:off x="4875269" y="2897173"/>
            <a:ext cx="2451373" cy="1024552"/>
          </a:xfrm>
          <a:prstGeom prst="line">
            <a:avLst/>
          </a:prstGeom>
          <a:noFill/>
          <a:ln w="28575" cap="flat">
            <a:solidFill>
              <a:srgbClr val="009256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80" name="ZoneTexte 179">
            <a:extLst>
              <a:ext uri="{FF2B5EF4-FFF2-40B4-BE49-F238E27FC236}">
                <a16:creationId xmlns:a16="http://schemas.microsoft.com/office/drawing/2014/main" id="{E24D58BE-56FC-153C-AAF6-173F85C3E822}"/>
              </a:ext>
            </a:extLst>
          </p:cNvPr>
          <p:cNvSpPr txBox="1"/>
          <p:nvPr/>
        </p:nvSpPr>
        <p:spPr>
          <a:xfrm>
            <a:off x="7332781" y="2745217"/>
            <a:ext cx="3195397" cy="218626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6816" tIns="16816" rIns="16816" bIns="16816" numCol="1" spcCol="38100" rtlCol="0" anchor="ctr">
            <a:spAutoFit/>
          </a:bodyPr>
          <a:lstStyle/>
          <a:p>
            <a:pPr defTabSz="367536"/>
            <a:r>
              <a:rPr lang="fr-FR" sz="1200">
                <a:solidFill>
                  <a:srgbClr val="009256"/>
                </a:solidFill>
              </a:rPr>
              <a:t>Prix optimiste de l’électricité en 2030</a:t>
            </a:r>
          </a:p>
        </p:txBody>
      </p:sp>
      <p:sp>
        <p:nvSpPr>
          <p:cNvPr id="227" name="ZoneTexte 226">
            <a:extLst>
              <a:ext uri="{FF2B5EF4-FFF2-40B4-BE49-F238E27FC236}">
                <a16:creationId xmlns:a16="http://schemas.microsoft.com/office/drawing/2014/main" id="{87982C9B-2B62-ECD6-78E6-94A4B22D2F80}"/>
              </a:ext>
            </a:extLst>
          </p:cNvPr>
          <p:cNvSpPr txBox="1"/>
          <p:nvPr/>
        </p:nvSpPr>
        <p:spPr>
          <a:xfrm>
            <a:off x="6136961" y="3302681"/>
            <a:ext cx="1035703" cy="249404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6816" tIns="16816" rIns="16816" bIns="16816" numCol="1" spcCol="38100" rtlCol="0" anchor="ctr">
            <a:spAutoFit/>
          </a:bodyPr>
          <a:lstStyle/>
          <a:p>
            <a:pPr defTabSz="367536"/>
            <a:r>
              <a:rPr lang="fr-FR" sz="1400">
                <a:solidFill>
                  <a:srgbClr val="009256"/>
                </a:solidFill>
              </a:rPr>
              <a:t>+ 45 % *</a:t>
            </a:r>
          </a:p>
        </p:txBody>
      </p:sp>
      <p:sp>
        <p:nvSpPr>
          <p:cNvPr id="228" name="ZoneTexte 227">
            <a:extLst>
              <a:ext uri="{FF2B5EF4-FFF2-40B4-BE49-F238E27FC236}">
                <a16:creationId xmlns:a16="http://schemas.microsoft.com/office/drawing/2014/main" id="{6B4FB462-EA03-A366-01BF-772D88366871}"/>
              </a:ext>
            </a:extLst>
          </p:cNvPr>
          <p:cNvSpPr txBox="1"/>
          <p:nvPr/>
        </p:nvSpPr>
        <p:spPr>
          <a:xfrm>
            <a:off x="2343966" y="7199781"/>
            <a:ext cx="6492239" cy="364820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6816" tIns="16816" rIns="16816" bIns="16816" numCol="1" spcCol="38100" rtlCol="0" anchor="ctr">
            <a:spAutoFit/>
          </a:bodyPr>
          <a:lstStyle/>
          <a:p>
            <a:pPr algn="l" defTabSz="367536"/>
            <a:r>
              <a:rPr lang="fr-FR" sz="1100" b="0">
                <a:solidFill>
                  <a:schemeClr val="tx1"/>
                </a:solidFill>
              </a:rPr>
              <a:t>* Sur la base de +45% pour les 10 prochaines années </a:t>
            </a:r>
            <a:r>
              <a:rPr lang="fr-FR" sz="1100">
                <a:solidFill>
                  <a:schemeClr val="tx1"/>
                </a:solidFill>
              </a:rPr>
              <a:t>VS </a:t>
            </a:r>
            <a:r>
              <a:rPr lang="fr-FR" sz="1100" b="0">
                <a:solidFill>
                  <a:schemeClr val="tx1"/>
                </a:solidFill>
              </a:rPr>
              <a:t>+ 52% sur les 10 dernières</a:t>
            </a:r>
            <a:r>
              <a:rPr lang="fr-FR" sz="1050" b="0">
                <a:solidFill>
                  <a:schemeClr val="tx1"/>
                </a:solidFill>
              </a:rPr>
              <a:t>. (source </a:t>
            </a:r>
            <a:r>
              <a:rPr lang="fr-FR" sz="1050" b="0" err="1">
                <a:solidFill>
                  <a:schemeClr val="tx1"/>
                </a:solidFill>
              </a:rPr>
              <a:t>senat.fr</a:t>
            </a:r>
            <a:r>
              <a:rPr lang="fr-FR" sz="1050" b="0">
                <a:solidFill>
                  <a:schemeClr val="tx1"/>
                </a:solidFill>
              </a:rPr>
              <a:t>)</a:t>
            </a:r>
          </a:p>
          <a:p>
            <a:pPr algn="l" defTabSz="367536"/>
            <a:r>
              <a:rPr lang="fr-FR" sz="1050" b="0">
                <a:solidFill>
                  <a:schemeClr val="tx1"/>
                </a:solidFill>
              </a:rPr>
              <a:t>* ROI  : Return On Investment (Temps de Retour sur Investissement)</a:t>
            </a:r>
            <a:endParaRPr lang="fr-FR" sz="1100" b="0">
              <a:solidFill>
                <a:schemeClr val="tx1"/>
              </a:solidFill>
            </a:endParaRPr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E4305EA9-4A5F-16D5-A17A-EB1B8A49BD65}"/>
              </a:ext>
            </a:extLst>
          </p:cNvPr>
          <p:cNvCxnSpPr>
            <a:cxnSpLocks/>
          </p:cNvCxnSpPr>
          <p:nvPr/>
        </p:nvCxnSpPr>
        <p:spPr>
          <a:xfrm flipH="1">
            <a:off x="9220946" y="5400886"/>
            <a:ext cx="417125" cy="384859"/>
          </a:xfrm>
          <a:prstGeom prst="straightConnector1">
            <a:avLst/>
          </a:prstGeom>
          <a:noFill/>
          <a:ln w="3175" cap="flat">
            <a:solidFill>
              <a:srgbClr val="C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31" name="Connecteur droit 230">
            <a:extLst>
              <a:ext uri="{FF2B5EF4-FFF2-40B4-BE49-F238E27FC236}">
                <a16:creationId xmlns:a16="http://schemas.microsoft.com/office/drawing/2014/main" id="{5956657E-F70E-6297-45A9-2CF5298002B5}"/>
              </a:ext>
            </a:extLst>
          </p:cNvPr>
          <p:cNvCxnSpPr>
            <a:cxnSpLocks/>
          </p:cNvCxnSpPr>
          <p:nvPr/>
        </p:nvCxnSpPr>
        <p:spPr>
          <a:xfrm flipV="1">
            <a:off x="4875268" y="2169242"/>
            <a:ext cx="2442733" cy="1752483"/>
          </a:xfrm>
          <a:prstGeom prst="line">
            <a:avLst/>
          </a:prstGeom>
          <a:noFill/>
          <a:ln w="28575" cap="flat">
            <a:solidFill>
              <a:schemeClr val="accent1">
                <a:lumMod val="5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3" name="Connecteur droit 102">
            <a:extLst>
              <a:ext uri="{FF2B5EF4-FFF2-40B4-BE49-F238E27FC236}">
                <a16:creationId xmlns:a16="http://schemas.microsoft.com/office/drawing/2014/main" id="{44A72B0D-BCED-9E4D-40C3-776E5E29160C}"/>
              </a:ext>
            </a:extLst>
          </p:cNvPr>
          <p:cNvCxnSpPr>
            <a:cxnSpLocks/>
          </p:cNvCxnSpPr>
          <p:nvPr/>
        </p:nvCxnSpPr>
        <p:spPr>
          <a:xfrm flipV="1">
            <a:off x="1724708" y="6147826"/>
            <a:ext cx="0" cy="267095"/>
          </a:xfrm>
          <a:prstGeom prst="line">
            <a:avLst/>
          </a:prstGeom>
          <a:noFill/>
          <a:ln w="3175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36" name="ZoneTexte 235">
            <a:extLst>
              <a:ext uri="{FF2B5EF4-FFF2-40B4-BE49-F238E27FC236}">
                <a16:creationId xmlns:a16="http://schemas.microsoft.com/office/drawing/2014/main" id="{4CADF371-D791-CE10-7928-DAA3E0063742}"/>
              </a:ext>
            </a:extLst>
          </p:cNvPr>
          <p:cNvSpPr txBox="1"/>
          <p:nvPr/>
        </p:nvSpPr>
        <p:spPr>
          <a:xfrm>
            <a:off x="6043839" y="2296605"/>
            <a:ext cx="1035703" cy="249404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6816" tIns="16816" rIns="16816" bIns="16816" numCol="1" spcCol="38100" rtlCol="0" anchor="ctr">
            <a:spAutoFit/>
          </a:bodyPr>
          <a:lstStyle/>
          <a:p>
            <a:pPr defTabSz="367536"/>
            <a:r>
              <a:rPr lang="fr-FR" sz="1400">
                <a:solidFill>
                  <a:schemeClr val="accent1">
                    <a:lumMod val="50000"/>
                  </a:schemeClr>
                </a:solidFill>
              </a:rPr>
              <a:t>+ 67 %</a:t>
            </a:r>
          </a:p>
        </p:txBody>
      </p:sp>
      <p:cxnSp>
        <p:nvCxnSpPr>
          <p:cNvPr id="104" name="Connecteur droit 103">
            <a:extLst>
              <a:ext uri="{FF2B5EF4-FFF2-40B4-BE49-F238E27FC236}">
                <a16:creationId xmlns:a16="http://schemas.microsoft.com/office/drawing/2014/main" id="{46E9C5FC-6096-2F1A-4585-B9F853E75AC5}"/>
              </a:ext>
            </a:extLst>
          </p:cNvPr>
          <p:cNvCxnSpPr>
            <a:cxnSpLocks/>
          </p:cNvCxnSpPr>
          <p:nvPr/>
        </p:nvCxnSpPr>
        <p:spPr>
          <a:xfrm flipV="1">
            <a:off x="2076106" y="6147826"/>
            <a:ext cx="0" cy="267095"/>
          </a:xfrm>
          <a:prstGeom prst="line">
            <a:avLst/>
          </a:prstGeom>
          <a:noFill/>
          <a:ln w="3175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53" name="ZoneTexte 252">
            <a:extLst>
              <a:ext uri="{FF2B5EF4-FFF2-40B4-BE49-F238E27FC236}">
                <a16:creationId xmlns:a16="http://schemas.microsoft.com/office/drawing/2014/main" id="{A090979C-DDFF-C733-5758-CA50FFEF9629}"/>
              </a:ext>
            </a:extLst>
          </p:cNvPr>
          <p:cNvSpPr txBox="1"/>
          <p:nvPr/>
        </p:nvSpPr>
        <p:spPr>
          <a:xfrm>
            <a:off x="5138779" y="1091360"/>
            <a:ext cx="1487471" cy="464848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6816" tIns="16816" rIns="16816" bIns="16816" numCol="1" spcCol="38100" rtlCol="0" anchor="ctr">
            <a:spAutoFit/>
          </a:bodyPr>
          <a:lstStyle/>
          <a:p>
            <a:pPr defTabSz="367536"/>
            <a:r>
              <a:rPr lang="fr-FR" sz="1400">
                <a:solidFill>
                  <a:schemeClr val="accent3">
                    <a:lumMod val="75000"/>
                  </a:schemeClr>
                </a:solidFill>
              </a:rPr>
              <a:t>ROI : 1,10</a:t>
            </a:r>
          </a:p>
          <a:p>
            <a:pPr defTabSz="367536"/>
            <a:r>
              <a:rPr lang="fr-FR" sz="1400">
                <a:solidFill>
                  <a:schemeClr val="tx1">
                    <a:lumMod val="65000"/>
                    <a:lumOff val="35000"/>
                  </a:schemeClr>
                </a:solidFill>
              </a:rPr>
              <a:t>350 €/MWh</a:t>
            </a:r>
          </a:p>
        </p:txBody>
      </p:sp>
      <p:cxnSp>
        <p:nvCxnSpPr>
          <p:cNvPr id="105" name="Connecteur droit 104">
            <a:extLst>
              <a:ext uri="{FF2B5EF4-FFF2-40B4-BE49-F238E27FC236}">
                <a16:creationId xmlns:a16="http://schemas.microsoft.com/office/drawing/2014/main" id="{B6181B2F-3EF4-B7D8-1746-7720B6CD5E11}"/>
              </a:ext>
            </a:extLst>
          </p:cNvPr>
          <p:cNvCxnSpPr>
            <a:cxnSpLocks/>
          </p:cNvCxnSpPr>
          <p:nvPr/>
        </p:nvCxnSpPr>
        <p:spPr>
          <a:xfrm flipV="1">
            <a:off x="2427504" y="6147826"/>
            <a:ext cx="0" cy="267095"/>
          </a:xfrm>
          <a:prstGeom prst="line">
            <a:avLst/>
          </a:prstGeom>
          <a:noFill/>
          <a:ln w="3175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54" name="ZoneTexte 253">
            <a:extLst>
              <a:ext uri="{FF2B5EF4-FFF2-40B4-BE49-F238E27FC236}">
                <a16:creationId xmlns:a16="http://schemas.microsoft.com/office/drawing/2014/main" id="{5CD7C1B2-6155-4B2E-CB87-BF19131C9DAE}"/>
              </a:ext>
            </a:extLst>
          </p:cNvPr>
          <p:cNvSpPr txBox="1"/>
          <p:nvPr/>
        </p:nvSpPr>
        <p:spPr>
          <a:xfrm>
            <a:off x="6458594" y="1083544"/>
            <a:ext cx="1035703" cy="464848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6816" tIns="16816" rIns="16816" bIns="16816" numCol="1" spcCol="38100" rtlCol="0" anchor="ctr">
            <a:spAutoFit/>
          </a:bodyPr>
          <a:lstStyle/>
          <a:p>
            <a:pPr defTabSz="367536"/>
            <a:r>
              <a:rPr lang="fr-FR" sz="1400">
                <a:solidFill>
                  <a:schemeClr val="accent3">
                    <a:lumMod val="75000"/>
                  </a:schemeClr>
                </a:solidFill>
              </a:rPr>
              <a:t>ROI : 0,82</a:t>
            </a:r>
          </a:p>
          <a:p>
            <a:pPr defTabSz="367536"/>
            <a:r>
              <a:rPr lang="fr-FR" sz="1400">
                <a:solidFill>
                  <a:schemeClr val="tx1">
                    <a:lumMod val="65000"/>
                    <a:lumOff val="35000"/>
                  </a:schemeClr>
                </a:solidFill>
              </a:rPr>
              <a:t>467 €/MWh</a:t>
            </a:r>
          </a:p>
        </p:txBody>
      </p:sp>
      <p:cxnSp>
        <p:nvCxnSpPr>
          <p:cNvPr id="106" name="Connecteur droit 105">
            <a:extLst>
              <a:ext uri="{FF2B5EF4-FFF2-40B4-BE49-F238E27FC236}">
                <a16:creationId xmlns:a16="http://schemas.microsoft.com/office/drawing/2014/main" id="{C968E2E4-CF64-09DA-FD83-8FED3BBBB98D}"/>
              </a:ext>
            </a:extLst>
          </p:cNvPr>
          <p:cNvCxnSpPr>
            <a:cxnSpLocks/>
          </p:cNvCxnSpPr>
          <p:nvPr/>
        </p:nvCxnSpPr>
        <p:spPr>
          <a:xfrm flipV="1">
            <a:off x="2778902" y="6147826"/>
            <a:ext cx="0" cy="267095"/>
          </a:xfrm>
          <a:prstGeom prst="line">
            <a:avLst/>
          </a:prstGeom>
          <a:noFill/>
          <a:ln w="3175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59" name="Connecteur droit 258">
            <a:extLst>
              <a:ext uri="{FF2B5EF4-FFF2-40B4-BE49-F238E27FC236}">
                <a16:creationId xmlns:a16="http://schemas.microsoft.com/office/drawing/2014/main" id="{ABE37007-83CA-3FFD-65A4-89BDEBD06424}"/>
              </a:ext>
            </a:extLst>
          </p:cNvPr>
          <p:cNvCxnSpPr>
            <a:cxnSpLocks/>
          </p:cNvCxnSpPr>
          <p:nvPr/>
        </p:nvCxnSpPr>
        <p:spPr>
          <a:xfrm>
            <a:off x="1426418" y="5872519"/>
            <a:ext cx="8865949" cy="0"/>
          </a:xfrm>
          <a:prstGeom prst="line">
            <a:avLst/>
          </a:prstGeom>
          <a:noFill/>
          <a:ln w="28575" cap="flat">
            <a:solidFill>
              <a:schemeClr val="accent5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7" name="Connecteur droit 106">
            <a:extLst>
              <a:ext uri="{FF2B5EF4-FFF2-40B4-BE49-F238E27FC236}">
                <a16:creationId xmlns:a16="http://schemas.microsoft.com/office/drawing/2014/main" id="{A9F651CE-C0EF-F380-0A84-ED53D690DDEB}"/>
              </a:ext>
            </a:extLst>
          </p:cNvPr>
          <p:cNvCxnSpPr>
            <a:cxnSpLocks/>
          </p:cNvCxnSpPr>
          <p:nvPr/>
        </p:nvCxnSpPr>
        <p:spPr>
          <a:xfrm flipV="1">
            <a:off x="3130300" y="6147826"/>
            <a:ext cx="0" cy="267095"/>
          </a:xfrm>
          <a:prstGeom prst="line">
            <a:avLst/>
          </a:prstGeom>
          <a:noFill/>
          <a:ln w="3175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60" name="ZoneTexte 259">
            <a:extLst>
              <a:ext uri="{FF2B5EF4-FFF2-40B4-BE49-F238E27FC236}">
                <a16:creationId xmlns:a16="http://schemas.microsoft.com/office/drawing/2014/main" id="{C61F2460-6F6A-6C0D-64D4-0ABF70D16C05}"/>
              </a:ext>
            </a:extLst>
          </p:cNvPr>
          <p:cNvSpPr txBox="1"/>
          <p:nvPr/>
        </p:nvSpPr>
        <p:spPr>
          <a:xfrm>
            <a:off x="8742848" y="4561398"/>
            <a:ext cx="2164865" cy="680291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6816" tIns="16816" rIns="16816" bIns="16816" numCol="1" spcCol="38100" rtlCol="0" anchor="ctr">
            <a:spAutoFit/>
          </a:bodyPr>
          <a:lstStyle/>
          <a:p>
            <a:pPr defTabSz="367536"/>
            <a:r>
              <a:rPr lang="fr-FR" sz="1400">
                <a:solidFill>
                  <a:srgbClr val="C00000"/>
                </a:solidFill>
              </a:rPr>
              <a:t>Prix R’ Booster :</a:t>
            </a:r>
          </a:p>
          <a:p>
            <a:pPr defTabSz="367536"/>
            <a:r>
              <a:rPr lang="fr-FR" sz="1400">
                <a:solidFill>
                  <a:srgbClr val="C00000"/>
                </a:solidFill>
              </a:rPr>
              <a:t>12,80 €/MWh </a:t>
            </a:r>
          </a:p>
          <a:p>
            <a:pPr defTabSz="367536"/>
            <a:r>
              <a:rPr lang="fr-FR" sz="1400">
                <a:solidFill>
                  <a:srgbClr val="C00000"/>
                </a:solidFill>
              </a:rPr>
              <a:t>sur 30 ans</a:t>
            </a:r>
          </a:p>
        </p:txBody>
      </p:sp>
      <p:cxnSp>
        <p:nvCxnSpPr>
          <p:cNvPr id="109" name="Connecteur droit 108">
            <a:extLst>
              <a:ext uri="{FF2B5EF4-FFF2-40B4-BE49-F238E27FC236}">
                <a16:creationId xmlns:a16="http://schemas.microsoft.com/office/drawing/2014/main" id="{E08D60CC-AF90-FCF9-0F6D-A3A22579367B}"/>
              </a:ext>
            </a:extLst>
          </p:cNvPr>
          <p:cNvCxnSpPr>
            <a:cxnSpLocks/>
          </p:cNvCxnSpPr>
          <p:nvPr/>
        </p:nvCxnSpPr>
        <p:spPr>
          <a:xfrm flipV="1">
            <a:off x="3481698" y="6147826"/>
            <a:ext cx="0" cy="267095"/>
          </a:xfrm>
          <a:prstGeom prst="line">
            <a:avLst/>
          </a:prstGeom>
          <a:noFill/>
          <a:ln w="3175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0" name="Connecteur droit 109">
            <a:extLst>
              <a:ext uri="{FF2B5EF4-FFF2-40B4-BE49-F238E27FC236}">
                <a16:creationId xmlns:a16="http://schemas.microsoft.com/office/drawing/2014/main" id="{D04AB05F-3CC9-7A2E-E487-C1C6FB002EEE}"/>
              </a:ext>
            </a:extLst>
          </p:cNvPr>
          <p:cNvCxnSpPr>
            <a:cxnSpLocks/>
          </p:cNvCxnSpPr>
          <p:nvPr/>
        </p:nvCxnSpPr>
        <p:spPr>
          <a:xfrm flipV="1">
            <a:off x="7347082" y="6147826"/>
            <a:ext cx="0" cy="267095"/>
          </a:xfrm>
          <a:prstGeom prst="line">
            <a:avLst/>
          </a:prstGeom>
          <a:noFill/>
          <a:ln w="3175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69" name="ZoneTexte 268">
            <a:extLst>
              <a:ext uri="{FF2B5EF4-FFF2-40B4-BE49-F238E27FC236}">
                <a16:creationId xmlns:a16="http://schemas.microsoft.com/office/drawing/2014/main" id="{A49A38E0-10B8-2F4E-958F-D851CBEFCD52}"/>
              </a:ext>
            </a:extLst>
          </p:cNvPr>
          <p:cNvSpPr txBox="1"/>
          <p:nvPr/>
        </p:nvSpPr>
        <p:spPr>
          <a:xfrm>
            <a:off x="2530658" y="2440081"/>
            <a:ext cx="1543210" cy="464848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6816" tIns="16816" rIns="16816" bIns="16816" numCol="1" spcCol="38100" rtlCol="0" anchor="ctr">
            <a:spAutoFit/>
          </a:bodyPr>
          <a:lstStyle/>
          <a:p>
            <a:pPr defTabSz="367536"/>
            <a:r>
              <a:rPr lang="fr-FR" sz="1400">
                <a:solidFill>
                  <a:schemeClr val="accent3">
                    <a:lumMod val="75000"/>
                  </a:schemeClr>
                </a:solidFill>
              </a:rPr>
              <a:t>ROI : 1,37</a:t>
            </a:r>
          </a:p>
          <a:p>
            <a:pPr defTabSz="367536"/>
            <a:r>
              <a:rPr lang="fr-FR" sz="1400">
                <a:solidFill>
                  <a:schemeClr val="tx1">
                    <a:lumMod val="65000"/>
                    <a:lumOff val="35000"/>
                  </a:schemeClr>
                </a:solidFill>
              </a:rPr>
              <a:t>280 €/MWh 2023</a:t>
            </a:r>
          </a:p>
        </p:txBody>
      </p:sp>
      <p:cxnSp>
        <p:nvCxnSpPr>
          <p:cNvPr id="111" name="Connecteur droit 110">
            <a:extLst>
              <a:ext uri="{FF2B5EF4-FFF2-40B4-BE49-F238E27FC236}">
                <a16:creationId xmlns:a16="http://schemas.microsoft.com/office/drawing/2014/main" id="{633B0C69-FD7A-427A-AA44-7906763D3295}"/>
              </a:ext>
            </a:extLst>
          </p:cNvPr>
          <p:cNvCxnSpPr>
            <a:cxnSpLocks/>
          </p:cNvCxnSpPr>
          <p:nvPr/>
        </p:nvCxnSpPr>
        <p:spPr>
          <a:xfrm flipV="1">
            <a:off x="3833096" y="6147826"/>
            <a:ext cx="0" cy="267095"/>
          </a:xfrm>
          <a:prstGeom prst="line">
            <a:avLst/>
          </a:prstGeom>
          <a:noFill/>
          <a:ln w="3175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75" name="Connecteur droit 274">
            <a:extLst>
              <a:ext uri="{FF2B5EF4-FFF2-40B4-BE49-F238E27FC236}">
                <a16:creationId xmlns:a16="http://schemas.microsoft.com/office/drawing/2014/main" id="{48DA3F32-8BCF-133B-3CD3-082C9C209A64}"/>
              </a:ext>
            </a:extLst>
          </p:cNvPr>
          <p:cNvCxnSpPr>
            <a:cxnSpLocks/>
          </p:cNvCxnSpPr>
          <p:nvPr/>
        </p:nvCxnSpPr>
        <p:spPr>
          <a:xfrm flipV="1">
            <a:off x="1143347" y="1755849"/>
            <a:ext cx="13631" cy="4392430"/>
          </a:xfrm>
          <a:prstGeom prst="line">
            <a:avLst/>
          </a:prstGeom>
          <a:noFill/>
          <a:ln w="317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2" name="Connecteur droit 111">
            <a:extLst>
              <a:ext uri="{FF2B5EF4-FFF2-40B4-BE49-F238E27FC236}">
                <a16:creationId xmlns:a16="http://schemas.microsoft.com/office/drawing/2014/main" id="{EDC7A614-A4F3-AEC3-9217-ABD6DD4007BC}"/>
              </a:ext>
            </a:extLst>
          </p:cNvPr>
          <p:cNvCxnSpPr>
            <a:cxnSpLocks/>
          </p:cNvCxnSpPr>
          <p:nvPr/>
        </p:nvCxnSpPr>
        <p:spPr>
          <a:xfrm flipV="1">
            <a:off x="4184494" y="6147826"/>
            <a:ext cx="0" cy="267095"/>
          </a:xfrm>
          <a:prstGeom prst="line">
            <a:avLst/>
          </a:prstGeom>
          <a:noFill/>
          <a:ln w="3175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81" name="Connecteur droit 280">
            <a:extLst>
              <a:ext uri="{FF2B5EF4-FFF2-40B4-BE49-F238E27FC236}">
                <a16:creationId xmlns:a16="http://schemas.microsoft.com/office/drawing/2014/main" id="{CDDE1261-B155-ACE1-2715-4F89A52F3034}"/>
              </a:ext>
            </a:extLst>
          </p:cNvPr>
          <p:cNvCxnSpPr>
            <a:cxnSpLocks/>
          </p:cNvCxnSpPr>
          <p:nvPr/>
        </p:nvCxnSpPr>
        <p:spPr>
          <a:xfrm flipV="1">
            <a:off x="5760290" y="1782924"/>
            <a:ext cx="0" cy="1507500"/>
          </a:xfrm>
          <a:prstGeom prst="line">
            <a:avLst/>
          </a:prstGeom>
          <a:noFill/>
          <a:ln w="317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3" name="Connecteur droit 112">
            <a:extLst>
              <a:ext uri="{FF2B5EF4-FFF2-40B4-BE49-F238E27FC236}">
                <a16:creationId xmlns:a16="http://schemas.microsoft.com/office/drawing/2014/main" id="{EDC26545-1798-13B7-4FFF-162CD75AD149}"/>
              </a:ext>
            </a:extLst>
          </p:cNvPr>
          <p:cNvCxnSpPr>
            <a:cxnSpLocks/>
          </p:cNvCxnSpPr>
          <p:nvPr/>
        </p:nvCxnSpPr>
        <p:spPr>
          <a:xfrm flipV="1">
            <a:off x="4535892" y="6147826"/>
            <a:ext cx="0" cy="267095"/>
          </a:xfrm>
          <a:prstGeom prst="line">
            <a:avLst/>
          </a:prstGeom>
          <a:noFill/>
          <a:ln w="3175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84" name="Connecteur droit 283">
            <a:extLst>
              <a:ext uri="{FF2B5EF4-FFF2-40B4-BE49-F238E27FC236}">
                <a16:creationId xmlns:a16="http://schemas.microsoft.com/office/drawing/2014/main" id="{5718B1DD-BDEC-8668-4138-8FF76E5E3CF0}"/>
              </a:ext>
            </a:extLst>
          </p:cNvPr>
          <p:cNvCxnSpPr>
            <a:cxnSpLocks/>
          </p:cNvCxnSpPr>
          <p:nvPr/>
        </p:nvCxnSpPr>
        <p:spPr>
          <a:xfrm flipV="1">
            <a:off x="7318001" y="1782924"/>
            <a:ext cx="0" cy="386318"/>
          </a:xfrm>
          <a:prstGeom prst="line">
            <a:avLst/>
          </a:prstGeom>
          <a:noFill/>
          <a:ln w="317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4" name="Connecteur droit 113">
            <a:extLst>
              <a:ext uri="{FF2B5EF4-FFF2-40B4-BE49-F238E27FC236}">
                <a16:creationId xmlns:a16="http://schemas.microsoft.com/office/drawing/2014/main" id="{7A9FFF8A-2F4C-2FBA-B955-FB92AE9EC636}"/>
              </a:ext>
            </a:extLst>
          </p:cNvPr>
          <p:cNvCxnSpPr>
            <a:cxnSpLocks/>
          </p:cNvCxnSpPr>
          <p:nvPr/>
        </p:nvCxnSpPr>
        <p:spPr>
          <a:xfrm flipV="1">
            <a:off x="5238688" y="6147826"/>
            <a:ext cx="0" cy="267095"/>
          </a:xfrm>
          <a:prstGeom prst="line">
            <a:avLst/>
          </a:prstGeom>
          <a:noFill/>
          <a:ln w="3175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86" name="Connecteur droit 285">
            <a:extLst>
              <a:ext uri="{FF2B5EF4-FFF2-40B4-BE49-F238E27FC236}">
                <a16:creationId xmlns:a16="http://schemas.microsoft.com/office/drawing/2014/main" id="{2D237218-E950-1EFF-8DDF-B429C634760A}"/>
              </a:ext>
            </a:extLst>
          </p:cNvPr>
          <p:cNvCxnSpPr>
            <a:cxnSpLocks/>
          </p:cNvCxnSpPr>
          <p:nvPr/>
        </p:nvCxnSpPr>
        <p:spPr>
          <a:xfrm flipV="1">
            <a:off x="5760290" y="3570134"/>
            <a:ext cx="0" cy="408562"/>
          </a:xfrm>
          <a:prstGeom prst="line">
            <a:avLst/>
          </a:prstGeom>
          <a:noFill/>
          <a:ln w="317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5" name="Connecteur droit 114">
            <a:extLst>
              <a:ext uri="{FF2B5EF4-FFF2-40B4-BE49-F238E27FC236}">
                <a16:creationId xmlns:a16="http://schemas.microsoft.com/office/drawing/2014/main" id="{D87BD0D3-5AF1-F2EE-679E-2567F7311AE9}"/>
              </a:ext>
            </a:extLst>
          </p:cNvPr>
          <p:cNvCxnSpPr>
            <a:cxnSpLocks/>
          </p:cNvCxnSpPr>
          <p:nvPr/>
        </p:nvCxnSpPr>
        <p:spPr>
          <a:xfrm flipV="1">
            <a:off x="5590086" y="6147826"/>
            <a:ext cx="0" cy="267095"/>
          </a:xfrm>
          <a:prstGeom prst="line">
            <a:avLst/>
          </a:prstGeom>
          <a:noFill/>
          <a:ln w="3175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87" name="Connecteur droit 286">
            <a:extLst>
              <a:ext uri="{FF2B5EF4-FFF2-40B4-BE49-F238E27FC236}">
                <a16:creationId xmlns:a16="http://schemas.microsoft.com/office/drawing/2014/main" id="{00154669-30D6-C42D-5489-5888DE9D750A}"/>
              </a:ext>
            </a:extLst>
          </p:cNvPr>
          <p:cNvCxnSpPr>
            <a:cxnSpLocks/>
          </p:cNvCxnSpPr>
          <p:nvPr/>
        </p:nvCxnSpPr>
        <p:spPr>
          <a:xfrm flipV="1">
            <a:off x="7318001" y="2904929"/>
            <a:ext cx="0" cy="1073767"/>
          </a:xfrm>
          <a:prstGeom prst="line">
            <a:avLst/>
          </a:prstGeom>
          <a:noFill/>
          <a:ln w="317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7" name="Connecteur droit 116">
            <a:extLst>
              <a:ext uri="{FF2B5EF4-FFF2-40B4-BE49-F238E27FC236}">
                <a16:creationId xmlns:a16="http://schemas.microsoft.com/office/drawing/2014/main" id="{A65BD6FD-4AF4-30E0-9C01-9396E176E0F8}"/>
              </a:ext>
            </a:extLst>
          </p:cNvPr>
          <p:cNvCxnSpPr>
            <a:cxnSpLocks/>
          </p:cNvCxnSpPr>
          <p:nvPr/>
        </p:nvCxnSpPr>
        <p:spPr>
          <a:xfrm>
            <a:off x="1146562" y="6147673"/>
            <a:ext cx="6533666" cy="0"/>
          </a:xfrm>
          <a:prstGeom prst="line">
            <a:avLst/>
          </a:prstGeom>
          <a:noFill/>
          <a:ln w="317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90" name="ZoneTexte 289">
            <a:extLst>
              <a:ext uri="{FF2B5EF4-FFF2-40B4-BE49-F238E27FC236}">
                <a16:creationId xmlns:a16="http://schemas.microsoft.com/office/drawing/2014/main" id="{8CEEFE95-2835-391A-3AAC-C58BD5A141AB}"/>
              </a:ext>
            </a:extLst>
          </p:cNvPr>
          <p:cNvSpPr txBox="1"/>
          <p:nvPr/>
        </p:nvSpPr>
        <p:spPr>
          <a:xfrm>
            <a:off x="5138779" y="3991633"/>
            <a:ext cx="1487471" cy="464848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6816" tIns="16816" rIns="16816" bIns="16816" numCol="1" spcCol="38100" rtlCol="0" anchor="ctr">
            <a:spAutoFit/>
          </a:bodyPr>
          <a:lstStyle/>
          <a:p>
            <a:pPr defTabSz="367536"/>
            <a:r>
              <a:rPr lang="fr-FR" sz="1400">
                <a:solidFill>
                  <a:schemeClr val="accent3">
                    <a:lumMod val="75000"/>
                  </a:schemeClr>
                </a:solidFill>
              </a:rPr>
              <a:t>ROI : 1,24</a:t>
            </a:r>
          </a:p>
          <a:p>
            <a:pPr defTabSz="367536"/>
            <a:r>
              <a:rPr lang="fr-FR" sz="1400">
                <a:solidFill>
                  <a:schemeClr val="tx1">
                    <a:lumMod val="65000"/>
                    <a:lumOff val="35000"/>
                  </a:schemeClr>
                </a:solidFill>
              </a:rPr>
              <a:t>310 €/MWh</a:t>
            </a:r>
          </a:p>
        </p:txBody>
      </p:sp>
      <p:cxnSp>
        <p:nvCxnSpPr>
          <p:cNvPr id="122" name="Connecteur droit 121">
            <a:extLst>
              <a:ext uri="{FF2B5EF4-FFF2-40B4-BE49-F238E27FC236}">
                <a16:creationId xmlns:a16="http://schemas.microsoft.com/office/drawing/2014/main" id="{4DCF9695-ACB7-D98B-9D8F-36CE0F4E42AB}"/>
              </a:ext>
            </a:extLst>
          </p:cNvPr>
          <p:cNvCxnSpPr>
            <a:cxnSpLocks/>
          </p:cNvCxnSpPr>
          <p:nvPr/>
        </p:nvCxnSpPr>
        <p:spPr>
          <a:xfrm flipV="1">
            <a:off x="5941484" y="6147826"/>
            <a:ext cx="0" cy="267095"/>
          </a:xfrm>
          <a:prstGeom prst="line">
            <a:avLst/>
          </a:prstGeom>
          <a:noFill/>
          <a:ln w="3175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91" name="ZoneTexte 290">
            <a:extLst>
              <a:ext uri="{FF2B5EF4-FFF2-40B4-BE49-F238E27FC236}">
                <a16:creationId xmlns:a16="http://schemas.microsoft.com/office/drawing/2014/main" id="{10B42CE5-D62C-2046-B71A-2E51C6078746}"/>
              </a:ext>
            </a:extLst>
          </p:cNvPr>
          <p:cNvSpPr txBox="1"/>
          <p:nvPr/>
        </p:nvSpPr>
        <p:spPr>
          <a:xfrm>
            <a:off x="6648125" y="3983501"/>
            <a:ext cx="1035703" cy="464848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6816" tIns="16816" rIns="16816" bIns="16816" numCol="1" spcCol="38100" rtlCol="0" anchor="ctr">
            <a:spAutoFit/>
          </a:bodyPr>
          <a:lstStyle/>
          <a:p>
            <a:pPr defTabSz="367536"/>
            <a:r>
              <a:rPr lang="fr-FR" sz="1400">
                <a:solidFill>
                  <a:schemeClr val="accent3">
                    <a:lumMod val="75000"/>
                  </a:schemeClr>
                </a:solidFill>
              </a:rPr>
              <a:t>ROI : 0,96</a:t>
            </a:r>
          </a:p>
          <a:p>
            <a:pPr defTabSz="367536"/>
            <a:r>
              <a:rPr lang="fr-FR" sz="1400">
                <a:solidFill>
                  <a:schemeClr val="tx1">
                    <a:lumMod val="65000"/>
                    <a:lumOff val="35000"/>
                  </a:schemeClr>
                </a:solidFill>
              </a:rPr>
              <a:t>400 €/MWh</a:t>
            </a:r>
          </a:p>
        </p:txBody>
      </p:sp>
      <p:cxnSp>
        <p:nvCxnSpPr>
          <p:cNvPr id="123" name="Connecteur droit 122">
            <a:extLst>
              <a:ext uri="{FF2B5EF4-FFF2-40B4-BE49-F238E27FC236}">
                <a16:creationId xmlns:a16="http://schemas.microsoft.com/office/drawing/2014/main" id="{2D717FE8-753C-FA47-E27B-0BA90FBEFAB4}"/>
              </a:ext>
            </a:extLst>
          </p:cNvPr>
          <p:cNvCxnSpPr>
            <a:cxnSpLocks/>
          </p:cNvCxnSpPr>
          <p:nvPr/>
        </p:nvCxnSpPr>
        <p:spPr>
          <a:xfrm flipV="1">
            <a:off x="6292882" y="6147826"/>
            <a:ext cx="0" cy="267095"/>
          </a:xfrm>
          <a:prstGeom prst="line">
            <a:avLst/>
          </a:prstGeom>
          <a:noFill/>
          <a:ln w="3175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ZoneTexte 4">
            <a:extLst>
              <a:ext uri="{FF2B5EF4-FFF2-40B4-BE49-F238E27FC236}">
                <a16:creationId xmlns:a16="http://schemas.microsoft.com/office/drawing/2014/main" id="{79FD3BCE-08F1-1A23-8A7B-E83F89E169BD}"/>
              </a:ext>
            </a:extLst>
          </p:cNvPr>
          <p:cNvSpPr txBox="1"/>
          <p:nvPr/>
        </p:nvSpPr>
        <p:spPr>
          <a:xfrm>
            <a:off x="7299852" y="2017259"/>
            <a:ext cx="3195397" cy="218626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6816" tIns="16816" rIns="16816" bIns="16816" numCol="1" spcCol="38100" rtlCol="0" anchor="ctr">
            <a:spAutoFit/>
          </a:bodyPr>
          <a:lstStyle/>
          <a:p>
            <a:pPr defTabSz="367536"/>
            <a:r>
              <a:rPr lang="fr-FR" sz="1200">
                <a:solidFill>
                  <a:srgbClr val="002060"/>
                </a:solidFill>
              </a:rPr>
              <a:t>Prix réaliste de l’électricité en 2030</a:t>
            </a:r>
          </a:p>
        </p:txBody>
      </p:sp>
      <p:cxnSp>
        <p:nvCxnSpPr>
          <p:cNvPr id="124" name="Connecteur droit 123">
            <a:extLst>
              <a:ext uri="{FF2B5EF4-FFF2-40B4-BE49-F238E27FC236}">
                <a16:creationId xmlns:a16="http://schemas.microsoft.com/office/drawing/2014/main" id="{2F2691D1-B059-9F85-7194-6923CBF46790}"/>
              </a:ext>
            </a:extLst>
          </p:cNvPr>
          <p:cNvCxnSpPr>
            <a:cxnSpLocks/>
          </p:cNvCxnSpPr>
          <p:nvPr/>
        </p:nvCxnSpPr>
        <p:spPr>
          <a:xfrm flipV="1">
            <a:off x="6644280" y="6147826"/>
            <a:ext cx="0" cy="267095"/>
          </a:xfrm>
          <a:prstGeom prst="line">
            <a:avLst/>
          </a:prstGeom>
          <a:noFill/>
          <a:ln w="3175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1A774876-FAD7-5BE4-D136-67B27C853D11}"/>
              </a:ext>
            </a:extLst>
          </p:cNvPr>
          <p:cNvCxnSpPr>
            <a:cxnSpLocks/>
          </p:cNvCxnSpPr>
          <p:nvPr/>
        </p:nvCxnSpPr>
        <p:spPr>
          <a:xfrm>
            <a:off x="3376155" y="3010575"/>
            <a:ext cx="1407585" cy="776986"/>
          </a:xfrm>
          <a:prstGeom prst="straightConnector1">
            <a:avLst/>
          </a:prstGeom>
          <a:noFill/>
          <a:ln w="3175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5" name="Connecteur droit 124">
            <a:extLst>
              <a:ext uri="{FF2B5EF4-FFF2-40B4-BE49-F238E27FC236}">
                <a16:creationId xmlns:a16="http://schemas.microsoft.com/office/drawing/2014/main" id="{4FFF171E-2C64-9855-EB03-DCD9E7F6CA58}"/>
              </a:ext>
            </a:extLst>
          </p:cNvPr>
          <p:cNvCxnSpPr>
            <a:cxnSpLocks/>
          </p:cNvCxnSpPr>
          <p:nvPr/>
        </p:nvCxnSpPr>
        <p:spPr>
          <a:xfrm flipV="1">
            <a:off x="6995678" y="6147826"/>
            <a:ext cx="0" cy="267095"/>
          </a:xfrm>
          <a:prstGeom prst="line">
            <a:avLst/>
          </a:prstGeom>
          <a:noFill/>
          <a:ln w="3175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Espace réservé du numéro de diapositive 9">
            <a:extLst>
              <a:ext uri="{FF2B5EF4-FFF2-40B4-BE49-F238E27FC236}">
                <a16:creationId xmlns:a16="http://schemas.microsoft.com/office/drawing/2014/main" id="{B5A33935-A23C-A0F2-635B-07B89527508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0336695" y="7211815"/>
            <a:ext cx="152285" cy="243784"/>
          </a:xfrm>
        </p:spPr>
        <p:txBody>
          <a:bodyPr/>
          <a:lstStyle/>
          <a:p>
            <a:fld id="{86CB4B4D-7CA3-9044-876B-883B54F8677D}" type="slidenum">
              <a:rPr lang="fr-FR" sz="1105"/>
              <a:t>18</a:t>
            </a:fld>
            <a:endParaRPr lang="fr-FR" sz="1105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D7B0A90-3DC6-AF44-C086-DE42B4DD3D4C}"/>
              </a:ext>
            </a:extLst>
          </p:cNvPr>
          <p:cNvSpPr txBox="1"/>
          <p:nvPr/>
        </p:nvSpPr>
        <p:spPr>
          <a:xfrm>
            <a:off x="1443407" y="5558427"/>
            <a:ext cx="1543211" cy="22762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spc="0" normalizeH="0" baseline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Évolution prix R’ Booster</a:t>
            </a: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88E2FEAB-82EE-F875-BC8F-10BE331B6D2F}"/>
              </a:ext>
            </a:extLst>
          </p:cNvPr>
          <p:cNvCxnSpPr>
            <a:cxnSpLocks/>
          </p:cNvCxnSpPr>
          <p:nvPr/>
        </p:nvCxnSpPr>
        <p:spPr>
          <a:xfrm flipH="1">
            <a:off x="3152489" y="4912129"/>
            <a:ext cx="9884" cy="858694"/>
          </a:xfrm>
          <a:prstGeom prst="straightConnector1">
            <a:avLst/>
          </a:prstGeom>
          <a:noFill/>
          <a:ln w="3175" cap="flat">
            <a:solidFill>
              <a:srgbClr val="000000"/>
            </a:solidFill>
            <a:prstDash val="solid"/>
            <a:miter lim="400000"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7DD5FE6C-999E-EC7D-847C-36B0A74FBF22}"/>
              </a:ext>
            </a:extLst>
          </p:cNvPr>
          <p:cNvSpPr txBox="1"/>
          <p:nvPr/>
        </p:nvSpPr>
        <p:spPr>
          <a:xfrm>
            <a:off x="1443407" y="4568027"/>
            <a:ext cx="1543211" cy="22762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spc="0" normalizeH="0" baseline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Évolution prix électricité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C8640CE-DCDA-479B-5D5A-BA30280D4B6F}"/>
              </a:ext>
            </a:extLst>
          </p:cNvPr>
          <p:cNvSpPr txBox="1"/>
          <p:nvPr/>
        </p:nvSpPr>
        <p:spPr>
          <a:xfrm>
            <a:off x="3691670" y="5234171"/>
            <a:ext cx="4254256" cy="52640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6816" tIns="16816" rIns="16816" bIns="16816" numCol="1" spcCol="38100" rtlCol="0" anchor="ctr">
            <a:spAutoFit/>
          </a:bodyPr>
          <a:lstStyle/>
          <a:p>
            <a:pPr defTabSz="367536"/>
            <a:r>
              <a:rPr lang="fr-FR" sz="1600" dirty="0">
                <a:solidFill>
                  <a:srgbClr val="C00000"/>
                </a:solidFill>
              </a:rPr>
              <a:t>Un coût d’énergie décarbonée faible et stable sur les 30 prochaines années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DCED3DC6-F4C4-0C4F-F1EC-3FAB248903E7}"/>
              </a:ext>
            </a:extLst>
          </p:cNvPr>
          <p:cNvSpPr txBox="1"/>
          <p:nvPr/>
        </p:nvSpPr>
        <p:spPr>
          <a:xfrm>
            <a:off x="9033387" y="4456481"/>
            <a:ext cx="1555955" cy="881358"/>
          </a:xfrm>
          <a:prstGeom prst="rect">
            <a:avLst/>
          </a:prstGeom>
          <a:noFill/>
          <a:ln w="3175" cap="flat">
            <a:solidFill>
              <a:srgbClr val="C0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2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113078055"/>
      </p:ext>
    </p:extLst>
  </p:cSld>
  <p:clrMapOvr>
    <a:masterClrMapping/>
  </p:clrMapOvr>
  <p:transition spd="med" advClick="0" advTm="15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FC1F7D0-1243-722F-B738-A52E6DFB833E}"/>
              </a:ext>
            </a:extLst>
          </p:cNvPr>
          <p:cNvSpPr/>
          <p:nvPr/>
        </p:nvSpPr>
        <p:spPr>
          <a:xfrm>
            <a:off x="0" y="359120"/>
            <a:ext cx="10907713" cy="394963"/>
          </a:xfrm>
          <a:prstGeom prst="rect">
            <a:avLst/>
          </a:prstGeom>
          <a:solidFill>
            <a:srgbClr val="D02228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2422" tIns="22422" rIns="22422" bIns="22422" numCol="1" spcCol="38100" rtlCol="0" anchor="ctr">
            <a:noAutofit/>
          </a:bodyPr>
          <a:lstStyle/>
          <a:p>
            <a:pPr defTabSz="490097"/>
            <a:endParaRPr lang="fr-FR" sz="1720" b="0">
              <a:solidFill>
                <a:srgbClr val="FFFFFF"/>
              </a:solidFill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1" name="La solution, le mur aérothermique">
            <a:extLst>
              <a:ext uri="{FF2B5EF4-FFF2-40B4-BE49-F238E27FC236}">
                <a16:creationId xmlns:a16="http://schemas.microsoft.com/office/drawing/2014/main" id="{C7BC0B18-30D6-05C7-3412-6E1D52B0C725}"/>
              </a:ext>
            </a:extLst>
          </p:cNvPr>
          <p:cNvSpPr txBox="1"/>
          <p:nvPr/>
        </p:nvSpPr>
        <p:spPr>
          <a:xfrm>
            <a:off x="3690796" y="310991"/>
            <a:ext cx="3526120" cy="46878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42607" tIns="42607" rIns="42607" bIns="42607" anchor="ctr">
            <a:spAutoFit/>
          </a:bodyPr>
          <a:lstStyle>
            <a:lvl1pPr>
              <a:defRPr sz="4000"/>
            </a:lvl1pPr>
          </a:lstStyle>
          <a:p>
            <a:r>
              <a:rPr lang="fr-FR" sz="2400">
                <a:solidFill>
                  <a:schemeClr val="bg1"/>
                </a:solidFill>
                <a:latin typeface="Qualy"/>
              </a:rPr>
              <a:t>Les différents prix</a:t>
            </a:r>
          </a:p>
        </p:txBody>
      </p:sp>
      <p:sp>
        <p:nvSpPr>
          <p:cNvPr id="9" name="Espace réservé du numéro de diapositive 9">
            <a:extLst>
              <a:ext uri="{FF2B5EF4-FFF2-40B4-BE49-F238E27FC236}">
                <a16:creationId xmlns:a16="http://schemas.microsoft.com/office/drawing/2014/main" id="{7A158E1A-8BD3-F500-D5F1-3BAF320B00A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0336695" y="7211815"/>
            <a:ext cx="152285" cy="243784"/>
          </a:xfrm>
        </p:spPr>
        <p:txBody>
          <a:bodyPr/>
          <a:lstStyle/>
          <a:p>
            <a:fld id="{86CB4B4D-7CA3-9044-876B-883B54F8677D}" type="slidenum">
              <a:rPr lang="fr-FR" sz="1105"/>
              <a:t>19</a:t>
            </a:fld>
            <a:endParaRPr lang="fr-FR" sz="1105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D3D1E51-52A5-6001-D62D-231098D96F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717" y="941948"/>
            <a:ext cx="8925777" cy="665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511538"/>
      </p:ext>
    </p:extLst>
  </p:cSld>
  <p:clrMapOvr>
    <a:masterClrMapping/>
  </p:clrMapOvr>
  <p:transition spd="med" advClick="0" advTm="15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texte, table, console, table basse&#10;&#10;Description générée automatiquement">
            <a:extLst>
              <a:ext uri="{FF2B5EF4-FFF2-40B4-BE49-F238E27FC236}">
                <a16:creationId xmlns:a16="http://schemas.microsoft.com/office/drawing/2014/main" id="{6428EA7F-FEDC-9445-99F1-B0BCD21967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09370" y="1019839"/>
            <a:ext cx="4375766" cy="5863354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CFF733D-6618-8F4C-A3F4-14C61404C8C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4658" y="2735036"/>
            <a:ext cx="761231" cy="275136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3FD57FA-58FD-B54D-9F20-793310BBB86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8599" y="3887787"/>
            <a:ext cx="761231" cy="254567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E28AA98-CB5B-E84D-9467-6AAF98419FFC}"/>
              </a:ext>
            </a:extLst>
          </p:cNvPr>
          <p:cNvSpPr/>
          <p:nvPr/>
        </p:nvSpPr>
        <p:spPr>
          <a:xfrm>
            <a:off x="0" y="-1"/>
            <a:ext cx="483090" cy="7775575"/>
          </a:xfrm>
          <a:prstGeom prst="rect">
            <a:avLst/>
          </a:prstGeom>
          <a:solidFill>
            <a:srgbClr val="D02228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2422" tIns="22422" rIns="22422" bIns="22422" numCol="1" spcCol="38100" rtlCol="0" anchor="ctr">
            <a:noAutofit/>
          </a:bodyPr>
          <a:lstStyle/>
          <a:p>
            <a:pPr defTabSz="490097"/>
            <a:endParaRPr lang="fr-FR" sz="1720" b="0">
              <a:solidFill>
                <a:srgbClr val="FFFFFF"/>
              </a:solidFill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4" name="L’énergie aérothermique">
            <a:extLst>
              <a:ext uri="{FF2B5EF4-FFF2-40B4-BE49-F238E27FC236}">
                <a16:creationId xmlns:a16="http://schemas.microsoft.com/office/drawing/2014/main" id="{330D1A53-67BF-8A46-BD41-15B4B33C128F}"/>
              </a:ext>
            </a:extLst>
          </p:cNvPr>
          <p:cNvSpPr txBox="1"/>
          <p:nvPr/>
        </p:nvSpPr>
        <p:spPr>
          <a:xfrm rot="16200000">
            <a:off x="-1084541" y="3717125"/>
            <a:ext cx="2624246" cy="46878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2608" tIns="42608" rIns="42608" bIns="42608" anchor="ctr">
            <a:spAutoFit/>
          </a:bodyPr>
          <a:lstStyle>
            <a:lvl1pPr>
              <a:defRPr sz="11500" b="0">
                <a:latin typeface="SignPainter-HouseScript"/>
                <a:ea typeface="SignPainter-HouseScript"/>
                <a:cs typeface="SignPainter-HouseScript"/>
                <a:sym typeface="SignPainter-HouseScript"/>
              </a:defRPr>
            </a:lvl1pPr>
          </a:lstStyle>
          <a:p>
            <a:r>
              <a:rPr lang="fr-FR" sz="2400" b="1">
                <a:solidFill>
                  <a:schemeClr val="bg1"/>
                </a:solidFill>
                <a:latin typeface="Helvetica Neue"/>
                <a:ea typeface="Helvetica Neue"/>
                <a:cs typeface="Helvetica Neue"/>
              </a:rPr>
              <a:t>CONSTAT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12E6B8D-9921-CB40-9EC3-540672B97610}"/>
              </a:ext>
            </a:extLst>
          </p:cNvPr>
          <p:cNvSpPr txBox="1"/>
          <p:nvPr/>
        </p:nvSpPr>
        <p:spPr>
          <a:xfrm>
            <a:off x="1040256" y="4340009"/>
            <a:ext cx="4917106" cy="1430276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2422" tIns="22422" rIns="22422" bIns="22422" numCol="1" spcCol="38100" rtlCol="0" anchor="ctr">
            <a:spAutoFit/>
          </a:bodyPr>
          <a:lstStyle/>
          <a:p>
            <a:pPr>
              <a:lnSpc>
                <a:spcPct val="150000"/>
              </a:lnSpc>
              <a:defRPr sz="3400"/>
            </a:pPr>
            <a:r>
              <a:rPr lang="fr-FR" sz="6000">
                <a:solidFill>
                  <a:srgbClr val="D02228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58 et 72°C</a:t>
            </a:r>
          </a:p>
        </p:txBody>
      </p:sp>
      <p:sp>
        <p:nvSpPr>
          <p:cNvPr id="9" name="Espace réservé du numéro de diapositive 9">
            <a:extLst>
              <a:ext uri="{FF2B5EF4-FFF2-40B4-BE49-F238E27FC236}">
                <a16:creationId xmlns:a16="http://schemas.microsoft.com/office/drawing/2014/main" id="{11A57D78-0C7A-DE41-A72F-DEB1AC221E0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0336695" y="7211815"/>
            <a:ext cx="152285" cy="243784"/>
          </a:xfrm>
        </p:spPr>
        <p:txBody>
          <a:bodyPr/>
          <a:lstStyle/>
          <a:p>
            <a:fld id="{86CB4B4D-7CA3-9044-876B-883B54F8677D}" type="slidenum">
              <a:rPr lang="fr-FR" sz="1105"/>
              <a:t>2</a:t>
            </a:fld>
            <a:endParaRPr lang="fr-FR" sz="1105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C045B2B-F4F8-39ED-04D2-EE2346259115}"/>
              </a:ext>
            </a:extLst>
          </p:cNvPr>
          <p:cNvSpPr txBox="1"/>
          <p:nvPr/>
        </p:nvSpPr>
        <p:spPr>
          <a:xfrm>
            <a:off x="831983" y="1400274"/>
            <a:ext cx="5540600" cy="2868308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8684" tIns="48684" rIns="48684" bIns="48684" numCol="1" spcCol="38100" rtlCol="0" anchor="ctr">
            <a:spAutoFit/>
          </a:bodyPr>
          <a:lstStyle/>
          <a:p>
            <a:pPr algn="l">
              <a:lnSpc>
                <a:spcPct val="150000"/>
              </a:lnSpc>
              <a:defRPr sz="3400"/>
            </a:pPr>
            <a:r>
              <a:rPr lang="en-US" sz="2400" kern="1200" err="1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L’Hiver</a:t>
            </a:r>
            <a:r>
              <a:rPr lang="en-US" sz="2400" kern="1200">
                <a:solidFill>
                  <a:schemeClr val="tx1">
                    <a:lumMod val="95000"/>
                    <a:lumOff val="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</a:p>
          <a:p>
            <a:pPr algn="l">
              <a:lnSpc>
                <a:spcPct val="150000"/>
              </a:lnSpc>
              <a:defRPr sz="3400"/>
            </a:pPr>
            <a:r>
              <a:rPr lang="en-US" sz="2400" kern="1200" err="1">
                <a:solidFill>
                  <a:schemeClr val="tx1">
                    <a:lumMod val="95000"/>
                    <a:lumOff val="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Quand</a:t>
            </a:r>
            <a:r>
              <a:rPr lang="en-US" sz="2400" kern="1200">
                <a:solidFill>
                  <a:schemeClr val="tx1">
                    <a:lumMod val="95000"/>
                    <a:lumOff val="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il fait </a:t>
            </a:r>
            <a:r>
              <a:rPr lang="en-US" sz="2400" kern="1200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10°C</a:t>
            </a:r>
            <a:r>
              <a:rPr lang="en-US" sz="24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</a:p>
          <a:p>
            <a:pPr algn="l">
              <a:lnSpc>
                <a:spcPct val="150000"/>
              </a:lnSpc>
              <a:defRPr sz="3400"/>
            </a:pPr>
            <a:r>
              <a:rPr lang="en-US" sz="2400" kern="1200" err="1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Lors</a:t>
            </a:r>
            <a:r>
              <a:rPr lang="en-US" sz="24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2400" kern="1200" err="1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d’une</a:t>
            </a:r>
            <a:r>
              <a:rPr lang="en-US" sz="24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2400" kern="1200" err="1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journée</a:t>
            </a:r>
            <a:r>
              <a:rPr lang="en-US" sz="2400" kern="1200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2400" kern="1200" err="1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ensoleillée</a:t>
            </a:r>
            <a:r>
              <a:rPr lang="en-US" sz="24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</a:t>
            </a:r>
            <a:r>
              <a:rPr lang="en-US" sz="2400" kern="1200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</a:p>
          <a:p>
            <a:pPr algn="l">
              <a:lnSpc>
                <a:spcPct val="150000"/>
              </a:lnSpc>
              <a:defRPr sz="3400"/>
            </a:pPr>
            <a:r>
              <a:rPr lang="en-US" sz="24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La</a:t>
            </a:r>
            <a:r>
              <a:rPr lang="en-US" sz="2400" kern="1200">
                <a:solidFill>
                  <a:schemeClr val="tx1">
                    <a:lumMod val="95000"/>
                    <a:lumOff val="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2400" kern="1200" err="1">
                <a:solidFill>
                  <a:schemeClr val="tx1">
                    <a:lumMod val="95000"/>
                    <a:lumOff val="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température</a:t>
            </a:r>
            <a:r>
              <a:rPr lang="en-US" sz="2400" kern="1200">
                <a:solidFill>
                  <a:schemeClr val="tx1">
                    <a:lumMod val="95000"/>
                    <a:lumOff val="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la </a:t>
            </a:r>
            <a:r>
              <a:rPr lang="en-US" sz="2400" kern="1200" err="1">
                <a:solidFill>
                  <a:schemeClr val="tx1">
                    <a:lumMod val="95000"/>
                    <a:lumOff val="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tôle</a:t>
            </a:r>
            <a:r>
              <a:rPr lang="en-US" sz="2400" kern="1200">
                <a:solidFill>
                  <a:schemeClr val="tx1">
                    <a:lumMod val="95000"/>
                    <a:lumOff val="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US" sz="2400" kern="1200" err="1">
                <a:solidFill>
                  <a:schemeClr val="tx1">
                    <a:lumMod val="95000"/>
                    <a:lumOff val="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bardage</a:t>
            </a:r>
            <a:r>
              <a:rPr lang="en-US" sz="2400" kern="1200">
                <a:solidFill>
                  <a:schemeClr val="tx1">
                    <a:lumMod val="95000"/>
                    <a:lumOff val="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se </a:t>
            </a:r>
            <a:r>
              <a:rPr lang="en-US" sz="2400" kern="1200" err="1">
                <a:solidFill>
                  <a:schemeClr val="tx1">
                    <a:lumMod val="95000"/>
                    <a:lumOff val="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situe</a:t>
            </a:r>
            <a:r>
              <a:rPr lang="en-US" sz="2400" kern="1200">
                <a:solidFill>
                  <a:schemeClr val="tx1">
                    <a:lumMod val="95000"/>
                    <a:lumOff val="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entre :</a:t>
            </a:r>
          </a:p>
        </p:txBody>
      </p:sp>
    </p:spTree>
    <p:extLst>
      <p:ext uri="{BB962C8B-B14F-4D97-AF65-F5344CB8AC3E}">
        <p14:creationId xmlns:p14="http://schemas.microsoft.com/office/powerpoint/2010/main" val="2671972553"/>
      </p:ext>
    </p:extLst>
  </p:cSld>
  <p:clrMapOvr>
    <a:masterClrMapping/>
  </p:clrMapOvr>
  <p:transition spd="med" advClick="0" advTm="15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numéro de diapositive 9">
            <a:extLst>
              <a:ext uri="{FF2B5EF4-FFF2-40B4-BE49-F238E27FC236}">
                <a16:creationId xmlns:a16="http://schemas.microsoft.com/office/drawing/2014/main" id="{0BF62B4D-5741-2A40-9FD5-69367756F67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9881981" y="7208043"/>
            <a:ext cx="617751" cy="234847"/>
          </a:xfrm>
        </p:spPr>
        <p:txBody>
          <a:bodyPr/>
          <a:lstStyle/>
          <a:p>
            <a:endParaRPr lang="fr-FR" sz="1105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8ABA01B-A673-2A45-9C76-E7EF6FF653EA}"/>
              </a:ext>
            </a:extLst>
          </p:cNvPr>
          <p:cNvSpPr/>
          <p:nvPr/>
        </p:nvSpPr>
        <p:spPr>
          <a:xfrm>
            <a:off x="7748510" y="-7144"/>
            <a:ext cx="3166347" cy="7775565"/>
          </a:xfrm>
          <a:prstGeom prst="rect">
            <a:avLst/>
          </a:prstGeom>
          <a:solidFill>
            <a:srgbClr val="D02228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2422" tIns="22422" rIns="22422" bIns="22422" numCol="1" spcCol="38100" rtlCol="0" anchor="ctr">
            <a:noAutofit/>
          </a:bodyPr>
          <a:lstStyle/>
          <a:p>
            <a:pPr defTabSz="490097"/>
            <a:endParaRPr lang="fr-FR" sz="1720" b="0">
              <a:solidFill>
                <a:srgbClr val="FF0000"/>
              </a:solidFill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88" name="Christophe FOURCAUD…"/>
          <p:cNvSpPr txBox="1"/>
          <p:nvPr/>
        </p:nvSpPr>
        <p:spPr>
          <a:xfrm>
            <a:off x="8069719" y="2982843"/>
            <a:ext cx="2334382" cy="73821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42608" tIns="42608" rIns="42608" bIns="42608" anchor="ctr">
            <a:spAutoFit/>
          </a:bodyPr>
          <a:lstStyle/>
          <a:p>
            <a:pPr>
              <a:defRPr sz="3100"/>
            </a:pPr>
            <a:endParaRPr lang="fr-FR" sz="2027" b="0">
              <a:solidFill>
                <a:schemeClr val="bg1"/>
              </a:solidFill>
              <a:latin typeface="Qualy" panose="02000800000000000000" pitchFamily="2" charset="0"/>
            </a:endParaRPr>
          </a:p>
          <a:p>
            <a:pPr>
              <a:defRPr sz="3100"/>
            </a:pPr>
            <a:r>
              <a:rPr lang="fr-FR" sz="2211" b="0">
                <a:solidFill>
                  <a:schemeClr val="bg1"/>
                </a:solidFill>
                <a:latin typeface="Qualy" panose="020008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www.airbooster.fr</a:t>
            </a:r>
            <a:endParaRPr lang="fr-FR" sz="2211" b="0">
              <a:solidFill>
                <a:schemeClr val="bg1"/>
              </a:solidFill>
              <a:latin typeface="Qualy" panose="02000800000000000000" pitchFamily="2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F9A3BBE-936E-2D49-B10C-9A3281AF2883}"/>
              </a:ext>
            </a:extLst>
          </p:cNvPr>
          <p:cNvSpPr txBox="1"/>
          <p:nvPr/>
        </p:nvSpPr>
        <p:spPr>
          <a:xfrm>
            <a:off x="4032433" y="5073305"/>
            <a:ext cx="2113380" cy="31207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defRPr sz="3100"/>
            </a:pPr>
            <a:r>
              <a:rPr lang="fr-FR" sz="1428" b="0">
                <a:latin typeface="+mn-lt"/>
              </a:rPr>
              <a:t>+33(0) 5 35 54 50 65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2E42EF5-D807-3544-87D0-0AB4A52D36E8}"/>
              </a:ext>
            </a:extLst>
          </p:cNvPr>
          <p:cNvSpPr txBox="1"/>
          <p:nvPr/>
        </p:nvSpPr>
        <p:spPr>
          <a:xfrm>
            <a:off x="2262858" y="4381979"/>
            <a:ext cx="3037552" cy="58477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lIns="90000">
            <a:spAutoFit/>
          </a:bodyPr>
          <a:lstStyle/>
          <a:p>
            <a:r>
              <a:rPr lang="fr-FR" sz="1600" b="0">
                <a:solidFill>
                  <a:schemeClr val="tx1"/>
                </a:solidFill>
                <a:latin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contact@airbooster.fr</a:t>
            </a:r>
            <a:endParaRPr lang="fr-FR" sz="1600" b="0">
              <a:solidFill>
                <a:schemeClr val="tx1"/>
              </a:solidFill>
              <a:latin typeface="+mn-lt"/>
            </a:endParaRPr>
          </a:p>
          <a:p>
            <a:endParaRPr lang="fr-FR" sz="1600"/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C678DD8A-85E9-084E-8F02-82749D2517B5}"/>
              </a:ext>
            </a:extLst>
          </p:cNvPr>
          <p:cNvCxnSpPr>
            <a:cxnSpLocks/>
          </p:cNvCxnSpPr>
          <p:nvPr/>
        </p:nvCxnSpPr>
        <p:spPr>
          <a:xfrm>
            <a:off x="489421" y="3639154"/>
            <a:ext cx="6584429" cy="0"/>
          </a:xfrm>
          <a:prstGeom prst="line">
            <a:avLst/>
          </a:prstGeom>
          <a:noFill/>
          <a:ln w="19050" cap="flat">
            <a:solidFill>
              <a:srgbClr val="FF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D3A5912C-F90B-9D41-8D20-D9CF15955858}"/>
              </a:ext>
            </a:extLst>
          </p:cNvPr>
          <p:cNvCxnSpPr>
            <a:cxnSpLocks/>
          </p:cNvCxnSpPr>
          <p:nvPr/>
        </p:nvCxnSpPr>
        <p:spPr>
          <a:xfrm>
            <a:off x="4288604" y="5729617"/>
            <a:ext cx="2785247" cy="0"/>
          </a:xfrm>
          <a:prstGeom prst="line">
            <a:avLst/>
          </a:prstGeom>
          <a:noFill/>
          <a:ln w="19050" cap="flat">
            <a:solidFill>
              <a:srgbClr val="FF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ZoneTexte 4">
            <a:extLst>
              <a:ext uri="{FF2B5EF4-FFF2-40B4-BE49-F238E27FC236}">
                <a16:creationId xmlns:a16="http://schemas.microsoft.com/office/drawing/2014/main" id="{AF035609-8F2B-44F9-2D42-727CB585124A}"/>
              </a:ext>
            </a:extLst>
          </p:cNvPr>
          <p:cNvSpPr txBox="1"/>
          <p:nvPr/>
        </p:nvSpPr>
        <p:spPr>
          <a:xfrm>
            <a:off x="1267477" y="2896330"/>
            <a:ext cx="5529911" cy="34086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fr-FR" b="0">
                <a:solidFill>
                  <a:srgbClr val="009256"/>
                </a:solidFill>
                <a:latin typeface="+mn-lt"/>
              </a:rPr>
              <a:t>LE BARDAGE ÉNERGÉTIQUE INNOVANT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190373A-E8B0-2DEE-9E5A-DCB6D193F6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2858" y="714961"/>
            <a:ext cx="3186238" cy="2009156"/>
          </a:xfrm>
          <a:prstGeom prst="rect">
            <a:avLst/>
          </a:prstGeom>
        </p:spPr>
      </p:pic>
      <p:grpSp>
        <p:nvGrpSpPr>
          <p:cNvPr id="10" name="Graphique 3">
            <a:extLst>
              <a:ext uri="{FF2B5EF4-FFF2-40B4-BE49-F238E27FC236}">
                <a16:creationId xmlns:a16="http://schemas.microsoft.com/office/drawing/2014/main" id="{92629908-55BC-9538-F5E6-C85C0F068A88}"/>
              </a:ext>
            </a:extLst>
          </p:cNvPr>
          <p:cNvGrpSpPr/>
          <p:nvPr/>
        </p:nvGrpSpPr>
        <p:grpSpPr>
          <a:xfrm>
            <a:off x="8484893" y="3894305"/>
            <a:ext cx="1663200" cy="1663200"/>
            <a:chOff x="2102096" y="536027"/>
            <a:chExt cx="6700344" cy="6700344"/>
          </a:xfrm>
        </p:grpSpPr>
        <p:sp>
          <p:nvSpPr>
            <p:cNvPr id="14" name="Forme libre 13">
              <a:extLst>
                <a:ext uri="{FF2B5EF4-FFF2-40B4-BE49-F238E27FC236}">
                  <a16:creationId xmlns:a16="http://schemas.microsoft.com/office/drawing/2014/main" id="{EF6985C7-7690-7034-175C-EBAC30531D4D}"/>
                </a:ext>
              </a:extLst>
            </p:cNvPr>
            <p:cNvSpPr/>
            <p:nvPr/>
          </p:nvSpPr>
          <p:spPr>
            <a:xfrm>
              <a:off x="4514220" y="536027"/>
              <a:ext cx="268013" cy="268013"/>
            </a:xfrm>
            <a:custGeom>
              <a:avLst/>
              <a:gdLst>
                <a:gd name="connsiteX0" fmla="*/ 410 w 268013"/>
                <a:gd name="connsiteY0" fmla="*/ 50 h 268013"/>
                <a:gd name="connsiteX1" fmla="*/ 268424 w 268013"/>
                <a:gd name="connsiteY1" fmla="*/ 50 h 268013"/>
                <a:gd name="connsiteX2" fmla="*/ 268424 w 268013"/>
                <a:gd name="connsiteY2" fmla="*/ 268064 h 268013"/>
                <a:gd name="connsiteX3" fmla="*/ 410 w 268013"/>
                <a:gd name="connsiteY3" fmla="*/ 26806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410" y="50"/>
                  </a:moveTo>
                  <a:lnTo>
                    <a:pt x="268424" y="50"/>
                  </a:lnTo>
                  <a:lnTo>
                    <a:pt x="268424" y="268064"/>
                  </a:lnTo>
                  <a:lnTo>
                    <a:pt x="410" y="26806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" name="Forme libre 15">
              <a:extLst>
                <a:ext uri="{FF2B5EF4-FFF2-40B4-BE49-F238E27FC236}">
                  <a16:creationId xmlns:a16="http://schemas.microsoft.com/office/drawing/2014/main" id="{1D3A8353-1C2A-D6AE-02BC-B69E88A71B4A}"/>
                </a:ext>
              </a:extLst>
            </p:cNvPr>
            <p:cNvSpPr/>
            <p:nvPr/>
          </p:nvSpPr>
          <p:spPr>
            <a:xfrm>
              <a:off x="4782234" y="536027"/>
              <a:ext cx="268013" cy="268013"/>
            </a:xfrm>
            <a:custGeom>
              <a:avLst/>
              <a:gdLst>
                <a:gd name="connsiteX0" fmla="*/ 450 w 268013"/>
                <a:gd name="connsiteY0" fmla="*/ 50 h 268013"/>
                <a:gd name="connsiteX1" fmla="*/ 268464 w 268013"/>
                <a:gd name="connsiteY1" fmla="*/ 50 h 268013"/>
                <a:gd name="connsiteX2" fmla="*/ 268464 w 268013"/>
                <a:gd name="connsiteY2" fmla="*/ 268064 h 268013"/>
                <a:gd name="connsiteX3" fmla="*/ 450 w 268013"/>
                <a:gd name="connsiteY3" fmla="*/ 26806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450" y="50"/>
                  </a:moveTo>
                  <a:lnTo>
                    <a:pt x="268464" y="50"/>
                  </a:lnTo>
                  <a:lnTo>
                    <a:pt x="268464" y="268064"/>
                  </a:lnTo>
                  <a:lnTo>
                    <a:pt x="450" y="26806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" name="Forme libre 16">
              <a:extLst>
                <a:ext uri="{FF2B5EF4-FFF2-40B4-BE49-F238E27FC236}">
                  <a16:creationId xmlns:a16="http://schemas.microsoft.com/office/drawing/2014/main" id="{AE3AF173-C814-97AD-7D32-6372DF7E294C}"/>
                </a:ext>
              </a:extLst>
            </p:cNvPr>
            <p:cNvSpPr/>
            <p:nvPr/>
          </p:nvSpPr>
          <p:spPr>
            <a:xfrm>
              <a:off x="5050248" y="536027"/>
              <a:ext cx="268013" cy="268013"/>
            </a:xfrm>
            <a:custGeom>
              <a:avLst/>
              <a:gdLst>
                <a:gd name="connsiteX0" fmla="*/ 490 w 268013"/>
                <a:gd name="connsiteY0" fmla="*/ 50 h 268013"/>
                <a:gd name="connsiteX1" fmla="*/ 268504 w 268013"/>
                <a:gd name="connsiteY1" fmla="*/ 50 h 268013"/>
                <a:gd name="connsiteX2" fmla="*/ 268504 w 268013"/>
                <a:gd name="connsiteY2" fmla="*/ 268064 h 268013"/>
                <a:gd name="connsiteX3" fmla="*/ 490 w 268013"/>
                <a:gd name="connsiteY3" fmla="*/ 26806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490" y="50"/>
                  </a:moveTo>
                  <a:lnTo>
                    <a:pt x="268504" y="50"/>
                  </a:lnTo>
                  <a:lnTo>
                    <a:pt x="268504" y="268064"/>
                  </a:lnTo>
                  <a:lnTo>
                    <a:pt x="490" y="26806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" name="Forme libre 17">
              <a:extLst>
                <a:ext uri="{FF2B5EF4-FFF2-40B4-BE49-F238E27FC236}">
                  <a16:creationId xmlns:a16="http://schemas.microsoft.com/office/drawing/2014/main" id="{7A3AC259-10A4-0EB0-348D-DD6AB7F7801B}"/>
                </a:ext>
              </a:extLst>
            </p:cNvPr>
            <p:cNvSpPr/>
            <p:nvPr/>
          </p:nvSpPr>
          <p:spPr>
            <a:xfrm>
              <a:off x="5854289" y="536027"/>
              <a:ext cx="268013" cy="268013"/>
            </a:xfrm>
            <a:custGeom>
              <a:avLst/>
              <a:gdLst>
                <a:gd name="connsiteX0" fmla="*/ 610 w 268013"/>
                <a:gd name="connsiteY0" fmla="*/ 50 h 268013"/>
                <a:gd name="connsiteX1" fmla="*/ 268624 w 268013"/>
                <a:gd name="connsiteY1" fmla="*/ 50 h 268013"/>
                <a:gd name="connsiteX2" fmla="*/ 268624 w 268013"/>
                <a:gd name="connsiteY2" fmla="*/ 268064 h 268013"/>
                <a:gd name="connsiteX3" fmla="*/ 610 w 268013"/>
                <a:gd name="connsiteY3" fmla="*/ 26806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610" y="50"/>
                  </a:moveTo>
                  <a:lnTo>
                    <a:pt x="268624" y="50"/>
                  </a:lnTo>
                  <a:lnTo>
                    <a:pt x="268624" y="268064"/>
                  </a:lnTo>
                  <a:lnTo>
                    <a:pt x="610" y="26806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" name="Forme libre 18">
              <a:extLst>
                <a:ext uri="{FF2B5EF4-FFF2-40B4-BE49-F238E27FC236}">
                  <a16:creationId xmlns:a16="http://schemas.microsoft.com/office/drawing/2014/main" id="{4683CBF4-FE1E-07D0-4907-88235DF84CB6}"/>
                </a:ext>
              </a:extLst>
            </p:cNvPr>
            <p:cNvSpPr/>
            <p:nvPr/>
          </p:nvSpPr>
          <p:spPr>
            <a:xfrm>
              <a:off x="4246206" y="804041"/>
              <a:ext cx="268013" cy="268013"/>
            </a:xfrm>
            <a:custGeom>
              <a:avLst/>
              <a:gdLst>
                <a:gd name="connsiteX0" fmla="*/ 370 w 268013"/>
                <a:gd name="connsiteY0" fmla="*/ 90 h 268013"/>
                <a:gd name="connsiteX1" fmla="*/ 268384 w 268013"/>
                <a:gd name="connsiteY1" fmla="*/ 90 h 268013"/>
                <a:gd name="connsiteX2" fmla="*/ 268384 w 268013"/>
                <a:gd name="connsiteY2" fmla="*/ 268104 h 268013"/>
                <a:gd name="connsiteX3" fmla="*/ 370 w 268013"/>
                <a:gd name="connsiteY3" fmla="*/ 26810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370" y="90"/>
                  </a:moveTo>
                  <a:lnTo>
                    <a:pt x="268384" y="90"/>
                  </a:lnTo>
                  <a:lnTo>
                    <a:pt x="268384" y="268104"/>
                  </a:lnTo>
                  <a:lnTo>
                    <a:pt x="370" y="26810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" name="Forme libre 19">
              <a:extLst>
                <a:ext uri="{FF2B5EF4-FFF2-40B4-BE49-F238E27FC236}">
                  <a16:creationId xmlns:a16="http://schemas.microsoft.com/office/drawing/2014/main" id="{9298D2E8-ECF4-4E9F-D26D-36C8F4BB212F}"/>
                </a:ext>
              </a:extLst>
            </p:cNvPr>
            <p:cNvSpPr/>
            <p:nvPr/>
          </p:nvSpPr>
          <p:spPr>
            <a:xfrm>
              <a:off x="4514220" y="804041"/>
              <a:ext cx="268013" cy="268013"/>
            </a:xfrm>
            <a:custGeom>
              <a:avLst/>
              <a:gdLst>
                <a:gd name="connsiteX0" fmla="*/ 410 w 268013"/>
                <a:gd name="connsiteY0" fmla="*/ 90 h 268013"/>
                <a:gd name="connsiteX1" fmla="*/ 268424 w 268013"/>
                <a:gd name="connsiteY1" fmla="*/ 90 h 268013"/>
                <a:gd name="connsiteX2" fmla="*/ 268424 w 268013"/>
                <a:gd name="connsiteY2" fmla="*/ 268104 h 268013"/>
                <a:gd name="connsiteX3" fmla="*/ 410 w 268013"/>
                <a:gd name="connsiteY3" fmla="*/ 26810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410" y="90"/>
                  </a:moveTo>
                  <a:lnTo>
                    <a:pt x="268424" y="90"/>
                  </a:lnTo>
                  <a:lnTo>
                    <a:pt x="268424" y="268104"/>
                  </a:lnTo>
                  <a:lnTo>
                    <a:pt x="410" y="26810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" name="Forme libre 20">
              <a:extLst>
                <a:ext uri="{FF2B5EF4-FFF2-40B4-BE49-F238E27FC236}">
                  <a16:creationId xmlns:a16="http://schemas.microsoft.com/office/drawing/2014/main" id="{BAC65E6B-94CD-9E0F-ED99-D95A4B98E1DC}"/>
                </a:ext>
              </a:extLst>
            </p:cNvPr>
            <p:cNvSpPr/>
            <p:nvPr/>
          </p:nvSpPr>
          <p:spPr>
            <a:xfrm>
              <a:off x="5586275" y="804041"/>
              <a:ext cx="268013" cy="268013"/>
            </a:xfrm>
            <a:custGeom>
              <a:avLst/>
              <a:gdLst>
                <a:gd name="connsiteX0" fmla="*/ 570 w 268013"/>
                <a:gd name="connsiteY0" fmla="*/ 90 h 268013"/>
                <a:gd name="connsiteX1" fmla="*/ 268584 w 268013"/>
                <a:gd name="connsiteY1" fmla="*/ 90 h 268013"/>
                <a:gd name="connsiteX2" fmla="*/ 268584 w 268013"/>
                <a:gd name="connsiteY2" fmla="*/ 268104 h 268013"/>
                <a:gd name="connsiteX3" fmla="*/ 570 w 268013"/>
                <a:gd name="connsiteY3" fmla="*/ 26810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570" y="90"/>
                  </a:moveTo>
                  <a:lnTo>
                    <a:pt x="268584" y="90"/>
                  </a:lnTo>
                  <a:lnTo>
                    <a:pt x="268584" y="268104"/>
                  </a:lnTo>
                  <a:lnTo>
                    <a:pt x="570" y="26810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" name="Forme libre 21">
              <a:extLst>
                <a:ext uri="{FF2B5EF4-FFF2-40B4-BE49-F238E27FC236}">
                  <a16:creationId xmlns:a16="http://schemas.microsoft.com/office/drawing/2014/main" id="{7BB289BC-62CD-175F-238A-A5C72A6585ED}"/>
                </a:ext>
              </a:extLst>
            </p:cNvPr>
            <p:cNvSpPr/>
            <p:nvPr/>
          </p:nvSpPr>
          <p:spPr>
            <a:xfrm>
              <a:off x="5854289" y="804041"/>
              <a:ext cx="268013" cy="268013"/>
            </a:xfrm>
            <a:custGeom>
              <a:avLst/>
              <a:gdLst>
                <a:gd name="connsiteX0" fmla="*/ 610 w 268013"/>
                <a:gd name="connsiteY0" fmla="*/ 90 h 268013"/>
                <a:gd name="connsiteX1" fmla="*/ 268624 w 268013"/>
                <a:gd name="connsiteY1" fmla="*/ 90 h 268013"/>
                <a:gd name="connsiteX2" fmla="*/ 268624 w 268013"/>
                <a:gd name="connsiteY2" fmla="*/ 268104 h 268013"/>
                <a:gd name="connsiteX3" fmla="*/ 610 w 268013"/>
                <a:gd name="connsiteY3" fmla="*/ 26810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610" y="90"/>
                  </a:moveTo>
                  <a:lnTo>
                    <a:pt x="268624" y="90"/>
                  </a:lnTo>
                  <a:lnTo>
                    <a:pt x="268624" y="268104"/>
                  </a:lnTo>
                  <a:lnTo>
                    <a:pt x="610" y="26810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" name="Forme libre 22">
              <a:extLst>
                <a:ext uri="{FF2B5EF4-FFF2-40B4-BE49-F238E27FC236}">
                  <a16:creationId xmlns:a16="http://schemas.microsoft.com/office/drawing/2014/main" id="{130A424F-072C-8456-3FAC-91A3D65E53FA}"/>
                </a:ext>
              </a:extLst>
            </p:cNvPr>
            <p:cNvSpPr/>
            <p:nvPr/>
          </p:nvSpPr>
          <p:spPr>
            <a:xfrm>
              <a:off x="6390317" y="804041"/>
              <a:ext cx="268013" cy="268013"/>
            </a:xfrm>
            <a:custGeom>
              <a:avLst/>
              <a:gdLst>
                <a:gd name="connsiteX0" fmla="*/ 690 w 268013"/>
                <a:gd name="connsiteY0" fmla="*/ 90 h 268013"/>
                <a:gd name="connsiteX1" fmla="*/ 268704 w 268013"/>
                <a:gd name="connsiteY1" fmla="*/ 90 h 268013"/>
                <a:gd name="connsiteX2" fmla="*/ 268704 w 268013"/>
                <a:gd name="connsiteY2" fmla="*/ 268104 h 268013"/>
                <a:gd name="connsiteX3" fmla="*/ 690 w 268013"/>
                <a:gd name="connsiteY3" fmla="*/ 26810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690" y="90"/>
                  </a:moveTo>
                  <a:lnTo>
                    <a:pt x="268704" y="90"/>
                  </a:lnTo>
                  <a:lnTo>
                    <a:pt x="268704" y="268104"/>
                  </a:lnTo>
                  <a:lnTo>
                    <a:pt x="690" y="26810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" name="Forme libre 23">
              <a:extLst>
                <a:ext uri="{FF2B5EF4-FFF2-40B4-BE49-F238E27FC236}">
                  <a16:creationId xmlns:a16="http://schemas.microsoft.com/office/drawing/2014/main" id="{593233D3-FD93-6DC9-A0FD-85B18699257B}"/>
                </a:ext>
              </a:extLst>
            </p:cNvPr>
            <p:cNvSpPr/>
            <p:nvPr/>
          </p:nvSpPr>
          <p:spPr>
            <a:xfrm>
              <a:off x="4246206" y="1072055"/>
              <a:ext cx="268013" cy="268013"/>
            </a:xfrm>
            <a:custGeom>
              <a:avLst/>
              <a:gdLst>
                <a:gd name="connsiteX0" fmla="*/ 370 w 268013"/>
                <a:gd name="connsiteY0" fmla="*/ 130 h 268013"/>
                <a:gd name="connsiteX1" fmla="*/ 268384 w 268013"/>
                <a:gd name="connsiteY1" fmla="*/ 130 h 268013"/>
                <a:gd name="connsiteX2" fmla="*/ 268384 w 268013"/>
                <a:gd name="connsiteY2" fmla="*/ 268144 h 268013"/>
                <a:gd name="connsiteX3" fmla="*/ 370 w 268013"/>
                <a:gd name="connsiteY3" fmla="*/ 26814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370" y="130"/>
                  </a:moveTo>
                  <a:lnTo>
                    <a:pt x="268384" y="130"/>
                  </a:lnTo>
                  <a:lnTo>
                    <a:pt x="268384" y="268144"/>
                  </a:lnTo>
                  <a:lnTo>
                    <a:pt x="370" y="26814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" name="Forme libre 24">
              <a:extLst>
                <a:ext uri="{FF2B5EF4-FFF2-40B4-BE49-F238E27FC236}">
                  <a16:creationId xmlns:a16="http://schemas.microsoft.com/office/drawing/2014/main" id="{FA581D9D-7B52-B74A-008F-ABAB4DA42F67}"/>
                </a:ext>
              </a:extLst>
            </p:cNvPr>
            <p:cNvSpPr/>
            <p:nvPr/>
          </p:nvSpPr>
          <p:spPr>
            <a:xfrm>
              <a:off x="4514220" y="1072055"/>
              <a:ext cx="268013" cy="268013"/>
            </a:xfrm>
            <a:custGeom>
              <a:avLst/>
              <a:gdLst>
                <a:gd name="connsiteX0" fmla="*/ 410 w 268013"/>
                <a:gd name="connsiteY0" fmla="*/ 130 h 268013"/>
                <a:gd name="connsiteX1" fmla="*/ 268424 w 268013"/>
                <a:gd name="connsiteY1" fmla="*/ 130 h 268013"/>
                <a:gd name="connsiteX2" fmla="*/ 268424 w 268013"/>
                <a:gd name="connsiteY2" fmla="*/ 268144 h 268013"/>
                <a:gd name="connsiteX3" fmla="*/ 410 w 268013"/>
                <a:gd name="connsiteY3" fmla="*/ 26814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410" y="130"/>
                  </a:moveTo>
                  <a:lnTo>
                    <a:pt x="268424" y="130"/>
                  </a:lnTo>
                  <a:lnTo>
                    <a:pt x="268424" y="268144"/>
                  </a:lnTo>
                  <a:lnTo>
                    <a:pt x="410" y="26814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" name="Forme libre 25">
              <a:extLst>
                <a:ext uri="{FF2B5EF4-FFF2-40B4-BE49-F238E27FC236}">
                  <a16:creationId xmlns:a16="http://schemas.microsoft.com/office/drawing/2014/main" id="{A4037593-69DF-EE69-1BE3-55C24436C1D0}"/>
                </a:ext>
              </a:extLst>
            </p:cNvPr>
            <p:cNvSpPr/>
            <p:nvPr/>
          </p:nvSpPr>
          <p:spPr>
            <a:xfrm>
              <a:off x="4782234" y="1072055"/>
              <a:ext cx="268013" cy="268013"/>
            </a:xfrm>
            <a:custGeom>
              <a:avLst/>
              <a:gdLst>
                <a:gd name="connsiteX0" fmla="*/ 450 w 268013"/>
                <a:gd name="connsiteY0" fmla="*/ 130 h 268013"/>
                <a:gd name="connsiteX1" fmla="*/ 268464 w 268013"/>
                <a:gd name="connsiteY1" fmla="*/ 130 h 268013"/>
                <a:gd name="connsiteX2" fmla="*/ 268464 w 268013"/>
                <a:gd name="connsiteY2" fmla="*/ 268144 h 268013"/>
                <a:gd name="connsiteX3" fmla="*/ 450 w 268013"/>
                <a:gd name="connsiteY3" fmla="*/ 26814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450" y="130"/>
                  </a:moveTo>
                  <a:lnTo>
                    <a:pt x="268464" y="130"/>
                  </a:lnTo>
                  <a:lnTo>
                    <a:pt x="268464" y="268144"/>
                  </a:lnTo>
                  <a:lnTo>
                    <a:pt x="450" y="26814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" name="Forme libre 26">
              <a:extLst>
                <a:ext uri="{FF2B5EF4-FFF2-40B4-BE49-F238E27FC236}">
                  <a16:creationId xmlns:a16="http://schemas.microsoft.com/office/drawing/2014/main" id="{821D4C82-2DDF-D215-202C-DA1866CBA6BC}"/>
                </a:ext>
              </a:extLst>
            </p:cNvPr>
            <p:cNvSpPr/>
            <p:nvPr/>
          </p:nvSpPr>
          <p:spPr>
            <a:xfrm>
              <a:off x="5854289" y="1072055"/>
              <a:ext cx="268013" cy="268013"/>
            </a:xfrm>
            <a:custGeom>
              <a:avLst/>
              <a:gdLst>
                <a:gd name="connsiteX0" fmla="*/ 610 w 268013"/>
                <a:gd name="connsiteY0" fmla="*/ 130 h 268013"/>
                <a:gd name="connsiteX1" fmla="*/ 268624 w 268013"/>
                <a:gd name="connsiteY1" fmla="*/ 130 h 268013"/>
                <a:gd name="connsiteX2" fmla="*/ 268624 w 268013"/>
                <a:gd name="connsiteY2" fmla="*/ 268144 h 268013"/>
                <a:gd name="connsiteX3" fmla="*/ 610 w 268013"/>
                <a:gd name="connsiteY3" fmla="*/ 26814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610" y="130"/>
                  </a:moveTo>
                  <a:lnTo>
                    <a:pt x="268624" y="130"/>
                  </a:lnTo>
                  <a:lnTo>
                    <a:pt x="268624" y="268144"/>
                  </a:lnTo>
                  <a:lnTo>
                    <a:pt x="610" y="26814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8" name="Forme libre 27">
              <a:extLst>
                <a:ext uri="{FF2B5EF4-FFF2-40B4-BE49-F238E27FC236}">
                  <a16:creationId xmlns:a16="http://schemas.microsoft.com/office/drawing/2014/main" id="{907AC2FE-6AD9-24B7-8F50-FF8FC5AB42B6}"/>
                </a:ext>
              </a:extLst>
            </p:cNvPr>
            <p:cNvSpPr/>
            <p:nvPr/>
          </p:nvSpPr>
          <p:spPr>
            <a:xfrm>
              <a:off x="6390317" y="1072055"/>
              <a:ext cx="268013" cy="268013"/>
            </a:xfrm>
            <a:custGeom>
              <a:avLst/>
              <a:gdLst>
                <a:gd name="connsiteX0" fmla="*/ 690 w 268013"/>
                <a:gd name="connsiteY0" fmla="*/ 130 h 268013"/>
                <a:gd name="connsiteX1" fmla="*/ 268704 w 268013"/>
                <a:gd name="connsiteY1" fmla="*/ 130 h 268013"/>
                <a:gd name="connsiteX2" fmla="*/ 268704 w 268013"/>
                <a:gd name="connsiteY2" fmla="*/ 268144 h 268013"/>
                <a:gd name="connsiteX3" fmla="*/ 690 w 268013"/>
                <a:gd name="connsiteY3" fmla="*/ 26814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690" y="130"/>
                  </a:moveTo>
                  <a:lnTo>
                    <a:pt x="268704" y="130"/>
                  </a:lnTo>
                  <a:lnTo>
                    <a:pt x="268704" y="268144"/>
                  </a:lnTo>
                  <a:lnTo>
                    <a:pt x="690" y="26814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9" name="Forme libre 28">
              <a:extLst>
                <a:ext uri="{FF2B5EF4-FFF2-40B4-BE49-F238E27FC236}">
                  <a16:creationId xmlns:a16="http://schemas.microsoft.com/office/drawing/2014/main" id="{333795CA-7152-2F48-2AE5-77DBEC4C0BD8}"/>
                </a:ext>
              </a:extLst>
            </p:cNvPr>
            <p:cNvSpPr/>
            <p:nvPr/>
          </p:nvSpPr>
          <p:spPr>
            <a:xfrm>
              <a:off x="4246206" y="1340068"/>
              <a:ext cx="268013" cy="268013"/>
            </a:xfrm>
            <a:custGeom>
              <a:avLst/>
              <a:gdLst>
                <a:gd name="connsiteX0" fmla="*/ 370 w 268013"/>
                <a:gd name="connsiteY0" fmla="*/ 170 h 268013"/>
                <a:gd name="connsiteX1" fmla="*/ 268384 w 268013"/>
                <a:gd name="connsiteY1" fmla="*/ 170 h 268013"/>
                <a:gd name="connsiteX2" fmla="*/ 268384 w 268013"/>
                <a:gd name="connsiteY2" fmla="*/ 268184 h 268013"/>
                <a:gd name="connsiteX3" fmla="*/ 370 w 268013"/>
                <a:gd name="connsiteY3" fmla="*/ 26818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370" y="170"/>
                  </a:moveTo>
                  <a:lnTo>
                    <a:pt x="268384" y="170"/>
                  </a:lnTo>
                  <a:lnTo>
                    <a:pt x="268384" y="268184"/>
                  </a:lnTo>
                  <a:lnTo>
                    <a:pt x="370" y="26818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0" name="Forme libre 29">
              <a:extLst>
                <a:ext uri="{FF2B5EF4-FFF2-40B4-BE49-F238E27FC236}">
                  <a16:creationId xmlns:a16="http://schemas.microsoft.com/office/drawing/2014/main" id="{9EF59407-A697-0A34-6A6D-4455E791B365}"/>
                </a:ext>
              </a:extLst>
            </p:cNvPr>
            <p:cNvSpPr/>
            <p:nvPr/>
          </p:nvSpPr>
          <p:spPr>
            <a:xfrm>
              <a:off x="4782234" y="1340068"/>
              <a:ext cx="268013" cy="268013"/>
            </a:xfrm>
            <a:custGeom>
              <a:avLst/>
              <a:gdLst>
                <a:gd name="connsiteX0" fmla="*/ 450 w 268013"/>
                <a:gd name="connsiteY0" fmla="*/ 170 h 268013"/>
                <a:gd name="connsiteX1" fmla="*/ 268464 w 268013"/>
                <a:gd name="connsiteY1" fmla="*/ 170 h 268013"/>
                <a:gd name="connsiteX2" fmla="*/ 268464 w 268013"/>
                <a:gd name="connsiteY2" fmla="*/ 268184 h 268013"/>
                <a:gd name="connsiteX3" fmla="*/ 450 w 268013"/>
                <a:gd name="connsiteY3" fmla="*/ 26818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450" y="170"/>
                  </a:moveTo>
                  <a:lnTo>
                    <a:pt x="268464" y="170"/>
                  </a:lnTo>
                  <a:lnTo>
                    <a:pt x="268464" y="268184"/>
                  </a:lnTo>
                  <a:lnTo>
                    <a:pt x="450" y="26818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" name="Forme libre 30">
              <a:extLst>
                <a:ext uri="{FF2B5EF4-FFF2-40B4-BE49-F238E27FC236}">
                  <a16:creationId xmlns:a16="http://schemas.microsoft.com/office/drawing/2014/main" id="{9598CE75-5E5A-52D3-74EF-0B631636BF2B}"/>
                </a:ext>
              </a:extLst>
            </p:cNvPr>
            <p:cNvSpPr/>
            <p:nvPr/>
          </p:nvSpPr>
          <p:spPr>
            <a:xfrm>
              <a:off x="5050248" y="1340068"/>
              <a:ext cx="268013" cy="268013"/>
            </a:xfrm>
            <a:custGeom>
              <a:avLst/>
              <a:gdLst>
                <a:gd name="connsiteX0" fmla="*/ 490 w 268013"/>
                <a:gd name="connsiteY0" fmla="*/ 170 h 268013"/>
                <a:gd name="connsiteX1" fmla="*/ 268504 w 268013"/>
                <a:gd name="connsiteY1" fmla="*/ 170 h 268013"/>
                <a:gd name="connsiteX2" fmla="*/ 268504 w 268013"/>
                <a:gd name="connsiteY2" fmla="*/ 268184 h 268013"/>
                <a:gd name="connsiteX3" fmla="*/ 490 w 268013"/>
                <a:gd name="connsiteY3" fmla="*/ 26818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490" y="170"/>
                  </a:moveTo>
                  <a:lnTo>
                    <a:pt x="268504" y="170"/>
                  </a:lnTo>
                  <a:lnTo>
                    <a:pt x="268504" y="268184"/>
                  </a:lnTo>
                  <a:lnTo>
                    <a:pt x="490" y="26818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2" name="Forme libre 31">
              <a:extLst>
                <a:ext uri="{FF2B5EF4-FFF2-40B4-BE49-F238E27FC236}">
                  <a16:creationId xmlns:a16="http://schemas.microsoft.com/office/drawing/2014/main" id="{C5D577A9-F280-4FBD-7943-28EA8CCA40A1}"/>
                </a:ext>
              </a:extLst>
            </p:cNvPr>
            <p:cNvSpPr/>
            <p:nvPr/>
          </p:nvSpPr>
          <p:spPr>
            <a:xfrm>
              <a:off x="5586275" y="1340068"/>
              <a:ext cx="268013" cy="268013"/>
            </a:xfrm>
            <a:custGeom>
              <a:avLst/>
              <a:gdLst>
                <a:gd name="connsiteX0" fmla="*/ 570 w 268013"/>
                <a:gd name="connsiteY0" fmla="*/ 170 h 268013"/>
                <a:gd name="connsiteX1" fmla="*/ 268584 w 268013"/>
                <a:gd name="connsiteY1" fmla="*/ 170 h 268013"/>
                <a:gd name="connsiteX2" fmla="*/ 268584 w 268013"/>
                <a:gd name="connsiteY2" fmla="*/ 268184 h 268013"/>
                <a:gd name="connsiteX3" fmla="*/ 570 w 268013"/>
                <a:gd name="connsiteY3" fmla="*/ 26818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570" y="170"/>
                  </a:moveTo>
                  <a:lnTo>
                    <a:pt x="268584" y="170"/>
                  </a:lnTo>
                  <a:lnTo>
                    <a:pt x="268584" y="268184"/>
                  </a:lnTo>
                  <a:lnTo>
                    <a:pt x="570" y="26818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3" name="Forme libre 32">
              <a:extLst>
                <a:ext uri="{FF2B5EF4-FFF2-40B4-BE49-F238E27FC236}">
                  <a16:creationId xmlns:a16="http://schemas.microsoft.com/office/drawing/2014/main" id="{DC29062A-5282-C670-6740-103FD3C0A5C3}"/>
                </a:ext>
              </a:extLst>
            </p:cNvPr>
            <p:cNvSpPr/>
            <p:nvPr/>
          </p:nvSpPr>
          <p:spPr>
            <a:xfrm>
              <a:off x="6122303" y="1340068"/>
              <a:ext cx="268013" cy="268013"/>
            </a:xfrm>
            <a:custGeom>
              <a:avLst/>
              <a:gdLst>
                <a:gd name="connsiteX0" fmla="*/ 650 w 268013"/>
                <a:gd name="connsiteY0" fmla="*/ 170 h 268013"/>
                <a:gd name="connsiteX1" fmla="*/ 268664 w 268013"/>
                <a:gd name="connsiteY1" fmla="*/ 170 h 268013"/>
                <a:gd name="connsiteX2" fmla="*/ 268664 w 268013"/>
                <a:gd name="connsiteY2" fmla="*/ 268184 h 268013"/>
                <a:gd name="connsiteX3" fmla="*/ 650 w 268013"/>
                <a:gd name="connsiteY3" fmla="*/ 26818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650" y="170"/>
                  </a:moveTo>
                  <a:lnTo>
                    <a:pt x="268664" y="170"/>
                  </a:lnTo>
                  <a:lnTo>
                    <a:pt x="268664" y="268184"/>
                  </a:lnTo>
                  <a:lnTo>
                    <a:pt x="650" y="26818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" name="Forme libre 33">
              <a:extLst>
                <a:ext uri="{FF2B5EF4-FFF2-40B4-BE49-F238E27FC236}">
                  <a16:creationId xmlns:a16="http://schemas.microsoft.com/office/drawing/2014/main" id="{E2590E03-B049-804D-F591-50622CF11570}"/>
                </a:ext>
              </a:extLst>
            </p:cNvPr>
            <p:cNvSpPr/>
            <p:nvPr/>
          </p:nvSpPr>
          <p:spPr>
            <a:xfrm>
              <a:off x="6390317" y="1340068"/>
              <a:ext cx="268013" cy="268013"/>
            </a:xfrm>
            <a:custGeom>
              <a:avLst/>
              <a:gdLst>
                <a:gd name="connsiteX0" fmla="*/ 690 w 268013"/>
                <a:gd name="connsiteY0" fmla="*/ 170 h 268013"/>
                <a:gd name="connsiteX1" fmla="*/ 268704 w 268013"/>
                <a:gd name="connsiteY1" fmla="*/ 170 h 268013"/>
                <a:gd name="connsiteX2" fmla="*/ 268704 w 268013"/>
                <a:gd name="connsiteY2" fmla="*/ 268184 h 268013"/>
                <a:gd name="connsiteX3" fmla="*/ 690 w 268013"/>
                <a:gd name="connsiteY3" fmla="*/ 26818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690" y="170"/>
                  </a:moveTo>
                  <a:lnTo>
                    <a:pt x="268704" y="170"/>
                  </a:lnTo>
                  <a:lnTo>
                    <a:pt x="268704" y="268184"/>
                  </a:lnTo>
                  <a:lnTo>
                    <a:pt x="690" y="26818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5" name="Forme libre 34">
              <a:extLst>
                <a:ext uri="{FF2B5EF4-FFF2-40B4-BE49-F238E27FC236}">
                  <a16:creationId xmlns:a16="http://schemas.microsoft.com/office/drawing/2014/main" id="{B3D7C29B-6F26-F60C-7EB3-B0F6BA95A23C}"/>
                </a:ext>
              </a:extLst>
            </p:cNvPr>
            <p:cNvSpPr/>
            <p:nvPr/>
          </p:nvSpPr>
          <p:spPr>
            <a:xfrm>
              <a:off x="4514220" y="1608082"/>
              <a:ext cx="268013" cy="268013"/>
            </a:xfrm>
            <a:custGeom>
              <a:avLst/>
              <a:gdLst>
                <a:gd name="connsiteX0" fmla="*/ 410 w 268013"/>
                <a:gd name="connsiteY0" fmla="*/ 210 h 268013"/>
                <a:gd name="connsiteX1" fmla="*/ 268424 w 268013"/>
                <a:gd name="connsiteY1" fmla="*/ 210 h 268013"/>
                <a:gd name="connsiteX2" fmla="*/ 268424 w 268013"/>
                <a:gd name="connsiteY2" fmla="*/ 268224 h 268013"/>
                <a:gd name="connsiteX3" fmla="*/ 410 w 268013"/>
                <a:gd name="connsiteY3" fmla="*/ 26822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410" y="210"/>
                  </a:moveTo>
                  <a:lnTo>
                    <a:pt x="268424" y="210"/>
                  </a:lnTo>
                  <a:lnTo>
                    <a:pt x="268424" y="268224"/>
                  </a:lnTo>
                  <a:lnTo>
                    <a:pt x="410" y="26822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" name="Forme libre 35">
              <a:extLst>
                <a:ext uri="{FF2B5EF4-FFF2-40B4-BE49-F238E27FC236}">
                  <a16:creationId xmlns:a16="http://schemas.microsoft.com/office/drawing/2014/main" id="{7A4819BC-35CD-F079-5241-4FF35E87BDF7}"/>
                </a:ext>
              </a:extLst>
            </p:cNvPr>
            <p:cNvSpPr/>
            <p:nvPr/>
          </p:nvSpPr>
          <p:spPr>
            <a:xfrm>
              <a:off x="5050248" y="1608082"/>
              <a:ext cx="268013" cy="268013"/>
            </a:xfrm>
            <a:custGeom>
              <a:avLst/>
              <a:gdLst>
                <a:gd name="connsiteX0" fmla="*/ 490 w 268013"/>
                <a:gd name="connsiteY0" fmla="*/ 210 h 268013"/>
                <a:gd name="connsiteX1" fmla="*/ 268504 w 268013"/>
                <a:gd name="connsiteY1" fmla="*/ 210 h 268013"/>
                <a:gd name="connsiteX2" fmla="*/ 268504 w 268013"/>
                <a:gd name="connsiteY2" fmla="*/ 268224 h 268013"/>
                <a:gd name="connsiteX3" fmla="*/ 490 w 268013"/>
                <a:gd name="connsiteY3" fmla="*/ 26822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490" y="210"/>
                  </a:moveTo>
                  <a:lnTo>
                    <a:pt x="268504" y="210"/>
                  </a:lnTo>
                  <a:lnTo>
                    <a:pt x="268504" y="268224"/>
                  </a:lnTo>
                  <a:lnTo>
                    <a:pt x="490" y="26822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7" name="Forme libre 36">
              <a:extLst>
                <a:ext uri="{FF2B5EF4-FFF2-40B4-BE49-F238E27FC236}">
                  <a16:creationId xmlns:a16="http://schemas.microsoft.com/office/drawing/2014/main" id="{BD213AF5-5FB1-9148-3867-EF140B4CE593}"/>
                </a:ext>
              </a:extLst>
            </p:cNvPr>
            <p:cNvSpPr/>
            <p:nvPr/>
          </p:nvSpPr>
          <p:spPr>
            <a:xfrm>
              <a:off x="5854289" y="1608082"/>
              <a:ext cx="268013" cy="268013"/>
            </a:xfrm>
            <a:custGeom>
              <a:avLst/>
              <a:gdLst>
                <a:gd name="connsiteX0" fmla="*/ 610 w 268013"/>
                <a:gd name="connsiteY0" fmla="*/ 210 h 268013"/>
                <a:gd name="connsiteX1" fmla="*/ 268624 w 268013"/>
                <a:gd name="connsiteY1" fmla="*/ 210 h 268013"/>
                <a:gd name="connsiteX2" fmla="*/ 268624 w 268013"/>
                <a:gd name="connsiteY2" fmla="*/ 268224 h 268013"/>
                <a:gd name="connsiteX3" fmla="*/ 610 w 268013"/>
                <a:gd name="connsiteY3" fmla="*/ 26822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610" y="210"/>
                  </a:moveTo>
                  <a:lnTo>
                    <a:pt x="268624" y="210"/>
                  </a:lnTo>
                  <a:lnTo>
                    <a:pt x="268624" y="268224"/>
                  </a:lnTo>
                  <a:lnTo>
                    <a:pt x="610" y="26822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" name="Forme libre 37">
              <a:extLst>
                <a:ext uri="{FF2B5EF4-FFF2-40B4-BE49-F238E27FC236}">
                  <a16:creationId xmlns:a16="http://schemas.microsoft.com/office/drawing/2014/main" id="{67E04189-C420-AC21-6393-77F8155F30BB}"/>
                </a:ext>
              </a:extLst>
            </p:cNvPr>
            <p:cNvSpPr/>
            <p:nvPr/>
          </p:nvSpPr>
          <p:spPr>
            <a:xfrm>
              <a:off x="6390317" y="1608082"/>
              <a:ext cx="268013" cy="268013"/>
            </a:xfrm>
            <a:custGeom>
              <a:avLst/>
              <a:gdLst>
                <a:gd name="connsiteX0" fmla="*/ 690 w 268013"/>
                <a:gd name="connsiteY0" fmla="*/ 210 h 268013"/>
                <a:gd name="connsiteX1" fmla="*/ 268704 w 268013"/>
                <a:gd name="connsiteY1" fmla="*/ 210 h 268013"/>
                <a:gd name="connsiteX2" fmla="*/ 268704 w 268013"/>
                <a:gd name="connsiteY2" fmla="*/ 268224 h 268013"/>
                <a:gd name="connsiteX3" fmla="*/ 690 w 268013"/>
                <a:gd name="connsiteY3" fmla="*/ 26822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690" y="210"/>
                  </a:moveTo>
                  <a:lnTo>
                    <a:pt x="268704" y="210"/>
                  </a:lnTo>
                  <a:lnTo>
                    <a:pt x="268704" y="268224"/>
                  </a:lnTo>
                  <a:lnTo>
                    <a:pt x="690" y="26822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" name="Forme libre 38">
              <a:extLst>
                <a:ext uri="{FF2B5EF4-FFF2-40B4-BE49-F238E27FC236}">
                  <a16:creationId xmlns:a16="http://schemas.microsoft.com/office/drawing/2014/main" id="{12A41ADD-C573-D083-597B-C6FA9FF2F39F}"/>
                </a:ext>
              </a:extLst>
            </p:cNvPr>
            <p:cNvSpPr/>
            <p:nvPr/>
          </p:nvSpPr>
          <p:spPr>
            <a:xfrm>
              <a:off x="4782234" y="1876096"/>
              <a:ext cx="268013" cy="268013"/>
            </a:xfrm>
            <a:custGeom>
              <a:avLst/>
              <a:gdLst>
                <a:gd name="connsiteX0" fmla="*/ 450 w 268013"/>
                <a:gd name="connsiteY0" fmla="*/ 250 h 268013"/>
                <a:gd name="connsiteX1" fmla="*/ 268464 w 268013"/>
                <a:gd name="connsiteY1" fmla="*/ 250 h 268013"/>
                <a:gd name="connsiteX2" fmla="*/ 268464 w 268013"/>
                <a:gd name="connsiteY2" fmla="*/ 268264 h 268013"/>
                <a:gd name="connsiteX3" fmla="*/ 450 w 268013"/>
                <a:gd name="connsiteY3" fmla="*/ 26826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450" y="250"/>
                  </a:moveTo>
                  <a:lnTo>
                    <a:pt x="268464" y="250"/>
                  </a:lnTo>
                  <a:lnTo>
                    <a:pt x="268464" y="268264"/>
                  </a:lnTo>
                  <a:lnTo>
                    <a:pt x="450" y="26826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" name="Forme libre 39">
              <a:extLst>
                <a:ext uri="{FF2B5EF4-FFF2-40B4-BE49-F238E27FC236}">
                  <a16:creationId xmlns:a16="http://schemas.microsoft.com/office/drawing/2014/main" id="{2B0ACFC6-3AB2-435A-1368-3C8BA83CCA2C}"/>
                </a:ext>
              </a:extLst>
            </p:cNvPr>
            <p:cNvSpPr/>
            <p:nvPr/>
          </p:nvSpPr>
          <p:spPr>
            <a:xfrm>
              <a:off x="5050248" y="1876096"/>
              <a:ext cx="268013" cy="268013"/>
            </a:xfrm>
            <a:custGeom>
              <a:avLst/>
              <a:gdLst>
                <a:gd name="connsiteX0" fmla="*/ 490 w 268013"/>
                <a:gd name="connsiteY0" fmla="*/ 250 h 268013"/>
                <a:gd name="connsiteX1" fmla="*/ 268504 w 268013"/>
                <a:gd name="connsiteY1" fmla="*/ 250 h 268013"/>
                <a:gd name="connsiteX2" fmla="*/ 268504 w 268013"/>
                <a:gd name="connsiteY2" fmla="*/ 268264 h 268013"/>
                <a:gd name="connsiteX3" fmla="*/ 490 w 268013"/>
                <a:gd name="connsiteY3" fmla="*/ 26826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490" y="250"/>
                  </a:moveTo>
                  <a:lnTo>
                    <a:pt x="268504" y="250"/>
                  </a:lnTo>
                  <a:lnTo>
                    <a:pt x="268504" y="268264"/>
                  </a:lnTo>
                  <a:lnTo>
                    <a:pt x="490" y="26826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" name="Forme libre 40">
              <a:extLst>
                <a:ext uri="{FF2B5EF4-FFF2-40B4-BE49-F238E27FC236}">
                  <a16:creationId xmlns:a16="http://schemas.microsoft.com/office/drawing/2014/main" id="{8FEBDCD5-2770-E59B-D6CF-774D6E570436}"/>
                </a:ext>
              </a:extLst>
            </p:cNvPr>
            <p:cNvSpPr/>
            <p:nvPr/>
          </p:nvSpPr>
          <p:spPr>
            <a:xfrm>
              <a:off x="5586275" y="1876096"/>
              <a:ext cx="268013" cy="268013"/>
            </a:xfrm>
            <a:custGeom>
              <a:avLst/>
              <a:gdLst>
                <a:gd name="connsiteX0" fmla="*/ 570 w 268013"/>
                <a:gd name="connsiteY0" fmla="*/ 250 h 268013"/>
                <a:gd name="connsiteX1" fmla="*/ 268584 w 268013"/>
                <a:gd name="connsiteY1" fmla="*/ 250 h 268013"/>
                <a:gd name="connsiteX2" fmla="*/ 268584 w 268013"/>
                <a:gd name="connsiteY2" fmla="*/ 268264 h 268013"/>
                <a:gd name="connsiteX3" fmla="*/ 570 w 268013"/>
                <a:gd name="connsiteY3" fmla="*/ 26826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570" y="250"/>
                  </a:moveTo>
                  <a:lnTo>
                    <a:pt x="268584" y="250"/>
                  </a:lnTo>
                  <a:lnTo>
                    <a:pt x="268584" y="268264"/>
                  </a:lnTo>
                  <a:lnTo>
                    <a:pt x="570" y="26826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" name="Forme libre 41">
              <a:extLst>
                <a:ext uri="{FF2B5EF4-FFF2-40B4-BE49-F238E27FC236}">
                  <a16:creationId xmlns:a16="http://schemas.microsoft.com/office/drawing/2014/main" id="{07A17AFC-8FB0-8F22-195A-47797DEB0794}"/>
                </a:ext>
              </a:extLst>
            </p:cNvPr>
            <p:cNvSpPr/>
            <p:nvPr/>
          </p:nvSpPr>
          <p:spPr>
            <a:xfrm>
              <a:off x="4246206" y="2144110"/>
              <a:ext cx="268013" cy="268013"/>
            </a:xfrm>
            <a:custGeom>
              <a:avLst/>
              <a:gdLst>
                <a:gd name="connsiteX0" fmla="*/ 370 w 268013"/>
                <a:gd name="connsiteY0" fmla="*/ 290 h 268013"/>
                <a:gd name="connsiteX1" fmla="*/ 268384 w 268013"/>
                <a:gd name="connsiteY1" fmla="*/ 290 h 268013"/>
                <a:gd name="connsiteX2" fmla="*/ 268384 w 268013"/>
                <a:gd name="connsiteY2" fmla="*/ 268304 h 268013"/>
                <a:gd name="connsiteX3" fmla="*/ 370 w 268013"/>
                <a:gd name="connsiteY3" fmla="*/ 26830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370" y="290"/>
                  </a:moveTo>
                  <a:lnTo>
                    <a:pt x="268384" y="290"/>
                  </a:lnTo>
                  <a:lnTo>
                    <a:pt x="268384" y="268304"/>
                  </a:lnTo>
                  <a:lnTo>
                    <a:pt x="370" y="26830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" name="Forme libre 42">
              <a:extLst>
                <a:ext uri="{FF2B5EF4-FFF2-40B4-BE49-F238E27FC236}">
                  <a16:creationId xmlns:a16="http://schemas.microsoft.com/office/drawing/2014/main" id="{1CBE71CF-CDFA-F507-F5A3-9A2DA29ECCFC}"/>
                </a:ext>
              </a:extLst>
            </p:cNvPr>
            <p:cNvSpPr/>
            <p:nvPr/>
          </p:nvSpPr>
          <p:spPr>
            <a:xfrm>
              <a:off x="4782234" y="2144110"/>
              <a:ext cx="268013" cy="268013"/>
            </a:xfrm>
            <a:custGeom>
              <a:avLst/>
              <a:gdLst>
                <a:gd name="connsiteX0" fmla="*/ 450 w 268013"/>
                <a:gd name="connsiteY0" fmla="*/ 290 h 268013"/>
                <a:gd name="connsiteX1" fmla="*/ 268464 w 268013"/>
                <a:gd name="connsiteY1" fmla="*/ 290 h 268013"/>
                <a:gd name="connsiteX2" fmla="*/ 268464 w 268013"/>
                <a:gd name="connsiteY2" fmla="*/ 268304 h 268013"/>
                <a:gd name="connsiteX3" fmla="*/ 450 w 268013"/>
                <a:gd name="connsiteY3" fmla="*/ 26830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450" y="290"/>
                  </a:moveTo>
                  <a:lnTo>
                    <a:pt x="268464" y="290"/>
                  </a:lnTo>
                  <a:lnTo>
                    <a:pt x="268464" y="268304"/>
                  </a:lnTo>
                  <a:lnTo>
                    <a:pt x="450" y="26830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" name="Forme libre 43">
              <a:extLst>
                <a:ext uri="{FF2B5EF4-FFF2-40B4-BE49-F238E27FC236}">
                  <a16:creationId xmlns:a16="http://schemas.microsoft.com/office/drawing/2014/main" id="{BB9DC736-81B7-9257-5836-9598476675D0}"/>
                </a:ext>
              </a:extLst>
            </p:cNvPr>
            <p:cNvSpPr/>
            <p:nvPr/>
          </p:nvSpPr>
          <p:spPr>
            <a:xfrm>
              <a:off x="5318262" y="2144110"/>
              <a:ext cx="268013" cy="268013"/>
            </a:xfrm>
            <a:custGeom>
              <a:avLst/>
              <a:gdLst>
                <a:gd name="connsiteX0" fmla="*/ 530 w 268013"/>
                <a:gd name="connsiteY0" fmla="*/ 290 h 268013"/>
                <a:gd name="connsiteX1" fmla="*/ 268544 w 268013"/>
                <a:gd name="connsiteY1" fmla="*/ 290 h 268013"/>
                <a:gd name="connsiteX2" fmla="*/ 268544 w 268013"/>
                <a:gd name="connsiteY2" fmla="*/ 268304 h 268013"/>
                <a:gd name="connsiteX3" fmla="*/ 530 w 268013"/>
                <a:gd name="connsiteY3" fmla="*/ 26830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530" y="290"/>
                  </a:moveTo>
                  <a:lnTo>
                    <a:pt x="268544" y="290"/>
                  </a:lnTo>
                  <a:lnTo>
                    <a:pt x="268544" y="268304"/>
                  </a:lnTo>
                  <a:lnTo>
                    <a:pt x="530" y="26830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" name="Forme libre 44">
              <a:extLst>
                <a:ext uri="{FF2B5EF4-FFF2-40B4-BE49-F238E27FC236}">
                  <a16:creationId xmlns:a16="http://schemas.microsoft.com/office/drawing/2014/main" id="{8DC59132-87A7-D3B0-B143-639330CD7338}"/>
                </a:ext>
              </a:extLst>
            </p:cNvPr>
            <p:cNvSpPr/>
            <p:nvPr/>
          </p:nvSpPr>
          <p:spPr>
            <a:xfrm>
              <a:off x="5854289" y="2144110"/>
              <a:ext cx="268013" cy="268013"/>
            </a:xfrm>
            <a:custGeom>
              <a:avLst/>
              <a:gdLst>
                <a:gd name="connsiteX0" fmla="*/ 610 w 268013"/>
                <a:gd name="connsiteY0" fmla="*/ 290 h 268013"/>
                <a:gd name="connsiteX1" fmla="*/ 268624 w 268013"/>
                <a:gd name="connsiteY1" fmla="*/ 290 h 268013"/>
                <a:gd name="connsiteX2" fmla="*/ 268624 w 268013"/>
                <a:gd name="connsiteY2" fmla="*/ 268304 h 268013"/>
                <a:gd name="connsiteX3" fmla="*/ 610 w 268013"/>
                <a:gd name="connsiteY3" fmla="*/ 26830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610" y="290"/>
                  </a:moveTo>
                  <a:lnTo>
                    <a:pt x="268624" y="290"/>
                  </a:lnTo>
                  <a:lnTo>
                    <a:pt x="268624" y="268304"/>
                  </a:lnTo>
                  <a:lnTo>
                    <a:pt x="610" y="26830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" name="Forme libre 45">
              <a:extLst>
                <a:ext uri="{FF2B5EF4-FFF2-40B4-BE49-F238E27FC236}">
                  <a16:creationId xmlns:a16="http://schemas.microsoft.com/office/drawing/2014/main" id="{ADFB2316-C950-CDF6-50A9-36CD27D16085}"/>
                </a:ext>
              </a:extLst>
            </p:cNvPr>
            <p:cNvSpPr/>
            <p:nvPr/>
          </p:nvSpPr>
          <p:spPr>
            <a:xfrm>
              <a:off x="6390317" y="2144110"/>
              <a:ext cx="268013" cy="268013"/>
            </a:xfrm>
            <a:custGeom>
              <a:avLst/>
              <a:gdLst>
                <a:gd name="connsiteX0" fmla="*/ 690 w 268013"/>
                <a:gd name="connsiteY0" fmla="*/ 290 h 268013"/>
                <a:gd name="connsiteX1" fmla="*/ 268704 w 268013"/>
                <a:gd name="connsiteY1" fmla="*/ 290 h 268013"/>
                <a:gd name="connsiteX2" fmla="*/ 268704 w 268013"/>
                <a:gd name="connsiteY2" fmla="*/ 268304 h 268013"/>
                <a:gd name="connsiteX3" fmla="*/ 690 w 268013"/>
                <a:gd name="connsiteY3" fmla="*/ 26830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690" y="290"/>
                  </a:moveTo>
                  <a:lnTo>
                    <a:pt x="268704" y="290"/>
                  </a:lnTo>
                  <a:lnTo>
                    <a:pt x="268704" y="268304"/>
                  </a:lnTo>
                  <a:lnTo>
                    <a:pt x="690" y="26830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" name="Forme libre 46">
              <a:extLst>
                <a:ext uri="{FF2B5EF4-FFF2-40B4-BE49-F238E27FC236}">
                  <a16:creationId xmlns:a16="http://schemas.microsoft.com/office/drawing/2014/main" id="{2C547B67-63A9-3A72-634C-80979B2DD5CF}"/>
                </a:ext>
              </a:extLst>
            </p:cNvPr>
            <p:cNvSpPr/>
            <p:nvPr/>
          </p:nvSpPr>
          <p:spPr>
            <a:xfrm>
              <a:off x="4246206" y="2412124"/>
              <a:ext cx="268013" cy="268013"/>
            </a:xfrm>
            <a:custGeom>
              <a:avLst/>
              <a:gdLst>
                <a:gd name="connsiteX0" fmla="*/ 370 w 268013"/>
                <a:gd name="connsiteY0" fmla="*/ 330 h 268013"/>
                <a:gd name="connsiteX1" fmla="*/ 268384 w 268013"/>
                <a:gd name="connsiteY1" fmla="*/ 330 h 268013"/>
                <a:gd name="connsiteX2" fmla="*/ 268384 w 268013"/>
                <a:gd name="connsiteY2" fmla="*/ 268344 h 268013"/>
                <a:gd name="connsiteX3" fmla="*/ 370 w 268013"/>
                <a:gd name="connsiteY3" fmla="*/ 26834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370" y="330"/>
                  </a:moveTo>
                  <a:lnTo>
                    <a:pt x="268384" y="330"/>
                  </a:lnTo>
                  <a:lnTo>
                    <a:pt x="268384" y="268344"/>
                  </a:lnTo>
                  <a:lnTo>
                    <a:pt x="370" y="26834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" name="Forme libre 47">
              <a:extLst>
                <a:ext uri="{FF2B5EF4-FFF2-40B4-BE49-F238E27FC236}">
                  <a16:creationId xmlns:a16="http://schemas.microsoft.com/office/drawing/2014/main" id="{C6ADEA29-3027-029F-BF56-9B98C320B27D}"/>
                </a:ext>
              </a:extLst>
            </p:cNvPr>
            <p:cNvSpPr/>
            <p:nvPr/>
          </p:nvSpPr>
          <p:spPr>
            <a:xfrm>
              <a:off x="4514220" y="2412124"/>
              <a:ext cx="268013" cy="268013"/>
            </a:xfrm>
            <a:custGeom>
              <a:avLst/>
              <a:gdLst>
                <a:gd name="connsiteX0" fmla="*/ 410 w 268013"/>
                <a:gd name="connsiteY0" fmla="*/ 330 h 268013"/>
                <a:gd name="connsiteX1" fmla="*/ 268424 w 268013"/>
                <a:gd name="connsiteY1" fmla="*/ 330 h 268013"/>
                <a:gd name="connsiteX2" fmla="*/ 268424 w 268013"/>
                <a:gd name="connsiteY2" fmla="*/ 268344 h 268013"/>
                <a:gd name="connsiteX3" fmla="*/ 410 w 268013"/>
                <a:gd name="connsiteY3" fmla="*/ 26834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410" y="330"/>
                  </a:moveTo>
                  <a:lnTo>
                    <a:pt x="268424" y="330"/>
                  </a:lnTo>
                  <a:lnTo>
                    <a:pt x="268424" y="268344"/>
                  </a:lnTo>
                  <a:lnTo>
                    <a:pt x="410" y="26834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" name="Forme libre 48">
              <a:extLst>
                <a:ext uri="{FF2B5EF4-FFF2-40B4-BE49-F238E27FC236}">
                  <a16:creationId xmlns:a16="http://schemas.microsoft.com/office/drawing/2014/main" id="{26F91AE7-84A2-266C-DEAA-C16C78B97FC2}"/>
                </a:ext>
              </a:extLst>
            </p:cNvPr>
            <p:cNvSpPr/>
            <p:nvPr/>
          </p:nvSpPr>
          <p:spPr>
            <a:xfrm>
              <a:off x="4782234" y="2412124"/>
              <a:ext cx="268013" cy="268013"/>
            </a:xfrm>
            <a:custGeom>
              <a:avLst/>
              <a:gdLst>
                <a:gd name="connsiteX0" fmla="*/ 450 w 268013"/>
                <a:gd name="connsiteY0" fmla="*/ 330 h 268013"/>
                <a:gd name="connsiteX1" fmla="*/ 268464 w 268013"/>
                <a:gd name="connsiteY1" fmla="*/ 330 h 268013"/>
                <a:gd name="connsiteX2" fmla="*/ 268464 w 268013"/>
                <a:gd name="connsiteY2" fmla="*/ 268344 h 268013"/>
                <a:gd name="connsiteX3" fmla="*/ 450 w 268013"/>
                <a:gd name="connsiteY3" fmla="*/ 26834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450" y="330"/>
                  </a:moveTo>
                  <a:lnTo>
                    <a:pt x="268464" y="330"/>
                  </a:lnTo>
                  <a:lnTo>
                    <a:pt x="268464" y="268344"/>
                  </a:lnTo>
                  <a:lnTo>
                    <a:pt x="450" y="26834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" name="Forme libre 49">
              <a:extLst>
                <a:ext uri="{FF2B5EF4-FFF2-40B4-BE49-F238E27FC236}">
                  <a16:creationId xmlns:a16="http://schemas.microsoft.com/office/drawing/2014/main" id="{EB2A1782-86FC-CA83-6FF7-2137C2464DA9}"/>
                </a:ext>
              </a:extLst>
            </p:cNvPr>
            <p:cNvSpPr/>
            <p:nvPr/>
          </p:nvSpPr>
          <p:spPr>
            <a:xfrm>
              <a:off x="5050248" y="2412124"/>
              <a:ext cx="268013" cy="268013"/>
            </a:xfrm>
            <a:custGeom>
              <a:avLst/>
              <a:gdLst>
                <a:gd name="connsiteX0" fmla="*/ 490 w 268013"/>
                <a:gd name="connsiteY0" fmla="*/ 330 h 268013"/>
                <a:gd name="connsiteX1" fmla="*/ 268504 w 268013"/>
                <a:gd name="connsiteY1" fmla="*/ 330 h 268013"/>
                <a:gd name="connsiteX2" fmla="*/ 268504 w 268013"/>
                <a:gd name="connsiteY2" fmla="*/ 268344 h 268013"/>
                <a:gd name="connsiteX3" fmla="*/ 490 w 268013"/>
                <a:gd name="connsiteY3" fmla="*/ 26834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490" y="330"/>
                  </a:moveTo>
                  <a:lnTo>
                    <a:pt x="268504" y="330"/>
                  </a:lnTo>
                  <a:lnTo>
                    <a:pt x="268504" y="268344"/>
                  </a:lnTo>
                  <a:lnTo>
                    <a:pt x="490" y="26834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" name="Forme libre 50">
              <a:extLst>
                <a:ext uri="{FF2B5EF4-FFF2-40B4-BE49-F238E27FC236}">
                  <a16:creationId xmlns:a16="http://schemas.microsoft.com/office/drawing/2014/main" id="{70E4FCEA-0DC1-A935-1320-DFF39CA09E4B}"/>
                </a:ext>
              </a:extLst>
            </p:cNvPr>
            <p:cNvSpPr/>
            <p:nvPr/>
          </p:nvSpPr>
          <p:spPr>
            <a:xfrm>
              <a:off x="5854289" y="2412124"/>
              <a:ext cx="268013" cy="268013"/>
            </a:xfrm>
            <a:custGeom>
              <a:avLst/>
              <a:gdLst>
                <a:gd name="connsiteX0" fmla="*/ 610 w 268013"/>
                <a:gd name="connsiteY0" fmla="*/ 330 h 268013"/>
                <a:gd name="connsiteX1" fmla="*/ 268624 w 268013"/>
                <a:gd name="connsiteY1" fmla="*/ 330 h 268013"/>
                <a:gd name="connsiteX2" fmla="*/ 268624 w 268013"/>
                <a:gd name="connsiteY2" fmla="*/ 268344 h 268013"/>
                <a:gd name="connsiteX3" fmla="*/ 610 w 268013"/>
                <a:gd name="connsiteY3" fmla="*/ 26834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610" y="330"/>
                  </a:moveTo>
                  <a:lnTo>
                    <a:pt x="268624" y="330"/>
                  </a:lnTo>
                  <a:lnTo>
                    <a:pt x="268624" y="268344"/>
                  </a:lnTo>
                  <a:lnTo>
                    <a:pt x="610" y="26834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2" name="Forme libre 51">
              <a:extLst>
                <a:ext uri="{FF2B5EF4-FFF2-40B4-BE49-F238E27FC236}">
                  <a16:creationId xmlns:a16="http://schemas.microsoft.com/office/drawing/2014/main" id="{0D4A396D-2046-989D-4943-A52AE2572341}"/>
                </a:ext>
              </a:extLst>
            </p:cNvPr>
            <p:cNvSpPr/>
            <p:nvPr/>
          </p:nvSpPr>
          <p:spPr>
            <a:xfrm>
              <a:off x="6122303" y="2412124"/>
              <a:ext cx="268013" cy="268013"/>
            </a:xfrm>
            <a:custGeom>
              <a:avLst/>
              <a:gdLst>
                <a:gd name="connsiteX0" fmla="*/ 650 w 268013"/>
                <a:gd name="connsiteY0" fmla="*/ 330 h 268013"/>
                <a:gd name="connsiteX1" fmla="*/ 268664 w 268013"/>
                <a:gd name="connsiteY1" fmla="*/ 330 h 268013"/>
                <a:gd name="connsiteX2" fmla="*/ 268664 w 268013"/>
                <a:gd name="connsiteY2" fmla="*/ 268344 h 268013"/>
                <a:gd name="connsiteX3" fmla="*/ 650 w 268013"/>
                <a:gd name="connsiteY3" fmla="*/ 26834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650" y="330"/>
                  </a:moveTo>
                  <a:lnTo>
                    <a:pt x="268664" y="330"/>
                  </a:lnTo>
                  <a:lnTo>
                    <a:pt x="268664" y="268344"/>
                  </a:lnTo>
                  <a:lnTo>
                    <a:pt x="650" y="26834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3" name="Forme libre 52">
              <a:extLst>
                <a:ext uri="{FF2B5EF4-FFF2-40B4-BE49-F238E27FC236}">
                  <a16:creationId xmlns:a16="http://schemas.microsoft.com/office/drawing/2014/main" id="{C1AEFFD5-58FD-ED14-C1F8-534694137239}"/>
                </a:ext>
              </a:extLst>
            </p:cNvPr>
            <p:cNvSpPr/>
            <p:nvPr/>
          </p:nvSpPr>
          <p:spPr>
            <a:xfrm>
              <a:off x="2102096" y="2680137"/>
              <a:ext cx="268013" cy="268013"/>
            </a:xfrm>
            <a:custGeom>
              <a:avLst/>
              <a:gdLst>
                <a:gd name="connsiteX0" fmla="*/ 50 w 268013"/>
                <a:gd name="connsiteY0" fmla="*/ 370 h 268013"/>
                <a:gd name="connsiteX1" fmla="*/ 268064 w 268013"/>
                <a:gd name="connsiteY1" fmla="*/ 370 h 268013"/>
                <a:gd name="connsiteX2" fmla="*/ 268064 w 268013"/>
                <a:gd name="connsiteY2" fmla="*/ 268384 h 268013"/>
                <a:gd name="connsiteX3" fmla="*/ 50 w 268013"/>
                <a:gd name="connsiteY3" fmla="*/ 26838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50" y="370"/>
                  </a:moveTo>
                  <a:lnTo>
                    <a:pt x="268064" y="370"/>
                  </a:lnTo>
                  <a:lnTo>
                    <a:pt x="268064" y="268384"/>
                  </a:lnTo>
                  <a:lnTo>
                    <a:pt x="50" y="26838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4" name="Forme libre 53">
              <a:extLst>
                <a:ext uri="{FF2B5EF4-FFF2-40B4-BE49-F238E27FC236}">
                  <a16:creationId xmlns:a16="http://schemas.microsoft.com/office/drawing/2014/main" id="{E702D17C-6C34-8CCC-0766-F71C1CB4BFD7}"/>
                </a:ext>
              </a:extLst>
            </p:cNvPr>
            <p:cNvSpPr/>
            <p:nvPr/>
          </p:nvSpPr>
          <p:spPr>
            <a:xfrm>
              <a:off x="3710179" y="2680137"/>
              <a:ext cx="268013" cy="268013"/>
            </a:xfrm>
            <a:custGeom>
              <a:avLst/>
              <a:gdLst>
                <a:gd name="connsiteX0" fmla="*/ 290 w 268013"/>
                <a:gd name="connsiteY0" fmla="*/ 370 h 268013"/>
                <a:gd name="connsiteX1" fmla="*/ 268304 w 268013"/>
                <a:gd name="connsiteY1" fmla="*/ 370 h 268013"/>
                <a:gd name="connsiteX2" fmla="*/ 268304 w 268013"/>
                <a:gd name="connsiteY2" fmla="*/ 268384 h 268013"/>
                <a:gd name="connsiteX3" fmla="*/ 290 w 268013"/>
                <a:gd name="connsiteY3" fmla="*/ 26838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290" y="370"/>
                  </a:moveTo>
                  <a:lnTo>
                    <a:pt x="268304" y="370"/>
                  </a:lnTo>
                  <a:lnTo>
                    <a:pt x="268304" y="268384"/>
                  </a:lnTo>
                  <a:lnTo>
                    <a:pt x="290" y="26838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5" name="Forme libre 54">
              <a:extLst>
                <a:ext uri="{FF2B5EF4-FFF2-40B4-BE49-F238E27FC236}">
                  <a16:creationId xmlns:a16="http://schemas.microsoft.com/office/drawing/2014/main" id="{E17DA0A7-7956-5AD6-BF1B-4B7DACAD69EB}"/>
                </a:ext>
              </a:extLst>
            </p:cNvPr>
            <p:cNvSpPr/>
            <p:nvPr/>
          </p:nvSpPr>
          <p:spPr>
            <a:xfrm>
              <a:off x="4246206" y="2680137"/>
              <a:ext cx="268013" cy="268013"/>
            </a:xfrm>
            <a:custGeom>
              <a:avLst/>
              <a:gdLst>
                <a:gd name="connsiteX0" fmla="*/ 370 w 268013"/>
                <a:gd name="connsiteY0" fmla="*/ 370 h 268013"/>
                <a:gd name="connsiteX1" fmla="*/ 268384 w 268013"/>
                <a:gd name="connsiteY1" fmla="*/ 370 h 268013"/>
                <a:gd name="connsiteX2" fmla="*/ 268384 w 268013"/>
                <a:gd name="connsiteY2" fmla="*/ 268384 h 268013"/>
                <a:gd name="connsiteX3" fmla="*/ 370 w 268013"/>
                <a:gd name="connsiteY3" fmla="*/ 26838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370" y="370"/>
                  </a:moveTo>
                  <a:lnTo>
                    <a:pt x="268384" y="370"/>
                  </a:lnTo>
                  <a:lnTo>
                    <a:pt x="268384" y="268384"/>
                  </a:lnTo>
                  <a:lnTo>
                    <a:pt x="370" y="26838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6" name="Forme libre 55">
              <a:extLst>
                <a:ext uri="{FF2B5EF4-FFF2-40B4-BE49-F238E27FC236}">
                  <a16:creationId xmlns:a16="http://schemas.microsoft.com/office/drawing/2014/main" id="{5D8A21A5-F57C-809D-2534-DABDD50CE402}"/>
                </a:ext>
              </a:extLst>
            </p:cNvPr>
            <p:cNvSpPr/>
            <p:nvPr/>
          </p:nvSpPr>
          <p:spPr>
            <a:xfrm>
              <a:off x="4514220" y="2680137"/>
              <a:ext cx="268013" cy="268013"/>
            </a:xfrm>
            <a:custGeom>
              <a:avLst/>
              <a:gdLst>
                <a:gd name="connsiteX0" fmla="*/ 410 w 268013"/>
                <a:gd name="connsiteY0" fmla="*/ 370 h 268013"/>
                <a:gd name="connsiteX1" fmla="*/ 268424 w 268013"/>
                <a:gd name="connsiteY1" fmla="*/ 370 h 268013"/>
                <a:gd name="connsiteX2" fmla="*/ 268424 w 268013"/>
                <a:gd name="connsiteY2" fmla="*/ 268384 h 268013"/>
                <a:gd name="connsiteX3" fmla="*/ 410 w 268013"/>
                <a:gd name="connsiteY3" fmla="*/ 26838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410" y="370"/>
                  </a:moveTo>
                  <a:lnTo>
                    <a:pt x="268424" y="370"/>
                  </a:lnTo>
                  <a:lnTo>
                    <a:pt x="268424" y="268384"/>
                  </a:lnTo>
                  <a:lnTo>
                    <a:pt x="410" y="26838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7" name="Forme libre 56">
              <a:extLst>
                <a:ext uri="{FF2B5EF4-FFF2-40B4-BE49-F238E27FC236}">
                  <a16:creationId xmlns:a16="http://schemas.microsoft.com/office/drawing/2014/main" id="{55B1E089-20E0-652D-6685-FF3739FCD765}"/>
                </a:ext>
              </a:extLst>
            </p:cNvPr>
            <p:cNvSpPr/>
            <p:nvPr/>
          </p:nvSpPr>
          <p:spPr>
            <a:xfrm>
              <a:off x="5318262" y="2680137"/>
              <a:ext cx="268013" cy="268013"/>
            </a:xfrm>
            <a:custGeom>
              <a:avLst/>
              <a:gdLst>
                <a:gd name="connsiteX0" fmla="*/ 530 w 268013"/>
                <a:gd name="connsiteY0" fmla="*/ 370 h 268013"/>
                <a:gd name="connsiteX1" fmla="*/ 268544 w 268013"/>
                <a:gd name="connsiteY1" fmla="*/ 370 h 268013"/>
                <a:gd name="connsiteX2" fmla="*/ 268544 w 268013"/>
                <a:gd name="connsiteY2" fmla="*/ 268384 h 268013"/>
                <a:gd name="connsiteX3" fmla="*/ 530 w 268013"/>
                <a:gd name="connsiteY3" fmla="*/ 26838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530" y="370"/>
                  </a:moveTo>
                  <a:lnTo>
                    <a:pt x="268544" y="370"/>
                  </a:lnTo>
                  <a:lnTo>
                    <a:pt x="268544" y="268384"/>
                  </a:lnTo>
                  <a:lnTo>
                    <a:pt x="530" y="26838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8" name="Forme libre 57">
              <a:extLst>
                <a:ext uri="{FF2B5EF4-FFF2-40B4-BE49-F238E27FC236}">
                  <a16:creationId xmlns:a16="http://schemas.microsoft.com/office/drawing/2014/main" id="{4ED0F885-0268-C774-2925-94BBA4FD1903}"/>
                </a:ext>
              </a:extLst>
            </p:cNvPr>
            <p:cNvSpPr/>
            <p:nvPr/>
          </p:nvSpPr>
          <p:spPr>
            <a:xfrm>
              <a:off x="5586275" y="2680137"/>
              <a:ext cx="268013" cy="268013"/>
            </a:xfrm>
            <a:custGeom>
              <a:avLst/>
              <a:gdLst>
                <a:gd name="connsiteX0" fmla="*/ 570 w 268013"/>
                <a:gd name="connsiteY0" fmla="*/ 370 h 268013"/>
                <a:gd name="connsiteX1" fmla="*/ 268584 w 268013"/>
                <a:gd name="connsiteY1" fmla="*/ 370 h 268013"/>
                <a:gd name="connsiteX2" fmla="*/ 268584 w 268013"/>
                <a:gd name="connsiteY2" fmla="*/ 268384 h 268013"/>
                <a:gd name="connsiteX3" fmla="*/ 570 w 268013"/>
                <a:gd name="connsiteY3" fmla="*/ 26838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570" y="370"/>
                  </a:moveTo>
                  <a:lnTo>
                    <a:pt x="268584" y="370"/>
                  </a:lnTo>
                  <a:lnTo>
                    <a:pt x="268584" y="268384"/>
                  </a:lnTo>
                  <a:lnTo>
                    <a:pt x="570" y="26838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9" name="Forme libre 58">
              <a:extLst>
                <a:ext uri="{FF2B5EF4-FFF2-40B4-BE49-F238E27FC236}">
                  <a16:creationId xmlns:a16="http://schemas.microsoft.com/office/drawing/2014/main" id="{8C4D8115-1744-C9A5-F3F8-80E420089CA5}"/>
                </a:ext>
              </a:extLst>
            </p:cNvPr>
            <p:cNvSpPr/>
            <p:nvPr/>
          </p:nvSpPr>
          <p:spPr>
            <a:xfrm>
              <a:off x="5854289" y="2680137"/>
              <a:ext cx="268013" cy="268013"/>
            </a:xfrm>
            <a:custGeom>
              <a:avLst/>
              <a:gdLst>
                <a:gd name="connsiteX0" fmla="*/ 610 w 268013"/>
                <a:gd name="connsiteY0" fmla="*/ 370 h 268013"/>
                <a:gd name="connsiteX1" fmla="*/ 268624 w 268013"/>
                <a:gd name="connsiteY1" fmla="*/ 370 h 268013"/>
                <a:gd name="connsiteX2" fmla="*/ 268624 w 268013"/>
                <a:gd name="connsiteY2" fmla="*/ 268384 h 268013"/>
                <a:gd name="connsiteX3" fmla="*/ 610 w 268013"/>
                <a:gd name="connsiteY3" fmla="*/ 26838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610" y="370"/>
                  </a:moveTo>
                  <a:lnTo>
                    <a:pt x="268624" y="370"/>
                  </a:lnTo>
                  <a:lnTo>
                    <a:pt x="268624" y="268384"/>
                  </a:lnTo>
                  <a:lnTo>
                    <a:pt x="610" y="26838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0" name="Forme libre 59">
              <a:extLst>
                <a:ext uri="{FF2B5EF4-FFF2-40B4-BE49-F238E27FC236}">
                  <a16:creationId xmlns:a16="http://schemas.microsoft.com/office/drawing/2014/main" id="{FD2514E1-B3B0-F0A7-DE6D-F47F85817F05}"/>
                </a:ext>
              </a:extLst>
            </p:cNvPr>
            <p:cNvSpPr/>
            <p:nvPr/>
          </p:nvSpPr>
          <p:spPr>
            <a:xfrm>
              <a:off x="6122303" y="2680137"/>
              <a:ext cx="268013" cy="268013"/>
            </a:xfrm>
            <a:custGeom>
              <a:avLst/>
              <a:gdLst>
                <a:gd name="connsiteX0" fmla="*/ 650 w 268013"/>
                <a:gd name="connsiteY0" fmla="*/ 370 h 268013"/>
                <a:gd name="connsiteX1" fmla="*/ 268664 w 268013"/>
                <a:gd name="connsiteY1" fmla="*/ 370 h 268013"/>
                <a:gd name="connsiteX2" fmla="*/ 268664 w 268013"/>
                <a:gd name="connsiteY2" fmla="*/ 268384 h 268013"/>
                <a:gd name="connsiteX3" fmla="*/ 650 w 268013"/>
                <a:gd name="connsiteY3" fmla="*/ 26838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650" y="370"/>
                  </a:moveTo>
                  <a:lnTo>
                    <a:pt x="268664" y="370"/>
                  </a:lnTo>
                  <a:lnTo>
                    <a:pt x="268664" y="268384"/>
                  </a:lnTo>
                  <a:lnTo>
                    <a:pt x="650" y="26838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" name="Forme libre 60">
              <a:extLst>
                <a:ext uri="{FF2B5EF4-FFF2-40B4-BE49-F238E27FC236}">
                  <a16:creationId xmlns:a16="http://schemas.microsoft.com/office/drawing/2014/main" id="{A89FCCD3-464E-5265-39C5-6CA30897B9C7}"/>
                </a:ext>
              </a:extLst>
            </p:cNvPr>
            <p:cNvSpPr/>
            <p:nvPr/>
          </p:nvSpPr>
          <p:spPr>
            <a:xfrm>
              <a:off x="6658331" y="2680137"/>
              <a:ext cx="268013" cy="268013"/>
            </a:xfrm>
            <a:custGeom>
              <a:avLst/>
              <a:gdLst>
                <a:gd name="connsiteX0" fmla="*/ 730 w 268013"/>
                <a:gd name="connsiteY0" fmla="*/ 370 h 268013"/>
                <a:gd name="connsiteX1" fmla="*/ 268744 w 268013"/>
                <a:gd name="connsiteY1" fmla="*/ 370 h 268013"/>
                <a:gd name="connsiteX2" fmla="*/ 268744 w 268013"/>
                <a:gd name="connsiteY2" fmla="*/ 268384 h 268013"/>
                <a:gd name="connsiteX3" fmla="*/ 730 w 268013"/>
                <a:gd name="connsiteY3" fmla="*/ 26838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730" y="370"/>
                  </a:moveTo>
                  <a:lnTo>
                    <a:pt x="268744" y="370"/>
                  </a:lnTo>
                  <a:lnTo>
                    <a:pt x="268744" y="268384"/>
                  </a:lnTo>
                  <a:lnTo>
                    <a:pt x="730" y="26838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" name="Forme libre 61">
              <a:extLst>
                <a:ext uri="{FF2B5EF4-FFF2-40B4-BE49-F238E27FC236}">
                  <a16:creationId xmlns:a16="http://schemas.microsoft.com/office/drawing/2014/main" id="{4C8F6D99-483D-57F1-DF8D-48F75E28D13A}"/>
                </a:ext>
              </a:extLst>
            </p:cNvPr>
            <p:cNvSpPr/>
            <p:nvPr/>
          </p:nvSpPr>
          <p:spPr>
            <a:xfrm>
              <a:off x="6926344" y="2680137"/>
              <a:ext cx="268013" cy="268013"/>
            </a:xfrm>
            <a:custGeom>
              <a:avLst/>
              <a:gdLst>
                <a:gd name="connsiteX0" fmla="*/ 770 w 268013"/>
                <a:gd name="connsiteY0" fmla="*/ 370 h 268013"/>
                <a:gd name="connsiteX1" fmla="*/ 268784 w 268013"/>
                <a:gd name="connsiteY1" fmla="*/ 370 h 268013"/>
                <a:gd name="connsiteX2" fmla="*/ 268784 w 268013"/>
                <a:gd name="connsiteY2" fmla="*/ 268384 h 268013"/>
                <a:gd name="connsiteX3" fmla="*/ 770 w 268013"/>
                <a:gd name="connsiteY3" fmla="*/ 26838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770" y="370"/>
                  </a:moveTo>
                  <a:lnTo>
                    <a:pt x="268784" y="370"/>
                  </a:lnTo>
                  <a:lnTo>
                    <a:pt x="268784" y="268384"/>
                  </a:lnTo>
                  <a:lnTo>
                    <a:pt x="770" y="26838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3" name="Forme libre 62">
              <a:extLst>
                <a:ext uri="{FF2B5EF4-FFF2-40B4-BE49-F238E27FC236}">
                  <a16:creationId xmlns:a16="http://schemas.microsoft.com/office/drawing/2014/main" id="{1AB35622-F693-FCD7-7BB5-E86FF838A01C}"/>
                </a:ext>
              </a:extLst>
            </p:cNvPr>
            <p:cNvSpPr/>
            <p:nvPr/>
          </p:nvSpPr>
          <p:spPr>
            <a:xfrm>
              <a:off x="7730386" y="2680137"/>
              <a:ext cx="268013" cy="268013"/>
            </a:xfrm>
            <a:custGeom>
              <a:avLst/>
              <a:gdLst>
                <a:gd name="connsiteX0" fmla="*/ 890 w 268013"/>
                <a:gd name="connsiteY0" fmla="*/ 370 h 268013"/>
                <a:gd name="connsiteX1" fmla="*/ 268904 w 268013"/>
                <a:gd name="connsiteY1" fmla="*/ 370 h 268013"/>
                <a:gd name="connsiteX2" fmla="*/ 268904 w 268013"/>
                <a:gd name="connsiteY2" fmla="*/ 268384 h 268013"/>
                <a:gd name="connsiteX3" fmla="*/ 890 w 268013"/>
                <a:gd name="connsiteY3" fmla="*/ 26838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890" y="370"/>
                  </a:moveTo>
                  <a:lnTo>
                    <a:pt x="268904" y="370"/>
                  </a:lnTo>
                  <a:lnTo>
                    <a:pt x="268904" y="268384"/>
                  </a:lnTo>
                  <a:lnTo>
                    <a:pt x="890" y="26838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86" name="Forme libre 685">
              <a:extLst>
                <a:ext uri="{FF2B5EF4-FFF2-40B4-BE49-F238E27FC236}">
                  <a16:creationId xmlns:a16="http://schemas.microsoft.com/office/drawing/2014/main" id="{3DA81B30-755A-CF9E-2C4E-ADADF4DA8BE2}"/>
                </a:ext>
              </a:extLst>
            </p:cNvPr>
            <p:cNvSpPr/>
            <p:nvPr/>
          </p:nvSpPr>
          <p:spPr>
            <a:xfrm>
              <a:off x="7998400" y="2680137"/>
              <a:ext cx="268013" cy="268013"/>
            </a:xfrm>
            <a:custGeom>
              <a:avLst/>
              <a:gdLst>
                <a:gd name="connsiteX0" fmla="*/ 930 w 268013"/>
                <a:gd name="connsiteY0" fmla="*/ 370 h 268013"/>
                <a:gd name="connsiteX1" fmla="*/ 268944 w 268013"/>
                <a:gd name="connsiteY1" fmla="*/ 370 h 268013"/>
                <a:gd name="connsiteX2" fmla="*/ 268944 w 268013"/>
                <a:gd name="connsiteY2" fmla="*/ 268384 h 268013"/>
                <a:gd name="connsiteX3" fmla="*/ 930 w 268013"/>
                <a:gd name="connsiteY3" fmla="*/ 26838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930" y="370"/>
                  </a:moveTo>
                  <a:lnTo>
                    <a:pt x="268944" y="370"/>
                  </a:lnTo>
                  <a:lnTo>
                    <a:pt x="268944" y="268384"/>
                  </a:lnTo>
                  <a:lnTo>
                    <a:pt x="930" y="26838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87" name="Forme libre 686">
              <a:extLst>
                <a:ext uri="{FF2B5EF4-FFF2-40B4-BE49-F238E27FC236}">
                  <a16:creationId xmlns:a16="http://schemas.microsoft.com/office/drawing/2014/main" id="{05361BF4-5628-2603-FBDB-5096D3509FDF}"/>
                </a:ext>
              </a:extLst>
            </p:cNvPr>
            <p:cNvSpPr/>
            <p:nvPr/>
          </p:nvSpPr>
          <p:spPr>
            <a:xfrm>
              <a:off x="8266413" y="2680137"/>
              <a:ext cx="268013" cy="268013"/>
            </a:xfrm>
            <a:custGeom>
              <a:avLst/>
              <a:gdLst>
                <a:gd name="connsiteX0" fmla="*/ 970 w 268013"/>
                <a:gd name="connsiteY0" fmla="*/ 370 h 268013"/>
                <a:gd name="connsiteX1" fmla="*/ 268984 w 268013"/>
                <a:gd name="connsiteY1" fmla="*/ 370 h 268013"/>
                <a:gd name="connsiteX2" fmla="*/ 268984 w 268013"/>
                <a:gd name="connsiteY2" fmla="*/ 268384 h 268013"/>
                <a:gd name="connsiteX3" fmla="*/ 970 w 268013"/>
                <a:gd name="connsiteY3" fmla="*/ 26838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970" y="370"/>
                  </a:moveTo>
                  <a:lnTo>
                    <a:pt x="268984" y="370"/>
                  </a:lnTo>
                  <a:lnTo>
                    <a:pt x="268984" y="268384"/>
                  </a:lnTo>
                  <a:lnTo>
                    <a:pt x="970" y="26838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88" name="Forme libre 687">
              <a:extLst>
                <a:ext uri="{FF2B5EF4-FFF2-40B4-BE49-F238E27FC236}">
                  <a16:creationId xmlns:a16="http://schemas.microsoft.com/office/drawing/2014/main" id="{55782084-FEFD-F9A2-6C90-F842F2235296}"/>
                </a:ext>
              </a:extLst>
            </p:cNvPr>
            <p:cNvSpPr/>
            <p:nvPr/>
          </p:nvSpPr>
          <p:spPr>
            <a:xfrm>
              <a:off x="2370110" y="2948151"/>
              <a:ext cx="268013" cy="268013"/>
            </a:xfrm>
            <a:custGeom>
              <a:avLst/>
              <a:gdLst>
                <a:gd name="connsiteX0" fmla="*/ 90 w 268013"/>
                <a:gd name="connsiteY0" fmla="*/ 410 h 268013"/>
                <a:gd name="connsiteX1" fmla="*/ 268104 w 268013"/>
                <a:gd name="connsiteY1" fmla="*/ 410 h 268013"/>
                <a:gd name="connsiteX2" fmla="*/ 268104 w 268013"/>
                <a:gd name="connsiteY2" fmla="*/ 268424 h 268013"/>
                <a:gd name="connsiteX3" fmla="*/ 90 w 268013"/>
                <a:gd name="connsiteY3" fmla="*/ 26842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90" y="410"/>
                  </a:moveTo>
                  <a:lnTo>
                    <a:pt x="268104" y="410"/>
                  </a:lnTo>
                  <a:lnTo>
                    <a:pt x="268104" y="268424"/>
                  </a:lnTo>
                  <a:lnTo>
                    <a:pt x="90" y="26842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89" name="Forme libre 688">
              <a:extLst>
                <a:ext uri="{FF2B5EF4-FFF2-40B4-BE49-F238E27FC236}">
                  <a16:creationId xmlns:a16="http://schemas.microsoft.com/office/drawing/2014/main" id="{583E68B8-CED9-23DD-1586-6847DF4FC86C}"/>
                </a:ext>
              </a:extLst>
            </p:cNvPr>
            <p:cNvSpPr/>
            <p:nvPr/>
          </p:nvSpPr>
          <p:spPr>
            <a:xfrm>
              <a:off x="2638124" y="2948151"/>
              <a:ext cx="268013" cy="268013"/>
            </a:xfrm>
            <a:custGeom>
              <a:avLst/>
              <a:gdLst>
                <a:gd name="connsiteX0" fmla="*/ 130 w 268013"/>
                <a:gd name="connsiteY0" fmla="*/ 410 h 268013"/>
                <a:gd name="connsiteX1" fmla="*/ 268144 w 268013"/>
                <a:gd name="connsiteY1" fmla="*/ 410 h 268013"/>
                <a:gd name="connsiteX2" fmla="*/ 268144 w 268013"/>
                <a:gd name="connsiteY2" fmla="*/ 268424 h 268013"/>
                <a:gd name="connsiteX3" fmla="*/ 130 w 268013"/>
                <a:gd name="connsiteY3" fmla="*/ 26842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130" y="410"/>
                  </a:moveTo>
                  <a:lnTo>
                    <a:pt x="268144" y="410"/>
                  </a:lnTo>
                  <a:lnTo>
                    <a:pt x="268144" y="268424"/>
                  </a:lnTo>
                  <a:lnTo>
                    <a:pt x="130" y="26842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90" name="Forme libre 689">
              <a:extLst>
                <a:ext uri="{FF2B5EF4-FFF2-40B4-BE49-F238E27FC236}">
                  <a16:creationId xmlns:a16="http://schemas.microsoft.com/office/drawing/2014/main" id="{A6544914-191D-07A1-C878-6A3A81E9F3BD}"/>
                </a:ext>
              </a:extLst>
            </p:cNvPr>
            <p:cNvSpPr/>
            <p:nvPr/>
          </p:nvSpPr>
          <p:spPr>
            <a:xfrm>
              <a:off x="2906137" y="2948151"/>
              <a:ext cx="268013" cy="268013"/>
            </a:xfrm>
            <a:custGeom>
              <a:avLst/>
              <a:gdLst>
                <a:gd name="connsiteX0" fmla="*/ 170 w 268013"/>
                <a:gd name="connsiteY0" fmla="*/ 410 h 268013"/>
                <a:gd name="connsiteX1" fmla="*/ 268184 w 268013"/>
                <a:gd name="connsiteY1" fmla="*/ 410 h 268013"/>
                <a:gd name="connsiteX2" fmla="*/ 268184 w 268013"/>
                <a:gd name="connsiteY2" fmla="*/ 268424 h 268013"/>
                <a:gd name="connsiteX3" fmla="*/ 170 w 268013"/>
                <a:gd name="connsiteY3" fmla="*/ 26842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170" y="410"/>
                  </a:moveTo>
                  <a:lnTo>
                    <a:pt x="268184" y="410"/>
                  </a:lnTo>
                  <a:lnTo>
                    <a:pt x="268184" y="268424"/>
                  </a:lnTo>
                  <a:lnTo>
                    <a:pt x="170" y="26842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91" name="Forme libre 690">
              <a:extLst>
                <a:ext uri="{FF2B5EF4-FFF2-40B4-BE49-F238E27FC236}">
                  <a16:creationId xmlns:a16="http://schemas.microsoft.com/office/drawing/2014/main" id="{B01B82CA-0D67-E071-85AF-FFE81E6DF993}"/>
                </a:ext>
              </a:extLst>
            </p:cNvPr>
            <p:cNvSpPr/>
            <p:nvPr/>
          </p:nvSpPr>
          <p:spPr>
            <a:xfrm>
              <a:off x="3174151" y="2948151"/>
              <a:ext cx="268013" cy="268013"/>
            </a:xfrm>
            <a:custGeom>
              <a:avLst/>
              <a:gdLst>
                <a:gd name="connsiteX0" fmla="*/ 210 w 268013"/>
                <a:gd name="connsiteY0" fmla="*/ 410 h 268013"/>
                <a:gd name="connsiteX1" fmla="*/ 268224 w 268013"/>
                <a:gd name="connsiteY1" fmla="*/ 410 h 268013"/>
                <a:gd name="connsiteX2" fmla="*/ 268224 w 268013"/>
                <a:gd name="connsiteY2" fmla="*/ 268424 h 268013"/>
                <a:gd name="connsiteX3" fmla="*/ 210 w 268013"/>
                <a:gd name="connsiteY3" fmla="*/ 26842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210" y="410"/>
                  </a:moveTo>
                  <a:lnTo>
                    <a:pt x="268224" y="410"/>
                  </a:lnTo>
                  <a:lnTo>
                    <a:pt x="268224" y="268424"/>
                  </a:lnTo>
                  <a:lnTo>
                    <a:pt x="210" y="26842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92" name="Forme libre 691">
              <a:extLst>
                <a:ext uri="{FF2B5EF4-FFF2-40B4-BE49-F238E27FC236}">
                  <a16:creationId xmlns:a16="http://schemas.microsoft.com/office/drawing/2014/main" id="{D80F8767-F75C-79CD-78AC-D7E9E30EB29A}"/>
                </a:ext>
              </a:extLst>
            </p:cNvPr>
            <p:cNvSpPr/>
            <p:nvPr/>
          </p:nvSpPr>
          <p:spPr>
            <a:xfrm>
              <a:off x="4246206" y="2948151"/>
              <a:ext cx="268013" cy="268013"/>
            </a:xfrm>
            <a:custGeom>
              <a:avLst/>
              <a:gdLst>
                <a:gd name="connsiteX0" fmla="*/ 370 w 268013"/>
                <a:gd name="connsiteY0" fmla="*/ 410 h 268013"/>
                <a:gd name="connsiteX1" fmla="*/ 268384 w 268013"/>
                <a:gd name="connsiteY1" fmla="*/ 410 h 268013"/>
                <a:gd name="connsiteX2" fmla="*/ 268384 w 268013"/>
                <a:gd name="connsiteY2" fmla="*/ 268424 h 268013"/>
                <a:gd name="connsiteX3" fmla="*/ 370 w 268013"/>
                <a:gd name="connsiteY3" fmla="*/ 26842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370" y="410"/>
                  </a:moveTo>
                  <a:lnTo>
                    <a:pt x="268384" y="410"/>
                  </a:lnTo>
                  <a:lnTo>
                    <a:pt x="268384" y="268424"/>
                  </a:lnTo>
                  <a:lnTo>
                    <a:pt x="370" y="26842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93" name="Forme libre 692">
              <a:extLst>
                <a:ext uri="{FF2B5EF4-FFF2-40B4-BE49-F238E27FC236}">
                  <a16:creationId xmlns:a16="http://schemas.microsoft.com/office/drawing/2014/main" id="{81693C1D-96A0-E8AD-7458-8019AC196F6C}"/>
                </a:ext>
              </a:extLst>
            </p:cNvPr>
            <p:cNvSpPr/>
            <p:nvPr/>
          </p:nvSpPr>
          <p:spPr>
            <a:xfrm>
              <a:off x="5318262" y="2948151"/>
              <a:ext cx="268013" cy="268013"/>
            </a:xfrm>
            <a:custGeom>
              <a:avLst/>
              <a:gdLst>
                <a:gd name="connsiteX0" fmla="*/ 530 w 268013"/>
                <a:gd name="connsiteY0" fmla="*/ 410 h 268013"/>
                <a:gd name="connsiteX1" fmla="*/ 268544 w 268013"/>
                <a:gd name="connsiteY1" fmla="*/ 410 h 268013"/>
                <a:gd name="connsiteX2" fmla="*/ 268544 w 268013"/>
                <a:gd name="connsiteY2" fmla="*/ 268424 h 268013"/>
                <a:gd name="connsiteX3" fmla="*/ 530 w 268013"/>
                <a:gd name="connsiteY3" fmla="*/ 26842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530" y="410"/>
                  </a:moveTo>
                  <a:lnTo>
                    <a:pt x="268544" y="410"/>
                  </a:lnTo>
                  <a:lnTo>
                    <a:pt x="268544" y="268424"/>
                  </a:lnTo>
                  <a:lnTo>
                    <a:pt x="530" y="26842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94" name="Forme libre 693">
              <a:extLst>
                <a:ext uri="{FF2B5EF4-FFF2-40B4-BE49-F238E27FC236}">
                  <a16:creationId xmlns:a16="http://schemas.microsoft.com/office/drawing/2014/main" id="{09A0627F-21F5-F147-F75E-60B0DF6711AE}"/>
                </a:ext>
              </a:extLst>
            </p:cNvPr>
            <p:cNvSpPr/>
            <p:nvPr/>
          </p:nvSpPr>
          <p:spPr>
            <a:xfrm>
              <a:off x="6122303" y="2948151"/>
              <a:ext cx="268013" cy="268013"/>
            </a:xfrm>
            <a:custGeom>
              <a:avLst/>
              <a:gdLst>
                <a:gd name="connsiteX0" fmla="*/ 650 w 268013"/>
                <a:gd name="connsiteY0" fmla="*/ 410 h 268013"/>
                <a:gd name="connsiteX1" fmla="*/ 268664 w 268013"/>
                <a:gd name="connsiteY1" fmla="*/ 410 h 268013"/>
                <a:gd name="connsiteX2" fmla="*/ 268664 w 268013"/>
                <a:gd name="connsiteY2" fmla="*/ 268424 h 268013"/>
                <a:gd name="connsiteX3" fmla="*/ 650 w 268013"/>
                <a:gd name="connsiteY3" fmla="*/ 26842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650" y="410"/>
                  </a:moveTo>
                  <a:lnTo>
                    <a:pt x="268664" y="410"/>
                  </a:lnTo>
                  <a:lnTo>
                    <a:pt x="268664" y="268424"/>
                  </a:lnTo>
                  <a:lnTo>
                    <a:pt x="650" y="26842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95" name="Forme libre 694">
              <a:extLst>
                <a:ext uri="{FF2B5EF4-FFF2-40B4-BE49-F238E27FC236}">
                  <a16:creationId xmlns:a16="http://schemas.microsoft.com/office/drawing/2014/main" id="{CA9588C7-38ED-B762-DEC6-2D185D366B7E}"/>
                </a:ext>
              </a:extLst>
            </p:cNvPr>
            <p:cNvSpPr/>
            <p:nvPr/>
          </p:nvSpPr>
          <p:spPr>
            <a:xfrm>
              <a:off x="6658331" y="2948151"/>
              <a:ext cx="268013" cy="268013"/>
            </a:xfrm>
            <a:custGeom>
              <a:avLst/>
              <a:gdLst>
                <a:gd name="connsiteX0" fmla="*/ 730 w 268013"/>
                <a:gd name="connsiteY0" fmla="*/ 410 h 268013"/>
                <a:gd name="connsiteX1" fmla="*/ 268744 w 268013"/>
                <a:gd name="connsiteY1" fmla="*/ 410 h 268013"/>
                <a:gd name="connsiteX2" fmla="*/ 268744 w 268013"/>
                <a:gd name="connsiteY2" fmla="*/ 268424 h 268013"/>
                <a:gd name="connsiteX3" fmla="*/ 730 w 268013"/>
                <a:gd name="connsiteY3" fmla="*/ 26842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730" y="410"/>
                  </a:moveTo>
                  <a:lnTo>
                    <a:pt x="268744" y="410"/>
                  </a:lnTo>
                  <a:lnTo>
                    <a:pt x="268744" y="268424"/>
                  </a:lnTo>
                  <a:lnTo>
                    <a:pt x="730" y="26842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96" name="Forme libre 695">
              <a:extLst>
                <a:ext uri="{FF2B5EF4-FFF2-40B4-BE49-F238E27FC236}">
                  <a16:creationId xmlns:a16="http://schemas.microsoft.com/office/drawing/2014/main" id="{9CBCC326-BD27-43A7-30C2-560ABD7097D3}"/>
                </a:ext>
              </a:extLst>
            </p:cNvPr>
            <p:cNvSpPr/>
            <p:nvPr/>
          </p:nvSpPr>
          <p:spPr>
            <a:xfrm>
              <a:off x="7194358" y="2948151"/>
              <a:ext cx="268013" cy="268013"/>
            </a:xfrm>
            <a:custGeom>
              <a:avLst/>
              <a:gdLst>
                <a:gd name="connsiteX0" fmla="*/ 810 w 268013"/>
                <a:gd name="connsiteY0" fmla="*/ 410 h 268013"/>
                <a:gd name="connsiteX1" fmla="*/ 268824 w 268013"/>
                <a:gd name="connsiteY1" fmla="*/ 410 h 268013"/>
                <a:gd name="connsiteX2" fmla="*/ 268824 w 268013"/>
                <a:gd name="connsiteY2" fmla="*/ 268424 h 268013"/>
                <a:gd name="connsiteX3" fmla="*/ 810 w 268013"/>
                <a:gd name="connsiteY3" fmla="*/ 26842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810" y="410"/>
                  </a:moveTo>
                  <a:lnTo>
                    <a:pt x="268824" y="410"/>
                  </a:lnTo>
                  <a:lnTo>
                    <a:pt x="268824" y="268424"/>
                  </a:lnTo>
                  <a:lnTo>
                    <a:pt x="810" y="26842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97" name="Forme libre 696">
              <a:extLst>
                <a:ext uri="{FF2B5EF4-FFF2-40B4-BE49-F238E27FC236}">
                  <a16:creationId xmlns:a16="http://schemas.microsoft.com/office/drawing/2014/main" id="{F99AD6EB-120B-A1D2-B5ED-68DC6B5F040B}"/>
                </a:ext>
              </a:extLst>
            </p:cNvPr>
            <p:cNvSpPr/>
            <p:nvPr/>
          </p:nvSpPr>
          <p:spPr>
            <a:xfrm>
              <a:off x="7462372" y="2948151"/>
              <a:ext cx="268013" cy="268013"/>
            </a:xfrm>
            <a:custGeom>
              <a:avLst/>
              <a:gdLst>
                <a:gd name="connsiteX0" fmla="*/ 850 w 268013"/>
                <a:gd name="connsiteY0" fmla="*/ 410 h 268013"/>
                <a:gd name="connsiteX1" fmla="*/ 268864 w 268013"/>
                <a:gd name="connsiteY1" fmla="*/ 410 h 268013"/>
                <a:gd name="connsiteX2" fmla="*/ 268864 w 268013"/>
                <a:gd name="connsiteY2" fmla="*/ 268424 h 268013"/>
                <a:gd name="connsiteX3" fmla="*/ 850 w 268013"/>
                <a:gd name="connsiteY3" fmla="*/ 26842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850" y="410"/>
                  </a:moveTo>
                  <a:lnTo>
                    <a:pt x="268864" y="410"/>
                  </a:lnTo>
                  <a:lnTo>
                    <a:pt x="268864" y="268424"/>
                  </a:lnTo>
                  <a:lnTo>
                    <a:pt x="850" y="26842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98" name="Forme libre 697">
              <a:extLst>
                <a:ext uri="{FF2B5EF4-FFF2-40B4-BE49-F238E27FC236}">
                  <a16:creationId xmlns:a16="http://schemas.microsoft.com/office/drawing/2014/main" id="{C13B4B08-772D-8819-6516-80269BB5EDAB}"/>
                </a:ext>
              </a:extLst>
            </p:cNvPr>
            <p:cNvSpPr/>
            <p:nvPr/>
          </p:nvSpPr>
          <p:spPr>
            <a:xfrm>
              <a:off x="7730386" y="2948151"/>
              <a:ext cx="268013" cy="268013"/>
            </a:xfrm>
            <a:custGeom>
              <a:avLst/>
              <a:gdLst>
                <a:gd name="connsiteX0" fmla="*/ 890 w 268013"/>
                <a:gd name="connsiteY0" fmla="*/ 410 h 268013"/>
                <a:gd name="connsiteX1" fmla="*/ 268904 w 268013"/>
                <a:gd name="connsiteY1" fmla="*/ 410 h 268013"/>
                <a:gd name="connsiteX2" fmla="*/ 268904 w 268013"/>
                <a:gd name="connsiteY2" fmla="*/ 268424 h 268013"/>
                <a:gd name="connsiteX3" fmla="*/ 890 w 268013"/>
                <a:gd name="connsiteY3" fmla="*/ 26842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890" y="410"/>
                  </a:moveTo>
                  <a:lnTo>
                    <a:pt x="268904" y="410"/>
                  </a:lnTo>
                  <a:lnTo>
                    <a:pt x="268904" y="268424"/>
                  </a:lnTo>
                  <a:lnTo>
                    <a:pt x="890" y="26842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99" name="Forme libre 698">
              <a:extLst>
                <a:ext uri="{FF2B5EF4-FFF2-40B4-BE49-F238E27FC236}">
                  <a16:creationId xmlns:a16="http://schemas.microsoft.com/office/drawing/2014/main" id="{A0C7022A-094C-A2FE-41F0-07C9976BAB19}"/>
                </a:ext>
              </a:extLst>
            </p:cNvPr>
            <p:cNvSpPr/>
            <p:nvPr/>
          </p:nvSpPr>
          <p:spPr>
            <a:xfrm>
              <a:off x="7998400" y="2948151"/>
              <a:ext cx="268013" cy="268013"/>
            </a:xfrm>
            <a:custGeom>
              <a:avLst/>
              <a:gdLst>
                <a:gd name="connsiteX0" fmla="*/ 930 w 268013"/>
                <a:gd name="connsiteY0" fmla="*/ 410 h 268013"/>
                <a:gd name="connsiteX1" fmla="*/ 268944 w 268013"/>
                <a:gd name="connsiteY1" fmla="*/ 410 h 268013"/>
                <a:gd name="connsiteX2" fmla="*/ 268944 w 268013"/>
                <a:gd name="connsiteY2" fmla="*/ 268424 h 268013"/>
                <a:gd name="connsiteX3" fmla="*/ 930 w 268013"/>
                <a:gd name="connsiteY3" fmla="*/ 26842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930" y="410"/>
                  </a:moveTo>
                  <a:lnTo>
                    <a:pt x="268944" y="410"/>
                  </a:lnTo>
                  <a:lnTo>
                    <a:pt x="268944" y="268424"/>
                  </a:lnTo>
                  <a:lnTo>
                    <a:pt x="930" y="26842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00" name="Forme libre 699">
              <a:extLst>
                <a:ext uri="{FF2B5EF4-FFF2-40B4-BE49-F238E27FC236}">
                  <a16:creationId xmlns:a16="http://schemas.microsoft.com/office/drawing/2014/main" id="{8DAD0245-D5F3-A5D8-3A9F-32CF7D9FDB6C}"/>
                </a:ext>
              </a:extLst>
            </p:cNvPr>
            <p:cNvSpPr/>
            <p:nvPr/>
          </p:nvSpPr>
          <p:spPr>
            <a:xfrm>
              <a:off x="8266413" y="2948151"/>
              <a:ext cx="268013" cy="268013"/>
            </a:xfrm>
            <a:custGeom>
              <a:avLst/>
              <a:gdLst>
                <a:gd name="connsiteX0" fmla="*/ 970 w 268013"/>
                <a:gd name="connsiteY0" fmla="*/ 410 h 268013"/>
                <a:gd name="connsiteX1" fmla="*/ 268984 w 268013"/>
                <a:gd name="connsiteY1" fmla="*/ 410 h 268013"/>
                <a:gd name="connsiteX2" fmla="*/ 268984 w 268013"/>
                <a:gd name="connsiteY2" fmla="*/ 268424 h 268013"/>
                <a:gd name="connsiteX3" fmla="*/ 970 w 268013"/>
                <a:gd name="connsiteY3" fmla="*/ 26842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970" y="410"/>
                  </a:moveTo>
                  <a:lnTo>
                    <a:pt x="268984" y="410"/>
                  </a:lnTo>
                  <a:lnTo>
                    <a:pt x="268984" y="268424"/>
                  </a:lnTo>
                  <a:lnTo>
                    <a:pt x="970" y="26842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01" name="Forme libre 700">
              <a:extLst>
                <a:ext uri="{FF2B5EF4-FFF2-40B4-BE49-F238E27FC236}">
                  <a16:creationId xmlns:a16="http://schemas.microsoft.com/office/drawing/2014/main" id="{0C2504E5-D527-A29A-6BC2-DC5F7B84B21D}"/>
                </a:ext>
              </a:extLst>
            </p:cNvPr>
            <p:cNvSpPr/>
            <p:nvPr/>
          </p:nvSpPr>
          <p:spPr>
            <a:xfrm>
              <a:off x="2102096" y="3216165"/>
              <a:ext cx="268013" cy="268013"/>
            </a:xfrm>
            <a:custGeom>
              <a:avLst/>
              <a:gdLst>
                <a:gd name="connsiteX0" fmla="*/ 50 w 268013"/>
                <a:gd name="connsiteY0" fmla="*/ 450 h 268013"/>
                <a:gd name="connsiteX1" fmla="*/ 268064 w 268013"/>
                <a:gd name="connsiteY1" fmla="*/ 450 h 268013"/>
                <a:gd name="connsiteX2" fmla="*/ 268064 w 268013"/>
                <a:gd name="connsiteY2" fmla="*/ 268464 h 268013"/>
                <a:gd name="connsiteX3" fmla="*/ 50 w 268013"/>
                <a:gd name="connsiteY3" fmla="*/ 26846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50" y="450"/>
                  </a:moveTo>
                  <a:lnTo>
                    <a:pt x="268064" y="450"/>
                  </a:lnTo>
                  <a:lnTo>
                    <a:pt x="268064" y="268464"/>
                  </a:lnTo>
                  <a:lnTo>
                    <a:pt x="50" y="26846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02" name="Forme libre 701">
              <a:extLst>
                <a:ext uri="{FF2B5EF4-FFF2-40B4-BE49-F238E27FC236}">
                  <a16:creationId xmlns:a16="http://schemas.microsoft.com/office/drawing/2014/main" id="{F9DC65ED-9842-F129-0527-F03A3A98B4E3}"/>
                </a:ext>
              </a:extLst>
            </p:cNvPr>
            <p:cNvSpPr/>
            <p:nvPr/>
          </p:nvSpPr>
          <p:spPr>
            <a:xfrm>
              <a:off x="2370110" y="3216165"/>
              <a:ext cx="268013" cy="268013"/>
            </a:xfrm>
            <a:custGeom>
              <a:avLst/>
              <a:gdLst>
                <a:gd name="connsiteX0" fmla="*/ 90 w 268013"/>
                <a:gd name="connsiteY0" fmla="*/ 450 h 268013"/>
                <a:gd name="connsiteX1" fmla="*/ 268104 w 268013"/>
                <a:gd name="connsiteY1" fmla="*/ 450 h 268013"/>
                <a:gd name="connsiteX2" fmla="*/ 268104 w 268013"/>
                <a:gd name="connsiteY2" fmla="*/ 268464 h 268013"/>
                <a:gd name="connsiteX3" fmla="*/ 90 w 268013"/>
                <a:gd name="connsiteY3" fmla="*/ 26846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90" y="450"/>
                  </a:moveTo>
                  <a:lnTo>
                    <a:pt x="268104" y="450"/>
                  </a:lnTo>
                  <a:lnTo>
                    <a:pt x="268104" y="268464"/>
                  </a:lnTo>
                  <a:lnTo>
                    <a:pt x="90" y="26846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03" name="Forme libre 702">
              <a:extLst>
                <a:ext uri="{FF2B5EF4-FFF2-40B4-BE49-F238E27FC236}">
                  <a16:creationId xmlns:a16="http://schemas.microsoft.com/office/drawing/2014/main" id="{9E894CD1-07F9-C852-FEF3-E4C5C6A8279A}"/>
                </a:ext>
              </a:extLst>
            </p:cNvPr>
            <p:cNvSpPr/>
            <p:nvPr/>
          </p:nvSpPr>
          <p:spPr>
            <a:xfrm>
              <a:off x="3174151" y="3216165"/>
              <a:ext cx="268013" cy="268013"/>
            </a:xfrm>
            <a:custGeom>
              <a:avLst/>
              <a:gdLst>
                <a:gd name="connsiteX0" fmla="*/ 210 w 268013"/>
                <a:gd name="connsiteY0" fmla="*/ 450 h 268013"/>
                <a:gd name="connsiteX1" fmla="*/ 268224 w 268013"/>
                <a:gd name="connsiteY1" fmla="*/ 450 h 268013"/>
                <a:gd name="connsiteX2" fmla="*/ 268224 w 268013"/>
                <a:gd name="connsiteY2" fmla="*/ 268464 h 268013"/>
                <a:gd name="connsiteX3" fmla="*/ 210 w 268013"/>
                <a:gd name="connsiteY3" fmla="*/ 26846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210" y="450"/>
                  </a:moveTo>
                  <a:lnTo>
                    <a:pt x="268224" y="450"/>
                  </a:lnTo>
                  <a:lnTo>
                    <a:pt x="268224" y="268464"/>
                  </a:lnTo>
                  <a:lnTo>
                    <a:pt x="210" y="26846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6" name="Forme libre 255">
              <a:extLst>
                <a:ext uri="{FF2B5EF4-FFF2-40B4-BE49-F238E27FC236}">
                  <a16:creationId xmlns:a16="http://schemas.microsoft.com/office/drawing/2014/main" id="{B40CD45D-611C-8D1F-D609-2E30E0D1C5B7}"/>
                </a:ext>
              </a:extLst>
            </p:cNvPr>
            <p:cNvSpPr/>
            <p:nvPr/>
          </p:nvSpPr>
          <p:spPr>
            <a:xfrm>
              <a:off x="3710179" y="3216165"/>
              <a:ext cx="268013" cy="268013"/>
            </a:xfrm>
            <a:custGeom>
              <a:avLst/>
              <a:gdLst>
                <a:gd name="connsiteX0" fmla="*/ 290 w 268013"/>
                <a:gd name="connsiteY0" fmla="*/ 450 h 268013"/>
                <a:gd name="connsiteX1" fmla="*/ 268304 w 268013"/>
                <a:gd name="connsiteY1" fmla="*/ 450 h 268013"/>
                <a:gd name="connsiteX2" fmla="*/ 268304 w 268013"/>
                <a:gd name="connsiteY2" fmla="*/ 268464 h 268013"/>
                <a:gd name="connsiteX3" fmla="*/ 290 w 268013"/>
                <a:gd name="connsiteY3" fmla="*/ 26846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290" y="450"/>
                  </a:moveTo>
                  <a:lnTo>
                    <a:pt x="268304" y="450"/>
                  </a:lnTo>
                  <a:lnTo>
                    <a:pt x="268304" y="268464"/>
                  </a:lnTo>
                  <a:lnTo>
                    <a:pt x="290" y="26846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7" name="Forme libre 256">
              <a:extLst>
                <a:ext uri="{FF2B5EF4-FFF2-40B4-BE49-F238E27FC236}">
                  <a16:creationId xmlns:a16="http://schemas.microsoft.com/office/drawing/2014/main" id="{7F2CD042-BDCE-76D4-9B83-50313C636811}"/>
                </a:ext>
              </a:extLst>
            </p:cNvPr>
            <p:cNvSpPr/>
            <p:nvPr/>
          </p:nvSpPr>
          <p:spPr>
            <a:xfrm>
              <a:off x="4246206" y="3216165"/>
              <a:ext cx="268013" cy="268013"/>
            </a:xfrm>
            <a:custGeom>
              <a:avLst/>
              <a:gdLst>
                <a:gd name="connsiteX0" fmla="*/ 370 w 268013"/>
                <a:gd name="connsiteY0" fmla="*/ 450 h 268013"/>
                <a:gd name="connsiteX1" fmla="*/ 268384 w 268013"/>
                <a:gd name="connsiteY1" fmla="*/ 450 h 268013"/>
                <a:gd name="connsiteX2" fmla="*/ 268384 w 268013"/>
                <a:gd name="connsiteY2" fmla="*/ 268464 h 268013"/>
                <a:gd name="connsiteX3" fmla="*/ 370 w 268013"/>
                <a:gd name="connsiteY3" fmla="*/ 26846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370" y="450"/>
                  </a:moveTo>
                  <a:lnTo>
                    <a:pt x="268384" y="450"/>
                  </a:lnTo>
                  <a:lnTo>
                    <a:pt x="268384" y="268464"/>
                  </a:lnTo>
                  <a:lnTo>
                    <a:pt x="370" y="26846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8" name="Forme libre 257">
              <a:extLst>
                <a:ext uri="{FF2B5EF4-FFF2-40B4-BE49-F238E27FC236}">
                  <a16:creationId xmlns:a16="http://schemas.microsoft.com/office/drawing/2014/main" id="{12F828EE-1027-D9DB-4D98-72C06A88EA6A}"/>
                </a:ext>
              </a:extLst>
            </p:cNvPr>
            <p:cNvSpPr/>
            <p:nvPr/>
          </p:nvSpPr>
          <p:spPr>
            <a:xfrm>
              <a:off x="4514220" y="3216165"/>
              <a:ext cx="268013" cy="268013"/>
            </a:xfrm>
            <a:custGeom>
              <a:avLst/>
              <a:gdLst>
                <a:gd name="connsiteX0" fmla="*/ 410 w 268013"/>
                <a:gd name="connsiteY0" fmla="*/ 450 h 268013"/>
                <a:gd name="connsiteX1" fmla="*/ 268424 w 268013"/>
                <a:gd name="connsiteY1" fmla="*/ 450 h 268013"/>
                <a:gd name="connsiteX2" fmla="*/ 268424 w 268013"/>
                <a:gd name="connsiteY2" fmla="*/ 268464 h 268013"/>
                <a:gd name="connsiteX3" fmla="*/ 410 w 268013"/>
                <a:gd name="connsiteY3" fmla="*/ 26846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410" y="450"/>
                  </a:moveTo>
                  <a:lnTo>
                    <a:pt x="268424" y="450"/>
                  </a:lnTo>
                  <a:lnTo>
                    <a:pt x="268424" y="268464"/>
                  </a:lnTo>
                  <a:lnTo>
                    <a:pt x="410" y="26846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9" name="Forme libre 258">
              <a:extLst>
                <a:ext uri="{FF2B5EF4-FFF2-40B4-BE49-F238E27FC236}">
                  <a16:creationId xmlns:a16="http://schemas.microsoft.com/office/drawing/2014/main" id="{C24D909D-892E-E544-FA1D-D83E3F0317B8}"/>
                </a:ext>
              </a:extLst>
            </p:cNvPr>
            <p:cNvSpPr/>
            <p:nvPr/>
          </p:nvSpPr>
          <p:spPr>
            <a:xfrm>
              <a:off x="4782234" y="3216165"/>
              <a:ext cx="268013" cy="268013"/>
            </a:xfrm>
            <a:custGeom>
              <a:avLst/>
              <a:gdLst>
                <a:gd name="connsiteX0" fmla="*/ 450 w 268013"/>
                <a:gd name="connsiteY0" fmla="*/ 450 h 268013"/>
                <a:gd name="connsiteX1" fmla="*/ 268464 w 268013"/>
                <a:gd name="connsiteY1" fmla="*/ 450 h 268013"/>
                <a:gd name="connsiteX2" fmla="*/ 268464 w 268013"/>
                <a:gd name="connsiteY2" fmla="*/ 268464 h 268013"/>
                <a:gd name="connsiteX3" fmla="*/ 450 w 268013"/>
                <a:gd name="connsiteY3" fmla="*/ 26846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450" y="450"/>
                  </a:moveTo>
                  <a:lnTo>
                    <a:pt x="268464" y="450"/>
                  </a:lnTo>
                  <a:lnTo>
                    <a:pt x="268464" y="268464"/>
                  </a:lnTo>
                  <a:lnTo>
                    <a:pt x="450" y="26846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0" name="Forme libre 259">
              <a:extLst>
                <a:ext uri="{FF2B5EF4-FFF2-40B4-BE49-F238E27FC236}">
                  <a16:creationId xmlns:a16="http://schemas.microsoft.com/office/drawing/2014/main" id="{AA948574-E65F-8D89-FC89-3A57C2F24498}"/>
                </a:ext>
              </a:extLst>
            </p:cNvPr>
            <p:cNvSpPr/>
            <p:nvPr/>
          </p:nvSpPr>
          <p:spPr>
            <a:xfrm>
              <a:off x="5050248" y="3216165"/>
              <a:ext cx="268013" cy="268013"/>
            </a:xfrm>
            <a:custGeom>
              <a:avLst/>
              <a:gdLst>
                <a:gd name="connsiteX0" fmla="*/ 490 w 268013"/>
                <a:gd name="connsiteY0" fmla="*/ 450 h 268013"/>
                <a:gd name="connsiteX1" fmla="*/ 268504 w 268013"/>
                <a:gd name="connsiteY1" fmla="*/ 450 h 268013"/>
                <a:gd name="connsiteX2" fmla="*/ 268504 w 268013"/>
                <a:gd name="connsiteY2" fmla="*/ 268464 h 268013"/>
                <a:gd name="connsiteX3" fmla="*/ 490 w 268013"/>
                <a:gd name="connsiteY3" fmla="*/ 26846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490" y="450"/>
                  </a:moveTo>
                  <a:lnTo>
                    <a:pt x="268504" y="450"/>
                  </a:lnTo>
                  <a:lnTo>
                    <a:pt x="268504" y="268464"/>
                  </a:lnTo>
                  <a:lnTo>
                    <a:pt x="490" y="26846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1" name="Forme libre 260">
              <a:extLst>
                <a:ext uri="{FF2B5EF4-FFF2-40B4-BE49-F238E27FC236}">
                  <a16:creationId xmlns:a16="http://schemas.microsoft.com/office/drawing/2014/main" id="{A02B8CDA-BB1E-3FF8-391E-0328F4DE6C6F}"/>
                </a:ext>
              </a:extLst>
            </p:cNvPr>
            <p:cNvSpPr/>
            <p:nvPr/>
          </p:nvSpPr>
          <p:spPr>
            <a:xfrm>
              <a:off x="5854289" y="3216165"/>
              <a:ext cx="268013" cy="268013"/>
            </a:xfrm>
            <a:custGeom>
              <a:avLst/>
              <a:gdLst>
                <a:gd name="connsiteX0" fmla="*/ 610 w 268013"/>
                <a:gd name="connsiteY0" fmla="*/ 450 h 268013"/>
                <a:gd name="connsiteX1" fmla="*/ 268624 w 268013"/>
                <a:gd name="connsiteY1" fmla="*/ 450 h 268013"/>
                <a:gd name="connsiteX2" fmla="*/ 268624 w 268013"/>
                <a:gd name="connsiteY2" fmla="*/ 268464 h 268013"/>
                <a:gd name="connsiteX3" fmla="*/ 610 w 268013"/>
                <a:gd name="connsiteY3" fmla="*/ 26846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610" y="450"/>
                  </a:moveTo>
                  <a:lnTo>
                    <a:pt x="268624" y="450"/>
                  </a:lnTo>
                  <a:lnTo>
                    <a:pt x="268624" y="268464"/>
                  </a:lnTo>
                  <a:lnTo>
                    <a:pt x="610" y="26846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2" name="Forme libre 261">
              <a:extLst>
                <a:ext uri="{FF2B5EF4-FFF2-40B4-BE49-F238E27FC236}">
                  <a16:creationId xmlns:a16="http://schemas.microsoft.com/office/drawing/2014/main" id="{C7B66320-D1AC-7F7C-6295-168C3ED91CBA}"/>
                </a:ext>
              </a:extLst>
            </p:cNvPr>
            <p:cNvSpPr/>
            <p:nvPr/>
          </p:nvSpPr>
          <p:spPr>
            <a:xfrm>
              <a:off x="6122303" y="3216165"/>
              <a:ext cx="268013" cy="268013"/>
            </a:xfrm>
            <a:custGeom>
              <a:avLst/>
              <a:gdLst>
                <a:gd name="connsiteX0" fmla="*/ 650 w 268013"/>
                <a:gd name="connsiteY0" fmla="*/ 450 h 268013"/>
                <a:gd name="connsiteX1" fmla="*/ 268664 w 268013"/>
                <a:gd name="connsiteY1" fmla="*/ 450 h 268013"/>
                <a:gd name="connsiteX2" fmla="*/ 268664 w 268013"/>
                <a:gd name="connsiteY2" fmla="*/ 268464 h 268013"/>
                <a:gd name="connsiteX3" fmla="*/ 650 w 268013"/>
                <a:gd name="connsiteY3" fmla="*/ 26846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650" y="450"/>
                  </a:moveTo>
                  <a:lnTo>
                    <a:pt x="268664" y="450"/>
                  </a:lnTo>
                  <a:lnTo>
                    <a:pt x="268664" y="268464"/>
                  </a:lnTo>
                  <a:lnTo>
                    <a:pt x="650" y="26846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3" name="Forme libre 262">
              <a:extLst>
                <a:ext uri="{FF2B5EF4-FFF2-40B4-BE49-F238E27FC236}">
                  <a16:creationId xmlns:a16="http://schemas.microsoft.com/office/drawing/2014/main" id="{70057ED2-EA98-11CB-0D62-90C67F511452}"/>
                </a:ext>
              </a:extLst>
            </p:cNvPr>
            <p:cNvSpPr/>
            <p:nvPr/>
          </p:nvSpPr>
          <p:spPr>
            <a:xfrm>
              <a:off x="6658331" y="3216165"/>
              <a:ext cx="268013" cy="268013"/>
            </a:xfrm>
            <a:custGeom>
              <a:avLst/>
              <a:gdLst>
                <a:gd name="connsiteX0" fmla="*/ 730 w 268013"/>
                <a:gd name="connsiteY0" fmla="*/ 450 h 268013"/>
                <a:gd name="connsiteX1" fmla="*/ 268744 w 268013"/>
                <a:gd name="connsiteY1" fmla="*/ 450 h 268013"/>
                <a:gd name="connsiteX2" fmla="*/ 268744 w 268013"/>
                <a:gd name="connsiteY2" fmla="*/ 268464 h 268013"/>
                <a:gd name="connsiteX3" fmla="*/ 730 w 268013"/>
                <a:gd name="connsiteY3" fmla="*/ 26846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730" y="450"/>
                  </a:moveTo>
                  <a:lnTo>
                    <a:pt x="268744" y="450"/>
                  </a:lnTo>
                  <a:lnTo>
                    <a:pt x="268744" y="268464"/>
                  </a:lnTo>
                  <a:lnTo>
                    <a:pt x="730" y="26846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4" name="Forme libre 263">
              <a:extLst>
                <a:ext uri="{FF2B5EF4-FFF2-40B4-BE49-F238E27FC236}">
                  <a16:creationId xmlns:a16="http://schemas.microsoft.com/office/drawing/2014/main" id="{69EDBA5F-FE9C-FB03-8383-1533DFC66D6D}"/>
                </a:ext>
              </a:extLst>
            </p:cNvPr>
            <p:cNvSpPr/>
            <p:nvPr/>
          </p:nvSpPr>
          <p:spPr>
            <a:xfrm>
              <a:off x="6926344" y="3216165"/>
              <a:ext cx="268013" cy="268013"/>
            </a:xfrm>
            <a:custGeom>
              <a:avLst/>
              <a:gdLst>
                <a:gd name="connsiteX0" fmla="*/ 770 w 268013"/>
                <a:gd name="connsiteY0" fmla="*/ 450 h 268013"/>
                <a:gd name="connsiteX1" fmla="*/ 268784 w 268013"/>
                <a:gd name="connsiteY1" fmla="*/ 450 h 268013"/>
                <a:gd name="connsiteX2" fmla="*/ 268784 w 268013"/>
                <a:gd name="connsiteY2" fmla="*/ 268464 h 268013"/>
                <a:gd name="connsiteX3" fmla="*/ 770 w 268013"/>
                <a:gd name="connsiteY3" fmla="*/ 26846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770" y="450"/>
                  </a:moveTo>
                  <a:lnTo>
                    <a:pt x="268784" y="450"/>
                  </a:lnTo>
                  <a:lnTo>
                    <a:pt x="268784" y="268464"/>
                  </a:lnTo>
                  <a:lnTo>
                    <a:pt x="770" y="26846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5" name="Forme libre 264">
              <a:extLst>
                <a:ext uri="{FF2B5EF4-FFF2-40B4-BE49-F238E27FC236}">
                  <a16:creationId xmlns:a16="http://schemas.microsoft.com/office/drawing/2014/main" id="{F2C0DF7B-D35F-41DB-5595-62AA246E72B0}"/>
                </a:ext>
              </a:extLst>
            </p:cNvPr>
            <p:cNvSpPr/>
            <p:nvPr/>
          </p:nvSpPr>
          <p:spPr>
            <a:xfrm>
              <a:off x="7194358" y="3216165"/>
              <a:ext cx="268013" cy="268013"/>
            </a:xfrm>
            <a:custGeom>
              <a:avLst/>
              <a:gdLst>
                <a:gd name="connsiteX0" fmla="*/ 810 w 268013"/>
                <a:gd name="connsiteY0" fmla="*/ 450 h 268013"/>
                <a:gd name="connsiteX1" fmla="*/ 268824 w 268013"/>
                <a:gd name="connsiteY1" fmla="*/ 450 h 268013"/>
                <a:gd name="connsiteX2" fmla="*/ 268824 w 268013"/>
                <a:gd name="connsiteY2" fmla="*/ 268464 h 268013"/>
                <a:gd name="connsiteX3" fmla="*/ 810 w 268013"/>
                <a:gd name="connsiteY3" fmla="*/ 26846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810" y="450"/>
                  </a:moveTo>
                  <a:lnTo>
                    <a:pt x="268824" y="450"/>
                  </a:lnTo>
                  <a:lnTo>
                    <a:pt x="268824" y="268464"/>
                  </a:lnTo>
                  <a:lnTo>
                    <a:pt x="810" y="26846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6" name="Forme libre 265">
              <a:extLst>
                <a:ext uri="{FF2B5EF4-FFF2-40B4-BE49-F238E27FC236}">
                  <a16:creationId xmlns:a16="http://schemas.microsoft.com/office/drawing/2014/main" id="{E86E30C6-EAB0-5E32-1A5B-AD667BD41A19}"/>
                </a:ext>
              </a:extLst>
            </p:cNvPr>
            <p:cNvSpPr/>
            <p:nvPr/>
          </p:nvSpPr>
          <p:spPr>
            <a:xfrm>
              <a:off x="7462372" y="3216165"/>
              <a:ext cx="268013" cy="268013"/>
            </a:xfrm>
            <a:custGeom>
              <a:avLst/>
              <a:gdLst>
                <a:gd name="connsiteX0" fmla="*/ 850 w 268013"/>
                <a:gd name="connsiteY0" fmla="*/ 450 h 268013"/>
                <a:gd name="connsiteX1" fmla="*/ 268864 w 268013"/>
                <a:gd name="connsiteY1" fmla="*/ 450 h 268013"/>
                <a:gd name="connsiteX2" fmla="*/ 268864 w 268013"/>
                <a:gd name="connsiteY2" fmla="*/ 268464 h 268013"/>
                <a:gd name="connsiteX3" fmla="*/ 850 w 268013"/>
                <a:gd name="connsiteY3" fmla="*/ 26846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850" y="450"/>
                  </a:moveTo>
                  <a:lnTo>
                    <a:pt x="268864" y="450"/>
                  </a:lnTo>
                  <a:lnTo>
                    <a:pt x="268864" y="268464"/>
                  </a:lnTo>
                  <a:lnTo>
                    <a:pt x="850" y="26846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7" name="Forme libre 266">
              <a:extLst>
                <a:ext uri="{FF2B5EF4-FFF2-40B4-BE49-F238E27FC236}">
                  <a16:creationId xmlns:a16="http://schemas.microsoft.com/office/drawing/2014/main" id="{55C2C30A-3063-503D-B5E8-16CBF2C80FF7}"/>
                </a:ext>
              </a:extLst>
            </p:cNvPr>
            <p:cNvSpPr/>
            <p:nvPr/>
          </p:nvSpPr>
          <p:spPr>
            <a:xfrm>
              <a:off x="7730386" y="3216165"/>
              <a:ext cx="268013" cy="268013"/>
            </a:xfrm>
            <a:custGeom>
              <a:avLst/>
              <a:gdLst>
                <a:gd name="connsiteX0" fmla="*/ 890 w 268013"/>
                <a:gd name="connsiteY0" fmla="*/ 450 h 268013"/>
                <a:gd name="connsiteX1" fmla="*/ 268904 w 268013"/>
                <a:gd name="connsiteY1" fmla="*/ 450 h 268013"/>
                <a:gd name="connsiteX2" fmla="*/ 268904 w 268013"/>
                <a:gd name="connsiteY2" fmla="*/ 268464 h 268013"/>
                <a:gd name="connsiteX3" fmla="*/ 890 w 268013"/>
                <a:gd name="connsiteY3" fmla="*/ 26846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890" y="450"/>
                  </a:moveTo>
                  <a:lnTo>
                    <a:pt x="268904" y="450"/>
                  </a:lnTo>
                  <a:lnTo>
                    <a:pt x="268904" y="268464"/>
                  </a:lnTo>
                  <a:lnTo>
                    <a:pt x="890" y="26846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8" name="Forme libre 267">
              <a:extLst>
                <a:ext uri="{FF2B5EF4-FFF2-40B4-BE49-F238E27FC236}">
                  <a16:creationId xmlns:a16="http://schemas.microsoft.com/office/drawing/2014/main" id="{CD65A2DF-D181-1098-7766-2F01E0144C25}"/>
                </a:ext>
              </a:extLst>
            </p:cNvPr>
            <p:cNvSpPr/>
            <p:nvPr/>
          </p:nvSpPr>
          <p:spPr>
            <a:xfrm>
              <a:off x="8266413" y="3216165"/>
              <a:ext cx="268013" cy="268013"/>
            </a:xfrm>
            <a:custGeom>
              <a:avLst/>
              <a:gdLst>
                <a:gd name="connsiteX0" fmla="*/ 970 w 268013"/>
                <a:gd name="connsiteY0" fmla="*/ 450 h 268013"/>
                <a:gd name="connsiteX1" fmla="*/ 268984 w 268013"/>
                <a:gd name="connsiteY1" fmla="*/ 450 h 268013"/>
                <a:gd name="connsiteX2" fmla="*/ 268984 w 268013"/>
                <a:gd name="connsiteY2" fmla="*/ 268464 h 268013"/>
                <a:gd name="connsiteX3" fmla="*/ 970 w 268013"/>
                <a:gd name="connsiteY3" fmla="*/ 26846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970" y="450"/>
                  </a:moveTo>
                  <a:lnTo>
                    <a:pt x="268984" y="450"/>
                  </a:lnTo>
                  <a:lnTo>
                    <a:pt x="268984" y="268464"/>
                  </a:lnTo>
                  <a:lnTo>
                    <a:pt x="970" y="26846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9" name="Forme libre 268">
              <a:extLst>
                <a:ext uri="{FF2B5EF4-FFF2-40B4-BE49-F238E27FC236}">
                  <a16:creationId xmlns:a16="http://schemas.microsoft.com/office/drawing/2014/main" id="{33AFF6F5-7023-473B-D988-33FC6CF12A21}"/>
                </a:ext>
              </a:extLst>
            </p:cNvPr>
            <p:cNvSpPr/>
            <p:nvPr/>
          </p:nvSpPr>
          <p:spPr>
            <a:xfrm>
              <a:off x="8534427" y="3216165"/>
              <a:ext cx="268013" cy="268013"/>
            </a:xfrm>
            <a:custGeom>
              <a:avLst/>
              <a:gdLst>
                <a:gd name="connsiteX0" fmla="*/ 1010 w 268013"/>
                <a:gd name="connsiteY0" fmla="*/ 450 h 268013"/>
                <a:gd name="connsiteX1" fmla="*/ 269024 w 268013"/>
                <a:gd name="connsiteY1" fmla="*/ 450 h 268013"/>
                <a:gd name="connsiteX2" fmla="*/ 269024 w 268013"/>
                <a:gd name="connsiteY2" fmla="*/ 268464 h 268013"/>
                <a:gd name="connsiteX3" fmla="*/ 1010 w 268013"/>
                <a:gd name="connsiteY3" fmla="*/ 26846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1010" y="450"/>
                  </a:moveTo>
                  <a:lnTo>
                    <a:pt x="269024" y="450"/>
                  </a:lnTo>
                  <a:lnTo>
                    <a:pt x="269024" y="268464"/>
                  </a:lnTo>
                  <a:lnTo>
                    <a:pt x="1010" y="26846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0" name="Forme libre 269">
              <a:extLst>
                <a:ext uri="{FF2B5EF4-FFF2-40B4-BE49-F238E27FC236}">
                  <a16:creationId xmlns:a16="http://schemas.microsoft.com/office/drawing/2014/main" id="{90C363A9-EA78-32FC-F8C5-3F6FD3FB4040}"/>
                </a:ext>
              </a:extLst>
            </p:cNvPr>
            <p:cNvSpPr/>
            <p:nvPr/>
          </p:nvSpPr>
          <p:spPr>
            <a:xfrm>
              <a:off x="2102096" y="3484179"/>
              <a:ext cx="268013" cy="268013"/>
            </a:xfrm>
            <a:custGeom>
              <a:avLst/>
              <a:gdLst>
                <a:gd name="connsiteX0" fmla="*/ 50 w 268013"/>
                <a:gd name="connsiteY0" fmla="*/ 490 h 268013"/>
                <a:gd name="connsiteX1" fmla="*/ 268064 w 268013"/>
                <a:gd name="connsiteY1" fmla="*/ 490 h 268013"/>
                <a:gd name="connsiteX2" fmla="*/ 268064 w 268013"/>
                <a:gd name="connsiteY2" fmla="*/ 268504 h 268013"/>
                <a:gd name="connsiteX3" fmla="*/ 50 w 268013"/>
                <a:gd name="connsiteY3" fmla="*/ 26850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50" y="490"/>
                  </a:moveTo>
                  <a:lnTo>
                    <a:pt x="268064" y="490"/>
                  </a:lnTo>
                  <a:lnTo>
                    <a:pt x="268064" y="268504"/>
                  </a:lnTo>
                  <a:lnTo>
                    <a:pt x="50" y="26850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1" name="Forme libre 270">
              <a:extLst>
                <a:ext uri="{FF2B5EF4-FFF2-40B4-BE49-F238E27FC236}">
                  <a16:creationId xmlns:a16="http://schemas.microsoft.com/office/drawing/2014/main" id="{994631C6-A8A0-CE2A-3DC0-8A821D2B99CF}"/>
                </a:ext>
              </a:extLst>
            </p:cNvPr>
            <p:cNvSpPr/>
            <p:nvPr/>
          </p:nvSpPr>
          <p:spPr>
            <a:xfrm>
              <a:off x="2906137" y="3484179"/>
              <a:ext cx="268013" cy="268013"/>
            </a:xfrm>
            <a:custGeom>
              <a:avLst/>
              <a:gdLst>
                <a:gd name="connsiteX0" fmla="*/ 170 w 268013"/>
                <a:gd name="connsiteY0" fmla="*/ 490 h 268013"/>
                <a:gd name="connsiteX1" fmla="*/ 268184 w 268013"/>
                <a:gd name="connsiteY1" fmla="*/ 490 h 268013"/>
                <a:gd name="connsiteX2" fmla="*/ 268184 w 268013"/>
                <a:gd name="connsiteY2" fmla="*/ 268504 h 268013"/>
                <a:gd name="connsiteX3" fmla="*/ 170 w 268013"/>
                <a:gd name="connsiteY3" fmla="*/ 26850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170" y="490"/>
                  </a:moveTo>
                  <a:lnTo>
                    <a:pt x="268184" y="490"/>
                  </a:lnTo>
                  <a:lnTo>
                    <a:pt x="268184" y="268504"/>
                  </a:lnTo>
                  <a:lnTo>
                    <a:pt x="170" y="26850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2" name="Forme libre 271">
              <a:extLst>
                <a:ext uri="{FF2B5EF4-FFF2-40B4-BE49-F238E27FC236}">
                  <a16:creationId xmlns:a16="http://schemas.microsoft.com/office/drawing/2014/main" id="{DD1FA988-71E5-86BA-E432-5569557E76A8}"/>
                </a:ext>
              </a:extLst>
            </p:cNvPr>
            <p:cNvSpPr/>
            <p:nvPr/>
          </p:nvSpPr>
          <p:spPr>
            <a:xfrm>
              <a:off x="3174151" y="3484179"/>
              <a:ext cx="268013" cy="268013"/>
            </a:xfrm>
            <a:custGeom>
              <a:avLst/>
              <a:gdLst>
                <a:gd name="connsiteX0" fmla="*/ 210 w 268013"/>
                <a:gd name="connsiteY0" fmla="*/ 490 h 268013"/>
                <a:gd name="connsiteX1" fmla="*/ 268224 w 268013"/>
                <a:gd name="connsiteY1" fmla="*/ 490 h 268013"/>
                <a:gd name="connsiteX2" fmla="*/ 268224 w 268013"/>
                <a:gd name="connsiteY2" fmla="*/ 268504 h 268013"/>
                <a:gd name="connsiteX3" fmla="*/ 210 w 268013"/>
                <a:gd name="connsiteY3" fmla="*/ 26850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210" y="490"/>
                  </a:moveTo>
                  <a:lnTo>
                    <a:pt x="268224" y="490"/>
                  </a:lnTo>
                  <a:lnTo>
                    <a:pt x="268224" y="268504"/>
                  </a:lnTo>
                  <a:lnTo>
                    <a:pt x="210" y="26850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3" name="Forme libre 272">
              <a:extLst>
                <a:ext uri="{FF2B5EF4-FFF2-40B4-BE49-F238E27FC236}">
                  <a16:creationId xmlns:a16="http://schemas.microsoft.com/office/drawing/2014/main" id="{EA8D3200-D2EF-2460-338E-CB2A61511956}"/>
                </a:ext>
              </a:extLst>
            </p:cNvPr>
            <p:cNvSpPr/>
            <p:nvPr/>
          </p:nvSpPr>
          <p:spPr>
            <a:xfrm>
              <a:off x="3442165" y="3484179"/>
              <a:ext cx="268013" cy="268013"/>
            </a:xfrm>
            <a:custGeom>
              <a:avLst/>
              <a:gdLst>
                <a:gd name="connsiteX0" fmla="*/ 250 w 268013"/>
                <a:gd name="connsiteY0" fmla="*/ 490 h 268013"/>
                <a:gd name="connsiteX1" fmla="*/ 268264 w 268013"/>
                <a:gd name="connsiteY1" fmla="*/ 490 h 268013"/>
                <a:gd name="connsiteX2" fmla="*/ 268264 w 268013"/>
                <a:gd name="connsiteY2" fmla="*/ 268504 h 268013"/>
                <a:gd name="connsiteX3" fmla="*/ 250 w 268013"/>
                <a:gd name="connsiteY3" fmla="*/ 26850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250" y="490"/>
                  </a:moveTo>
                  <a:lnTo>
                    <a:pt x="268264" y="490"/>
                  </a:lnTo>
                  <a:lnTo>
                    <a:pt x="268264" y="268504"/>
                  </a:lnTo>
                  <a:lnTo>
                    <a:pt x="250" y="26850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4" name="Forme libre 273">
              <a:extLst>
                <a:ext uri="{FF2B5EF4-FFF2-40B4-BE49-F238E27FC236}">
                  <a16:creationId xmlns:a16="http://schemas.microsoft.com/office/drawing/2014/main" id="{7CD52616-34D7-A06F-4BF1-FA7951D3C9A2}"/>
                </a:ext>
              </a:extLst>
            </p:cNvPr>
            <p:cNvSpPr/>
            <p:nvPr/>
          </p:nvSpPr>
          <p:spPr>
            <a:xfrm>
              <a:off x="3978193" y="3484179"/>
              <a:ext cx="268013" cy="268013"/>
            </a:xfrm>
            <a:custGeom>
              <a:avLst/>
              <a:gdLst>
                <a:gd name="connsiteX0" fmla="*/ 330 w 268013"/>
                <a:gd name="connsiteY0" fmla="*/ 490 h 268013"/>
                <a:gd name="connsiteX1" fmla="*/ 268344 w 268013"/>
                <a:gd name="connsiteY1" fmla="*/ 490 h 268013"/>
                <a:gd name="connsiteX2" fmla="*/ 268344 w 268013"/>
                <a:gd name="connsiteY2" fmla="*/ 268504 h 268013"/>
                <a:gd name="connsiteX3" fmla="*/ 330 w 268013"/>
                <a:gd name="connsiteY3" fmla="*/ 26850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330" y="490"/>
                  </a:moveTo>
                  <a:lnTo>
                    <a:pt x="268344" y="490"/>
                  </a:lnTo>
                  <a:lnTo>
                    <a:pt x="268344" y="268504"/>
                  </a:lnTo>
                  <a:lnTo>
                    <a:pt x="330" y="26850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5" name="Forme libre 274">
              <a:extLst>
                <a:ext uri="{FF2B5EF4-FFF2-40B4-BE49-F238E27FC236}">
                  <a16:creationId xmlns:a16="http://schemas.microsoft.com/office/drawing/2014/main" id="{29BE146A-E908-2F0C-45D6-8908108D0C41}"/>
                </a:ext>
              </a:extLst>
            </p:cNvPr>
            <p:cNvSpPr/>
            <p:nvPr/>
          </p:nvSpPr>
          <p:spPr>
            <a:xfrm>
              <a:off x="5050248" y="3484179"/>
              <a:ext cx="268013" cy="268013"/>
            </a:xfrm>
            <a:custGeom>
              <a:avLst/>
              <a:gdLst>
                <a:gd name="connsiteX0" fmla="*/ 490 w 268013"/>
                <a:gd name="connsiteY0" fmla="*/ 490 h 268013"/>
                <a:gd name="connsiteX1" fmla="*/ 268504 w 268013"/>
                <a:gd name="connsiteY1" fmla="*/ 490 h 268013"/>
                <a:gd name="connsiteX2" fmla="*/ 268504 w 268013"/>
                <a:gd name="connsiteY2" fmla="*/ 268504 h 268013"/>
                <a:gd name="connsiteX3" fmla="*/ 490 w 268013"/>
                <a:gd name="connsiteY3" fmla="*/ 26850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490" y="490"/>
                  </a:moveTo>
                  <a:lnTo>
                    <a:pt x="268504" y="490"/>
                  </a:lnTo>
                  <a:lnTo>
                    <a:pt x="268504" y="268504"/>
                  </a:lnTo>
                  <a:lnTo>
                    <a:pt x="490" y="26850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6" name="Forme libre 275">
              <a:extLst>
                <a:ext uri="{FF2B5EF4-FFF2-40B4-BE49-F238E27FC236}">
                  <a16:creationId xmlns:a16="http://schemas.microsoft.com/office/drawing/2014/main" id="{A004478D-8B61-9757-D561-542CADA60142}"/>
                </a:ext>
              </a:extLst>
            </p:cNvPr>
            <p:cNvSpPr/>
            <p:nvPr/>
          </p:nvSpPr>
          <p:spPr>
            <a:xfrm>
              <a:off x="5318262" y="3484179"/>
              <a:ext cx="268013" cy="268013"/>
            </a:xfrm>
            <a:custGeom>
              <a:avLst/>
              <a:gdLst>
                <a:gd name="connsiteX0" fmla="*/ 530 w 268013"/>
                <a:gd name="connsiteY0" fmla="*/ 490 h 268013"/>
                <a:gd name="connsiteX1" fmla="*/ 268544 w 268013"/>
                <a:gd name="connsiteY1" fmla="*/ 490 h 268013"/>
                <a:gd name="connsiteX2" fmla="*/ 268544 w 268013"/>
                <a:gd name="connsiteY2" fmla="*/ 268504 h 268013"/>
                <a:gd name="connsiteX3" fmla="*/ 530 w 268013"/>
                <a:gd name="connsiteY3" fmla="*/ 26850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530" y="490"/>
                  </a:moveTo>
                  <a:lnTo>
                    <a:pt x="268544" y="490"/>
                  </a:lnTo>
                  <a:lnTo>
                    <a:pt x="268544" y="268504"/>
                  </a:lnTo>
                  <a:lnTo>
                    <a:pt x="530" y="26850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7" name="Forme libre 276">
              <a:extLst>
                <a:ext uri="{FF2B5EF4-FFF2-40B4-BE49-F238E27FC236}">
                  <a16:creationId xmlns:a16="http://schemas.microsoft.com/office/drawing/2014/main" id="{4AE14E63-7C54-27C0-BB0D-8BAF9D018718}"/>
                </a:ext>
              </a:extLst>
            </p:cNvPr>
            <p:cNvSpPr/>
            <p:nvPr/>
          </p:nvSpPr>
          <p:spPr>
            <a:xfrm>
              <a:off x="6122303" y="3484179"/>
              <a:ext cx="268013" cy="268013"/>
            </a:xfrm>
            <a:custGeom>
              <a:avLst/>
              <a:gdLst>
                <a:gd name="connsiteX0" fmla="*/ 650 w 268013"/>
                <a:gd name="connsiteY0" fmla="*/ 490 h 268013"/>
                <a:gd name="connsiteX1" fmla="*/ 268664 w 268013"/>
                <a:gd name="connsiteY1" fmla="*/ 490 h 268013"/>
                <a:gd name="connsiteX2" fmla="*/ 268664 w 268013"/>
                <a:gd name="connsiteY2" fmla="*/ 268504 h 268013"/>
                <a:gd name="connsiteX3" fmla="*/ 650 w 268013"/>
                <a:gd name="connsiteY3" fmla="*/ 26850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650" y="490"/>
                  </a:moveTo>
                  <a:lnTo>
                    <a:pt x="268664" y="490"/>
                  </a:lnTo>
                  <a:lnTo>
                    <a:pt x="268664" y="268504"/>
                  </a:lnTo>
                  <a:lnTo>
                    <a:pt x="650" y="26850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8" name="Forme libre 277">
              <a:extLst>
                <a:ext uri="{FF2B5EF4-FFF2-40B4-BE49-F238E27FC236}">
                  <a16:creationId xmlns:a16="http://schemas.microsoft.com/office/drawing/2014/main" id="{F24367B0-89B6-6932-A1D5-CB00CF756BFB}"/>
                </a:ext>
              </a:extLst>
            </p:cNvPr>
            <p:cNvSpPr/>
            <p:nvPr/>
          </p:nvSpPr>
          <p:spPr>
            <a:xfrm>
              <a:off x="6658331" y="3484179"/>
              <a:ext cx="268013" cy="268013"/>
            </a:xfrm>
            <a:custGeom>
              <a:avLst/>
              <a:gdLst>
                <a:gd name="connsiteX0" fmla="*/ 730 w 268013"/>
                <a:gd name="connsiteY0" fmla="*/ 490 h 268013"/>
                <a:gd name="connsiteX1" fmla="*/ 268744 w 268013"/>
                <a:gd name="connsiteY1" fmla="*/ 490 h 268013"/>
                <a:gd name="connsiteX2" fmla="*/ 268744 w 268013"/>
                <a:gd name="connsiteY2" fmla="*/ 268504 h 268013"/>
                <a:gd name="connsiteX3" fmla="*/ 730 w 268013"/>
                <a:gd name="connsiteY3" fmla="*/ 26850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730" y="490"/>
                  </a:moveTo>
                  <a:lnTo>
                    <a:pt x="268744" y="490"/>
                  </a:lnTo>
                  <a:lnTo>
                    <a:pt x="268744" y="268504"/>
                  </a:lnTo>
                  <a:lnTo>
                    <a:pt x="730" y="26850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9" name="Forme libre 278">
              <a:extLst>
                <a:ext uri="{FF2B5EF4-FFF2-40B4-BE49-F238E27FC236}">
                  <a16:creationId xmlns:a16="http://schemas.microsoft.com/office/drawing/2014/main" id="{5AB0F635-1A25-1887-CF72-BC56762779B5}"/>
                </a:ext>
              </a:extLst>
            </p:cNvPr>
            <p:cNvSpPr/>
            <p:nvPr/>
          </p:nvSpPr>
          <p:spPr>
            <a:xfrm>
              <a:off x="7194358" y="3484179"/>
              <a:ext cx="268013" cy="268013"/>
            </a:xfrm>
            <a:custGeom>
              <a:avLst/>
              <a:gdLst>
                <a:gd name="connsiteX0" fmla="*/ 810 w 268013"/>
                <a:gd name="connsiteY0" fmla="*/ 490 h 268013"/>
                <a:gd name="connsiteX1" fmla="*/ 268824 w 268013"/>
                <a:gd name="connsiteY1" fmla="*/ 490 h 268013"/>
                <a:gd name="connsiteX2" fmla="*/ 268824 w 268013"/>
                <a:gd name="connsiteY2" fmla="*/ 268504 h 268013"/>
                <a:gd name="connsiteX3" fmla="*/ 810 w 268013"/>
                <a:gd name="connsiteY3" fmla="*/ 26850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810" y="490"/>
                  </a:moveTo>
                  <a:lnTo>
                    <a:pt x="268824" y="490"/>
                  </a:lnTo>
                  <a:lnTo>
                    <a:pt x="268824" y="268504"/>
                  </a:lnTo>
                  <a:lnTo>
                    <a:pt x="810" y="26850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80" name="Forme libre 279">
              <a:extLst>
                <a:ext uri="{FF2B5EF4-FFF2-40B4-BE49-F238E27FC236}">
                  <a16:creationId xmlns:a16="http://schemas.microsoft.com/office/drawing/2014/main" id="{E67C4367-A83F-B845-697F-D23E6A06545E}"/>
                </a:ext>
              </a:extLst>
            </p:cNvPr>
            <p:cNvSpPr/>
            <p:nvPr/>
          </p:nvSpPr>
          <p:spPr>
            <a:xfrm>
              <a:off x="7730386" y="3484179"/>
              <a:ext cx="268013" cy="268013"/>
            </a:xfrm>
            <a:custGeom>
              <a:avLst/>
              <a:gdLst>
                <a:gd name="connsiteX0" fmla="*/ 890 w 268013"/>
                <a:gd name="connsiteY0" fmla="*/ 490 h 268013"/>
                <a:gd name="connsiteX1" fmla="*/ 268904 w 268013"/>
                <a:gd name="connsiteY1" fmla="*/ 490 h 268013"/>
                <a:gd name="connsiteX2" fmla="*/ 268904 w 268013"/>
                <a:gd name="connsiteY2" fmla="*/ 268504 h 268013"/>
                <a:gd name="connsiteX3" fmla="*/ 890 w 268013"/>
                <a:gd name="connsiteY3" fmla="*/ 26850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890" y="490"/>
                  </a:moveTo>
                  <a:lnTo>
                    <a:pt x="268904" y="490"/>
                  </a:lnTo>
                  <a:lnTo>
                    <a:pt x="268904" y="268504"/>
                  </a:lnTo>
                  <a:lnTo>
                    <a:pt x="890" y="26850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81" name="Forme libre 280">
              <a:extLst>
                <a:ext uri="{FF2B5EF4-FFF2-40B4-BE49-F238E27FC236}">
                  <a16:creationId xmlns:a16="http://schemas.microsoft.com/office/drawing/2014/main" id="{FA0F7415-7746-49CA-68F2-78AE2D57AA22}"/>
                </a:ext>
              </a:extLst>
            </p:cNvPr>
            <p:cNvSpPr/>
            <p:nvPr/>
          </p:nvSpPr>
          <p:spPr>
            <a:xfrm>
              <a:off x="8534427" y="3484179"/>
              <a:ext cx="268013" cy="268013"/>
            </a:xfrm>
            <a:custGeom>
              <a:avLst/>
              <a:gdLst>
                <a:gd name="connsiteX0" fmla="*/ 1010 w 268013"/>
                <a:gd name="connsiteY0" fmla="*/ 490 h 268013"/>
                <a:gd name="connsiteX1" fmla="*/ 269024 w 268013"/>
                <a:gd name="connsiteY1" fmla="*/ 490 h 268013"/>
                <a:gd name="connsiteX2" fmla="*/ 269024 w 268013"/>
                <a:gd name="connsiteY2" fmla="*/ 268504 h 268013"/>
                <a:gd name="connsiteX3" fmla="*/ 1010 w 268013"/>
                <a:gd name="connsiteY3" fmla="*/ 26850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1010" y="490"/>
                  </a:moveTo>
                  <a:lnTo>
                    <a:pt x="269024" y="490"/>
                  </a:lnTo>
                  <a:lnTo>
                    <a:pt x="269024" y="268504"/>
                  </a:lnTo>
                  <a:lnTo>
                    <a:pt x="1010" y="26850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82" name="Forme libre 281">
              <a:extLst>
                <a:ext uri="{FF2B5EF4-FFF2-40B4-BE49-F238E27FC236}">
                  <a16:creationId xmlns:a16="http://schemas.microsoft.com/office/drawing/2014/main" id="{74291D90-2B14-7FBC-64FE-1F5DC352B1F2}"/>
                </a:ext>
              </a:extLst>
            </p:cNvPr>
            <p:cNvSpPr/>
            <p:nvPr/>
          </p:nvSpPr>
          <p:spPr>
            <a:xfrm>
              <a:off x="2370110" y="3752193"/>
              <a:ext cx="268013" cy="268013"/>
            </a:xfrm>
            <a:custGeom>
              <a:avLst/>
              <a:gdLst>
                <a:gd name="connsiteX0" fmla="*/ 90 w 268013"/>
                <a:gd name="connsiteY0" fmla="*/ 530 h 268013"/>
                <a:gd name="connsiteX1" fmla="*/ 268104 w 268013"/>
                <a:gd name="connsiteY1" fmla="*/ 530 h 268013"/>
                <a:gd name="connsiteX2" fmla="*/ 268104 w 268013"/>
                <a:gd name="connsiteY2" fmla="*/ 268544 h 268013"/>
                <a:gd name="connsiteX3" fmla="*/ 90 w 268013"/>
                <a:gd name="connsiteY3" fmla="*/ 26854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90" y="530"/>
                  </a:moveTo>
                  <a:lnTo>
                    <a:pt x="268104" y="530"/>
                  </a:lnTo>
                  <a:lnTo>
                    <a:pt x="268104" y="268544"/>
                  </a:lnTo>
                  <a:lnTo>
                    <a:pt x="90" y="26854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83" name="Forme libre 282">
              <a:extLst>
                <a:ext uri="{FF2B5EF4-FFF2-40B4-BE49-F238E27FC236}">
                  <a16:creationId xmlns:a16="http://schemas.microsoft.com/office/drawing/2014/main" id="{4B66F868-17F1-D00C-A01D-080051F7DB59}"/>
                </a:ext>
              </a:extLst>
            </p:cNvPr>
            <p:cNvSpPr/>
            <p:nvPr/>
          </p:nvSpPr>
          <p:spPr>
            <a:xfrm>
              <a:off x="2638124" y="3752193"/>
              <a:ext cx="268013" cy="268013"/>
            </a:xfrm>
            <a:custGeom>
              <a:avLst/>
              <a:gdLst>
                <a:gd name="connsiteX0" fmla="*/ 130 w 268013"/>
                <a:gd name="connsiteY0" fmla="*/ 530 h 268013"/>
                <a:gd name="connsiteX1" fmla="*/ 268144 w 268013"/>
                <a:gd name="connsiteY1" fmla="*/ 530 h 268013"/>
                <a:gd name="connsiteX2" fmla="*/ 268144 w 268013"/>
                <a:gd name="connsiteY2" fmla="*/ 268544 h 268013"/>
                <a:gd name="connsiteX3" fmla="*/ 130 w 268013"/>
                <a:gd name="connsiteY3" fmla="*/ 26854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130" y="530"/>
                  </a:moveTo>
                  <a:lnTo>
                    <a:pt x="268144" y="530"/>
                  </a:lnTo>
                  <a:lnTo>
                    <a:pt x="268144" y="268544"/>
                  </a:lnTo>
                  <a:lnTo>
                    <a:pt x="130" y="26854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84" name="Forme libre 283">
              <a:extLst>
                <a:ext uri="{FF2B5EF4-FFF2-40B4-BE49-F238E27FC236}">
                  <a16:creationId xmlns:a16="http://schemas.microsoft.com/office/drawing/2014/main" id="{01491765-4A26-A3D5-7E3A-51100554E4AB}"/>
                </a:ext>
              </a:extLst>
            </p:cNvPr>
            <p:cNvSpPr/>
            <p:nvPr/>
          </p:nvSpPr>
          <p:spPr>
            <a:xfrm>
              <a:off x="2906137" y="3752193"/>
              <a:ext cx="268013" cy="268013"/>
            </a:xfrm>
            <a:custGeom>
              <a:avLst/>
              <a:gdLst>
                <a:gd name="connsiteX0" fmla="*/ 170 w 268013"/>
                <a:gd name="connsiteY0" fmla="*/ 530 h 268013"/>
                <a:gd name="connsiteX1" fmla="*/ 268184 w 268013"/>
                <a:gd name="connsiteY1" fmla="*/ 530 h 268013"/>
                <a:gd name="connsiteX2" fmla="*/ 268184 w 268013"/>
                <a:gd name="connsiteY2" fmla="*/ 268544 h 268013"/>
                <a:gd name="connsiteX3" fmla="*/ 170 w 268013"/>
                <a:gd name="connsiteY3" fmla="*/ 26854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170" y="530"/>
                  </a:moveTo>
                  <a:lnTo>
                    <a:pt x="268184" y="530"/>
                  </a:lnTo>
                  <a:lnTo>
                    <a:pt x="268184" y="268544"/>
                  </a:lnTo>
                  <a:lnTo>
                    <a:pt x="170" y="26854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85" name="Forme libre 284">
              <a:extLst>
                <a:ext uri="{FF2B5EF4-FFF2-40B4-BE49-F238E27FC236}">
                  <a16:creationId xmlns:a16="http://schemas.microsoft.com/office/drawing/2014/main" id="{FB8CC6D4-939C-0964-3189-8A890B37CF33}"/>
                </a:ext>
              </a:extLst>
            </p:cNvPr>
            <p:cNvSpPr/>
            <p:nvPr/>
          </p:nvSpPr>
          <p:spPr>
            <a:xfrm>
              <a:off x="3174151" y="3752193"/>
              <a:ext cx="268013" cy="268013"/>
            </a:xfrm>
            <a:custGeom>
              <a:avLst/>
              <a:gdLst>
                <a:gd name="connsiteX0" fmla="*/ 210 w 268013"/>
                <a:gd name="connsiteY0" fmla="*/ 530 h 268013"/>
                <a:gd name="connsiteX1" fmla="*/ 268224 w 268013"/>
                <a:gd name="connsiteY1" fmla="*/ 530 h 268013"/>
                <a:gd name="connsiteX2" fmla="*/ 268224 w 268013"/>
                <a:gd name="connsiteY2" fmla="*/ 268544 h 268013"/>
                <a:gd name="connsiteX3" fmla="*/ 210 w 268013"/>
                <a:gd name="connsiteY3" fmla="*/ 26854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210" y="530"/>
                  </a:moveTo>
                  <a:lnTo>
                    <a:pt x="268224" y="530"/>
                  </a:lnTo>
                  <a:lnTo>
                    <a:pt x="268224" y="268544"/>
                  </a:lnTo>
                  <a:lnTo>
                    <a:pt x="210" y="26854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86" name="Forme libre 285">
              <a:extLst>
                <a:ext uri="{FF2B5EF4-FFF2-40B4-BE49-F238E27FC236}">
                  <a16:creationId xmlns:a16="http://schemas.microsoft.com/office/drawing/2014/main" id="{05177417-BBAA-85BB-CA18-CD8E8E4E69BF}"/>
                </a:ext>
              </a:extLst>
            </p:cNvPr>
            <p:cNvSpPr/>
            <p:nvPr/>
          </p:nvSpPr>
          <p:spPr>
            <a:xfrm>
              <a:off x="3710179" y="3752193"/>
              <a:ext cx="268013" cy="268013"/>
            </a:xfrm>
            <a:custGeom>
              <a:avLst/>
              <a:gdLst>
                <a:gd name="connsiteX0" fmla="*/ 290 w 268013"/>
                <a:gd name="connsiteY0" fmla="*/ 530 h 268013"/>
                <a:gd name="connsiteX1" fmla="*/ 268304 w 268013"/>
                <a:gd name="connsiteY1" fmla="*/ 530 h 268013"/>
                <a:gd name="connsiteX2" fmla="*/ 268304 w 268013"/>
                <a:gd name="connsiteY2" fmla="*/ 268544 h 268013"/>
                <a:gd name="connsiteX3" fmla="*/ 290 w 268013"/>
                <a:gd name="connsiteY3" fmla="*/ 26854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290" y="530"/>
                  </a:moveTo>
                  <a:lnTo>
                    <a:pt x="268304" y="530"/>
                  </a:lnTo>
                  <a:lnTo>
                    <a:pt x="268304" y="268544"/>
                  </a:lnTo>
                  <a:lnTo>
                    <a:pt x="290" y="26854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87" name="Forme libre 286">
              <a:extLst>
                <a:ext uri="{FF2B5EF4-FFF2-40B4-BE49-F238E27FC236}">
                  <a16:creationId xmlns:a16="http://schemas.microsoft.com/office/drawing/2014/main" id="{45BFF8BA-371B-54DC-69A3-336491999529}"/>
                </a:ext>
              </a:extLst>
            </p:cNvPr>
            <p:cNvSpPr/>
            <p:nvPr/>
          </p:nvSpPr>
          <p:spPr>
            <a:xfrm>
              <a:off x="4514220" y="3752193"/>
              <a:ext cx="268013" cy="268013"/>
            </a:xfrm>
            <a:custGeom>
              <a:avLst/>
              <a:gdLst>
                <a:gd name="connsiteX0" fmla="*/ 410 w 268013"/>
                <a:gd name="connsiteY0" fmla="*/ 530 h 268013"/>
                <a:gd name="connsiteX1" fmla="*/ 268424 w 268013"/>
                <a:gd name="connsiteY1" fmla="*/ 530 h 268013"/>
                <a:gd name="connsiteX2" fmla="*/ 268424 w 268013"/>
                <a:gd name="connsiteY2" fmla="*/ 268544 h 268013"/>
                <a:gd name="connsiteX3" fmla="*/ 410 w 268013"/>
                <a:gd name="connsiteY3" fmla="*/ 26854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410" y="530"/>
                  </a:moveTo>
                  <a:lnTo>
                    <a:pt x="268424" y="530"/>
                  </a:lnTo>
                  <a:lnTo>
                    <a:pt x="268424" y="268544"/>
                  </a:lnTo>
                  <a:lnTo>
                    <a:pt x="410" y="26854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89" name="Forme libre 288">
              <a:extLst>
                <a:ext uri="{FF2B5EF4-FFF2-40B4-BE49-F238E27FC236}">
                  <a16:creationId xmlns:a16="http://schemas.microsoft.com/office/drawing/2014/main" id="{E71EBB14-0BE7-4D2C-720B-39F89AE2B219}"/>
                </a:ext>
              </a:extLst>
            </p:cNvPr>
            <p:cNvSpPr/>
            <p:nvPr/>
          </p:nvSpPr>
          <p:spPr>
            <a:xfrm>
              <a:off x="5050248" y="3752193"/>
              <a:ext cx="268013" cy="268013"/>
            </a:xfrm>
            <a:custGeom>
              <a:avLst/>
              <a:gdLst>
                <a:gd name="connsiteX0" fmla="*/ 490 w 268013"/>
                <a:gd name="connsiteY0" fmla="*/ 530 h 268013"/>
                <a:gd name="connsiteX1" fmla="*/ 268504 w 268013"/>
                <a:gd name="connsiteY1" fmla="*/ 530 h 268013"/>
                <a:gd name="connsiteX2" fmla="*/ 268504 w 268013"/>
                <a:gd name="connsiteY2" fmla="*/ 268544 h 268013"/>
                <a:gd name="connsiteX3" fmla="*/ 490 w 268013"/>
                <a:gd name="connsiteY3" fmla="*/ 26854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490" y="530"/>
                  </a:moveTo>
                  <a:lnTo>
                    <a:pt x="268504" y="530"/>
                  </a:lnTo>
                  <a:lnTo>
                    <a:pt x="268504" y="268544"/>
                  </a:lnTo>
                  <a:lnTo>
                    <a:pt x="490" y="26854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90" name="Forme libre 289">
              <a:extLst>
                <a:ext uri="{FF2B5EF4-FFF2-40B4-BE49-F238E27FC236}">
                  <a16:creationId xmlns:a16="http://schemas.microsoft.com/office/drawing/2014/main" id="{1DD02EC1-6D21-555F-15DD-EF99D9E938B4}"/>
                </a:ext>
              </a:extLst>
            </p:cNvPr>
            <p:cNvSpPr/>
            <p:nvPr/>
          </p:nvSpPr>
          <p:spPr>
            <a:xfrm>
              <a:off x="5318262" y="3752193"/>
              <a:ext cx="268013" cy="268013"/>
            </a:xfrm>
            <a:custGeom>
              <a:avLst/>
              <a:gdLst>
                <a:gd name="connsiteX0" fmla="*/ 530 w 268013"/>
                <a:gd name="connsiteY0" fmla="*/ 530 h 268013"/>
                <a:gd name="connsiteX1" fmla="*/ 268544 w 268013"/>
                <a:gd name="connsiteY1" fmla="*/ 530 h 268013"/>
                <a:gd name="connsiteX2" fmla="*/ 268544 w 268013"/>
                <a:gd name="connsiteY2" fmla="*/ 268544 h 268013"/>
                <a:gd name="connsiteX3" fmla="*/ 530 w 268013"/>
                <a:gd name="connsiteY3" fmla="*/ 26854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530" y="530"/>
                  </a:moveTo>
                  <a:lnTo>
                    <a:pt x="268544" y="530"/>
                  </a:lnTo>
                  <a:lnTo>
                    <a:pt x="268544" y="268544"/>
                  </a:lnTo>
                  <a:lnTo>
                    <a:pt x="530" y="26854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91" name="Forme libre 290">
              <a:extLst>
                <a:ext uri="{FF2B5EF4-FFF2-40B4-BE49-F238E27FC236}">
                  <a16:creationId xmlns:a16="http://schemas.microsoft.com/office/drawing/2014/main" id="{D8019962-F629-99E1-F63B-4566AFEC1B97}"/>
                </a:ext>
              </a:extLst>
            </p:cNvPr>
            <p:cNvSpPr/>
            <p:nvPr/>
          </p:nvSpPr>
          <p:spPr>
            <a:xfrm>
              <a:off x="6122303" y="3752193"/>
              <a:ext cx="268013" cy="268013"/>
            </a:xfrm>
            <a:custGeom>
              <a:avLst/>
              <a:gdLst>
                <a:gd name="connsiteX0" fmla="*/ 650 w 268013"/>
                <a:gd name="connsiteY0" fmla="*/ 530 h 268013"/>
                <a:gd name="connsiteX1" fmla="*/ 268664 w 268013"/>
                <a:gd name="connsiteY1" fmla="*/ 530 h 268013"/>
                <a:gd name="connsiteX2" fmla="*/ 268664 w 268013"/>
                <a:gd name="connsiteY2" fmla="*/ 268544 h 268013"/>
                <a:gd name="connsiteX3" fmla="*/ 650 w 268013"/>
                <a:gd name="connsiteY3" fmla="*/ 26854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650" y="530"/>
                  </a:moveTo>
                  <a:lnTo>
                    <a:pt x="268664" y="530"/>
                  </a:lnTo>
                  <a:lnTo>
                    <a:pt x="268664" y="268544"/>
                  </a:lnTo>
                  <a:lnTo>
                    <a:pt x="650" y="26854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92" name="Forme libre 291">
              <a:extLst>
                <a:ext uri="{FF2B5EF4-FFF2-40B4-BE49-F238E27FC236}">
                  <a16:creationId xmlns:a16="http://schemas.microsoft.com/office/drawing/2014/main" id="{0D325CEB-2569-639D-386D-468BE76830C6}"/>
                </a:ext>
              </a:extLst>
            </p:cNvPr>
            <p:cNvSpPr/>
            <p:nvPr/>
          </p:nvSpPr>
          <p:spPr>
            <a:xfrm>
              <a:off x="6926344" y="3752193"/>
              <a:ext cx="268013" cy="268013"/>
            </a:xfrm>
            <a:custGeom>
              <a:avLst/>
              <a:gdLst>
                <a:gd name="connsiteX0" fmla="*/ 770 w 268013"/>
                <a:gd name="connsiteY0" fmla="*/ 530 h 268013"/>
                <a:gd name="connsiteX1" fmla="*/ 268784 w 268013"/>
                <a:gd name="connsiteY1" fmla="*/ 530 h 268013"/>
                <a:gd name="connsiteX2" fmla="*/ 268784 w 268013"/>
                <a:gd name="connsiteY2" fmla="*/ 268544 h 268013"/>
                <a:gd name="connsiteX3" fmla="*/ 770 w 268013"/>
                <a:gd name="connsiteY3" fmla="*/ 26854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770" y="530"/>
                  </a:moveTo>
                  <a:lnTo>
                    <a:pt x="268784" y="530"/>
                  </a:lnTo>
                  <a:lnTo>
                    <a:pt x="268784" y="268544"/>
                  </a:lnTo>
                  <a:lnTo>
                    <a:pt x="770" y="26854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93" name="Forme libre 292">
              <a:extLst>
                <a:ext uri="{FF2B5EF4-FFF2-40B4-BE49-F238E27FC236}">
                  <a16:creationId xmlns:a16="http://schemas.microsoft.com/office/drawing/2014/main" id="{B0FDC9C7-959D-647B-3735-6BD171F932A1}"/>
                </a:ext>
              </a:extLst>
            </p:cNvPr>
            <p:cNvSpPr/>
            <p:nvPr/>
          </p:nvSpPr>
          <p:spPr>
            <a:xfrm>
              <a:off x="8534427" y="3752193"/>
              <a:ext cx="268013" cy="268013"/>
            </a:xfrm>
            <a:custGeom>
              <a:avLst/>
              <a:gdLst>
                <a:gd name="connsiteX0" fmla="*/ 1010 w 268013"/>
                <a:gd name="connsiteY0" fmla="*/ 530 h 268013"/>
                <a:gd name="connsiteX1" fmla="*/ 269024 w 268013"/>
                <a:gd name="connsiteY1" fmla="*/ 530 h 268013"/>
                <a:gd name="connsiteX2" fmla="*/ 269024 w 268013"/>
                <a:gd name="connsiteY2" fmla="*/ 268544 h 268013"/>
                <a:gd name="connsiteX3" fmla="*/ 1010 w 268013"/>
                <a:gd name="connsiteY3" fmla="*/ 26854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1010" y="530"/>
                  </a:moveTo>
                  <a:lnTo>
                    <a:pt x="269024" y="530"/>
                  </a:lnTo>
                  <a:lnTo>
                    <a:pt x="269024" y="268544"/>
                  </a:lnTo>
                  <a:lnTo>
                    <a:pt x="1010" y="26854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94" name="Forme libre 293">
              <a:extLst>
                <a:ext uri="{FF2B5EF4-FFF2-40B4-BE49-F238E27FC236}">
                  <a16:creationId xmlns:a16="http://schemas.microsoft.com/office/drawing/2014/main" id="{3BEF8F50-E3DF-512B-7363-6CF6C0AF7527}"/>
                </a:ext>
              </a:extLst>
            </p:cNvPr>
            <p:cNvSpPr/>
            <p:nvPr/>
          </p:nvSpPr>
          <p:spPr>
            <a:xfrm>
              <a:off x="2102096" y="4020206"/>
              <a:ext cx="268013" cy="268013"/>
            </a:xfrm>
            <a:custGeom>
              <a:avLst/>
              <a:gdLst>
                <a:gd name="connsiteX0" fmla="*/ 50 w 268013"/>
                <a:gd name="connsiteY0" fmla="*/ 570 h 268013"/>
                <a:gd name="connsiteX1" fmla="*/ 268064 w 268013"/>
                <a:gd name="connsiteY1" fmla="*/ 570 h 268013"/>
                <a:gd name="connsiteX2" fmla="*/ 268064 w 268013"/>
                <a:gd name="connsiteY2" fmla="*/ 268584 h 268013"/>
                <a:gd name="connsiteX3" fmla="*/ 50 w 268013"/>
                <a:gd name="connsiteY3" fmla="*/ 26858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50" y="570"/>
                  </a:moveTo>
                  <a:lnTo>
                    <a:pt x="268064" y="570"/>
                  </a:lnTo>
                  <a:lnTo>
                    <a:pt x="268064" y="268584"/>
                  </a:lnTo>
                  <a:lnTo>
                    <a:pt x="50" y="26858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95" name="Forme libre 294">
              <a:extLst>
                <a:ext uri="{FF2B5EF4-FFF2-40B4-BE49-F238E27FC236}">
                  <a16:creationId xmlns:a16="http://schemas.microsoft.com/office/drawing/2014/main" id="{B4CDF031-272F-D8C2-755A-B0A250903780}"/>
                </a:ext>
              </a:extLst>
            </p:cNvPr>
            <p:cNvSpPr/>
            <p:nvPr/>
          </p:nvSpPr>
          <p:spPr>
            <a:xfrm>
              <a:off x="2370110" y="4020206"/>
              <a:ext cx="268013" cy="268013"/>
            </a:xfrm>
            <a:custGeom>
              <a:avLst/>
              <a:gdLst>
                <a:gd name="connsiteX0" fmla="*/ 90 w 268013"/>
                <a:gd name="connsiteY0" fmla="*/ 570 h 268013"/>
                <a:gd name="connsiteX1" fmla="*/ 268104 w 268013"/>
                <a:gd name="connsiteY1" fmla="*/ 570 h 268013"/>
                <a:gd name="connsiteX2" fmla="*/ 268104 w 268013"/>
                <a:gd name="connsiteY2" fmla="*/ 268584 h 268013"/>
                <a:gd name="connsiteX3" fmla="*/ 90 w 268013"/>
                <a:gd name="connsiteY3" fmla="*/ 26858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90" y="570"/>
                  </a:moveTo>
                  <a:lnTo>
                    <a:pt x="268104" y="570"/>
                  </a:lnTo>
                  <a:lnTo>
                    <a:pt x="268104" y="268584"/>
                  </a:lnTo>
                  <a:lnTo>
                    <a:pt x="90" y="26858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96" name="Forme libre 295">
              <a:extLst>
                <a:ext uri="{FF2B5EF4-FFF2-40B4-BE49-F238E27FC236}">
                  <a16:creationId xmlns:a16="http://schemas.microsoft.com/office/drawing/2014/main" id="{D832EFA6-9CB3-2B73-64AC-B4C711277914}"/>
                </a:ext>
              </a:extLst>
            </p:cNvPr>
            <p:cNvSpPr/>
            <p:nvPr/>
          </p:nvSpPr>
          <p:spPr>
            <a:xfrm>
              <a:off x="2638124" y="4020206"/>
              <a:ext cx="268013" cy="268013"/>
            </a:xfrm>
            <a:custGeom>
              <a:avLst/>
              <a:gdLst>
                <a:gd name="connsiteX0" fmla="*/ 130 w 268013"/>
                <a:gd name="connsiteY0" fmla="*/ 570 h 268013"/>
                <a:gd name="connsiteX1" fmla="*/ 268144 w 268013"/>
                <a:gd name="connsiteY1" fmla="*/ 570 h 268013"/>
                <a:gd name="connsiteX2" fmla="*/ 268144 w 268013"/>
                <a:gd name="connsiteY2" fmla="*/ 268584 h 268013"/>
                <a:gd name="connsiteX3" fmla="*/ 130 w 268013"/>
                <a:gd name="connsiteY3" fmla="*/ 26858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130" y="570"/>
                  </a:moveTo>
                  <a:lnTo>
                    <a:pt x="268144" y="570"/>
                  </a:lnTo>
                  <a:lnTo>
                    <a:pt x="268144" y="268584"/>
                  </a:lnTo>
                  <a:lnTo>
                    <a:pt x="130" y="26858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97" name="Forme libre 296">
              <a:extLst>
                <a:ext uri="{FF2B5EF4-FFF2-40B4-BE49-F238E27FC236}">
                  <a16:creationId xmlns:a16="http://schemas.microsoft.com/office/drawing/2014/main" id="{F43C3DD9-821B-D512-FE61-741E7677CBC1}"/>
                </a:ext>
              </a:extLst>
            </p:cNvPr>
            <p:cNvSpPr/>
            <p:nvPr/>
          </p:nvSpPr>
          <p:spPr>
            <a:xfrm>
              <a:off x="3174151" y="4020206"/>
              <a:ext cx="268013" cy="268013"/>
            </a:xfrm>
            <a:custGeom>
              <a:avLst/>
              <a:gdLst>
                <a:gd name="connsiteX0" fmla="*/ 210 w 268013"/>
                <a:gd name="connsiteY0" fmla="*/ 570 h 268013"/>
                <a:gd name="connsiteX1" fmla="*/ 268224 w 268013"/>
                <a:gd name="connsiteY1" fmla="*/ 570 h 268013"/>
                <a:gd name="connsiteX2" fmla="*/ 268224 w 268013"/>
                <a:gd name="connsiteY2" fmla="*/ 268584 h 268013"/>
                <a:gd name="connsiteX3" fmla="*/ 210 w 268013"/>
                <a:gd name="connsiteY3" fmla="*/ 26858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210" y="570"/>
                  </a:moveTo>
                  <a:lnTo>
                    <a:pt x="268224" y="570"/>
                  </a:lnTo>
                  <a:lnTo>
                    <a:pt x="268224" y="268584"/>
                  </a:lnTo>
                  <a:lnTo>
                    <a:pt x="210" y="26858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98" name="Forme libre 297">
              <a:extLst>
                <a:ext uri="{FF2B5EF4-FFF2-40B4-BE49-F238E27FC236}">
                  <a16:creationId xmlns:a16="http://schemas.microsoft.com/office/drawing/2014/main" id="{D2A52BAA-ADE9-4ABB-5A78-C171FAB26589}"/>
                </a:ext>
              </a:extLst>
            </p:cNvPr>
            <p:cNvSpPr/>
            <p:nvPr/>
          </p:nvSpPr>
          <p:spPr>
            <a:xfrm>
              <a:off x="3442165" y="4020206"/>
              <a:ext cx="268013" cy="268013"/>
            </a:xfrm>
            <a:custGeom>
              <a:avLst/>
              <a:gdLst>
                <a:gd name="connsiteX0" fmla="*/ 250 w 268013"/>
                <a:gd name="connsiteY0" fmla="*/ 570 h 268013"/>
                <a:gd name="connsiteX1" fmla="*/ 268264 w 268013"/>
                <a:gd name="connsiteY1" fmla="*/ 570 h 268013"/>
                <a:gd name="connsiteX2" fmla="*/ 268264 w 268013"/>
                <a:gd name="connsiteY2" fmla="*/ 268584 h 268013"/>
                <a:gd name="connsiteX3" fmla="*/ 250 w 268013"/>
                <a:gd name="connsiteY3" fmla="*/ 26858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250" y="570"/>
                  </a:moveTo>
                  <a:lnTo>
                    <a:pt x="268264" y="570"/>
                  </a:lnTo>
                  <a:lnTo>
                    <a:pt x="268264" y="268584"/>
                  </a:lnTo>
                  <a:lnTo>
                    <a:pt x="250" y="26858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99" name="Forme libre 298">
              <a:extLst>
                <a:ext uri="{FF2B5EF4-FFF2-40B4-BE49-F238E27FC236}">
                  <a16:creationId xmlns:a16="http://schemas.microsoft.com/office/drawing/2014/main" id="{439D1695-E4F5-1F56-F3DC-18D9D4605C92}"/>
                </a:ext>
              </a:extLst>
            </p:cNvPr>
            <p:cNvSpPr/>
            <p:nvPr/>
          </p:nvSpPr>
          <p:spPr>
            <a:xfrm>
              <a:off x="4246206" y="4020206"/>
              <a:ext cx="268013" cy="268013"/>
            </a:xfrm>
            <a:custGeom>
              <a:avLst/>
              <a:gdLst>
                <a:gd name="connsiteX0" fmla="*/ 370 w 268013"/>
                <a:gd name="connsiteY0" fmla="*/ 570 h 268013"/>
                <a:gd name="connsiteX1" fmla="*/ 268384 w 268013"/>
                <a:gd name="connsiteY1" fmla="*/ 570 h 268013"/>
                <a:gd name="connsiteX2" fmla="*/ 268384 w 268013"/>
                <a:gd name="connsiteY2" fmla="*/ 268584 h 268013"/>
                <a:gd name="connsiteX3" fmla="*/ 370 w 268013"/>
                <a:gd name="connsiteY3" fmla="*/ 26858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370" y="570"/>
                  </a:moveTo>
                  <a:lnTo>
                    <a:pt x="268384" y="570"/>
                  </a:lnTo>
                  <a:lnTo>
                    <a:pt x="268384" y="268584"/>
                  </a:lnTo>
                  <a:lnTo>
                    <a:pt x="370" y="26858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00" name="Forme libre 299">
              <a:extLst>
                <a:ext uri="{FF2B5EF4-FFF2-40B4-BE49-F238E27FC236}">
                  <a16:creationId xmlns:a16="http://schemas.microsoft.com/office/drawing/2014/main" id="{2297FE19-2F84-C191-0269-1182FE54BE46}"/>
                </a:ext>
              </a:extLst>
            </p:cNvPr>
            <p:cNvSpPr/>
            <p:nvPr/>
          </p:nvSpPr>
          <p:spPr>
            <a:xfrm>
              <a:off x="6122303" y="4020206"/>
              <a:ext cx="268013" cy="268013"/>
            </a:xfrm>
            <a:custGeom>
              <a:avLst/>
              <a:gdLst>
                <a:gd name="connsiteX0" fmla="*/ 650 w 268013"/>
                <a:gd name="connsiteY0" fmla="*/ 570 h 268013"/>
                <a:gd name="connsiteX1" fmla="*/ 268664 w 268013"/>
                <a:gd name="connsiteY1" fmla="*/ 570 h 268013"/>
                <a:gd name="connsiteX2" fmla="*/ 268664 w 268013"/>
                <a:gd name="connsiteY2" fmla="*/ 268584 h 268013"/>
                <a:gd name="connsiteX3" fmla="*/ 650 w 268013"/>
                <a:gd name="connsiteY3" fmla="*/ 26858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650" y="570"/>
                  </a:moveTo>
                  <a:lnTo>
                    <a:pt x="268664" y="570"/>
                  </a:lnTo>
                  <a:lnTo>
                    <a:pt x="268664" y="268584"/>
                  </a:lnTo>
                  <a:lnTo>
                    <a:pt x="650" y="26858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01" name="Forme libre 300">
              <a:extLst>
                <a:ext uri="{FF2B5EF4-FFF2-40B4-BE49-F238E27FC236}">
                  <a16:creationId xmlns:a16="http://schemas.microsoft.com/office/drawing/2014/main" id="{F6092AC1-6EBC-511F-8100-C2F29CAFD2B7}"/>
                </a:ext>
              </a:extLst>
            </p:cNvPr>
            <p:cNvSpPr/>
            <p:nvPr/>
          </p:nvSpPr>
          <p:spPr>
            <a:xfrm>
              <a:off x="6390317" y="4020206"/>
              <a:ext cx="268013" cy="268013"/>
            </a:xfrm>
            <a:custGeom>
              <a:avLst/>
              <a:gdLst>
                <a:gd name="connsiteX0" fmla="*/ 690 w 268013"/>
                <a:gd name="connsiteY0" fmla="*/ 570 h 268013"/>
                <a:gd name="connsiteX1" fmla="*/ 268704 w 268013"/>
                <a:gd name="connsiteY1" fmla="*/ 570 h 268013"/>
                <a:gd name="connsiteX2" fmla="*/ 268704 w 268013"/>
                <a:gd name="connsiteY2" fmla="*/ 268584 h 268013"/>
                <a:gd name="connsiteX3" fmla="*/ 690 w 268013"/>
                <a:gd name="connsiteY3" fmla="*/ 26858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690" y="570"/>
                  </a:moveTo>
                  <a:lnTo>
                    <a:pt x="268704" y="570"/>
                  </a:lnTo>
                  <a:lnTo>
                    <a:pt x="268704" y="268584"/>
                  </a:lnTo>
                  <a:lnTo>
                    <a:pt x="690" y="26858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02" name="Forme libre 301">
              <a:extLst>
                <a:ext uri="{FF2B5EF4-FFF2-40B4-BE49-F238E27FC236}">
                  <a16:creationId xmlns:a16="http://schemas.microsoft.com/office/drawing/2014/main" id="{964D2EF3-01AD-1133-9345-E53B4BC29143}"/>
                </a:ext>
              </a:extLst>
            </p:cNvPr>
            <p:cNvSpPr/>
            <p:nvPr/>
          </p:nvSpPr>
          <p:spPr>
            <a:xfrm>
              <a:off x="6658331" y="4020206"/>
              <a:ext cx="268013" cy="268013"/>
            </a:xfrm>
            <a:custGeom>
              <a:avLst/>
              <a:gdLst>
                <a:gd name="connsiteX0" fmla="*/ 730 w 268013"/>
                <a:gd name="connsiteY0" fmla="*/ 570 h 268013"/>
                <a:gd name="connsiteX1" fmla="*/ 268744 w 268013"/>
                <a:gd name="connsiteY1" fmla="*/ 570 h 268013"/>
                <a:gd name="connsiteX2" fmla="*/ 268744 w 268013"/>
                <a:gd name="connsiteY2" fmla="*/ 268584 h 268013"/>
                <a:gd name="connsiteX3" fmla="*/ 730 w 268013"/>
                <a:gd name="connsiteY3" fmla="*/ 26858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730" y="570"/>
                  </a:moveTo>
                  <a:lnTo>
                    <a:pt x="268744" y="570"/>
                  </a:lnTo>
                  <a:lnTo>
                    <a:pt x="268744" y="268584"/>
                  </a:lnTo>
                  <a:lnTo>
                    <a:pt x="730" y="26858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03" name="Forme libre 302">
              <a:extLst>
                <a:ext uri="{FF2B5EF4-FFF2-40B4-BE49-F238E27FC236}">
                  <a16:creationId xmlns:a16="http://schemas.microsoft.com/office/drawing/2014/main" id="{85CF3F35-748D-DFBE-DDB0-A9882F53EE80}"/>
                </a:ext>
              </a:extLst>
            </p:cNvPr>
            <p:cNvSpPr/>
            <p:nvPr/>
          </p:nvSpPr>
          <p:spPr>
            <a:xfrm>
              <a:off x="7194358" y="4020206"/>
              <a:ext cx="268013" cy="268013"/>
            </a:xfrm>
            <a:custGeom>
              <a:avLst/>
              <a:gdLst>
                <a:gd name="connsiteX0" fmla="*/ 810 w 268013"/>
                <a:gd name="connsiteY0" fmla="*/ 570 h 268013"/>
                <a:gd name="connsiteX1" fmla="*/ 268824 w 268013"/>
                <a:gd name="connsiteY1" fmla="*/ 570 h 268013"/>
                <a:gd name="connsiteX2" fmla="*/ 268824 w 268013"/>
                <a:gd name="connsiteY2" fmla="*/ 268584 h 268013"/>
                <a:gd name="connsiteX3" fmla="*/ 810 w 268013"/>
                <a:gd name="connsiteY3" fmla="*/ 26858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810" y="570"/>
                  </a:moveTo>
                  <a:lnTo>
                    <a:pt x="268824" y="570"/>
                  </a:lnTo>
                  <a:lnTo>
                    <a:pt x="268824" y="268584"/>
                  </a:lnTo>
                  <a:lnTo>
                    <a:pt x="810" y="26858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04" name="Forme libre 303">
              <a:extLst>
                <a:ext uri="{FF2B5EF4-FFF2-40B4-BE49-F238E27FC236}">
                  <a16:creationId xmlns:a16="http://schemas.microsoft.com/office/drawing/2014/main" id="{5F6E40BB-DF3B-C687-D03F-AF1293034401}"/>
                </a:ext>
              </a:extLst>
            </p:cNvPr>
            <p:cNvSpPr/>
            <p:nvPr/>
          </p:nvSpPr>
          <p:spPr>
            <a:xfrm>
              <a:off x="8266413" y="4020206"/>
              <a:ext cx="268013" cy="268013"/>
            </a:xfrm>
            <a:custGeom>
              <a:avLst/>
              <a:gdLst>
                <a:gd name="connsiteX0" fmla="*/ 970 w 268013"/>
                <a:gd name="connsiteY0" fmla="*/ 570 h 268013"/>
                <a:gd name="connsiteX1" fmla="*/ 268984 w 268013"/>
                <a:gd name="connsiteY1" fmla="*/ 570 h 268013"/>
                <a:gd name="connsiteX2" fmla="*/ 268984 w 268013"/>
                <a:gd name="connsiteY2" fmla="*/ 268584 h 268013"/>
                <a:gd name="connsiteX3" fmla="*/ 970 w 268013"/>
                <a:gd name="connsiteY3" fmla="*/ 26858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970" y="570"/>
                  </a:moveTo>
                  <a:lnTo>
                    <a:pt x="268984" y="570"/>
                  </a:lnTo>
                  <a:lnTo>
                    <a:pt x="268984" y="268584"/>
                  </a:lnTo>
                  <a:lnTo>
                    <a:pt x="970" y="26858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05" name="Forme libre 304">
              <a:extLst>
                <a:ext uri="{FF2B5EF4-FFF2-40B4-BE49-F238E27FC236}">
                  <a16:creationId xmlns:a16="http://schemas.microsoft.com/office/drawing/2014/main" id="{80E31A18-BDFE-632E-4E6B-138D3F6BA4E9}"/>
                </a:ext>
              </a:extLst>
            </p:cNvPr>
            <p:cNvSpPr/>
            <p:nvPr/>
          </p:nvSpPr>
          <p:spPr>
            <a:xfrm>
              <a:off x="2102096" y="4288220"/>
              <a:ext cx="268013" cy="268013"/>
            </a:xfrm>
            <a:custGeom>
              <a:avLst/>
              <a:gdLst>
                <a:gd name="connsiteX0" fmla="*/ 50 w 268013"/>
                <a:gd name="connsiteY0" fmla="*/ 610 h 268013"/>
                <a:gd name="connsiteX1" fmla="*/ 268064 w 268013"/>
                <a:gd name="connsiteY1" fmla="*/ 610 h 268013"/>
                <a:gd name="connsiteX2" fmla="*/ 268064 w 268013"/>
                <a:gd name="connsiteY2" fmla="*/ 268624 h 268013"/>
                <a:gd name="connsiteX3" fmla="*/ 50 w 268013"/>
                <a:gd name="connsiteY3" fmla="*/ 26862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50" y="610"/>
                  </a:moveTo>
                  <a:lnTo>
                    <a:pt x="268064" y="610"/>
                  </a:lnTo>
                  <a:lnTo>
                    <a:pt x="268064" y="268624"/>
                  </a:lnTo>
                  <a:lnTo>
                    <a:pt x="50" y="26862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06" name="Forme libre 305">
              <a:extLst>
                <a:ext uri="{FF2B5EF4-FFF2-40B4-BE49-F238E27FC236}">
                  <a16:creationId xmlns:a16="http://schemas.microsoft.com/office/drawing/2014/main" id="{B9C68CA9-2BB4-2391-74DE-F1CD3A883C9B}"/>
                </a:ext>
              </a:extLst>
            </p:cNvPr>
            <p:cNvSpPr/>
            <p:nvPr/>
          </p:nvSpPr>
          <p:spPr>
            <a:xfrm>
              <a:off x="2638124" y="4288220"/>
              <a:ext cx="268013" cy="268013"/>
            </a:xfrm>
            <a:custGeom>
              <a:avLst/>
              <a:gdLst>
                <a:gd name="connsiteX0" fmla="*/ 130 w 268013"/>
                <a:gd name="connsiteY0" fmla="*/ 610 h 268013"/>
                <a:gd name="connsiteX1" fmla="*/ 268144 w 268013"/>
                <a:gd name="connsiteY1" fmla="*/ 610 h 268013"/>
                <a:gd name="connsiteX2" fmla="*/ 268144 w 268013"/>
                <a:gd name="connsiteY2" fmla="*/ 268624 h 268013"/>
                <a:gd name="connsiteX3" fmla="*/ 130 w 268013"/>
                <a:gd name="connsiteY3" fmla="*/ 26862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130" y="610"/>
                  </a:moveTo>
                  <a:lnTo>
                    <a:pt x="268144" y="610"/>
                  </a:lnTo>
                  <a:lnTo>
                    <a:pt x="268144" y="268624"/>
                  </a:lnTo>
                  <a:lnTo>
                    <a:pt x="130" y="26862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07" name="Forme libre 306">
              <a:extLst>
                <a:ext uri="{FF2B5EF4-FFF2-40B4-BE49-F238E27FC236}">
                  <a16:creationId xmlns:a16="http://schemas.microsoft.com/office/drawing/2014/main" id="{9398BC98-BF47-ADEE-05E2-473CF0DF6914}"/>
                </a:ext>
              </a:extLst>
            </p:cNvPr>
            <p:cNvSpPr/>
            <p:nvPr/>
          </p:nvSpPr>
          <p:spPr>
            <a:xfrm>
              <a:off x="3174151" y="4288220"/>
              <a:ext cx="268013" cy="268013"/>
            </a:xfrm>
            <a:custGeom>
              <a:avLst/>
              <a:gdLst>
                <a:gd name="connsiteX0" fmla="*/ 210 w 268013"/>
                <a:gd name="connsiteY0" fmla="*/ 610 h 268013"/>
                <a:gd name="connsiteX1" fmla="*/ 268224 w 268013"/>
                <a:gd name="connsiteY1" fmla="*/ 610 h 268013"/>
                <a:gd name="connsiteX2" fmla="*/ 268224 w 268013"/>
                <a:gd name="connsiteY2" fmla="*/ 268624 h 268013"/>
                <a:gd name="connsiteX3" fmla="*/ 210 w 268013"/>
                <a:gd name="connsiteY3" fmla="*/ 26862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210" y="610"/>
                  </a:moveTo>
                  <a:lnTo>
                    <a:pt x="268224" y="610"/>
                  </a:lnTo>
                  <a:lnTo>
                    <a:pt x="268224" y="268624"/>
                  </a:lnTo>
                  <a:lnTo>
                    <a:pt x="210" y="26862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08" name="Forme libre 307">
              <a:extLst>
                <a:ext uri="{FF2B5EF4-FFF2-40B4-BE49-F238E27FC236}">
                  <a16:creationId xmlns:a16="http://schemas.microsoft.com/office/drawing/2014/main" id="{9C53C34B-4219-A1D2-2E59-45DE9F0CB226}"/>
                </a:ext>
              </a:extLst>
            </p:cNvPr>
            <p:cNvSpPr/>
            <p:nvPr/>
          </p:nvSpPr>
          <p:spPr>
            <a:xfrm>
              <a:off x="3442165" y="4288220"/>
              <a:ext cx="268013" cy="268013"/>
            </a:xfrm>
            <a:custGeom>
              <a:avLst/>
              <a:gdLst>
                <a:gd name="connsiteX0" fmla="*/ 250 w 268013"/>
                <a:gd name="connsiteY0" fmla="*/ 610 h 268013"/>
                <a:gd name="connsiteX1" fmla="*/ 268264 w 268013"/>
                <a:gd name="connsiteY1" fmla="*/ 610 h 268013"/>
                <a:gd name="connsiteX2" fmla="*/ 268264 w 268013"/>
                <a:gd name="connsiteY2" fmla="*/ 268624 h 268013"/>
                <a:gd name="connsiteX3" fmla="*/ 250 w 268013"/>
                <a:gd name="connsiteY3" fmla="*/ 26862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250" y="610"/>
                  </a:moveTo>
                  <a:lnTo>
                    <a:pt x="268264" y="610"/>
                  </a:lnTo>
                  <a:lnTo>
                    <a:pt x="268264" y="268624"/>
                  </a:lnTo>
                  <a:lnTo>
                    <a:pt x="250" y="26862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09" name="Forme libre 308">
              <a:extLst>
                <a:ext uri="{FF2B5EF4-FFF2-40B4-BE49-F238E27FC236}">
                  <a16:creationId xmlns:a16="http://schemas.microsoft.com/office/drawing/2014/main" id="{A71C88A7-324B-4D62-29B3-18371411BA10}"/>
                </a:ext>
              </a:extLst>
            </p:cNvPr>
            <p:cNvSpPr/>
            <p:nvPr/>
          </p:nvSpPr>
          <p:spPr>
            <a:xfrm>
              <a:off x="3710179" y="4288220"/>
              <a:ext cx="268013" cy="268013"/>
            </a:xfrm>
            <a:custGeom>
              <a:avLst/>
              <a:gdLst>
                <a:gd name="connsiteX0" fmla="*/ 290 w 268013"/>
                <a:gd name="connsiteY0" fmla="*/ 610 h 268013"/>
                <a:gd name="connsiteX1" fmla="*/ 268304 w 268013"/>
                <a:gd name="connsiteY1" fmla="*/ 610 h 268013"/>
                <a:gd name="connsiteX2" fmla="*/ 268304 w 268013"/>
                <a:gd name="connsiteY2" fmla="*/ 268624 h 268013"/>
                <a:gd name="connsiteX3" fmla="*/ 290 w 268013"/>
                <a:gd name="connsiteY3" fmla="*/ 26862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290" y="610"/>
                  </a:moveTo>
                  <a:lnTo>
                    <a:pt x="268304" y="610"/>
                  </a:lnTo>
                  <a:lnTo>
                    <a:pt x="268304" y="268624"/>
                  </a:lnTo>
                  <a:lnTo>
                    <a:pt x="290" y="26862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0" name="Forme libre 309">
              <a:extLst>
                <a:ext uri="{FF2B5EF4-FFF2-40B4-BE49-F238E27FC236}">
                  <a16:creationId xmlns:a16="http://schemas.microsoft.com/office/drawing/2014/main" id="{FFEFF60D-62B4-5385-05A0-52577D3E8526}"/>
                </a:ext>
              </a:extLst>
            </p:cNvPr>
            <p:cNvSpPr/>
            <p:nvPr/>
          </p:nvSpPr>
          <p:spPr>
            <a:xfrm>
              <a:off x="3978193" y="4288220"/>
              <a:ext cx="268013" cy="268013"/>
            </a:xfrm>
            <a:custGeom>
              <a:avLst/>
              <a:gdLst>
                <a:gd name="connsiteX0" fmla="*/ 330 w 268013"/>
                <a:gd name="connsiteY0" fmla="*/ 610 h 268013"/>
                <a:gd name="connsiteX1" fmla="*/ 268344 w 268013"/>
                <a:gd name="connsiteY1" fmla="*/ 610 h 268013"/>
                <a:gd name="connsiteX2" fmla="*/ 268344 w 268013"/>
                <a:gd name="connsiteY2" fmla="*/ 268624 h 268013"/>
                <a:gd name="connsiteX3" fmla="*/ 330 w 268013"/>
                <a:gd name="connsiteY3" fmla="*/ 26862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330" y="610"/>
                  </a:moveTo>
                  <a:lnTo>
                    <a:pt x="268344" y="610"/>
                  </a:lnTo>
                  <a:lnTo>
                    <a:pt x="268344" y="268624"/>
                  </a:lnTo>
                  <a:lnTo>
                    <a:pt x="330" y="26862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1" name="Forme libre 310">
              <a:extLst>
                <a:ext uri="{FF2B5EF4-FFF2-40B4-BE49-F238E27FC236}">
                  <a16:creationId xmlns:a16="http://schemas.microsoft.com/office/drawing/2014/main" id="{11B7788A-00EE-9354-A2F1-25746C2267BE}"/>
                </a:ext>
              </a:extLst>
            </p:cNvPr>
            <p:cNvSpPr/>
            <p:nvPr/>
          </p:nvSpPr>
          <p:spPr>
            <a:xfrm>
              <a:off x="4514220" y="4288220"/>
              <a:ext cx="268013" cy="268013"/>
            </a:xfrm>
            <a:custGeom>
              <a:avLst/>
              <a:gdLst>
                <a:gd name="connsiteX0" fmla="*/ 410 w 268013"/>
                <a:gd name="connsiteY0" fmla="*/ 610 h 268013"/>
                <a:gd name="connsiteX1" fmla="*/ 268424 w 268013"/>
                <a:gd name="connsiteY1" fmla="*/ 610 h 268013"/>
                <a:gd name="connsiteX2" fmla="*/ 268424 w 268013"/>
                <a:gd name="connsiteY2" fmla="*/ 268624 h 268013"/>
                <a:gd name="connsiteX3" fmla="*/ 410 w 268013"/>
                <a:gd name="connsiteY3" fmla="*/ 26862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410" y="610"/>
                  </a:moveTo>
                  <a:lnTo>
                    <a:pt x="268424" y="610"/>
                  </a:lnTo>
                  <a:lnTo>
                    <a:pt x="268424" y="268624"/>
                  </a:lnTo>
                  <a:lnTo>
                    <a:pt x="410" y="26862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2" name="Forme libre 311">
              <a:extLst>
                <a:ext uri="{FF2B5EF4-FFF2-40B4-BE49-F238E27FC236}">
                  <a16:creationId xmlns:a16="http://schemas.microsoft.com/office/drawing/2014/main" id="{6BDB22B4-7BE1-BC76-137B-5BB829D09BBC}"/>
                </a:ext>
              </a:extLst>
            </p:cNvPr>
            <p:cNvSpPr/>
            <p:nvPr/>
          </p:nvSpPr>
          <p:spPr>
            <a:xfrm>
              <a:off x="4782234" y="4288220"/>
              <a:ext cx="268013" cy="268013"/>
            </a:xfrm>
            <a:custGeom>
              <a:avLst/>
              <a:gdLst>
                <a:gd name="connsiteX0" fmla="*/ 450 w 268013"/>
                <a:gd name="connsiteY0" fmla="*/ 610 h 268013"/>
                <a:gd name="connsiteX1" fmla="*/ 268464 w 268013"/>
                <a:gd name="connsiteY1" fmla="*/ 610 h 268013"/>
                <a:gd name="connsiteX2" fmla="*/ 268464 w 268013"/>
                <a:gd name="connsiteY2" fmla="*/ 268624 h 268013"/>
                <a:gd name="connsiteX3" fmla="*/ 450 w 268013"/>
                <a:gd name="connsiteY3" fmla="*/ 26862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450" y="610"/>
                  </a:moveTo>
                  <a:lnTo>
                    <a:pt x="268464" y="610"/>
                  </a:lnTo>
                  <a:lnTo>
                    <a:pt x="268464" y="268624"/>
                  </a:lnTo>
                  <a:lnTo>
                    <a:pt x="450" y="26862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3" name="Forme libre 312">
              <a:extLst>
                <a:ext uri="{FF2B5EF4-FFF2-40B4-BE49-F238E27FC236}">
                  <a16:creationId xmlns:a16="http://schemas.microsoft.com/office/drawing/2014/main" id="{04BE3134-B06A-2287-0317-EC03DA0C3B40}"/>
                </a:ext>
              </a:extLst>
            </p:cNvPr>
            <p:cNvSpPr/>
            <p:nvPr/>
          </p:nvSpPr>
          <p:spPr>
            <a:xfrm>
              <a:off x="5050248" y="4288220"/>
              <a:ext cx="268013" cy="268013"/>
            </a:xfrm>
            <a:custGeom>
              <a:avLst/>
              <a:gdLst>
                <a:gd name="connsiteX0" fmla="*/ 490 w 268013"/>
                <a:gd name="connsiteY0" fmla="*/ 610 h 268013"/>
                <a:gd name="connsiteX1" fmla="*/ 268504 w 268013"/>
                <a:gd name="connsiteY1" fmla="*/ 610 h 268013"/>
                <a:gd name="connsiteX2" fmla="*/ 268504 w 268013"/>
                <a:gd name="connsiteY2" fmla="*/ 268624 h 268013"/>
                <a:gd name="connsiteX3" fmla="*/ 490 w 268013"/>
                <a:gd name="connsiteY3" fmla="*/ 26862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490" y="610"/>
                  </a:moveTo>
                  <a:lnTo>
                    <a:pt x="268504" y="610"/>
                  </a:lnTo>
                  <a:lnTo>
                    <a:pt x="268504" y="268624"/>
                  </a:lnTo>
                  <a:lnTo>
                    <a:pt x="490" y="26862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4" name="Forme libre 313">
              <a:extLst>
                <a:ext uri="{FF2B5EF4-FFF2-40B4-BE49-F238E27FC236}">
                  <a16:creationId xmlns:a16="http://schemas.microsoft.com/office/drawing/2014/main" id="{009DF7FC-726E-0B59-65F3-1FC5D55DCFBA}"/>
                </a:ext>
              </a:extLst>
            </p:cNvPr>
            <p:cNvSpPr/>
            <p:nvPr/>
          </p:nvSpPr>
          <p:spPr>
            <a:xfrm>
              <a:off x="5318262" y="4288220"/>
              <a:ext cx="268013" cy="268013"/>
            </a:xfrm>
            <a:custGeom>
              <a:avLst/>
              <a:gdLst>
                <a:gd name="connsiteX0" fmla="*/ 530 w 268013"/>
                <a:gd name="connsiteY0" fmla="*/ 610 h 268013"/>
                <a:gd name="connsiteX1" fmla="*/ 268544 w 268013"/>
                <a:gd name="connsiteY1" fmla="*/ 610 h 268013"/>
                <a:gd name="connsiteX2" fmla="*/ 268544 w 268013"/>
                <a:gd name="connsiteY2" fmla="*/ 268624 h 268013"/>
                <a:gd name="connsiteX3" fmla="*/ 530 w 268013"/>
                <a:gd name="connsiteY3" fmla="*/ 26862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530" y="610"/>
                  </a:moveTo>
                  <a:lnTo>
                    <a:pt x="268544" y="610"/>
                  </a:lnTo>
                  <a:lnTo>
                    <a:pt x="268544" y="268624"/>
                  </a:lnTo>
                  <a:lnTo>
                    <a:pt x="530" y="26862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5" name="Forme libre 314">
              <a:extLst>
                <a:ext uri="{FF2B5EF4-FFF2-40B4-BE49-F238E27FC236}">
                  <a16:creationId xmlns:a16="http://schemas.microsoft.com/office/drawing/2014/main" id="{FC45CDB4-F29D-6362-E620-E5EC3E0E4765}"/>
                </a:ext>
              </a:extLst>
            </p:cNvPr>
            <p:cNvSpPr/>
            <p:nvPr/>
          </p:nvSpPr>
          <p:spPr>
            <a:xfrm>
              <a:off x="5854289" y="4288220"/>
              <a:ext cx="268013" cy="268013"/>
            </a:xfrm>
            <a:custGeom>
              <a:avLst/>
              <a:gdLst>
                <a:gd name="connsiteX0" fmla="*/ 610 w 268013"/>
                <a:gd name="connsiteY0" fmla="*/ 610 h 268013"/>
                <a:gd name="connsiteX1" fmla="*/ 268624 w 268013"/>
                <a:gd name="connsiteY1" fmla="*/ 610 h 268013"/>
                <a:gd name="connsiteX2" fmla="*/ 268624 w 268013"/>
                <a:gd name="connsiteY2" fmla="*/ 268624 h 268013"/>
                <a:gd name="connsiteX3" fmla="*/ 610 w 268013"/>
                <a:gd name="connsiteY3" fmla="*/ 26862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610" y="610"/>
                  </a:moveTo>
                  <a:lnTo>
                    <a:pt x="268624" y="610"/>
                  </a:lnTo>
                  <a:lnTo>
                    <a:pt x="268624" y="268624"/>
                  </a:lnTo>
                  <a:lnTo>
                    <a:pt x="610" y="26862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6" name="Forme libre 315">
              <a:extLst>
                <a:ext uri="{FF2B5EF4-FFF2-40B4-BE49-F238E27FC236}">
                  <a16:creationId xmlns:a16="http://schemas.microsoft.com/office/drawing/2014/main" id="{37BCF4A6-42C7-385B-AAC5-848B86992AFB}"/>
                </a:ext>
              </a:extLst>
            </p:cNvPr>
            <p:cNvSpPr/>
            <p:nvPr/>
          </p:nvSpPr>
          <p:spPr>
            <a:xfrm>
              <a:off x="6122303" y="4288220"/>
              <a:ext cx="268013" cy="268013"/>
            </a:xfrm>
            <a:custGeom>
              <a:avLst/>
              <a:gdLst>
                <a:gd name="connsiteX0" fmla="*/ 650 w 268013"/>
                <a:gd name="connsiteY0" fmla="*/ 610 h 268013"/>
                <a:gd name="connsiteX1" fmla="*/ 268664 w 268013"/>
                <a:gd name="connsiteY1" fmla="*/ 610 h 268013"/>
                <a:gd name="connsiteX2" fmla="*/ 268664 w 268013"/>
                <a:gd name="connsiteY2" fmla="*/ 268624 h 268013"/>
                <a:gd name="connsiteX3" fmla="*/ 650 w 268013"/>
                <a:gd name="connsiteY3" fmla="*/ 26862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650" y="610"/>
                  </a:moveTo>
                  <a:lnTo>
                    <a:pt x="268664" y="610"/>
                  </a:lnTo>
                  <a:lnTo>
                    <a:pt x="268664" y="268624"/>
                  </a:lnTo>
                  <a:lnTo>
                    <a:pt x="650" y="26862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7" name="Forme libre 316">
              <a:extLst>
                <a:ext uri="{FF2B5EF4-FFF2-40B4-BE49-F238E27FC236}">
                  <a16:creationId xmlns:a16="http://schemas.microsoft.com/office/drawing/2014/main" id="{531D73A9-8F4C-B835-C0BD-CB644B264D57}"/>
                </a:ext>
              </a:extLst>
            </p:cNvPr>
            <p:cNvSpPr/>
            <p:nvPr/>
          </p:nvSpPr>
          <p:spPr>
            <a:xfrm>
              <a:off x="6390317" y="4288220"/>
              <a:ext cx="268013" cy="268013"/>
            </a:xfrm>
            <a:custGeom>
              <a:avLst/>
              <a:gdLst>
                <a:gd name="connsiteX0" fmla="*/ 690 w 268013"/>
                <a:gd name="connsiteY0" fmla="*/ 610 h 268013"/>
                <a:gd name="connsiteX1" fmla="*/ 268704 w 268013"/>
                <a:gd name="connsiteY1" fmla="*/ 610 h 268013"/>
                <a:gd name="connsiteX2" fmla="*/ 268704 w 268013"/>
                <a:gd name="connsiteY2" fmla="*/ 268624 h 268013"/>
                <a:gd name="connsiteX3" fmla="*/ 690 w 268013"/>
                <a:gd name="connsiteY3" fmla="*/ 26862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690" y="610"/>
                  </a:moveTo>
                  <a:lnTo>
                    <a:pt x="268704" y="610"/>
                  </a:lnTo>
                  <a:lnTo>
                    <a:pt x="268704" y="268624"/>
                  </a:lnTo>
                  <a:lnTo>
                    <a:pt x="690" y="26862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8" name="Forme libre 317">
              <a:extLst>
                <a:ext uri="{FF2B5EF4-FFF2-40B4-BE49-F238E27FC236}">
                  <a16:creationId xmlns:a16="http://schemas.microsoft.com/office/drawing/2014/main" id="{505988C9-5091-7EB1-3BC5-02A1195FF7EA}"/>
                </a:ext>
              </a:extLst>
            </p:cNvPr>
            <p:cNvSpPr/>
            <p:nvPr/>
          </p:nvSpPr>
          <p:spPr>
            <a:xfrm>
              <a:off x="6658331" y="4288220"/>
              <a:ext cx="268013" cy="268013"/>
            </a:xfrm>
            <a:custGeom>
              <a:avLst/>
              <a:gdLst>
                <a:gd name="connsiteX0" fmla="*/ 730 w 268013"/>
                <a:gd name="connsiteY0" fmla="*/ 610 h 268013"/>
                <a:gd name="connsiteX1" fmla="*/ 268744 w 268013"/>
                <a:gd name="connsiteY1" fmla="*/ 610 h 268013"/>
                <a:gd name="connsiteX2" fmla="*/ 268744 w 268013"/>
                <a:gd name="connsiteY2" fmla="*/ 268624 h 268013"/>
                <a:gd name="connsiteX3" fmla="*/ 730 w 268013"/>
                <a:gd name="connsiteY3" fmla="*/ 26862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730" y="610"/>
                  </a:moveTo>
                  <a:lnTo>
                    <a:pt x="268744" y="610"/>
                  </a:lnTo>
                  <a:lnTo>
                    <a:pt x="268744" y="268624"/>
                  </a:lnTo>
                  <a:lnTo>
                    <a:pt x="730" y="26862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9" name="Forme libre 318">
              <a:extLst>
                <a:ext uri="{FF2B5EF4-FFF2-40B4-BE49-F238E27FC236}">
                  <a16:creationId xmlns:a16="http://schemas.microsoft.com/office/drawing/2014/main" id="{220FC3E7-0A64-AEA1-1C9C-3C5DFA1B1C51}"/>
                </a:ext>
              </a:extLst>
            </p:cNvPr>
            <p:cNvSpPr/>
            <p:nvPr/>
          </p:nvSpPr>
          <p:spPr>
            <a:xfrm>
              <a:off x="6926344" y="4288220"/>
              <a:ext cx="268013" cy="268013"/>
            </a:xfrm>
            <a:custGeom>
              <a:avLst/>
              <a:gdLst>
                <a:gd name="connsiteX0" fmla="*/ 770 w 268013"/>
                <a:gd name="connsiteY0" fmla="*/ 610 h 268013"/>
                <a:gd name="connsiteX1" fmla="*/ 268784 w 268013"/>
                <a:gd name="connsiteY1" fmla="*/ 610 h 268013"/>
                <a:gd name="connsiteX2" fmla="*/ 268784 w 268013"/>
                <a:gd name="connsiteY2" fmla="*/ 268624 h 268013"/>
                <a:gd name="connsiteX3" fmla="*/ 770 w 268013"/>
                <a:gd name="connsiteY3" fmla="*/ 26862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770" y="610"/>
                  </a:moveTo>
                  <a:lnTo>
                    <a:pt x="268784" y="610"/>
                  </a:lnTo>
                  <a:lnTo>
                    <a:pt x="268784" y="268624"/>
                  </a:lnTo>
                  <a:lnTo>
                    <a:pt x="770" y="26862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4" name="Forme libre 383">
              <a:extLst>
                <a:ext uri="{FF2B5EF4-FFF2-40B4-BE49-F238E27FC236}">
                  <a16:creationId xmlns:a16="http://schemas.microsoft.com/office/drawing/2014/main" id="{2B25346A-C151-83C7-3848-60509A1CB00D}"/>
                </a:ext>
              </a:extLst>
            </p:cNvPr>
            <p:cNvSpPr/>
            <p:nvPr/>
          </p:nvSpPr>
          <p:spPr>
            <a:xfrm>
              <a:off x="7194358" y="4288220"/>
              <a:ext cx="268013" cy="268013"/>
            </a:xfrm>
            <a:custGeom>
              <a:avLst/>
              <a:gdLst>
                <a:gd name="connsiteX0" fmla="*/ 810 w 268013"/>
                <a:gd name="connsiteY0" fmla="*/ 610 h 268013"/>
                <a:gd name="connsiteX1" fmla="*/ 268824 w 268013"/>
                <a:gd name="connsiteY1" fmla="*/ 610 h 268013"/>
                <a:gd name="connsiteX2" fmla="*/ 268824 w 268013"/>
                <a:gd name="connsiteY2" fmla="*/ 268624 h 268013"/>
                <a:gd name="connsiteX3" fmla="*/ 810 w 268013"/>
                <a:gd name="connsiteY3" fmla="*/ 26862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810" y="610"/>
                  </a:moveTo>
                  <a:lnTo>
                    <a:pt x="268824" y="610"/>
                  </a:lnTo>
                  <a:lnTo>
                    <a:pt x="268824" y="268624"/>
                  </a:lnTo>
                  <a:lnTo>
                    <a:pt x="810" y="26862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5" name="Forme libre 384">
              <a:extLst>
                <a:ext uri="{FF2B5EF4-FFF2-40B4-BE49-F238E27FC236}">
                  <a16:creationId xmlns:a16="http://schemas.microsoft.com/office/drawing/2014/main" id="{4551D6D0-4364-5320-6F0D-E8E0E7C6ABF7}"/>
                </a:ext>
              </a:extLst>
            </p:cNvPr>
            <p:cNvSpPr/>
            <p:nvPr/>
          </p:nvSpPr>
          <p:spPr>
            <a:xfrm>
              <a:off x="7462372" y="4288220"/>
              <a:ext cx="268013" cy="268013"/>
            </a:xfrm>
            <a:custGeom>
              <a:avLst/>
              <a:gdLst>
                <a:gd name="connsiteX0" fmla="*/ 850 w 268013"/>
                <a:gd name="connsiteY0" fmla="*/ 610 h 268013"/>
                <a:gd name="connsiteX1" fmla="*/ 268864 w 268013"/>
                <a:gd name="connsiteY1" fmla="*/ 610 h 268013"/>
                <a:gd name="connsiteX2" fmla="*/ 268864 w 268013"/>
                <a:gd name="connsiteY2" fmla="*/ 268624 h 268013"/>
                <a:gd name="connsiteX3" fmla="*/ 850 w 268013"/>
                <a:gd name="connsiteY3" fmla="*/ 26862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850" y="610"/>
                  </a:moveTo>
                  <a:lnTo>
                    <a:pt x="268864" y="610"/>
                  </a:lnTo>
                  <a:lnTo>
                    <a:pt x="268864" y="268624"/>
                  </a:lnTo>
                  <a:lnTo>
                    <a:pt x="850" y="26862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6" name="Forme libre 385">
              <a:extLst>
                <a:ext uri="{FF2B5EF4-FFF2-40B4-BE49-F238E27FC236}">
                  <a16:creationId xmlns:a16="http://schemas.microsoft.com/office/drawing/2014/main" id="{550FA52F-3907-52F2-85F2-08F05A3B2515}"/>
                </a:ext>
              </a:extLst>
            </p:cNvPr>
            <p:cNvSpPr/>
            <p:nvPr/>
          </p:nvSpPr>
          <p:spPr>
            <a:xfrm>
              <a:off x="7730386" y="4288220"/>
              <a:ext cx="268013" cy="268013"/>
            </a:xfrm>
            <a:custGeom>
              <a:avLst/>
              <a:gdLst>
                <a:gd name="connsiteX0" fmla="*/ 890 w 268013"/>
                <a:gd name="connsiteY0" fmla="*/ 610 h 268013"/>
                <a:gd name="connsiteX1" fmla="*/ 268904 w 268013"/>
                <a:gd name="connsiteY1" fmla="*/ 610 h 268013"/>
                <a:gd name="connsiteX2" fmla="*/ 268904 w 268013"/>
                <a:gd name="connsiteY2" fmla="*/ 268624 h 268013"/>
                <a:gd name="connsiteX3" fmla="*/ 890 w 268013"/>
                <a:gd name="connsiteY3" fmla="*/ 26862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890" y="610"/>
                  </a:moveTo>
                  <a:lnTo>
                    <a:pt x="268904" y="610"/>
                  </a:lnTo>
                  <a:lnTo>
                    <a:pt x="268904" y="268624"/>
                  </a:lnTo>
                  <a:lnTo>
                    <a:pt x="890" y="26862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7" name="Forme libre 386">
              <a:extLst>
                <a:ext uri="{FF2B5EF4-FFF2-40B4-BE49-F238E27FC236}">
                  <a16:creationId xmlns:a16="http://schemas.microsoft.com/office/drawing/2014/main" id="{868418C9-158B-9C46-3EF0-DE5983312023}"/>
                </a:ext>
              </a:extLst>
            </p:cNvPr>
            <p:cNvSpPr/>
            <p:nvPr/>
          </p:nvSpPr>
          <p:spPr>
            <a:xfrm>
              <a:off x="8266413" y="4288220"/>
              <a:ext cx="268013" cy="268013"/>
            </a:xfrm>
            <a:custGeom>
              <a:avLst/>
              <a:gdLst>
                <a:gd name="connsiteX0" fmla="*/ 970 w 268013"/>
                <a:gd name="connsiteY0" fmla="*/ 610 h 268013"/>
                <a:gd name="connsiteX1" fmla="*/ 268984 w 268013"/>
                <a:gd name="connsiteY1" fmla="*/ 610 h 268013"/>
                <a:gd name="connsiteX2" fmla="*/ 268984 w 268013"/>
                <a:gd name="connsiteY2" fmla="*/ 268624 h 268013"/>
                <a:gd name="connsiteX3" fmla="*/ 970 w 268013"/>
                <a:gd name="connsiteY3" fmla="*/ 26862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970" y="610"/>
                  </a:moveTo>
                  <a:lnTo>
                    <a:pt x="268984" y="610"/>
                  </a:lnTo>
                  <a:lnTo>
                    <a:pt x="268984" y="268624"/>
                  </a:lnTo>
                  <a:lnTo>
                    <a:pt x="970" y="26862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8" name="Forme libre 387">
              <a:extLst>
                <a:ext uri="{FF2B5EF4-FFF2-40B4-BE49-F238E27FC236}">
                  <a16:creationId xmlns:a16="http://schemas.microsoft.com/office/drawing/2014/main" id="{228AADB9-8AE8-A12A-FCDF-5D6DDC7106B6}"/>
                </a:ext>
              </a:extLst>
            </p:cNvPr>
            <p:cNvSpPr/>
            <p:nvPr/>
          </p:nvSpPr>
          <p:spPr>
            <a:xfrm>
              <a:off x="8534427" y="4288220"/>
              <a:ext cx="268013" cy="268013"/>
            </a:xfrm>
            <a:custGeom>
              <a:avLst/>
              <a:gdLst>
                <a:gd name="connsiteX0" fmla="*/ 1010 w 268013"/>
                <a:gd name="connsiteY0" fmla="*/ 610 h 268013"/>
                <a:gd name="connsiteX1" fmla="*/ 269024 w 268013"/>
                <a:gd name="connsiteY1" fmla="*/ 610 h 268013"/>
                <a:gd name="connsiteX2" fmla="*/ 269024 w 268013"/>
                <a:gd name="connsiteY2" fmla="*/ 268624 h 268013"/>
                <a:gd name="connsiteX3" fmla="*/ 1010 w 268013"/>
                <a:gd name="connsiteY3" fmla="*/ 26862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1010" y="610"/>
                  </a:moveTo>
                  <a:lnTo>
                    <a:pt x="269024" y="610"/>
                  </a:lnTo>
                  <a:lnTo>
                    <a:pt x="269024" y="268624"/>
                  </a:lnTo>
                  <a:lnTo>
                    <a:pt x="1010" y="26862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9" name="Forme libre 388">
              <a:extLst>
                <a:ext uri="{FF2B5EF4-FFF2-40B4-BE49-F238E27FC236}">
                  <a16:creationId xmlns:a16="http://schemas.microsoft.com/office/drawing/2014/main" id="{4CDF1EFE-714A-63EA-DFDA-096FE9B68A02}"/>
                </a:ext>
              </a:extLst>
            </p:cNvPr>
            <p:cNvSpPr/>
            <p:nvPr/>
          </p:nvSpPr>
          <p:spPr>
            <a:xfrm>
              <a:off x="2102096" y="4556234"/>
              <a:ext cx="268013" cy="268013"/>
            </a:xfrm>
            <a:custGeom>
              <a:avLst/>
              <a:gdLst>
                <a:gd name="connsiteX0" fmla="*/ 50 w 268013"/>
                <a:gd name="connsiteY0" fmla="*/ 650 h 268013"/>
                <a:gd name="connsiteX1" fmla="*/ 268064 w 268013"/>
                <a:gd name="connsiteY1" fmla="*/ 650 h 268013"/>
                <a:gd name="connsiteX2" fmla="*/ 268064 w 268013"/>
                <a:gd name="connsiteY2" fmla="*/ 268664 h 268013"/>
                <a:gd name="connsiteX3" fmla="*/ 50 w 268013"/>
                <a:gd name="connsiteY3" fmla="*/ 26866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50" y="650"/>
                  </a:moveTo>
                  <a:lnTo>
                    <a:pt x="268064" y="650"/>
                  </a:lnTo>
                  <a:lnTo>
                    <a:pt x="268064" y="268664"/>
                  </a:lnTo>
                  <a:lnTo>
                    <a:pt x="50" y="26866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0" name="Forme libre 389">
              <a:extLst>
                <a:ext uri="{FF2B5EF4-FFF2-40B4-BE49-F238E27FC236}">
                  <a16:creationId xmlns:a16="http://schemas.microsoft.com/office/drawing/2014/main" id="{067F66D8-FB2B-8BB3-EE32-7001AD543AF5}"/>
                </a:ext>
              </a:extLst>
            </p:cNvPr>
            <p:cNvSpPr/>
            <p:nvPr/>
          </p:nvSpPr>
          <p:spPr>
            <a:xfrm>
              <a:off x="2638124" y="4556234"/>
              <a:ext cx="268013" cy="268013"/>
            </a:xfrm>
            <a:custGeom>
              <a:avLst/>
              <a:gdLst>
                <a:gd name="connsiteX0" fmla="*/ 130 w 268013"/>
                <a:gd name="connsiteY0" fmla="*/ 650 h 268013"/>
                <a:gd name="connsiteX1" fmla="*/ 268144 w 268013"/>
                <a:gd name="connsiteY1" fmla="*/ 650 h 268013"/>
                <a:gd name="connsiteX2" fmla="*/ 268144 w 268013"/>
                <a:gd name="connsiteY2" fmla="*/ 268664 h 268013"/>
                <a:gd name="connsiteX3" fmla="*/ 130 w 268013"/>
                <a:gd name="connsiteY3" fmla="*/ 26866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130" y="650"/>
                  </a:moveTo>
                  <a:lnTo>
                    <a:pt x="268144" y="650"/>
                  </a:lnTo>
                  <a:lnTo>
                    <a:pt x="268144" y="268664"/>
                  </a:lnTo>
                  <a:lnTo>
                    <a:pt x="130" y="26866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1" name="Forme libre 390">
              <a:extLst>
                <a:ext uri="{FF2B5EF4-FFF2-40B4-BE49-F238E27FC236}">
                  <a16:creationId xmlns:a16="http://schemas.microsoft.com/office/drawing/2014/main" id="{661FF3EE-9FBF-635D-7C38-411949E1179F}"/>
                </a:ext>
              </a:extLst>
            </p:cNvPr>
            <p:cNvSpPr/>
            <p:nvPr/>
          </p:nvSpPr>
          <p:spPr>
            <a:xfrm>
              <a:off x="2906137" y="4556234"/>
              <a:ext cx="268013" cy="268013"/>
            </a:xfrm>
            <a:custGeom>
              <a:avLst/>
              <a:gdLst>
                <a:gd name="connsiteX0" fmla="*/ 170 w 268013"/>
                <a:gd name="connsiteY0" fmla="*/ 650 h 268013"/>
                <a:gd name="connsiteX1" fmla="*/ 268184 w 268013"/>
                <a:gd name="connsiteY1" fmla="*/ 650 h 268013"/>
                <a:gd name="connsiteX2" fmla="*/ 268184 w 268013"/>
                <a:gd name="connsiteY2" fmla="*/ 268664 h 268013"/>
                <a:gd name="connsiteX3" fmla="*/ 170 w 268013"/>
                <a:gd name="connsiteY3" fmla="*/ 26866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170" y="650"/>
                  </a:moveTo>
                  <a:lnTo>
                    <a:pt x="268184" y="650"/>
                  </a:lnTo>
                  <a:lnTo>
                    <a:pt x="268184" y="268664"/>
                  </a:lnTo>
                  <a:lnTo>
                    <a:pt x="170" y="26866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2" name="Forme libre 391">
              <a:extLst>
                <a:ext uri="{FF2B5EF4-FFF2-40B4-BE49-F238E27FC236}">
                  <a16:creationId xmlns:a16="http://schemas.microsoft.com/office/drawing/2014/main" id="{755D7A1A-97C7-4BA4-60DC-5DC2B7D526A2}"/>
                </a:ext>
              </a:extLst>
            </p:cNvPr>
            <p:cNvSpPr/>
            <p:nvPr/>
          </p:nvSpPr>
          <p:spPr>
            <a:xfrm>
              <a:off x="3978193" y="4556234"/>
              <a:ext cx="268013" cy="268013"/>
            </a:xfrm>
            <a:custGeom>
              <a:avLst/>
              <a:gdLst>
                <a:gd name="connsiteX0" fmla="*/ 330 w 268013"/>
                <a:gd name="connsiteY0" fmla="*/ 650 h 268013"/>
                <a:gd name="connsiteX1" fmla="*/ 268344 w 268013"/>
                <a:gd name="connsiteY1" fmla="*/ 650 h 268013"/>
                <a:gd name="connsiteX2" fmla="*/ 268344 w 268013"/>
                <a:gd name="connsiteY2" fmla="*/ 268664 h 268013"/>
                <a:gd name="connsiteX3" fmla="*/ 330 w 268013"/>
                <a:gd name="connsiteY3" fmla="*/ 26866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330" y="650"/>
                  </a:moveTo>
                  <a:lnTo>
                    <a:pt x="268344" y="650"/>
                  </a:lnTo>
                  <a:lnTo>
                    <a:pt x="268344" y="268664"/>
                  </a:lnTo>
                  <a:lnTo>
                    <a:pt x="330" y="26866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3" name="Forme libre 392">
              <a:extLst>
                <a:ext uri="{FF2B5EF4-FFF2-40B4-BE49-F238E27FC236}">
                  <a16:creationId xmlns:a16="http://schemas.microsoft.com/office/drawing/2014/main" id="{411F5682-067B-9774-21F1-8DFC9ACE1168}"/>
                </a:ext>
              </a:extLst>
            </p:cNvPr>
            <p:cNvSpPr/>
            <p:nvPr/>
          </p:nvSpPr>
          <p:spPr>
            <a:xfrm>
              <a:off x="4514220" y="4556234"/>
              <a:ext cx="268013" cy="268013"/>
            </a:xfrm>
            <a:custGeom>
              <a:avLst/>
              <a:gdLst>
                <a:gd name="connsiteX0" fmla="*/ 410 w 268013"/>
                <a:gd name="connsiteY0" fmla="*/ 650 h 268013"/>
                <a:gd name="connsiteX1" fmla="*/ 268424 w 268013"/>
                <a:gd name="connsiteY1" fmla="*/ 650 h 268013"/>
                <a:gd name="connsiteX2" fmla="*/ 268424 w 268013"/>
                <a:gd name="connsiteY2" fmla="*/ 268664 h 268013"/>
                <a:gd name="connsiteX3" fmla="*/ 410 w 268013"/>
                <a:gd name="connsiteY3" fmla="*/ 26866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410" y="650"/>
                  </a:moveTo>
                  <a:lnTo>
                    <a:pt x="268424" y="650"/>
                  </a:lnTo>
                  <a:lnTo>
                    <a:pt x="268424" y="268664"/>
                  </a:lnTo>
                  <a:lnTo>
                    <a:pt x="410" y="26866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4" name="Forme libre 393">
              <a:extLst>
                <a:ext uri="{FF2B5EF4-FFF2-40B4-BE49-F238E27FC236}">
                  <a16:creationId xmlns:a16="http://schemas.microsoft.com/office/drawing/2014/main" id="{5A4DBADA-3D3E-52AC-EE52-0B2034952598}"/>
                </a:ext>
              </a:extLst>
            </p:cNvPr>
            <p:cNvSpPr/>
            <p:nvPr/>
          </p:nvSpPr>
          <p:spPr>
            <a:xfrm>
              <a:off x="5050248" y="4556234"/>
              <a:ext cx="268013" cy="268013"/>
            </a:xfrm>
            <a:custGeom>
              <a:avLst/>
              <a:gdLst>
                <a:gd name="connsiteX0" fmla="*/ 490 w 268013"/>
                <a:gd name="connsiteY0" fmla="*/ 650 h 268013"/>
                <a:gd name="connsiteX1" fmla="*/ 268504 w 268013"/>
                <a:gd name="connsiteY1" fmla="*/ 650 h 268013"/>
                <a:gd name="connsiteX2" fmla="*/ 268504 w 268013"/>
                <a:gd name="connsiteY2" fmla="*/ 268664 h 268013"/>
                <a:gd name="connsiteX3" fmla="*/ 490 w 268013"/>
                <a:gd name="connsiteY3" fmla="*/ 26866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490" y="650"/>
                  </a:moveTo>
                  <a:lnTo>
                    <a:pt x="268504" y="650"/>
                  </a:lnTo>
                  <a:lnTo>
                    <a:pt x="268504" y="268664"/>
                  </a:lnTo>
                  <a:lnTo>
                    <a:pt x="490" y="26866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5" name="Forme libre 394">
              <a:extLst>
                <a:ext uri="{FF2B5EF4-FFF2-40B4-BE49-F238E27FC236}">
                  <a16:creationId xmlns:a16="http://schemas.microsoft.com/office/drawing/2014/main" id="{43D77BBA-E665-4EF0-4F8C-9B318FF9411A}"/>
                </a:ext>
              </a:extLst>
            </p:cNvPr>
            <p:cNvSpPr/>
            <p:nvPr/>
          </p:nvSpPr>
          <p:spPr>
            <a:xfrm>
              <a:off x="6390317" y="4556234"/>
              <a:ext cx="268013" cy="268013"/>
            </a:xfrm>
            <a:custGeom>
              <a:avLst/>
              <a:gdLst>
                <a:gd name="connsiteX0" fmla="*/ 690 w 268013"/>
                <a:gd name="connsiteY0" fmla="*/ 650 h 268013"/>
                <a:gd name="connsiteX1" fmla="*/ 268704 w 268013"/>
                <a:gd name="connsiteY1" fmla="*/ 650 h 268013"/>
                <a:gd name="connsiteX2" fmla="*/ 268704 w 268013"/>
                <a:gd name="connsiteY2" fmla="*/ 268664 h 268013"/>
                <a:gd name="connsiteX3" fmla="*/ 690 w 268013"/>
                <a:gd name="connsiteY3" fmla="*/ 26866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690" y="650"/>
                  </a:moveTo>
                  <a:lnTo>
                    <a:pt x="268704" y="650"/>
                  </a:lnTo>
                  <a:lnTo>
                    <a:pt x="268704" y="268664"/>
                  </a:lnTo>
                  <a:lnTo>
                    <a:pt x="690" y="26866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6" name="Forme libre 395">
              <a:extLst>
                <a:ext uri="{FF2B5EF4-FFF2-40B4-BE49-F238E27FC236}">
                  <a16:creationId xmlns:a16="http://schemas.microsoft.com/office/drawing/2014/main" id="{7C3B1048-7CB5-E101-A83B-EC8E988725F1}"/>
                </a:ext>
              </a:extLst>
            </p:cNvPr>
            <p:cNvSpPr/>
            <p:nvPr/>
          </p:nvSpPr>
          <p:spPr>
            <a:xfrm>
              <a:off x="6658331" y="4556234"/>
              <a:ext cx="268013" cy="268013"/>
            </a:xfrm>
            <a:custGeom>
              <a:avLst/>
              <a:gdLst>
                <a:gd name="connsiteX0" fmla="*/ 730 w 268013"/>
                <a:gd name="connsiteY0" fmla="*/ 650 h 268013"/>
                <a:gd name="connsiteX1" fmla="*/ 268744 w 268013"/>
                <a:gd name="connsiteY1" fmla="*/ 650 h 268013"/>
                <a:gd name="connsiteX2" fmla="*/ 268744 w 268013"/>
                <a:gd name="connsiteY2" fmla="*/ 268664 h 268013"/>
                <a:gd name="connsiteX3" fmla="*/ 730 w 268013"/>
                <a:gd name="connsiteY3" fmla="*/ 26866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730" y="650"/>
                  </a:moveTo>
                  <a:lnTo>
                    <a:pt x="268744" y="650"/>
                  </a:lnTo>
                  <a:lnTo>
                    <a:pt x="268744" y="268664"/>
                  </a:lnTo>
                  <a:lnTo>
                    <a:pt x="730" y="26866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7" name="Forme libre 396">
              <a:extLst>
                <a:ext uri="{FF2B5EF4-FFF2-40B4-BE49-F238E27FC236}">
                  <a16:creationId xmlns:a16="http://schemas.microsoft.com/office/drawing/2014/main" id="{F158758C-C09E-EB3B-C677-1F0AB3FA1F28}"/>
                </a:ext>
              </a:extLst>
            </p:cNvPr>
            <p:cNvSpPr/>
            <p:nvPr/>
          </p:nvSpPr>
          <p:spPr>
            <a:xfrm>
              <a:off x="7194358" y="4556234"/>
              <a:ext cx="268013" cy="268013"/>
            </a:xfrm>
            <a:custGeom>
              <a:avLst/>
              <a:gdLst>
                <a:gd name="connsiteX0" fmla="*/ 810 w 268013"/>
                <a:gd name="connsiteY0" fmla="*/ 650 h 268013"/>
                <a:gd name="connsiteX1" fmla="*/ 268824 w 268013"/>
                <a:gd name="connsiteY1" fmla="*/ 650 h 268013"/>
                <a:gd name="connsiteX2" fmla="*/ 268824 w 268013"/>
                <a:gd name="connsiteY2" fmla="*/ 268664 h 268013"/>
                <a:gd name="connsiteX3" fmla="*/ 810 w 268013"/>
                <a:gd name="connsiteY3" fmla="*/ 26866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810" y="650"/>
                  </a:moveTo>
                  <a:lnTo>
                    <a:pt x="268824" y="650"/>
                  </a:lnTo>
                  <a:lnTo>
                    <a:pt x="268824" y="268664"/>
                  </a:lnTo>
                  <a:lnTo>
                    <a:pt x="810" y="26866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8" name="Forme libre 397">
              <a:extLst>
                <a:ext uri="{FF2B5EF4-FFF2-40B4-BE49-F238E27FC236}">
                  <a16:creationId xmlns:a16="http://schemas.microsoft.com/office/drawing/2014/main" id="{A8D2E1E5-4451-BE8F-6919-06C1550B9BE2}"/>
                </a:ext>
              </a:extLst>
            </p:cNvPr>
            <p:cNvSpPr/>
            <p:nvPr/>
          </p:nvSpPr>
          <p:spPr>
            <a:xfrm>
              <a:off x="7730386" y="4556234"/>
              <a:ext cx="268013" cy="268013"/>
            </a:xfrm>
            <a:custGeom>
              <a:avLst/>
              <a:gdLst>
                <a:gd name="connsiteX0" fmla="*/ 890 w 268013"/>
                <a:gd name="connsiteY0" fmla="*/ 650 h 268013"/>
                <a:gd name="connsiteX1" fmla="*/ 268904 w 268013"/>
                <a:gd name="connsiteY1" fmla="*/ 650 h 268013"/>
                <a:gd name="connsiteX2" fmla="*/ 268904 w 268013"/>
                <a:gd name="connsiteY2" fmla="*/ 268664 h 268013"/>
                <a:gd name="connsiteX3" fmla="*/ 890 w 268013"/>
                <a:gd name="connsiteY3" fmla="*/ 26866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890" y="650"/>
                  </a:moveTo>
                  <a:lnTo>
                    <a:pt x="268904" y="650"/>
                  </a:lnTo>
                  <a:lnTo>
                    <a:pt x="268904" y="268664"/>
                  </a:lnTo>
                  <a:lnTo>
                    <a:pt x="890" y="26866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9" name="Forme libre 398">
              <a:extLst>
                <a:ext uri="{FF2B5EF4-FFF2-40B4-BE49-F238E27FC236}">
                  <a16:creationId xmlns:a16="http://schemas.microsoft.com/office/drawing/2014/main" id="{B7D56B9C-270F-072C-AC4C-032AE0B07A74}"/>
                </a:ext>
              </a:extLst>
            </p:cNvPr>
            <p:cNvSpPr/>
            <p:nvPr/>
          </p:nvSpPr>
          <p:spPr>
            <a:xfrm>
              <a:off x="7998400" y="4556234"/>
              <a:ext cx="268013" cy="268013"/>
            </a:xfrm>
            <a:custGeom>
              <a:avLst/>
              <a:gdLst>
                <a:gd name="connsiteX0" fmla="*/ 930 w 268013"/>
                <a:gd name="connsiteY0" fmla="*/ 650 h 268013"/>
                <a:gd name="connsiteX1" fmla="*/ 268944 w 268013"/>
                <a:gd name="connsiteY1" fmla="*/ 650 h 268013"/>
                <a:gd name="connsiteX2" fmla="*/ 268944 w 268013"/>
                <a:gd name="connsiteY2" fmla="*/ 268664 h 268013"/>
                <a:gd name="connsiteX3" fmla="*/ 930 w 268013"/>
                <a:gd name="connsiteY3" fmla="*/ 26866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930" y="650"/>
                  </a:moveTo>
                  <a:lnTo>
                    <a:pt x="268944" y="650"/>
                  </a:lnTo>
                  <a:lnTo>
                    <a:pt x="268944" y="268664"/>
                  </a:lnTo>
                  <a:lnTo>
                    <a:pt x="930" y="26866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0" name="Forme libre 399">
              <a:extLst>
                <a:ext uri="{FF2B5EF4-FFF2-40B4-BE49-F238E27FC236}">
                  <a16:creationId xmlns:a16="http://schemas.microsoft.com/office/drawing/2014/main" id="{3A5681D3-4A5A-E257-E085-510B7DA85B62}"/>
                </a:ext>
              </a:extLst>
            </p:cNvPr>
            <p:cNvSpPr/>
            <p:nvPr/>
          </p:nvSpPr>
          <p:spPr>
            <a:xfrm>
              <a:off x="8534427" y="4556234"/>
              <a:ext cx="268013" cy="268013"/>
            </a:xfrm>
            <a:custGeom>
              <a:avLst/>
              <a:gdLst>
                <a:gd name="connsiteX0" fmla="*/ 1010 w 268013"/>
                <a:gd name="connsiteY0" fmla="*/ 650 h 268013"/>
                <a:gd name="connsiteX1" fmla="*/ 269024 w 268013"/>
                <a:gd name="connsiteY1" fmla="*/ 650 h 268013"/>
                <a:gd name="connsiteX2" fmla="*/ 269024 w 268013"/>
                <a:gd name="connsiteY2" fmla="*/ 268664 h 268013"/>
                <a:gd name="connsiteX3" fmla="*/ 1010 w 268013"/>
                <a:gd name="connsiteY3" fmla="*/ 26866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1010" y="650"/>
                  </a:moveTo>
                  <a:lnTo>
                    <a:pt x="269024" y="650"/>
                  </a:lnTo>
                  <a:lnTo>
                    <a:pt x="269024" y="268664"/>
                  </a:lnTo>
                  <a:lnTo>
                    <a:pt x="1010" y="26866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1" name="Forme libre 400">
              <a:extLst>
                <a:ext uri="{FF2B5EF4-FFF2-40B4-BE49-F238E27FC236}">
                  <a16:creationId xmlns:a16="http://schemas.microsoft.com/office/drawing/2014/main" id="{3EA725A6-A71C-29DD-E241-D3D8E09D6D88}"/>
                </a:ext>
              </a:extLst>
            </p:cNvPr>
            <p:cNvSpPr/>
            <p:nvPr/>
          </p:nvSpPr>
          <p:spPr>
            <a:xfrm>
              <a:off x="2102096" y="4824248"/>
              <a:ext cx="268013" cy="268013"/>
            </a:xfrm>
            <a:custGeom>
              <a:avLst/>
              <a:gdLst>
                <a:gd name="connsiteX0" fmla="*/ 50 w 268013"/>
                <a:gd name="connsiteY0" fmla="*/ 690 h 268013"/>
                <a:gd name="connsiteX1" fmla="*/ 268064 w 268013"/>
                <a:gd name="connsiteY1" fmla="*/ 690 h 268013"/>
                <a:gd name="connsiteX2" fmla="*/ 268064 w 268013"/>
                <a:gd name="connsiteY2" fmla="*/ 268704 h 268013"/>
                <a:gd name="connsiteX3" fmla="*/ 50 w 268013"/>
                <a:gd name="connsiteY3" fmla="*/ 26870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50" y="690"/>
                  </a:moveTo>
                  <a:lnTo>
                    <a:pt x="268064" y="690"/>
                  </a:lnTo>
                  <a:lnTo>
                    <a:pt x="268064" y="268704"/>
                  </a:lnTo>
                  <a:lnTo>
                    <a:pt x="50" y="26870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2" name="Forme libre 401">
              <a:extLst>
                <a:ext uri="{FF2B5EF4-FFF2-40B4-BE49-F238E27FC236}">
                  <a16:creationId xmlns:a16="http://schemas.microsoft.com/office/drawing/2014/main" id="{DF4BD33D-B50A-26E0-EDAB-D391446B42BA}"/>
                </a:ext>
              </a:extLst>
            </p:cNvPr>
            <p:cNvSpPr/>
            <p:nvPr/>
          </p:nvSpPr>
          <p:spPr>
            <a:xfrm>
              <a:off x="2906137" y="4824248"/>
              <a:ext cx="268013" cy="268013"/>
            </a:xfrm>
            <a:custGeom>
              <a:avLst/>
              <a:gdLst>
                <a:gd name="connsiteX0" fmla="*/ 170 w 268013"/>
                <a:gd name="connsiteY0" fmla="*/ 690 h 268013"/>
                <a:gd name="connsiteX1" fmla="*/ 268184 w 268013"/>
                <a:gd name="connsiteY1" fmla="*/ 690 h 268013"/>
                <a:gd name="connsiteX2" fmla="*/ 268184 w 268013"/>
                <a:gd name="connsiteY2" fmla="*/ 268704 h 268013"/>
                <a:gd name="connsiteX3" fmla="*/ 170 w 268013"/>
                <a:gd name="connsiteY3" fmla="*/ 26870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170" y="690"/>
                  </a:moveTo>
                  <a:lnTo>
                    <a:pt x="268184" y="690"/>
                  </a:lnTo>
                  <a:lnTo>
                    <a:pt x="268184" y="268704"/>
                  </a:lnTo>
                  <a:lnTo>
                    <a:pt x="170" y="26870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3" name="Forme libre 402">
              <a:extLst>
                <a:ext uri="{FF2B5EF4-FFF2-40B4-BE49-F238E27FC236}">
                  <a16:creationId xmlns:a16="http://schemas.microsoft.com/office/drawing/2014/main" id="{7B918A41-A0EA-23B5-D98C-20A698799FA1}"/>
                </a:ext>
              </a:extLst>
            </p:cNvPr>
            <p:cNvSpPr/>
            <p:nvPr/>
          </p:nvSpPr>
          <p:spPr>
            <a:xfrm>
              <a:off x="3442165" y="4824248"/>
              <a:ext cx="268013" cy="268013"/>
            </a:xfrm>
            <a:custGeom>
              <a:avLst/>
              <a:gdLst>
                <a:gd name="connsiteX0" fmla="*/ 250 w 268013"/>
                <a:gd name="connsiteY0" fmla="*/ 690 h 268013"/>
                <a:gd name="connsiteX1" fmla="*/ 268264 w 268013"/>
                <a:gd name="connsiteY1" fmla="*/ 690 h 268013"/>
                <a:gd name="connsiteX2" fmla="*/ 268264 w 268013"/>
                <a:gd name="connsiteY2" fmla="*/ 268704 h 268013"/>
                <a:gd name="connsiteX3" fmla="*/ 250 w 268013"/>
                <a:gd name="connsiteY3" fmla="*/ 26870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250" y="690"/>
                  </a:moveTo>
                  <a:lnTo>
                    <a:pt x="268264" y="690"/>
                  </a:lnTo>
                  <a:lnTo>
                    <a:pt x="268264" y="268704"/>
                  </a:lnTo>
                  <a:lnTo>
                    <a:pt x="250" y="26870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4" name="Forme libre 403">
              <a:extLst>
                <a:ext uri="{FF2B5EF4-FFF2-40B4-BE49-F238E27FC236}">
                  <a16:creationId xmlns:a16="http://schemas.microsoft.com/office/drawing/2014/main" id="{0154A8F1-C8C9-D18D-3275-072172C586CB}"/>
                </a:ext>
              </a:extLst>
            </p:cNvPr>
            <p:cNvSpPr/>
            <p:nvPr/>
          </p:nvSpPr>
          <p:spPr>
            <a:xfrm>
              <a:off x="3710179" y="4824248"/>
              <a:ext cx="268013" cy="268013"/>
            </a:xfrm>
            <a:custGeom>
              <a:avLst/>
              <a:gdLst>
                <a:gd name="connsiteX0" fmla="*/ 290 w 268013"/>
                <a:gd name="connsiteY0" fmla="*/ 690 h 268013"/>
                <a:gd name="connsiteX1" fmla="*/ 268304 w 268013"/>
                <a:gd name="connsiteY1" fmla="*/ 690 h 268013"/>
                <a:gd name="connsiteX2" fmla="*/ 268304 w 268013"/>
                <a:gd name="connsiteY2" fmla="*/ 268704 h 268013"/>
                <a:gd name="connsiteX3" fmla="*/ 290 w 268013"/>
                <a:gd name="connsiteY3" fmla="*/ 26870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290" y="690"/>
                  </a:moveTo>
                  <a:lnTo>
                    <a:pt x="268304" y="690"/>
                  </a:lnTo>
                  <a:lnTo>
                    <a:pt x="268304" y="268704"/>
                  </a:lnTo>
                  <a:lnTo>
                    <a:pt x="290" y="26870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5" name="Forme libre 404">
              <a:extLst>
                <a:ext uri="{FF2B5EF4-FFF2-40B4-BE49-F238E27FC236}">
                  <a16:creationId xmlns:a16="http://schemas.microsoft.com/office/drawing/2014/main" id="{A4BB7981-1C0F-06C0-5234-495ABB192FBB}"/>
                </a:ext>
              </a:extLst>
            </p:cNvPr>
            <p:cNvSpPr/>
            <p:nvPr/>
          </p:nvSpPr>
          <p:spPr>
            <a:xfrm>
              <a:off x="3978193" y="4824248"/>
              <a:ext cx="268013" cy="268013"/>
            </a:xfrm>
            <a:custGeom>
              <a:avLst/>
              <a:gdLst>
                <a:gd name="connsiteX0" fmla="*/ 330 w 268013"/>
                <a:gd name="connsiteY0" fmla="*/ 690 h 268013"/>
                <a:gd name="connsiteX1" fmla="*/ 268344 w 268013"/>
                <a:gd name="connsiteY1" fmla="*/ 690 h 268013"/>
                <a:gd name="connsiteX2" fmla="*/ 268344 w 268013"/>
                <a:gd name="connsiteY2" fmla="*/ 268704 h 268013"/>
                <a:gd name="connsiteX3" fmla="*/ 330 w 268013"/>
                <a:gd name="connsiteY3" fmla="*/ 26870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330" y="690"/>
                  </a:moveTo>
                  <a:lnTo>
                    <a:pt x="268344" y="690"/>
                  </a:lnTo>
                  <a:lnTo>
                    <a:pt x="268344" y="268704"/>
                  </a:lnTo>
                  <a:lnTo>
                    <a:pt x="330" y="26870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6" name="Forme libre 405">
              <a:extLst>
                <a:ext uri="{FF2B5EF4-FFF2-40B4-BE49-F238E27FC236}">
                  <a16:creationId xmlns:a16="http://schemas.microsoft.com/office/drawing/2014/main" id="{4206873B-DF99-0324-B5D8-844013F18EE5}"/>
                </a:ext>
              </a:extLst>
            </p:cNvPr>
            <p:cNvSpPr/>
            <p:nvPr/>
          </p:nvSpPr>
          <p:spPr>
            <a:xfrm>
              <a:off x="4246206" y="4824248"/>
              <a:ext cx="268013" cy="268013"/>
            </a:xfrm>
            <a:custGeom>
              <a:avLst/>
              <a:gdLst>
                <a:gd name="connsiteX0" fmla="*/ 370 w 268013"/>
                <a:gd name="connsiteY0" fmla="*/ 690 h 268013"/>
                <a:gd name="connsiteX1" fmla="*/ 268384 w 268013"/>
                <a:gd name="connsiteY1" fmla="*/ 690 h 268013"/>
                <a:gd name="connsiteX2" fmla="*/ 268384 w 268013"/>
                <a:gd name="connsiteY2" fmla="*/ 268704 h 268013"/>
                <a:gd name="connsiteX3" fmla="*/ 370 w 268013"/>
                <a:gd name="connsiteY3" fmla="*/ 26870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370" y="690"/>
                  </a:moveTo>
                  <a:lnTo>
                    <a:pt x="268384" y="690"/>
                  </a:lnTo>
                  <a:lnTo>
                    <a:pt x="268384" y="268704"/>
                  </a:lnTo>
                  <a:lnTo>
                    <a:pt x="370" y="26870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7" name="Forme libre 406">
              <a:extLst>
                <a:ext uri="{FF2B5EF4-FFF2-40B4-BE49-F238E27FC236}">
                  <a16:creationId xmlns:a16="http://schemas.microsoft.com/office/drawing/2014/main" id="{B48C615D-37DE-F2DE-78E4-A7C93F830D1F}"/>
                </a:ext>
              </a:extLst>
            </p:cNvPr>
            <p:cNvSpPr/>
            <p:nvPr/>
          </p:nvSpPr>
          <p:spPr>
            <a:xfrm>
              <a:off x="4782234" y="4824248"/>
              <a:ext cx="268013" cy="268013"/>
            </a:xfrm>
            <a:custGeom>
              <a:avLst/>
              <a:gdLst>
                <a:gd name="connsiteX0" fmla="*/ 450 w 268013"/>
                <a:gd name="connsiteY0" fmla="*/ 690 h 268013"/>
                <a:gd name="connsiteX1" fmla="*/ 268464 w 268013"/>
                <a:gd name="connsiteY1" fmla="*/ 690 h 268013"/>
                <a:gd name="connsiteX2" fmla="*/ 268464 w 268013"/>
                <a:gd name="connsiteY2" fmla="*/ 268704 h 268013"/>
                <a:gd name="connsiteX3" fmla="*/ 450 w 268013"/>
                <a:gd name="connsiteY3" fmla="*/ 26870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450" y="690"/>
                  </a:moveTo>
                  <a:lnTo>
                    <a:pt x="268464" y="690"/>
                  </a:lnTo>
                  <a:lnTo>
                    <a:pt x="268464" y="268704"/>
                  </a:lnTo>
                  <a:lnTo>
                    <a:pt x="450" y="26870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8" name="Forme libre 407">
              <a:extLst>
                <a:ext uri="{FF2B5EF4-FFF2-40B4-BE49-F238E27FC236}">
                  <a16:creationId xmlns:a16="http://schemas.microsoft.com/office/drawing/2014/main" id="{5CD8CF7D-A27A-0F5D-8F99-6C6E3F81186E}"/>
                </a:ext>
              </a:extLst>
            </p:cNvPr>
            <p:cNvSpPr/>
            <p:nvPr/>
          </p:nvSpPr>
          <p:spPr>
            <a:xfrm>
              <a:off x="5050248" y="4824248"/>
              <a:ext cx="268013" cy="268013"/>
            </a:xfrm>
            <a:custGeom>
              <a:avLst/>
              <a:gdLst>
                <a:gd name="connsiteX0" fmla="*/ 490 w 268013"/>
                <a:gd name="connsiteY0" fmla="*/ 690 h 268013"/>
                <a:gd name="connsiteX1" fmla="*/ 268504 w 268013"/>
                <a:gd name="connsiteY1" fmla="*/ 690 h 268013"/>
                <a:gd name="connsiteX2" fmla="*/ 268504 w 268013"/>
                <a:gd name="connsiteY2" fmla="*/ 268704 h 268013"/>
                <a:gd name="connsiteX3" fmla="*/ 490 w 268013"/>
                <a:gd name="connsiteY3" fmla="*/ 26870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490" y="690"/>
                  </a:moveTo>
                  <a:lnTo>
                    <a:pt x="268504" y="690"/>
                  </a:lnTo>
                  <a:lnTo>
                    <a:pt x="268504" y="268704"/>
                  </a:lnTo>
                  <a:lnTo>
                    <a:pt x="490" y="26870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9" name="Forme libre 408">
              <a:extLst>
                <a:ext uri="{FF2B5EF4-FFF2-40B4-BE49-F238E27FC236}">
                  <a16:creationId xmlns:a16="http://schemas.microsoft.com/office/drawing/2014/main" id="{0DD45C45-61BC-CE5C-4503-0BBC429503FB}"/>
                </a:ext>
              </a:extLst>
            </p:cNvPr>
            <p:cNvSpPr/>
            <p:nvPr/>
          </p:nvSpPr>
          <p:spPr>
            <a:xfrm>
              <a:off x="5318262" y="4824248"/>
              <a:ext cx="268013" cy="268013"/>
            </a:xfrm>
            <a:custGeom>
              <a:avLst/>
              <a:gdLst>
                <a:gd name="connsiteX0" fmla="*/ 530 w 268013"/>
                <a:gd name="connsiteY0" fmla="*/ 690 h 268013"/>
                <a:gd name="connsiteX1" fmla="*/ 268544 w 268013"/>
                <a:gd name="connsiteY1" fmla="*/ 690 h 268013"/>
                <a:gd name="connsiteX2" fmla="*/ 268544 w 268013"/>
                <a:gd name="connsiteY2" fmla="*/ 268704 h 268013"/>
                <a:gd name="connsiteX3" fmla="*/ 530 w 268013"/>
                <a:gd name="connsiteY3" fmla="*/ 26870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530" y="690"/>
                  </a:moveTo>
                  <a:lnTo>
                    <a:pt x="268544" y="690"/>
                  </a:lnTo>
                  <a:lnTo>
                    <a:pt x="268544" y="268704"/>
                  </a:lnTo>
                  <a:lnTo>
                    <a:pt x="530" y="26870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0" name="Forme libre 409">
              <a:extLst>
                <a:ext uri="{FF2B5EF4-FFF2-40B4-BE49-F238E27FC236}">
                  <a16:creationId xmlns:a16="http://schemas.microsoft.com/office/drawing/2014/main" id="{4E1B955A-3241-3EDB-3E8F-D6013B9E5610}"/>
                </a:ext>
              </a:extLst>
            </p:cNvPr>
            <p:cNvSpPr/>
            <p:nvPr/>
          </p:nvSpPr>
          <p:spPr>
            <a:xfrm>
              <a:off x="5586275" y="4824248"/>
              <a:ext cx="268013" cy="268013"/>
            </a:xfrm>
            <a:custGeom>
              <a:avLst/>
              <a:gdLst>
                <a:gd name="connsiteX0" fmla="*/ 570 w 268013"/>
                <a:gd name="connsiteY0" fmla="*/ 690 h 268013"/>
                <a:gd name="connsiteX1" fmla="*/ 268584 w 268013"/>
                <a:gd name="connsiteY1" fmla="*/ 690 h 268013"/>
                <a:gd name="connsiteX2" fmla="*/ 268584 w 268013"/>
                <a:gd name="connsiteY2" fmla="*/ 268704 h 268013"/>
                <a:gd name="connsiteX3" fmla="*/ 570 w 268013"/>
                <a:gd name="connsiteY3" fmla="*/ 26870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570" y="690"/>
                  </a:moveTo>
                  <a:lnTo>
                    <a:pt x="268584" y="690"/>
                  </a:lnTo>
                  <a:lnTo>
                    <a:pt x="268584" y="268704"/>
                  </a:lnTo>
                  <a:lnTo>
                    <a:pt x="570" y="26870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1" name="Forme libre 410">
              <a:extLst>
                <a:ext uri="{FF2B5EF4-FFF2-40B4-BE49-F238E27FC236}">
                  <a16:creationId xmlns:a16="http://schemas.microsoft.com/office/drawing/2014/main" id="{36636E12-BFB0-72DF-BFE4-33B5F9AE8905}"/>
                </a:ext>
              </a:extLst>
            </p:cNvPr>
            <p:cNvSpPr/>
            <p:nvPr/>
          </p:nvSpPr>
          <p:spPr>
            <a:xfrm>
              <a:off x="5854289" y="4824248"/>
              <a:ext cx="268013" cy="268013"/>
            </a:xfrm>
            <a:custGeom>
              <a:avLst/>
              <a:gdLst>
                <a:gd name="connsiteX0" fmla="*/ 610 w 268013"/>
                <a:gd name="connsiteY0" fmla="*/ 690 h 268013"/>
                <a:gd name="connsiteX1" fmla="*/ 268624 w 268013"/>
                <a:gd name="connsiteY1" fmla="*/ 690 h 268013"/>
                <a:gd name="connsiteX2" fmla="*/ 268624 w 268013"/>
                <a:gd name="connsiteY2" fmla="*/ 268704 h 268013"/>
                <a:gd name="connsiteX3" fmla="*/ 610 w 268013"/>
                <a:gd name="connsiteY3" fmla="*/ 26870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610" y="690"/>
                  </a:moveTo>
                  <a:lnTo>
                    <a:pt x="268624" y="690"/>
                  </a:lnTo>
                  <a:lnTo>
                    <a:pt x="268624" y="268704"/>
                  </a:lnTo>
                  <a:lnTo>
                    <a:pt x="610" y="26870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2" name="Forme libre 411">
              <a:extLst>
                <a:ext uri="{FF2B5EF4-FFF2-40B4-BE49-F238E27FC236}">
                  <a16:creationId xmlns:a16="http://schemas.microsoft.com/office/drawing/2014/main" id="{294EA3D7-82D8-84B3-EF2F-1EDBE1F39DF5}"/>
                </a:ext>
              </a:extLst>
            </p:cNvPr>
            <p:cNvSpPr/>
            <p:nvPr/>
          </p:nvSpPr>
          <p:spPr>
            <a:xfrm>
              <a:off x="6390317" y="4824248"/>
              <a:ext cx="268013" cy="268013"/>
            </a:xfrm>
            <a:custGeom>
              <a:avLst/>
              <a:gdLst>
                <a:gd name="connsiteX0" fmla="*/ 690 w 268013"/>
                <a:gd name="connsiteY0" fmla="*/ 690 h 268013"/>
                <a:gd name="connsiteX1" fmla="*/ 268704 w 268013"/>
                <a:gd name="connsiteY1" fmla="*/ 690 h 268013"/>
                <a:gd name="connsiteX2" fmla="*/ 268704 w 268013"/>
                <a:gd name="connsiteY2" fmla="*/ 268704 h 268013"/>
                <a:gd name="connsiteX3" fmla="*/ 690 w 268013"/>
                <a:gd name="connsiteY3" fmla="*/ 26870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690" y="690"/>
                  </a:moveTo>
                  <a:lnTo>
                    <a:pt x="268704" y="690"/>
                  </a:lnTo>
                  <a:lnTo>
                    <a:pt x="268704" y="268704"/>
                  </a:lnTo>
                  <a:lnTo>
                    <a:pt x="690" y="26870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3" name="Forme libre 412">
              <a:extLst>
                <a:ext uri="{FF2B5EF4-FFF2-40B4-BE49-F238E27FC236}">
                  <a16:creationId xmlns:a16="http://schemas.microsoft.com/office/drawing/2014/main" id="{2CC7D44A-F7F7-8753-E8A9-04A43BF1BB67}"/>
                </a:ext>
              </a:extLst>
            </p:cNvPr>
            <p:cNvSpPr/>
            <p:nvPr/>
          </p:nvSpPr>
          <p:spPr>
            <a:xfrm>
              <a:off x="6658331" y="4824248"/>
              <a:ext cx="268013" cy="268013"/>
            </a:xfrm>
            <a:custGeom>
              <a:avLst/>
              <a:gdLst>
                <a:gd name="connsiteX0" fmla="*/ 730 w 268013"/>
                <a:gd name="connsiteY0" fmla="*/ 690 h 268013"/>
                <a:gd name="connsiteX1" fmla="*/ 268744 w 268013"/>
                <a:gd name="connsiteY1" fmla="*/ 690 h 268013"/>
                <a:gd name="connsiteX2" fmla="*/ 268744 w 268013"/>
                <a:gd name="connsiteY2" fmla="*/ 268704 h 268013"/>
                <a:gd name="connsiteX3" fmla="*/ 730 w 268013"/>
                <a:gd name="connsiteY3" fmla="*/ 26870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730" y="690"/>
                  </a:moveTo>
                  <a:lnTo>
                    <a:pt x="268744" y="690"/>
                  </a:lnTo>
                  <a:lnTo>
                    <a:pt x="268744" y="268704"/>
                  </a:lnTo>
                  <a:lnTo>
                    <a:pt x="730" y="26870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4" name="Forme libre 413">
              <a:extLst>
                <a:ext uri="{FF2B5EF4-FFF2-40B4-BE49-F238E27FC236}">
                  <a16:creationId xmlns:a16="http://schemas.microsoft.com/office/drawing/2014/main" id="{80111494-D191-340F-7BAA-306C90EF2B45}"/>
                </a:ext>
              </a:extLst>
            </p:cNvPr>
            <p:cNvSpPr/>
            <p:nvPr/>
          </p:nvSpPr>
          <p:spPr>
            <a:xfrm>
              <a:off x="6926344" y="4824248"/>
              <a:ext cx="268013" cy="268013"/>
            </a:xfrm>
            <a:custGeom>
              <a:avLst/>
              <a:gdLst>
                <a:gd name="connsiteX0" fmla="*/ 770 w 268013"/>
                <a:gd name="connsiteY0" fmla="*/ 690 h 268013"/>
                <a:gd name="connsiteX1" fmla="*/ 268784 w 268013"/>
                <a:gd name="connsiteY1" fmla="*/ 690 h 268013"/>
                <a:gd name="connsiteX2" fmla="*/ 268784 w 268013"/>
                <a:gd name="connsiteY2" fmla="*/ 268704 h 268013"/>
                <a:gd name="connsiteX3" fmla="*/ 770 w 268013"/>
                <a:gd name="connsiteY3" fmla="*/ 26870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770" y="690"/>
                  </a:moveTo>
                  <a:lnTo>
                    <a:pt x="268784" y="690"/>
                  </a:lnTo>
                  <a:lnTo>
                    <a:pt x="268784" y="268704"/>
                  </a:lnTo>
                  <a:lnTo>
                    <a:pt x="770" y="26870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5" name="Forme libre 414">
              <a:extLst>
                <a:ext uri="{FF2B5EF4-FFF2-40B4-BE49-F238E27FC236}">
                  <a16:creationId xmlns:a16="http://schemas.microsoft.com/office/drawing/2014/main" id="{1DF07B1C-A69B-09FF-5498-D9C154A9D7D6}"/>
                </a:ext>
              </a:extLst>
            </p:cNvPr>
            <p:cNvSpPr/>
            <p:nvPr/>
          </p:nvSpPr>
          <p:spPr>
            <a:xfrm>
              <a:off x="7194358" y="4824248"/>
              <a:ext cx="268013" cy="268013"/>
            </a:xfrm>
            <a:custGeom>
              <a:avLst/>
              <a:gdLst>
                <a:gd name="connsiteX0" fmla="*/ 810 w 268013"/>
                <a:gd name="connsiteY0" fmla="*/ 690 h 268013"/>
                <a:gd name="connsiteX1" fmla="*/ 268824 w 268013"/>
                <a:gd name="connsiteY1" fmla="*/ 690 h 268013"/>
                <a:gd name="connsiteX2" fmla="*/ 268824 w 268013"/>
                <a:gd name="connsiteY2" fmla="*/ 268704 h 268013"/>
                <a:gd name="connsiteX3" fmla="*/ 810 w 268013"/>
                <a:gd name="connsiteY3" fmla="*/ 26870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810" y="690"/>
                  </a:moveTo>
                  <a:lnTo>
                    <a:pt x="268824" y="690"/>
                  </a:lnTo>
                  <a:lnTo>
                    <a:pt x="268824" y="268704"/>
                  </a:lnTo>
                  <a:lnTo>
                    <a:pt x="810" y="26870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6" name="Forme libre 415">
              <a:extLst>
                <a:ext uri="{FF2B5EF4-FFF2-40B4-BE49-F238E27FC236}">
                  <a16:creationId xmlns:a16="http://schemas.microsoft.com/office/drawing/2014/main" id="{7884A0BB-8A1A-753F-5FF9-0098C2184DED}"/>
                </a:ext>
              </a:extLst>
            </p:cNvPr>
            <p:cNvSpPr/>
            <p:nvPr/>
          </p:nvSpPr>
          <p:spPr>
            <a:xfrm>
              <a:off x="7462372" y="4824248"/>
              <a:ext cx="268013" cy="268013"/>
            </a:xfrm>
            <a:custGeom>
              <a:avLst/>
              <a:gdLst>
                <a:gd name="connsiteX0" fmla="*/ 850 w 268013"/>
                <a:gd name="connsiteY0" fmla="*/ 690 h 268013"/>
                <a:gd name="connsiteX1" fmla="*/ 268864 w 268013"/>
                <a:gd name="connsiteY1" fmla="*/ 690 h 268013"/>
                <a:gd name="connsiteX2" fmla="*/ 268864 w 268013"/>
                <a:gd name="connsiteY2" fmla="*/ 268704 h 268013"/>
                <a:gd name="connsiteX3" fmla="*/ 850 w 268013"/>
                <a:gd name="connsiteY3" fmla="*/ 26870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850" y="690"/>
                  </a:moveTo>
                  <a:lnTo>
                    <a:pt x="268864" y="690"/>
                  </a:lnTo>
                  <a:lnTo>
                    <a:pt x="268864" y="268704"/>
                  </a:lnTo>
                  <a:lnTo>
                    <a:pt x="850" y="26870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7" name="Forme libre 416">
              <a:extLst>
                <a:ext uri="{FF2B5EF4-FFF2-40B4-BE49-F238E27FC236}">
                  <a16:creationId xmlns:a16="http://schemas.microsoft.com/office/drawing/2014/main" id="{156E52B6-F01A-FDF3-85A3-D292734CA760}"/>
                </a:ext>
              </a:extLst>
            </p:cNvPr>
            <p:cNvSpPr/>
            <p:nvPr/>
          </p:nvSpPr>
          <p:spPr>
            <a:xfrm>
              <a:off x="7998400" y="4824248"/>
              <a:ext cx="268013" cy="268013"/>
            </a:xfrm>
            <a:custGeom>
              <a:avLst/>
              <a:gdLst>
                <a:gd name="connsiteX0" fmla="*/ 930 w 268013"/>
                <a:gd name="connsiteY0" fmla="*/ 690 h 268013"/>
                <a:gd name="connsiteX1" fmla="*/ 268944 w 268013"/>
                <a:gd name="connsiteY1" fmla="*/ 690 h 268013"/>
                <a:gd name="connsiteX2" fmla="*/ 268944 w 268013"/>
                <a:gd name="connsiteY2" fmla="*/ 268704 h 268013"/>
                <a:gd name="connsiteX3" fmla="*/ 930 w 268013"/>
                <a:gd name="connsiteY3" fmla="*/ 26870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930" y="690"/>
                  </a:moveTo>
                  <a:lnTo>
                    <a:pt x="268944" y="690"/>
                  </a:lnTo>
                  <a:lnTo>
                    <a:pt x="268944" y="268704"/>
                  </a:lnTo>
                  <a:lnTo>
                    <a:pt x="930" y="26870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8" name="Forme libre 417">
              <a:extLst>
                <a:ext uri="{FF2B5EF4-FFF2-40B4-BE49-F238E27FC236}">
                  <a16:creationId xmlns:a16="http://schemas.microsoft.com/office/drawing/2014/main" id="{CE5CFC67-874B-80E6-3D77-FE09AFA37D0A}"/>
                </a:ext>
              </a:extLst>
            </p:cNvPr>
            <p:cNvSpPr/>
            <p:nvPr/>
          </p:nvSpPr>
          <p:spPr>
            <a:xfrm>
              <a:off x="4246206" y="5092262"/>
              <a:ext cx="268013" cy="268013"/>
            </a:xfrm>
            <a:custGeom>
              <a:avLst/>
              <a:gdLst>
                <a:gd name="connsiteX0" fmla="*/ 370 w 268013"/>
                <a:gd name="connsiteY0" fmla="*/ 730 h 268013"/>
                <a:gd name="connsiteX1" fmla="*/ 268384 w 268013"/>
                <a:gd name="connsiteY1" fmla="*/ 730 h 268013"/>
                <a:gd name="connsiteX2" fmla="*/ 268384 w 268013"/>
                <a:gd name="connsiteY2" fmla="*/ 268744 h 268013"/>
                <a:gd name="connsiteX3" fmla="*/ 370 w 268013"/>
                <a:gd name="connsiteY3" fmla="*/ 26874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370" y="730"/>
                  </a:moveTo>
                  <a:lnTo>
                    <a:pt x="268384" y="730"/>
                  </a:lnTo>
                  <a:lnTo>
                    <a:pt x="268384" y="268744"/>
                  </a:lnTo>
                  <a:lnTo>
                    <a:pt x="370" y="26874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9" name="Forme libre 418">
              <a:extLst>
                <a:ext uri="{FF2B5EF4-FFF2-40B4-BE49-F238E27FC236}">
                  <a16:creationId xmlns:a16="http://schemas.microsoft.com/office/drawing/2014/main" id="{3773890B-1206-0290-E69E-19BD61AF5B6E}"/>
                </a:ext>
              </a:extLst>
            </p:cNvPr>
            <p:cNvSpPr/>
            <p:nvPr/>
          </p:nvSpPr>
          <p:spPr>
            <a:xfrm>
              <a:off x="4514220" y="5092262"/>
              <a:ext cx="268013" cy="268013"/>
            </a:xfrm>
            <a:custGeom>
              <a:avLst/>
              <a:gdLst>
                <a:gd name="connsiteX0" fmla="*/ 410 w 268013"/>
                <a:gd name="connsiteY0" fmla="*/ 730 h 268013"/>
                <a:gd name="connsiteX1" fmla="*/ 268424 w 268013"/>
                <a:gd name="connsiteY1" fmla="*/ 730 h 268013"/>
                <a:gd name="connsiteX2" fmla="*/ 268424 w 268013"/>
                <a:gd name="connsiteY2" fmla="*/ 268744 h 268013"/>
                <a:gd name="connsiteX3" fmla="*/ 410 w 268013"/>
                <a:gd name="connsiteY3" fmla="*/ 26874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410" y="730"/>
                  </a:moveTo>
                  <a:lnTo>
                    <a:pt x="268424" y="730"/>
                  </a:lnTo>
                  <a:lnTo>
                    <a:pt x="268424" y="268744"/>
                  </a:lnTo>
                  <a:lnTo>
                    <a:pt x="410" y="26874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0" name="Forme libre 419">
              <a:extLst>
                <a:ext uri="{FF2B5EF4-FFF2-40B4-BE49-F238E27FC236}">
                  <a16:creationId xmlns:a16="http://schemas.microsoft.com/office/drawing/2014/main" id="{B77AB481-F6A8-F94D-3277-FE526FA16474}"/>
                </a:ext>
              </a:extLst>
            </p:cNvPr>
            <p:cNvSpPr/>
            <p:nvPr/>
          </p:nvSpPr>
          <p:spPr>
            <a:xfrm>
              <a:off x="5318262" y="5092262"/>
              <a:ext cx="268013" cy="268013"/>
            </a:xfrm>
            <a:custGeom>
              <a:avLst/>
              <a:gdLst>
                <a:gd name="connsiteX0" fmla="*/ 530 w 268013"/>
                <a:gd name="connsiteY0" fmla="*/ 730 h 268013"/>
                <a:gd name="connsiteX1" fmla="*/ 268544 w 268013"/>
                <a:gd name="connsiteY1" fmla="*/ 730 h 268013"/>
                <a:gd name="connsiteX2" fmla="*/ 268544 w 268013"/>
                <a:gd name="connsiteY2" fmla="*/ 268744 h 268013"/>
                <a:gd name="connsiteX3" fmla="*/ 530 w 268013"/>
                <a:gd name="connsiteY3" fmla="*/ 26874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530" y="730"/>
                  </a:moveTo>
                  <a:lnTo>
                    <a:pt x="268544" y="730"/>
                  </a:lnTo>
                  <a:lnTo>
                    <a:pt x="268544" y="268744"/>
                  </a:lnTo>
                  <a:lnTo>
                    <a:pt x="530" y="26874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1" name="Forme libre 420">
              <a:extLst>
                <a:ext uri="{FF2B5EF4-FFF2-40B4-BE49-F238E27FC236}">
                  <a16:creationId xmlns:a16="http://schemas.microsoft.com/office/drawing/2014/main" id="{EA39C6E0-7D21-AF03-FF30-B49765360543}"/>
                </a:ext>
              </a:extLst>
            </p:cNvPr>
            <p:cNvSpPr/>
            <p:nvPr/>
          </p:nvSpPr>
          <p:spPr>
            <a:xfrm>
              <a:off x="5854289" y="5092262"/>
              <a:ext cx="268013" cy="268013"/>
            </a:xfrm>
            <a:custGeom>
              <a:avLst/>
              <a:gdLst>
                <a:gd name="connsiteX0" fmla="*/ 610 w 268013"/>
                <a:gd name="connsiteY0" fmla="*/ 730 h 268013"/>
                <a:gd name="connsiteX1" fmla="*/ 268624 w 268013"/>
                <a:gd name="connsiteY1" fmla="*/ 730 h 268013"/>
                <a:gd name="connsiteX2" fmla="*/ 268624 w 268013"/>
                <a:gd name="connsiteY2" fmla="*/ 268744 h 268013"/>
                <a:gd name="connsiteX3" fmla="*/ 610 w 268013"/>
                <a:gd name="connsiteY3" fmla="*/ 26874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610" y="730"/>
                  </a:moveTo>
                  <a:lnTo>
                    <a:pt x="268624" y="730"/>
                  </a:lnTo>
                  <a:lnTo>
                    <a:pt x="268624" y="268744"/>
                  </a:lnTo>
                  <a:lnTo>
                    <a:pt x="610" y="26874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2" name="Forme libre 421">
              <a:extLst>
                <a:ext uri="{FF2B5EF4-FFF2-40B4-BE49-F238E27FC236}">
                  <a16:creationId xmlns:a16="http://schemas.microsoft.com/office/drawing/2014/main" id="{2564342E-F875-6BA9-21EF-16EB63F8ECD7}"/>
                </a:ext>
              </a:extLst>
            </p:cNvPr>
            <p:cNvSpPr/>
            <p:nvPr/>
          </p:nvSpPr>
          <p:spPr>
            <a:xfrm>
              <a:off x="6390317" y="5092262"/>
              <a:ext cx="268013" cy="268013"/>
            </a:xfrm>
            <a:custGeom>
              <a:avLst/>
              <a:gdLst>
                <a:gd name="connsiteX0" fmla="*/ 690 w 268013"/>
                <a:gd name="connsiteY0" fmla="*/ 730 h 268013"/>
                <a:gd name="connsiteX1" fmla="*/ 268704 w 268013"/>
                <a:gd name="connsiteY1" fmla="*/ 730 h 268013"/>
                <a:gd name="connsiteX2" fmla="*/ 268704 w 268013"/>
                <a:gd name="connsiteY2" fmla="*/ 268744 h 268013"/>
                <a:gd name="connsiteX3" fmla="*/ 690 w 268013"/>
                <a:gd name="connsiteY3" fmla="*/ 26874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690" y="730"/>
                  </a:moveTo>
                  <a:lnTo>
                    <a:pt x="268704" y="730"/>
                  </a:lnTo>
                  <a:lnTo>
                    <a:pt x="268704" y="268744"/>
                  </a:lnTo>
                  <a:lnTo>
                    <a:pt x="690" y="26874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3" name="Forme libre 422">
              <a:extLst>
                <a:ext uri="{FF2B5EF4-FFF2-40B4-BE49-F238E27FC236}">
                  <a16:creationId xmlns:a16="http://schemas.microsoft.com/office/drawing/2014/main" id="{5E6EBADB-0E53-16DF-73D0-C72C2EC64287}"/>
                </a:ext>
              </a:extLst>
            </p:cNvPr>
            <p:cNvSpPr/>
            <p:nvPr/>
          </p:nvSpPr>
          <p:spPr>
            <a:xfrm>
              <a:off x="7462372" y="5092262"/>
              <a:ext cx="268013" cy="268013"/>
            </a:xfrm>
            <a:custGeom>
              <a:avLst/>
              <a:gdLst>
                <a:gd name="connsiteX0" fmla="*/ 850 w 268013"/>
                <a:gd name="connsiteY0" fmla="*/ 730 h 268013"/>
                <a:gd name="connsiteX1" fmla="*/ 268864 w 268013"/>
                <a:gd name="connsiteY1" fmla="*/ 730 h 268013"/>
                <a:gd name="connsiteX2" fmla="*/ 268864 w 268013"/>
                <a:gd name="connsiteY2" fmla="*/ 268744 h 268013"/>
                <a:gd name="connsiteX3" fmla="*/ 850 w 268013"/>
                <a:gd name="connsiteY3" fmla="*/ 26874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850" y="730"/>
                  </a:moveTo>
                  <a:lnTo>
                    <a:pt x="268864" y="730"/>
                  </a:lnTo>
                  <a:lnTo>
                    <a:pt x="268864" y="268744"/>
                  </a:lnTo>
                  <a:lnTo>
                    <a:pt x="850" y="26874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4" name="Forme libre 423">
              <a:extLst>
                <a:ext uri="{FF2B5EF4-FFF2-40B4-BE49-F238E27FC236}">
                  <a16:creationId xmlns:a16="http://schemas.microsoft.com/office/drawing/2014/main" id="{C054AB1A-E1A4-212C-5943-C15A69EBE617}"/>
                </a:ext>
              </a:extLst>
            </p:cNvPr>
            <p:cNvSpPr/>
            <p:nvPr/>
          </p:nvSpPr>
          <p:spPr>
            <a:xfrm>
              <a:off x="5050248" y="5360275"/>
              <a:ext cx="268013" cy="268013"/>
            </a:xfrm>
            <a:custGeom>
              <a:avLst/>
              <a:gdLst>
                <a:gd name="connsiteX0" fmla="*/ 490 w 268013"/>
                <a:gd name="connsiteY0" fmla="*/ 770 h 268013"/>
                <a:gd name="connsiteX1" fmla="*/ 268504 w 268013"/>
                <a:gd name="connsiteY1" fmla="*/ 770 h 268013"/>
                <a:gd name="connsiteX2" fmla="*/ 268504 w 268013"/>
                <a:gd name="connsiteY2" fmla="*/ 268784 h 268013"/>
                <a:gd name="connsiteX3" fmla="*/ 490 w 268013"/>
                <a:gd name="connsiteY3" fmla="*/ 26878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490" y="770"/>
                  </a:moveTo>
                  <a:lnTo>
                    <a:pt x="268504" y="770"/>
                  </a:lnTo>
                  <a:lnTo>
                    <a:pt x="268504" y="268784"/>
                  </a:lnTo>
                  <a:lnTo>
                    <a:pt x="490" y="26878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5" name="Forme libre 424">
              <a:extLst>
                <a:ext uri="{FF2B5EF4-FFF2-40B4-BE49-F238E27FC236}">
                  <a16:creationId xmlns:a16="http://schemas.microsoft.com/office/drawing/2014/main" id="{164584EA-A7C7-E048-2ACF-29B2F8897DAB}"/>
                </a:ext>
              </a:extLst>
            </p:cNvPr>
            <p:cNvSpPr/>
            <p:nvPr/>
          </p:nvSpPr>
          <p:spPr>
            <a:xfrm>
              <a:off x="5318262" y="5360275"/>
              <a:ext cx="268013" cy="268013"/>
            </a:xfrm>
            <a:custGeom>
              <a:avLst/>
              <a:gdLst>
                <a:gd name="connsiteX0" fmla="*/ 530 w 268013"/>
                <a:gd name="connsiteY0" fmla="*/ 770 h 268013"/>
                <a:gd name="connsiteX1" fmla="*/ 268544 w 268013"/>
                <a:gd name="connsiteY1" fmla="*/ 770 h 268013"/>
                <a:gd name="connsiteX2" fmla="*/ 268544 w 268013"/>
                <a:gd name="connsiteY2" fmla="*/ 268784 h 268013"/>
                <a:gd name="connsiteX3" fmla="*/ 530 w 268013"/>
                <a:gd name="connsiteY3" fmla="*/ 26878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530" y="770"/>
                  </a:moveTo>
                  <a:lnTo>
                    <a:pt x="268544" y="770"/>
                  </a:lnTo>
                  <a:lnTo>
                    <a:pt x="268544" y="268784"/>
                  </a:lnTo>
                  <a:lnTo>
                    <a:pt x="530" y="26878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6" name="Forme libre 425">
              <a:extLst>
                <a:ext uri="{FF2B5EF4-FFF2-40B4-BE49-F238E27FC236}">
                  <a16:creationId xmlns:a16="http://schemas.microsoft.com/office/drawing/2014/main" id="{EF19CB1D-0399-1269-8C6D-A218B1CD7B52}"/>
                </a:ext>
              </a:extLst>
            </p:cNvPr>
            <p:cNvSpPr/>
            <p:nvPr/>
          </p:nvSpPr>
          <p:spPr>
            <a:xfrm>
              <a:off x="5854289" y="5360275"/>
              <a:ext cx="268013" cy="268013"/>
            </a:xfrm>
            <a:custGeom>
              <a:avLst/>
              <a:gdLst>
                <a:gd name="connsiteX0" fmla="*/ 610 w 268013"/>
                <a:gd name="connsiteY0" fmla="*/ 770 h 268013"/>
                <a:gd name="connsiteX1" fmla="*/ 268624 w 268013"/>
                <a:gd name="connsiteY1" fmla="*/ 770 h 268013"/>
                <a:gd name="connsiteX2" fmla="*/ 268624 w 268013"/>
                <a:gd name="connsiteY2" fmla="*/ 268784 h 268013"/>
                <a:gd name="connsiteX3" fmla="*/ 610 w 268013"/>
                <a:gd name="connsiteY3" fmla="*/ 26878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610" y="770"/>
                  </a:moveTo>
                  <a:lnTo>
                    <a:pt x="268624" y="770"/>
                  </a:lnTo>
                  <a:lnTo>
                    <a:pt x="268624" y="268784"/>
                  </a:lnTo>
                  <a:lnTo>
                    <a:pt x="610" y="26878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7" name="Forme libre 426">
              <a:extLst>
                <a:ext uri="{FF2B5EF4-FFF2-40B4-BE49-F238E27FC236}">
                  <a16:creationId xmlns:a16="http://schemas.microsoft.com/office/drawing/2014/main" id="{58C803BA-7B4D-1621-5B81-14C0F581F1FC}"/>
                </a:ext>
              </a:extLst>
            </p:cNvPr>
            <p:cNvSpPr/>
            <p:nvPr/>
          </p:nvSpPr>
          <p:spPr>
            <a:xfrm>
              <a:off x="6390317" y="5360275"/>
              <a:ext cx="268013" cy="268013"/>
            </a:xfrm>
            <a:custGeom>
              <a:avLst/>
              <a:gdLst>
                <a:gd name="connsiteX0" fmla="*/ 690 w 268013"/>
                <a:gd name="connsiteY0" fmla="*/ 770 h 268013"/>
                <a:gd name="connsiteX1" fmla="*/ 268704 w 268013"/>
                <a:gd name="connsiteY1" fmla="*/ 770 h 268013"/>
                <a:gd name="connsiteX2" fmla="*/ 268704 w 268013"/>
                <a:gd name="connsiteY2" fmla="*/ 268784 h 268013"/>
                <a:gd name="connsiteX3" fmla="*/ 690 w 268013"/>
                <a:gd name="connsiteY3" fmla="*/ 26878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690" y="770"/>
                  </a:moveTo>
                  <a:lnTo>
                    <a:pt x="268704" y="770"/>
                  </a:lnTo>
                  <a:lnTo>
                    <a:pt x="268704" y="268784"/>
                  </a:lnTo>
                  <a:lnTo>
                    <a:pt x="690" y="26878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8" name="Forme libre 427">
              <a:extLst>
                <a:ext uri="{FF2B5EF4-FFF2-40B4-BE49-F238E27FC236}">
                  <a16:creationId xmlns:a16="http://schemas.microsoft.com/office/drawing/2014/main" id="{269D1A68-C2CB-7FEE-7113-800A0CF80DEC}"/>
                </a:ext>
              </a:extLst>
            </p:cNvPr>
            <p:cNvSpPr/>
            <p:nvPr/>
          </p:nvSpPr>
          <p:spPr>
            <a:xfrm>
              <a:off x="6926344" y="5360275"/>
              <a:ext cx="268013" cy="268013"/>
            </a:xfrm>
            <a:custGeom>
              <a:avLst/>
              <a:gdLst>
                <a:gd name="connsiteX0" fmla="*/ 770 w 268013"/>
                <a:gd name="connsiteY0" fmla="*/ 770 h 268013"/>
                <a:gd name="connsiteX1" fmla="*/ 268784 w 268013"/>
                <a:gd name="connsiteY1" fmla="*/ 770 h 268013"/>
                <a:gd name="connsiteX2" fmla="*/ 268784 w 268013"/>
                <a:gd name="connsiteY2" fmla="*/ 268784 h 268013"/>
                <a:gd name="connsiteX3" fmla="*/ 770 w 268013"/>
                <a:gd name="connsiteY3" fmla="*/ 26878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770" y="770"/>
                  </a:moveTo>
                  <a:lnTo>
                    <a:pt x="268784" y="770"/>
                  </a:lnTo>
                  <a:lnTo>
                    <a:pt x="268784" y="268784"/>
                  </a:lnTo>
                  <a:lnTo>
                    <a:pt x="770" y="26878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9" name="Forme libre 428">
              <a:extLst>
                <a:ext uri="{FF2B5EF4-FFF2-40B4-BE49-F238E27FC236}">
                  <a16:creationId xmlns:a16="http://schemas.microsoft.com/office/drawing/2014/main" id="{F7E052EE-EE73-1B47-196F-21FDA5AFA1E9}"/>
                </a:ext>
              </a:extLst>
            </p:cNvPr>
            <p:cNvSpPr/>
            <p:nvPr/>
          </p:nvSpPr>
          <p:spPr>
            <a:xfrm>
              <a:off x="7462372" y="5360275"/>
              <a:ext cx="268013" cy="268013"/>
            </a:xfrm>
            <a:custGeom>
              <a:avLst/>
              <a:gdLst>
                <a:gd name="connsiteX0" fmla="*/ 850 w 268013"/>
                <a:gd name="connsiteY0" fmla="*/ 770 h 268013"/>
                <a:gd name="connsiteX1" fmla="*/ 268864 w 268013"/>
                <a:gd name="connsiteY1" fmla="*/ 770 h 268013"/>
                <a:gd name="connsiteX2" fmla="*/ 268864 w 268013"/>
                <a:gd name="connsiteY2" fmla="*/ 268784 h 268013"/>
                <a:gd name="connsiteX3" fmla="*/ 850 w 268013"/>
                <a:gd name="connsiteY3" fmla="*/ 26878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850" y="770"/>
                  </a:moveTo>
                  <a:lnTo>
                    <a:pt x="268864" y="770"/>
                  </a:lnTo>
                  <a:lnTo>
                    <a:pt x="268864" y="268784"/>
                  </a:lnTo>
                  <a:lnTo>
                    <a:pt x="850" y="26878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0" name="Forme libre 429">
              <a:extLst>
                <a:ext uri="{FF2B5EF4-FFF2-40B4-BE49-F238E27FC236}">
                  <a16:creationId xmlns:a16="http://schemas.microsoft.com/office/drawing/2014/main" id="{ECA8AC55-DD2F-9DF7-826C-0A61B25065F3}"/>
                </a:ext>
              </a:extLst>
            </p:cNvPr>
            <p:cNvSpPr/>
            <p:nvPr/>
          </p:nvSpPr>
          <p:spPr>
            <a:xfrm>
              <a:off x="8534427" y="5360275"/>
              <a:ext cx="268013" cy="268013"/>
            </a:xfrm>
            <a:custGeom>
              <a:avLst/>
              <a:gdLst>
                <a:gd name="connsiteX0" fmla="*/ 1010 w 268013"/>
                <a:gd name="connsiteY0" fmla="*/ 770 h 268013"/>
                <a:gd name="connsiteX1" fmla="*/ 269024 w 268013"/>
                <a:gd name="connsiteY1" fmla="*/ 770 h 268013"/>
                <a:gd name="connsiteX2" fmla="*/ 269024 w 268013"/>
                <a:gd name="connsiteY2" fmla="*/ 268784 h 268013"/>
                <a:gd name="connsiteX3" fmla="*/ 1010 w 268013"/>
                <a:gd name="connsiteY3" fmla="*/ 26878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1010" y="770"/>
                  </a:moveTo>
                  <a:lnTo>
                    <a:pt x="269024" y="770"/>
                  </a:lnTo>
                  <a:lnTo>
                    <a:pt x="269024" y="268784"/>
                  </a:lnTo>
                  <a:lnTo>
                    <a:pt x="1010" y="26878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1" name="Forme libre 430">
              <a:extLst>
                <a:ext uri="{FF2B5EF4-FFF2-40B4-BE49-F238E27FC236}">
                  <a16:creationId xmlns:a16="http://schemas.microsoft.com/office/drawing/2014/main" id="{911F6124-FF29-4D11-0DE2-72F787633858}"/>
                </a:ext>
              </a:extLst>
            </p:cNvPr>
            <p:cNvSpPr/>
            <p:nvPr/>
          </p:nvSpPr>
          <p:spPr>
            <a:xfrm>
              <a:off x="5050248" y="5628289"/>
              <a:ext cx="268013" cy="268013"/>
            </a:xfrm>
            <a:custGeom>
              <a:avLst/>
              <a:gdLst>
                <a:gd name="connsiteX0" fmla="*/ 490 w 268013"/>
                <a:gd name="connsiteY0" fmla="*/ 810 h 268013"/>
                <a:gd name="connsiteX1" fmla="*/ 268504 w 268013"/>
                <a:gd name="connsiteY1" fmla="*/ 810 h 268013"/>
                <a:gd name="connsiteX2" fmla="*/ 268504 w 268013"/>
                <a:gd name="connsiteY2" fmla="*/ 268824 h 268013"/>
                <a:gd name="connsiteX3" fmla="*/ 490 w 268013"/>
                <a:gd name="connsiteY3" fmla="*/ 26882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490" y="810"/>
                  </a:moveTo>
                  <a:lnTo>
                    <a:pt x="268504" y="810"/>
                  </a:lnTo>
                  <a:lnTo>
                    <a:pt x="268504" y="268824"/>
                  </a:lnTo>
                  <a:lnTo>
                    <a:pt x="490" y="26882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2" name="Forme libre 431">
              <a:extLst>
                <a:ext uri="{FF2B5EF4-FFF2-40B4-BE49-F238E27FC236}">
                  <a16:creationId xmlns:a16="http://schemas.microsoft.com/office/drawing/2014/main" id="{5F9B2B48-C86A-542E-8F60-54D6174333B5}"/>
                </a:ext>
              </a:extLst>
            </p:cNvPr>
            <p:cNvSpPr/>
            <p:nvPr/>
          </p:nvSpPr>
          <p:spPr>
            <a:xfrm>
              <a:off x="5318262" y="5628289"/>
              <a:ext cx="268013" cy="268013"/>
            </a:xfrm>
            <a:custGeom>
              <a:avLst/>
              <a:gdLst>
                <a:gd name="connsiteX0" fmla="*/ 530 w 268013"/>
                <a:gd name="connsiteY0" fmla="*/ 810 h 268013"/>
                <a:gd name="connsiteX1" fmla="*/ 268544 w 268013"/>
                <a:gd name="connsiteY1" fmla="*/ 810 h 268013"/>
                <a:gd name="connsiteX2" fmla="*/ 268544 w 268013"/>
                <a:gd name="connsiteY2" fmla="*/ 268824 h 268013"/>
                <a:gd name="connsiteX3" fmla="*/ 530 w 268013"/>
                <a:gd name="connsiteY3" fmla="*/ 26882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530" y="810"/>
                  </a:moveTo>
                  <a:lnTo>
                    <a:pt x="268544" y="810"/>
                  </a:lnTo>
                  <a:lnTo>
                    <a:pt x="268544" y="268824"/>
                  </a:lnTo>
                  <a:lnTo>
                    <a:pt x="530" y="26882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3" name="Forme libre 432">
              <a:extLst>
                <a:ext uri="{FF2B5EF4-FFF2-40B4-BE49-F238E27FC236}">
                  <a16:creationId xmlns:a16="http://schemas.microsoft.com/office/drawing/2014/main" id="{D36C9CF9-B2D2-FFD1-3EAA-1EB54CA047E9}"/>
                </a:ext>
              </a:extLst>
            </p:cNvPr>
            <p:cNvSpPr/>
            <p:nvPr/>
          </p:nvSpPr>
          <p:spPr>
            <a:xfrm>
              <a:off x="6122303" y="5628289"/>
              <a:ext cx="268013" cy="268013"/>
            </a:xfrm>
            <a:custGeom>
              <a:avLst/>
              <a:gdLst>
                <a:gd name="connsiteX0" fmla="*/ 650 w 268013"/>
                <a:gd name="connsiteY0" fmla="*/ 810 h 268013"/>
                <a:gd name="connsiteX1" fmla="*/ 268664 w 268013"/>
                <a:gd name="connsiteY1" fmla="*/ 810 h 268013"/>
                <a:gd name="connsiteX2" fmla="*/ 268664 w 268013"/>
                <a:gd name="connsiteY2" fmla="*/ 268824 h 268013"/>
                <a:gd name="connsiteX3" fmla="*/ 650 w 268013"/>
                <a:gd name="connsiteY3" fmla="*/ 26882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650" y="810"/>
                  </a:moveTo>
                  <a:lnTo>
                    <a:pt x="268664" y="810"/>
                  </a:lnTo>
                  <a:lnTo>
                    <a:pt x="268664" y="268824"/>
                  </a:lnTo>
                  <a:lnTo>
                    <a:pt x="650" y="26882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4" name="Forme libre 433">
              <a:extLst>
                <a:ext uri="{FF2B5EF4-FFF2-40B4-BE49-F238E27FC236}">
                  <a16:creationId xmlns:a16="http://schemas.microsoft.com/office/drawing/2014/main" id="{B3128E90-15AC-8D60-5300-6166E2DFEF89}"/>
                </a:ext>
              </a:extLst>
            </p:cNvPr>
            <p:cNvSpPr/>
            <p:nvPr/>
          </p:nvSpPr>
          <p:spPr>
            <a:xfrm>
              <a:off x="6390317" y="5628289"/>
              <a:ext cx="268013" cy="268013"/>
            </a:xfrm>
            <a:custGeom>
              <a:avLst/>
              <a:gdLst>
                <a:gd name="connsiteX0" fmla="*/ 690 w 268013"/>
                <a:gd name="connsiteY0" fmla="*/ 810 h 268013"/>
                <a:gd name="connsiteX1" fmla="*/ 268704 w 268013"/>
                <a:gd name="connsiteY1" fmla="*/ 810 h 268013"/>
                <a:gd name="connsiteX2" fmla="*/ 268704 w 268013"/>
                <a:gd name="connsiteY2" fmla="*/ 268824 h 268013"/>
                <a:gd name="connsiteX3" fmla="*/ 690 w 268013"/>
                <a:gd name="connsiteY3" fmla="*/ 26882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690" y="810"/>
                  </a:moveTo>
                  <a:lnTo>
                    <a:pt x="268704" y="810"/>
                  </a:lnTo>
                  <a:lnTo>
                    <a:pt x="268704" y="268824"/>
                  </a:lnTo>
                  <a:lnTo>
                    <a:pt x="690" y="26882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5" name="Forme libre 434">
              <a:extLst>
                <a:ext uri="{FF2B5EF4-FFF2-40B4-BE49-F238E27FC236}">
                  <a16:creationId xmlns:a16="http://schemas.microsoft.com/office/drawing/2014/main" id="{9B966727-5343-38BC-6CE9-8C0020C9EB5F}"/>
                </a:ext>
              </a:extLst>
            </p:cNvPr>
            <p:cNvSpPr/>
            <p:nvPr/>
          </p:nvSpPr>
          <p:spPr>
            <a:xfrm>
              <a:off x="7462372" y="5628289"/>
              <a:ext cx="268013" cy="268013"/>
            </a:xfrm>
            <a:custGeom>
              <a:avLst/>
              <a:gdLst>
                <a:gd name="connsiteX0" fmla="*/ 850 w 268013"/>
                <a:gd name="connsiteY0" fmla="*/ 810 h 268013"/>
                <a:gd name="connsiteX1" fmla="*/ 268864 w 268013"/>
                <a:gd name="connsiteY1" fmla="*/ 810 h 268013"/>
                <a:gd name="connsiteX2" fmla="*/ 268864 w 268013"/>
                <a:gd name="connsiteY2" fmla="*/ 268824 h 268013"/>
                <a:gd name="connsiteX3" fmla="*/ 850 w 268013"/>
                <a:gd name="connsiteY3" fmla="*/ 26882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850" y="810"/>
                  </a:moveTo>
                  <a:lnTo>
                    <a:pt x="268864" y="810"/>
                  </a:lnTo>
                  <a:lnTo>
                    <a:pt x="268864" y="268824"/>
                  </a:lnTo>
                  <a:lnTo>
                    <a:pt x="850" y="26882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6" name="Forme libre 435">
              <a:extLst>
                <a:ext uri="{FF2B5EF4-FFF2-40B4-BE49-F238E27FC236}">
                  <a16:creationId xmlns:a16="http://schemas.microsoft.com/office/drawing/2014/main" id="{CE10F0B8-616B-F352-F242-AEB60863B658}"/>
                </a:ext>
              </a:extLst>
            </p:cNvPr>
            <p:cNvSpPr/>
            <p:nvPr/>
          </p:nvSpPr>
          <p:spPr>
            <a:xfrm>
              <a:off x="8266413" y="5628289"/>
              <a:ext cx="268013" cy="268013"/>
            </a:xfrm>
            <a:custGeom>
              <a:avLst/>
              <a:gdLst>
                <a:gd name="connsiteX0" fmla="*/ 970 w 268013"/>
                <a:gd name="connsiteY0" fmla="*/ 810 h 268013"/>
                <a:gd name="connsiteX1" fmla="*/ 268984 w 268013"/>
                <a:gd name="connsiteY1" fmla="*/ 810 h 268013"/>
                <a:gd name="connsiteX2" fmla="*/ 268984 w 268013"/>
                <a:gd name="connsiteY2" fmla="*/ 268824 h 268013"/>
                <a:gd name="connsiteX3" fmla="*/ 970 w 268013"/>
                <a:gd name="connsiteY3" fmla="*/ 26882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970" y="810"/>
                  </a:moveTo>
                  <a:lnTo>
                    <a:pt x="268984" y="810"/>
                  </a:lnTo>
                  <a:lnTo>
                    <a:pt x="268984" y="268824"/>
                  </a:lnTo>
                  <a:lnTo>
                    <a:pt x="970" y="26882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7" name="Forme libre 436">
              <a:extLst>
                <a:ext uri="{FF2B5EF4-FFF2-40B4-BE49-F238E27FC236}">
                  <a16:creationId xmlns:a16="http://schemas.microsoft.com/office/drawing/2014/main" id="{77C01EE0-5F68-9480-5EE3-BB863CC43D18}"/>
                </a:ext>
              </a:extLst>
            </p:cNvPr>
            <p:cNvSpPr/>
            <p:nvPr/>
          </p:nvSpPr>
          <p:spPr>
            <a:xfrm>
              <a:off x="8534427" y="5628289"/>
              <a:ext cx="268013" cy="268013"/>
            </a:xfrm>
            <a:custGeom>
              <a:avLst/>
              <a:gdLst>
                <a:gd name="connsiteX0" fmla="*/ 1010 w 268013"/>
                <a:gd name="connsiteY0" fmla="*/ 810 h 268013"/>
                <a:gd name="connsiteX1" fmla="*/ 269024 w 268013"/>
                <a:gd name="connsiteY1" fmla="*/ 810 h 268013"/>
                <a:gd name="connsiteX2" fmla="*/ 269024 w 268013"/>
                <a:gd name="connsiteY2" fmla="*/ 268824 h 268013"/>
                <a:gd name="connsiteX3" fmla="*/ 1010 w 268013"/>
                <a:gd name="connsiteY3" fmla="*/ 26882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1010" y="810"/>
                  </a:moveTo>
                  <a:lnTo>
                    <a:pt x="269024" y="810"/>
                  </a:lnTo>
                  <a:lnTo>
                    <a:pt x="269024" y="268824"/>
                  </a:lnTo>
                  <a:lnTo>
                    <a:pt x="1010" y="26882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8" name="Forme libre 437">
              <a:extLst>
                <a:ext uri="{FF2B5EF4-FFF2-40B4-BE49-F238E27FC236}">
                  <a16:creationId xmlns:a16="http://schemas.microsoft.com/office/drawing/2014/main" id="{8778EEC1-BF0B-D0B8-F19A-D0182BD9325B}"/>
                </a:ext>
              </a:extLst>
            </p:cNvPr>
            <p:cNvSpPr/>
            <p:nvPr/>
          </p:nvSpPr>
          <p:spPr>
            <a:xfrm>
              <a:off x="4514220" y="5896303"/>
              <a:ext cx="268013" cy="268013"/>
            </a:xfrm>
            <a:custGeom>
              <a:avLst/>
              <a:gdLst>
                <a:gd name="connsiteX0" fmla="*/ 410 w 268013"/>
                <a:gd name="connsiteY0" fmla="*/ 850 h 268013"/>
                <a:gd name="connsiteX1" fmla="*/ 268424 w 268013"/>
                <a:gd name="connsiteY1" fmla="*/ 850 h 268013"/>
                <a:gd name="connsiteX2" fmla="*/ 268424 w 268013"/>
                <a:gd name="connsiteY2" fmla="*/ 268864 h 268013"/>
                <a:gd name="connsiteX3" fmla="*/ 410 w 268013"/>
                <a:gd name="connsiteY3" fmla="*/ 26886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410" y="850"/>
                  </a:moveTo>
                  <a:lnTo>
                    <a:pt x="268424" y="850"/>
                  </a:lnTo>
                  <a:lnTo>
                    <a:pt x="268424" y="268864"/>
                  </a:lnTo>
                  <a:lnTo>
                    <a:pt x="410" y="26886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9" name="Forme libre 438">
              <a:extLst>
                <a:ext uri="{FF2B5EF4-FFF2-40B4-BE49-F238E27FC236}">
                  <a16:creationId xmlns:a16="http://schemas.microsoft.com/office/drawing/2014/main" id="{9683B8EB-DE08-8A38-0B95-3C8AAED6E1A3}"/>
                </a:ext>
              </a:extLst>
            </p:cNvPr>
            <p:cNvSpPr/>
            <p:nvPr/>
          </p:nvSpPr>
          <p:spPr>
            <a:xfrm>
              <a:off x="5586275" y="5896303"/>
              <a:ext cx="268013" cy="268013"/>
            </a:xfrm>
            <a:custGeom>
              <a:avLst/>
              <a:gdLst>
                <a:gd name="connsiteX0" fmla="*/ 570 w 268013"/>
                <a:gd name="connsiteY0" fmla="*/ 850 h 268013"/>
                <a:gd name="connsiteX1" fmla="*/ 268584 w 268013"/>
                <a:gd name="connsiteY1" fmla="*/ 850 h 268013"/>
                <a:gd name="connsiteX2" fmla="*/ 268584 w 268013"/>
                <a:gd name="connsiteY2" fmla="*/ 268864 h 268013"/>
                <a:gd name="connsiteX3" fmla="*/ 570 w 268013"/>
                <a:gd name="connsiteY3" fmla="*/ 26886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570" y="850"/>
                  </a:moveTo>
                  <a:lnTo>
                    <a:pt x="268584" y="850"/>
                  </a:lnTo>
                  <a:lnTo>
                    <a:pt x="268584" y="268864"/>
                  </a:lnTo>
                  <a:lnTo>
                    <a:pt x="570" y="26886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0" name="Forme libre 439">
              <a:extLst>
                <a:ext uri="{FF2B5EF4-FFF2-40B4-BE49-F238E27FC236}">
                  <a16:creationId xmlns:a16="http://schemas.microsoft.com/office/drawing/2014/main" id="{568E6702-0070-7480-C4EE-7C59754CB675}"/>
                </a:ext>
              </a:extLst>
            </p:cNvPr>
            <p:cNvSpPr/>
            <p:nvPr/>
          </p:nvSpPr>
          <p:spPr>
            <a:xfrm>
              <a:off x="6122303" y="5896303"/>
              <a:ext cx="268013" cy="268013"/>
            </a:xfrm>
            <a:custGeom>
              <a:avLst/>
              <a:gdLst>
                <a:gd name="connsiteX0" fmla="*/ 650 w 268013"/>
                <a:gd name="connsiteY0" fmla="*/ 850 h 268013"/>
                <a:gd name="connsiteX1" fmla="*/ 268664 w 268013"/>
                <a:gd name="connsiteY1" fmla="*/ 850 h 268013"/>
                <a:gd name="connsiteX2" fmla="*/ 268664 w 268013"/>
                <a:gd name="connsiteY2" fmla="*/ 268864 h 268013"/>
                <a:gd name="connsiteX3" fmla="*/ 650 w 268013"/>
                <a:gd name="connsiteY3" fmla="*/ 26886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650" y="850"/>
                  </a:moveTo>
                  <a:lnTo>
                    <a:pt x="268664" y="850"/>
                  </a:lnTo>
                  <a:lnTo>
                    <a:pt x="268664" y="268864"/>
                  </a:lnTo>
                  <a:lnTo>
                    <a:pt x="650" y="26886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1" name="Forme libre 440">
              <a:extLst>
                <a:ext uri="{FF2B5EF4-FFF2-40B4-BE49-F238E27FC236}">
                  <a16:creationId xmlns:a16="http://schemas.microsoft.com/office/drawing/2014/main" id="{E6985E11-0C36-CC51-D55C-2E3507B5371F}"/>
                </a:ext>
              </a:extLst>
            </p:cNvPr>
            <p:cNvSpPr/>
            <p:nvPr/>
          </p:nvSpPr>
          <p:spPr>
            <a:xfrm>
              <a:off x="6390317" y="5896303"/>
              <a:ext cx="268013" cy="268013"/>
            </a:xfrm>
            <a:custGeom>
              <a:avLst/>
              <a:gdLst>
                <a:gd name="connsiteX0" fmla="*/ 690 w 268013"/>
                <a:gd name="connsiteY0" fmla="*/ 850 h 268013"/>
                <a:gd name="connsiteX1" fmla="*/ 268704 w 268013"/>
                <a:gd name="connsiteY1" fmla="*/ 850 h 268013"/>
                <a:gd name="connsiteX2" fmla="*/ 268704 w 268013"/>
                <a:gd name="connsiteY2" fmla="*/ 268864 h 268013"/>
                <a:gd name="connsiteX3" fmla="*/ 690 w 268013"/>
                <a:gd name="connsiteY3" fmla="*/ 26886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690" y="850"/>
                  </a:moveTo>
                  <a:lnTo>
                    <a:pt x="268704" y="850"/>
                  </a:lnTo>
                  <a:lnTo>
                    <a:pt x="268704" y="268864"/>
                  </a:lnTo>
                  <a:lnTo>
                    <a:pt x="690" y="26886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2" name="Forme libre 441">
              <a:extLst>
                <a:ext uri="{FF2B5EF4-FFF2-40B4-BE49-F238E27FC236}">
                  <a16:creationId xmlns:a16="http://schemas.microsoft.com/office/drawing/2014/main" id="{0CB04049-4024-B107-93BE-9CDBCEEB2196}"/>
                </a:ext>
              </a:extLst>
            </p:cNvPr>
            <p:cNvSpPr/>
            <p:nvPr/>
          </p:nvSpPr>
          <p:spPr>
            <a:xfrm>
              <a:off x="6658331" y="5896303"/>
              <a:ext cx="268013" cy="268013"/>
            </a:xfrm>
            <a:custGeom>
              <a:avLst/>
              <a:gdLst>
                <a:gd name="connsiteX0" fmla="*/ 730 w 268013"/>
                <a:gd name="connsiteY0" fmla="*/ 850 h 268013"/>
                <a:gd name="connsiteX1" fmla="*/ 268744 w 268013"/>
                <a:gd name="connsiteY1" fmla="*/ 850 h 268013"/>
                <a:gd name="connsiteX2" fmla="*/ 268744 w 268013"/>
                <a:gd name="connsiteY2" fmla="*/ 268864 h 268013"/>
                <a:gd name="connsiteX3" fmla="*/ 730 w 268013"/>
                <a:gd name="connsiteY3" fmla="*/ 26886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730" y="850"/>
                  </a:moveTo>
                  <a:lnTo>
                    <a:pt x="268744" y="850"/>
                  </a:lnTo>
                  <a:lnTo>
                    <a:pt x="268744" y="268864"/>
                  </a:lnTo>
                  <a:lnTo>
                    <a:pt x="730" y="26886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3" name="Forme libre 442">
              <a:extLst>
                <a:ext uri="{FF2B5EF4-FFF2-40B4-BE49-F238E27FC236}">
                  <a16:creationId xmlns:a16="http://schemas.microsoft.com/office/drawing/2014/main" id="{ABD1F316-CEFD-A5C1-113B-A8568C0CEDB7}"/>
                </a:ext>
              </a:extLst>
            </p:cNvPr>
            <p:cNvSpPr/>
            <p:nvPr/>
          </p:nvSpPr>
          <p:spPr>
            <a:xfrm>
              <a:off x="6926344" y="5896303"/>
              <a:ext cx="268013" cy="268013"/>
            </a:xfrm>
            <a:custGeom>
              <a:avLst/>
              <a:gdLst>
                <a:gd name="connsiteX0" fmla="*/ 770 w 268013"/>
                <a:gd name="connsiteY0" fmla="*/ 850 h 268013"/>
                <a:gd name="connsiteX1" fmla="*/ 268784 w 268013"/>
                <a:gd name="connsiteY1" fmla="*/ 850 h 268013"/>
                <a:gd name="connsiteX2" fmla="*/ 268784 w 268013"/>
                <a:gd name="connsiteY2" fmla="*/ 268864 h 268013"/>
                <a:gd name="connsiteX3" fmla="*/ 770 w 268013"/>
                <a:gd name="connsiteY3" fmla="*/ 26886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770" y="850"/>
                  </a:moveTo>
                  <a:lnTo>
                    <a:pt x="268784" y="850"/>
                  </a:lnTo>
                  <a:lnTo>
                    <a:pt x="268784" y="268864"/>
                  </a:lnTo>
                  <a:lnTo>
                    <a:pt x="770" y="26886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4" name="Forme libre 443">
              <a:extLst>
                <a:ext uri="{FF2B5EF4-FFF2-40B4-BE49-F238E27FC236}">
                  <a16:creationId xmlns:a16="http://schemas.microsoft.com/office/drawing/2014/main" id="{D398448B-3901-19C1-B299-4B96D2817DFB}"/>
                </a:ext>
              </a:extLst>
            </p:cNvPr>
            <p:cNvSpPr/>
            <p:nvPr/>
          </p:nvSpPr>
          <p:spPr>
            <a:xfrm>
              <a:off x="7194358" y="5896303"/>
              <a:ext cx="268013" cy="268013"/>
            </a:xfrm>
            <a:custGeom>
              <a:avLst/>
              <a:gdLst>
                <a:gd name="connsiteX0" fmla="*/ 810 w 268013"/>
                <a:gd name="connsiteY0" fmla="*/ 850 h 268013"/>
                <a:gd name="connsiteX1" fmla="*/ 268824 w 268013"/>
                <a:gd name="connsiteY1" fmla="*/ 850 h 268013"/>
                <a:gd name="connsiteX2" fmla="*/ 268824 w 268013"/>
                <a:gd name="connsiteY2" fmla="*/ 268864 h 268013"/>
                <a:gd name="connsiteX3" fmla="*/ 810 w 268013"/>
                <a:gd name="connsiteY3" fmla="*/ 26886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810" y="850"/>
                  </a:moveTo>
                  <a:lnTo>
                    <a:pt x="268824" y="850"/>
                  </a:lnTo>
                  <a:lnTo>
                    <a:pt x="268824" y="268864"/>
                  </a:lnTo>
                  <a:lnTo>
                    <a:pt x="810" y="26886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5" name="Forme libre 444">
              <a:extLst>
                <a:ext uri="{FF2B5EF4-FFF2-40B4-BE49-F238E27FC236}">
                  <a16:creationId xmlns:a16="http://schemas.microsoft.com/office/drawing/2014/main" id="{7A364850-98D6-35B1-8582-2F23A573736F}"/>
                </a:ext>
              </a:extLst>
            </p:cNvPr>
            <p:cNvSpPr/>
            <p:nvPr/>
          </p:nvSpPr>
          <p:spPr>
            <a:xfrm>
              <a:off x="7462372" y="5896303"/>
              <a:ext cx="268013" cy="268013"/>
            </a:xfrm>
            <a:custGeom>
              <a:avLst/>
              <a:gdLst>
                <a:gd name="connsiteX0" fmla="*/ 850 w 268013"/>
                <a:gd name="connsiteY0" fmla="*/ 850 h 268013"/>
                <a:gd name="connsiteX1" fmla="*/ 268864 w 268013"/>
                <a:gd name="connsiteY1" fmla="*/ 850 h 268013"/>
                <a:gd name="connsiteX2" fmla="*/ 268864 w 268013"/>
                <a:gd name="connsiteY2" fmla="*/ 268864 h 268013"/>
                <a:gd name="connsiteX3" fmla="*/ 850 w 268013"/>
                <a:gd name="connsiteY3" fmla="*/ 26886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850" y="850"/>
                  </a:moveTo>
                  <a:lnTo>
                    <a:pt x="268864" y="850"/>
                  </a:lnTo>
                  <a:lnTo>
                    <a:pt x="268864" y="268864"/>
                  </a:lnTo>
                  <a:lnTo>
                    <a:pt x="850" y="26886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6" name="Forme libre 445">
              <a:extLst>
                <a:ext uri="{FF2B5EF4-FFF2-40B4-BE49-F238E27FC236}">
                  <a16:creationId xmlns:a16="http://schemas.microsoft.com/office/drawing/2014/main" id="{2D4C2F62-0DFD-02C9-AA24-78F5CFB30D05}"/>
                </a:ext>
              </a:extLst>
            </p:cNvPr>
            <p:cNvSpPr/>
            <p:nvPr/>
          </p:nvSpPr>
          <p:spPr>
            <a:xfrm>
              <a:off x="7998400" y="5896303"/>
              <a:ext cx="268013" cy="268013"/>
            </a:xfrm>
            <a:custGeom>
              <a:avLst/>
              <a:gdLst>
                <a:gd name="connsiteX0" fmla="*/ 930 w 268013"/>
                <a:gd name="connsiteY0" fmla="*/ 850 h 268013"/>
                <a:gd name="connsiteX1" fmla="*/ 268944 w 268013"/>
                <a:gd name="connsiteY1" fmla="*/ 850 h 268013"/>
                <a:gd name="connsiteX2" fmla="*/ 268944 w 268013"/>
                <a:gd name="connsiteY2" fmla="*/ 268864 h 268013"/>
                <a:gd name="connsiteX3" fmla="*/ 930 w 268013"/>
                <a:gd name="connsiteY3" fmla="*/ 26886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930" y="850"/>
                  </a:moveTo>
                  <a:lnTo>
                    <a:pt x="268944" y="850"/>
                  </a:lnTo>
                  <a:lnTo>
                    <a:pt x="268944" y="268864"/>
                  </a:lnTo>
                  <a:lnTo>
                    <a:pt x="930" y="26886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04" name="Forme libre 703">
              <a:extLst>
                <a:ext uri="{FF2B5EF4-FFF2-40B4-BE49-F238E27FC236}">
                  <a16:creationId xmlns:a16="http://schemas.microsoft.com/office/drawing/2014/main" id="{B6D74917-7204-A8B1-E722-F4784D76FF3A}"/>
                </a:ext>
              </a:extLst>
            </p:cNvPr>
            <p:cNvSpPr/>
            <p:nvPr/>
          </p:nvSpPr>
          <p:spPr>
            <a:xfrm>
              <a:off x="4514220" y="6164317"/>
              <a:ext cx="268013" cy="268013"/>
            </a:xfrm>
            <a:custGeom>
              <a:avLst/>
              <a:gdLst>
                <a:gd name="connsiteX0" fmla="*/ 410 w 268013"/>
                <a:gd name="connsiteY0" fmla="*/ 890 h 268013"/>
                <a:gd name="connsiteX1" fmla="*/ 268424 w 268013"/>
                <a:gd name="connsiteY1" fmla="*/ 890 h 268013"/>
                <a:gd name="connsiteX2" fmla="*/ 268424 w 268013"/>
                <a:gd name="connsiteY2" fmla="*/ 268904 h 268013"/>
                <a:gd name="connsiteX3" fmla="*/ 410 w 268013"/>
                <a:gd name="connsiteY3" fmla="*/ 26890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410" y="890"/>
                  </a:moveTo>
                  <a:lnTo>
                    <a:pt x="268424" y="890"/>
                  </a:lnTo>
                  <a:lnTo>
                    <a:pt x="268424" y="268904"/>
                  </a:lnTo>
                  <a:lnTo>
                    <a:pt x="410" y="26890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05" name="Forme libre 704">
              <a:extLst>
                <a:ext uri="{FF2B5EF4-FFF2-40B4-BE49-F238E27FC236}">
                  <a16:creationId xmlns:a16="http://schemas.microsoft.com/office/drawing/2014/main" id="{8EBAFA78-1278-6404-22EF-E4B97894B490}"/>
                </a:ext>
              </a:extLst>
            </p:cNvPr>
            <p:cNvSpPr/>
            <p:nvPr/>
          </p:nvSpPr>
          <p:spPr>
            <a:xfrm>
              <a:off x="5050248" y="6164317"/>
              <a:ext cx="268013" cy="268013"/>
            </a:xfrm>
            <a:custGeom>
              <a:avLst/>
              <a:gdLst>
                <a:gd name="connsiteX0" fmla="*/ 490 w 268013"/>
                <a:gd name="connsiteY0" fmla="*/ 890 h 268013"/>
                <a:gd name="connsiteX1" fmla="*/ 268504 w 268013"/>
                <a:gd name="connsiteY1" fmla="*/ 890 h 268013"/>
                <a:gd name="connsiteX2" fmla="*/ 268504 w 268013"/>
                <a:gd name="connsiteY2" fmla="*/ 268904 h 268013"/>
                <a:gd name="connsiteX3" fmla="*/ 490 w 268013"/>
                <a:gd name="connsiteY3" fmla="*/ 26890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490" y="890"/>
                  </a:moveTo>
                  <a:lnTo>
                    <a:pt x="268504" y="890"/>
                  </a:lnTo>
                  <a:lnTo>
                    <a:pt x="268504" y="268904"/>
                  </a:lnTo>
                  <a:lnTo>
                    <a:pt x="490" y="26890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06" name="Forme libre 705">
              <a:extLst>
                <a:ext uri="{FF2B5EF4-FFF2-40B4-BE49-F238E27FC236}">
                  <a16:creationId xmlns:a16="http://schemas.microsoft.com/office/drawing/2014/main" id="{395E87B2-C710-F6E9-914F-0A3E619CA529}"/>
                </a:ext>
              </a:extLst>
            </p:cNvPr>
            <p:cNvSpPr/>
            <p:nvPr/>
          </p:nvSpPr>
          <p:spPr>
            <a:xfrm>
              <a:off x="5586275" y="6164317"/>
              <a:ext cx="268013" cy="268013"/>
            </a:xfrm>
            <a:custGeom>
              <a:avLst/>
              <a:gdLst>
                <a:gd name="connsiteX0" fmla="*/ 570 w 268013"/>
                <a:gd name="connsiteY0" fmla="*/ 890 h 268013"/>
                <a:gd name="connsiteX1" fmla="*/ 268584 w 268013"/>
                <a:gd name="connsiteY1" fmla="*/ 890 h 268013"/>
                <a:gd name="connsiteX2" fmla="*/ 268584 w 268013"/>
                <a:gd name="connsiteY2" fmla="*/ 268904 h 268013"/>
                <a:gd name="connsiteX3" fmla="*/ 570 w 268013"/>
                <a:gd name="connsiteY3" fmla="*/ 26890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570" y="890"/>
                  </a:moveTo>
                  <a:lnTo>
                    <a:pt x="268584" y="890"/>
                  </a:lnTo>
                  <a:lnTo>
                    <a:pt x="268584" y="268904"/>
                  </a:lnTo>
                  <a:lnTo>
                    <a:pt x="570" y="26890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07" name="Forme libre 706">
              <a:extLst>
                <a:ext uri="{FF2B5EF4-FFF2-40B4-BE49-F238E27FC236}">
                  <a16:creationId xmlns:a16="http://schemas.microsoft.com/office/drawing/2014/main" id="{F7789BF4-102F-DA31-CC73-6ED78E61F49F}"/>
                </a:ext>
              </a:extLst>
            </p:cNvPr>
            <p:cNvSpPr/>
            <p:nvPr/>
          </p:nvSpPr>
          <p:spPr>
            <a:xfrm>
              <a:off x="5854289" y="6164317"/>
              <a:ext cx="268013" cy="268013"/>
            </a:xfrm>
            <a:custGeom>
              <a:avLst/>
              <a:gdLst>
                <a:gd name="connsiteX0" fmla="*/ 610 w 268013"/>
                <a:gd name="connsiteY0" fmla="*/ 890 h 268013"/>
                <a:gd name="connsiteX1" fmla="*/ 268624 w 268013"/>
                <a:gd name="connsiteY1" fmla="*/ 890 h 268013"/>
                <a:gd name="connsiteX2" fmla="*/ 268624 w 268013"/>
                <a:gd name="connsiteY2" fmla="*/ 268904 h 268013"/>
                <a:gd name="connsiteX3" fmla="*/ 610 w 268013"/>
                <a:gd name="connsiteY3" fmla="*/ 26890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610" y="890"/>
                  </a:moveTo>
                  <a:lnTo>
                    <a:pt x="268624" y="890"/>
                  </a:lnTo>
                  <a:lnTo>
                    <a:pt x="268624" y="268904"/>
                  </a:lnTo>
                  <a:lnTo>
                    <a:pt x="610" y="26890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08" name="Forme libre 707">
              <a:extLst>
                <a:ext uri="{FF2B5EF4-FFF2-40B4-BE49-F238E27FC236}">
                  <a16:creationId xmlns:a16="http://schemas.microsoft.com/office/drawing/2014/main" id="{C65715BA-710E-9405-98AC-E2328426E930}"/>
                </a:ext>
              </a:extLst>
            </p:cNvPr>
            <p:cNvSpPr/>
            <p:nvPr/>
          </p:nvSpPr>
          <p:spPr>
            <a:xfrm>
              <a:off x="6122303" y="6164317"/>
              <a:ext cx="268013" cy="268013"/>
            </a:xfrm>
            <a:custGeom>
              <a:avLst/>
              <a:gdLst>
                <a:gd name="connsiteX0" fmla="*/ 650 w 268013"/>
                <a:gd name="connsiteY0" fmla="*/ 890 h 268013"/>
                <a:gd name="connsiteX1" fmla="*/ 268664 w 268013"/>
                <a:gd name="connsiteY1" fmla="*/ 890 h 268013"/>
                <a:gd name="connsiteX2" fmla="*/ 268664 w 268013"/>
                <a:gd name="connsiteY2" fmla="*/ 268904 h 268013"/>
                <a:gd name="connsiteX3" fmla="*/ 650 w 268013"/>
                <a:gd name="connsiteY3" fmla="*/ 26890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650" y="890"/>
                  </a:moveTo>
                  <a:lnTo>
                    <a:pt x="268664" y="890"/>
                  </a:lnTo>
                  <a:lnTo>
                    <a:pt x="268664" y="268904"/>
                  </a:lnTo>
                  <a:lnTo>
                    <a:pt x="650" y="26890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09" name="Forme libre 708">
              <a:extLst>
                <a:ext uri="{FF2B5EF4-FFF2-40B4-BE49-F238E27FC236}">
                  <a16:creationId xmlns:a16="http://schemas.microsoft.com/office/drawing/2014/main" id="{959922F7-47D4-AF9B-F2A8-1CE7DAE41C06}"/>
                </a:ext>
              </a:extLst>
            </p:cNvPr>
            <p:cNvSpPr/>
            <p:nvPr/>
          </p:nvSpPr>
          <p:spPr>
            <a:xfrm>
              <a:off x="6390317" y="6164317"/>
              <a:ext cx="268013" cy="268013"/>
            </a:xfrm>
            <a:custGeom>
              <a:avLst/>
              <a:gdLst>
                <a:gd name="connsiteX0" fmla="*/ 690 w 268013"/>
                <a:gd name="connsiteY0" fmla="*/ 890 h 268013"/>
                <a:gd name="connsiteX1" fmla="*/ 268704 w 268013"/>
                <a:gd name="connsiteY1" fmla="*/ 890 h 268013"/>
                <a:gd name="connsiteX2" fmla="*/ 268704 w 268013"/>
                <a:gd name="connsiteY2" fmla="*/ 268904 h 268013"/>
                <a:gd name="connsiteX3" fmla="*/ 690 w 268013"/>
                <a:gd name="connsiteY3" fmla="*/ 26890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690" y="890"/>
                  </a:moveTo>
                  <a:lnTo>
                    <a:pt x="268704" y="890"/>
                  </a:lnTo>
                  <a:lnTo>
                    <a:pt x="268704" y="268904"/>
                  </a:lnTo>
                  <a:lnTo>
                    <a:pt x="690" y="26890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10" name="Forme libre 709">
              <a:extLst>
                <a:ext uri="{FF2B5EF4-FFF2-40B4-BE49-F238E27FC236}">
                  <a16:creationId xmlns:a16="http://schemas.microsoft.com/office/drawing/2014/main" id="{796688FF-C260-CBF7-ADFC-DD4B4D899377}"/>
                </a:ext>
              </a:extLst>
            </p:cNvPr>
            <p:cNvSpPr/>
            <p:nvPr/>
          </p:nvSpPr>
          <p:spPr>
            <a:xfrm>
              <a:off x="6926344" y="6164317"/>
              <a:ext cx="268013" cy="268013"/>
            </a:xfrm>
            <a:custGeom>
              <a:avLst/>
              <a:gdLst>
                <a:gd name="connsiteX0" fmla="*/ 770 w 268013"/>
                <a:gd name="connsiteY0" fmla="*/ 890 h 268013"/>
                <a:gd name="connsiteX1" fmla="*/ 268784 w 268013"/>
                <a:gd name="connsiteY1" fmla="*/ 890 h 268013"/>
                <a:gd name="connsiteX2" fmla="*/ 268784 w 268013"/>
                <a:gd name="connsiteY2" fmla="*/ 268904 h 268013"/>
                <a:gd name="connsiteX3" fmla="*/ 770 w 268013"/>
                <a:gd name="connsiteY3" fmla="*/ 26890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770" y="890"/>
                  </a:moveTo>
                  <a:lnTo>
                    <a:pt x="268784" y="890"/>
                  </a:lnTo>
                  <a:lnTo>
                    <a:pt x="268784" y="268904"/>
                  </a:lnTo>
                  <a:lnTo>
                    <a:pt x="770" y="26890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11" name="Forme libre 710">
              <a:extLst>
                <a:ext uri="{FF2B5EF4-FFF2-40B4-BE49-F238E27FC236}">
                  <a16:creationId xmlns:a16="http://schemas.microsoft.com/office/drawing/2014/main" id="{6A7FCECB-52E1-3D88-283B-2C8CD3E70D49}"/>
                </a:ext>
              </a:extLst>
            </p:cNvPr>
            <p:cNvSpPr/>
            <p:nvPr/>
          </p:nvSpPr>
          <p:spPr>
            <a:xfrm>
              <a:off x="8266413" y="6164317"/>
              <a:ext cx="268013" cy="268013"/>
            </a:xfrm>
            <a:custGeom>
              <a:avLst/>
              <a:gdLst>
                <a:gd name="connsiteX0" fmla="*/ 970 w 268013"/>
                <a:gd name="connsiteY0" fmla="*/ 890 h 268013"/>
                <a:gd name="connsiteX1" fmla="*/ 268984 w 268013"/>
                <a:gd name="connsiteY1" fmla="*/ 890 h 268013"/>
                <a:gd name="connsiteX2" fmla="*/ 268984 w 268013"/>
                <a:gd name="connsiteY2" fmla="*/ 268904 h 268013"/>
                <a:gd name="connsiteX3" fmla="*/ 970 w 268013"/>
                <a:gd name="connsiteY3" fmla="*/ 26890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970" y="890"/>
                  </a:moveTo>
                  <a:lnTo>
                    <a:pt x="268984" y="890"/>
                  </a:lnTo>
                  <a:lnTo>
                    <a:pt x="268984" y="268904"/>
                  </a:lnTo>
                  <a:lnTo>
                    <a:pt x="970" y="26890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12" name="Forme libre 711">
              <a:extLst>
                <a:ext uri="{FF2B5EF4-FFF2-40B4-BE49-F238E27FC236}">
                  <a16:creationId xmlns:a16="http://schemas.microsoft.com/office/drawing/2014/main" id="{440685AE-B291-9A02-89CB-8F3F03BC4F10}"/>
                </a:ext>
              </a:extLst>
            </p:cNvPr>
            <p:cNvSpPr/>
            <p:nvPr/>
          </p:nvSpPr>
          <p:spPr>
            <a:xfrm>
              <a:off x="8534427" y="6164317"/>
              <a:ext cx="268013" cy="268013"/>
            </a:xfrm>
            <a:custGeom>
              <a:avLst/>
              <a:gdLst>
                <a:gd name="connsiteX0" fmla="*/ 1010 w 268013"/>
                <a:gd name="connsiteY0" fmla="*/ 890 h 268013"/>
                <a:gd name="connsiteX1" fmla="*/ 269024 w 268013"/>
                <a:gd name="connsiteY1" fmla="*/ 890 h 268013"/>
                <a:gd name="connsiteX2" fmla="*/ 269024 w 268013"/>
                <a:gd name="connsiteY2" fmla="*/ 268904 h 268013"/>
                <a:gd name="connsiteX3" fmla="*/ 1010 w 268013"/>
                <a:gd name="connsiteY3" fmla="*/ 26890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1010" y="890"/>
                  </a:moveTo>
                  <a:lnTo>
                    <a:pt x="269024" y="890"/>
                  </a:lnTo>
                  <a:lnTo>
                    <a:pt x="269024" y="268904"/>
                  </a:lnTo>
                  <a:lnTo>
                    <a:pt x="1010" y="26890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13" name="Forme libre 712">
              <a:extLst>
                <a:ext uri="{FF2B5EF4-FFF2-40B4-BE49-F238E27FC236}">
                  <a16:creationId xmlns:a16="http://schemas.microsoft.com/office/drawing/2014/main" id="{1DEA313D-841E-86B7-9E0E-2FC8C4B185D8}"/>
                </a:ext>
              </a:extLst>
            </p:cNvPr>
            <p:cNvSpPr/>
            <p:nvPr/>
          </p:nvSpPr>
          <p:spPr>
            <a:xfrm>
              <a:off x="4514220" y="6432331"/>
              <a:ext cx="268013" cy="268013"/>
            </a:xfrm>
            <a:custGeom>
              <a:avLst/>
              <a:gdLst>
                <a:gd name="connsiteX0" fmla="*/ 410 w 268013"/>
                <a:gd name="connsiteY0" fmla="*/ 930 h 268013"/>
                <a:gd name="connsiteX1" fmla="*/ 268424 w 268013"/>
                <a:gd name="connsiteY1" fmla="*/ 930 h 268013"/>
                <a:gd name="connsiteX2" fmla="*/ 268424 w 268013"/>
                <a:gd name="connsiteY2" fmla="*/ 268944 h 268013"/>
                <a:gd name="connsiteX3" fmla="*/ 410 w 268013"/>
                <a:gd name="connsiteY3" fmla="*/ 26894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410" y="930"/>
                  </a:moveTo>
                  <a:lnTo>
                    <a:pt x="268424" y="930"/>
                  </a:lnTo>
                  <a:lnTo>
                    <a:pt x="268424" y="268944"/>
                  </a:lnTo>
                  <a:lnTo>
                    <a:pt x="410" y="26894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14" name="Forme libre 713">
              <a:extLst>
                <a:ext uri="{FF2B5EF4-FFF2-40B4-BE49-F238E27FC236}">
                  <a16:creationId xmlns:a16="http://schemas.microsoft.com/office/drawing/2014/main" id="{473DB1C0-000B-BC82-AFA4-1F48473D2A5B}"/>
                </a:ext>
              </a:extLst>
            </p:cNvPr>
            <p:cNvSpPr/>
            <p:nvPr/>
          </p:nvSpPr>
          <p:spPr>
            <a:xfrm>
              <a:off x="4782234" y="6432331"/>
              <a:ext cx="268013" cy="268013"/>
            </a:xfrm>
            <a:custGeom>
              <a:avLst/>
              <a:gdLst>
                <a:gd name="connsiteX0" fmla="*/ 450 w 268013"/>
                <a:gd name="connsiteY0" fmla="*/ 930 h 268013"/>
                <a:gd name="connsiteX1" fmla="*/ 268464 w 268013"/>
                <a:gd name="connsiteY1" fmla="*/ 930 h 268013"/>
                <a:gd name="connsiteX2" fmla="*/ 268464 w 268013"/>
                <a:gd name="connsiteY2" fmla="*/ 268944 h 268013"/>
                <a:gd name="connsiteX3" fmla="*/ 450 w 268013"/>
                <a:gd name="connsiteY3" fmla="*/ 26894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450" y="930"/>
                  </a:moveTo>
                  <a:lnTo>
                    <a:pt x="268464" y="930"/>
                  </a:lnTo>
                  <a:lnTo>
                    <a:pt x="268464" y="268944"/>
                  </a:lnTo>
                  <a:lnTo>
                    <a:pt x="450" y="26894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15" name="Forme libre 714">
              <a:extLst>
                <a:ext uri="{FF2B5EF4-FFF2-40B4-BE49-F238E27FC236}">
                  <a16:creationId xmlns:a16="http://schemas.microsoft.com/office/drawing/2014/main" id="{957D124B-CE56-1A28-739C-6F1B174738D3}"/>
                </a:ext>
              </a:extLst>
            </p:cNvPr>
            <p:cNvSpPr/>
            <p:nvPr/>
          </p:nvSpPr>
          <p:spPr>
            <a:xfrm>
              <a:off x="5318262" y="6432331"/>
              <a:ext cx="268013" cy="268013"/>
            </a:xfrm>
            <a:custGeom>
              <a:avLst/>
              <a:gdLst>
                <a:gd name="connsiteX0" fmla="*/ 530 w 268013"/>
                <a:gd name="connsiteY0" fmla="*/ 930 h 268013"/>
                <a:gd name="connsiteX1" fmla="*/ 268544 w 268013"/>
                <a:gd name="connsiteY1" fmla="*/ 930 h 268013"/>
                <a:gd name="connsiteX2" fmla="*/ 268544 w 268013"/>
                <a:gd name="connsiteY2" fmla="*/ 268944 h 268013"/>
                <a:gd name="connsiteX3" fmla="*/ 530 w 268013"/>
                <a:gd name="connsiteY3" fmla="*/ 26894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530" y="930"/>
                  </a:moveTo>
                  <a:lnTo>
                    <a:pt x="268544" y="930"/>
                  </a:lnTo>
                  <a:lnTo>
                    <a:pt x="268544" y="268944"/>
                  </a:lnTo>
                  <a:lnTo>
                    <a:pt x="530" y="26894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16" name="Forme libre 715">
              <a:extLst>
                <a:ext uri="{FF2B5EF4-FFF2-40B4-BE49-F238E27FC236}">
                  <a16:creationId xmlns:a16="http://schemas.microsoft.com/office/drawing/2014/main" id="{BEAE56EA-8945-3110-C709-8AD6F86A8F29}"/>
                </a:ext>
              </a:extLst>
            </p:cNvPr>
            <p:cNvSpPr/>
            <p:nvPr/>
          </p:nvSpPr>
          <p:spPr>
            <a:xfrm>
              <a:off x="5586275" y="6432331"/>
              <a:ext cx="268013" cy="268013"/>
            </a:xfrm>
            <a:custGeom>
              <a:avLst/>
              <a:gdLst>
                <a:gd name="connsiteX0" fmla="*/ 570 w 268013"/>
                <a:gd name="connsiteY0" fmla="*/ 930 h 268013"/>
                <a:gd name="connsiteX1" fmla="*/ 268584 w 268013"/>
                <a:gd name="connsiteY1" fmla="*/ 930 h 268013"/>
                <a:gd name="connsiteX2" fmla="*/ 268584 w 268013"/>
                <a:gd name="connsiteY2" fmla="*/ 268944 h 268013"/>
                <a:gd name="connsiteX3" fmla="*/ 570 w 268013"/>
                <a:gd name="connsiteY3" fmla="*/ 26894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570" y="930"/>
                  </a:moveTo>
                  <a:lnTo>
                    <a:pt x="268584" y="930"/>
                  </a:lnTo>
                  <a:lnTo>
                    <a:pt x="268584" y="268944"/>
                  </a:lnTo>
                  <a:lnTo>
                    <a:pt x="570" y="26894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17" name="Forme libre 716">
              <a:extLst>
                <a:ext uri="{FF2B5EF4-FFF2-40B4-BE49-F238E27FC236}">
                  <a16:creationId xmlns:a16="http://schemas.microsoft.com/office/drawing/2014/main" id="{C0BA2F8C-7092-B854-16C6-245FEF648A5E}"/>
                </a:ext>
              </a:extLst>
            </p:cNvPr>
            <p:cNvSpPr/>
            <p:nvPr/>
          </p:nvSpPr>
          <p:spPr>
            <a:xfrm>
              <a:off x="5854289" y="6432331"/>
              <a:ext cx="268013" cy="268013"/>
            </a:xfrm>
            <a:custGeom>
              <a:avLst/>
              <a:gdLst>
                <a:gd name="connsiteX0" fmla="*/ 610 w 268013"/>
                <a:gd name="connsiteY0" fmla="*/ 930 h 268013"/>
                <a:gd name="connsiteX1" fmla="*/ 268624 w 268013"/>
                <a:gd name="connsiteY1" fmla="*/ 930 h 268013"/>
                <a:gd name="connsiteX2" fmla="*/ 268624 w 268013"/>
                <a:gd name="connsiteY2" fmla="*/ 268944 h 268013"/>
                <a:gd name="connsiteX3" fmla="*/ 610 w 268013"/>
                <a:gd name="connsiteY3" fmla="*/ 26894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610" y="930"/>
                  </a:moveTo>
                  <a:lnTo>
                    <a:pt x="268624" y="930"/>
                  </a:lnTo>
                  <a:lnTo>
                    <a:pt x="268624" y="268944"/>
                  </a:lnTo>
                  <a:lnTo>
                    <a:pt x="610" y="26894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18" name="Forme libre 717">
              <a:extLst>
                <a:ext uri="{FF2B5EF4-FFF2-40B4-BE49-F238E27FC236}">
                  <a16:creationId xmlns:a16="http://schemas.microsoft.com/office/drawing/2014/main" id="{3F603A19-A554-D603-8ECE-571D1E91D422}"/>
                </a:ext>
              </a:extLst>
            </p:cNvPr>
            <p:cNvSpPr/>
            <p:nvPr/>
          </p:nvSpPr>
          <p:spPr>
            <a:xfrm>
              <a:off x="6122303" y="6432331"/>
              <a:ext cx="268013" cy="268013"/>
            </a:xfrm>
            <a:custGeom>
              <a:avLst/>
              <a:gdLst>
                <a:gd name="connsiteX0" fmla="*/ 650 w 268013"/>
                <a:gd name="connsiteY0" fmla="*/ 930 h 268013"/>
                <a:gd name="connsiteX1" fmla="*/ 268664 w 268013"/>
                <a:gd name="connsiteY1" fmla="*/ 930 h 268013"/>
                <a:gd name="connsiteX2" fmla="*/ 268664 w 268013"/>
                <a:gd name="connsiteY2" fmla="*/ 268944 h 268013"/>
                <a:gd name="connsiteX3" fmla="*/ 650 w 268013"/>
                <a:gd name="connsiteY3" fmla="*/ 26894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650" y="930"/>
                  </a:moveTo>
                  <a:lnTo>
                    <a:pt x="268664" y="930"/>
                  </a:lnTo>
                  <a:lnTo>
                    <a:pt x="268664" y="268944"/>
                  </a:lnTo>
                  <a:lnTo>
                    <a:pt x="650" y="26894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19" name="Forme libre 718">
              <a:extLst>
                <a:ext uri="{FF2B5EF4-FFF2-40B4-BE49-F238E27FC236}">
                  <a16:creationId xmlns:a16="http://schemas.microsoft.com/office/drawing/2014/main" id="{D28C732B-52CA-63F9-0A44-FE6D03588B84}"/>
                </a:ext>
              </a:extLst>
            </p:cNvPr>
            <p:cNvSpPr/>
            <p:nvPr/>
          </p:nvSpPr>
          <p:spPr>
            <a:xfrm>
              <a:off x="7730386" y="6432331"/>
              <a:ext cx="268013" cy="268013"/>
            </a:xfrm>
            <a:custGeom>
              <a:avLst/>
              <a:gdLst>
                <a:gd name="connsiteX0" fmla="*/ 890 w 268013"/>
                <a:gd name="connsiteY0" fmla="*/ 930 h 268013"/>
                <a:gd name="connsiteX1" fmla="*/ 268904 w 268013"/>
                <a:gd name="connsiteY1" fmla="*/ 930 h 268013"/>
                <a:gd name="connsiteX2" fmla="*/ 268904 w 268013"/>
                <a:gd name="connsiteY2" fmla="*/ 268944 h 268013"/>
                <a:gd name="connsiteX3" fmla="*/ 890 w 268013"/>
                <a:gd name="connsiteY3" fmla="*/ 26894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890" y="930"/>
                  </a:moveTo>
                  <a:lnTo>
                    <a:pt x="268904" y="930"/>
                  </a:lnTo>
                  <a:lnTo>
                    <a:pt x="268904" y="268944"/>
                  </a:lnTo>
                  <a:lnTo>
                    <a:pt x="890" y="26894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20" name="Forme libre 719">
              <a:extLst>
                <a:ext uri="{FF2B5EF4-FFF2-40B4-BE49-F238E27FC236}">
                  <a16:creationId xmlns:a16="http://schemas.microsoft.com/office/drawing/2014/main" id="{AA631FD3-69BF-668B-7BF7-341A9E90B130}"/>
                </a:ext>
              </a:extLst>
            </p:cNvPr>
            <p:cNvSpPr/>
            <p:nvPr/>
          </p:nvSpPr>
          <p:spPr>
            <a:xfrm>
              <a:off x="7998400" y="6432331"/>
              <a:ext cx="268013" cy="268013"/>
            </a:xfrm>
            <a:custGeom>
              <a:avLst/>
              <a:gdLst>
                <a:gd name="connsiteX0" fmla="*/ 930 w 268013"/>
                <a:gd name="connsiteY0" fmla="*/ 930 h 268013"/>
                <a:gd name="connsiteX1" fmla="*/ 268944 w 268013"/>
                <a:gd name="connsiteY1" fmla="*/ 930 h 268013"/>
                <a:gd name="connsiteX2" fmla="*/ 268944 w 268013"/>
                <a:gd name="connsiteY2" fmla="*/ 268944 h 268013"/>
                <a:gd name="connsiteX3" fmla="*/ 930 w 268013"/>
                <a:gd name="connsiteY3" fmla="*/ 26894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930" y="930"/>
                  </a:moveTo>
                  <a:lnTo>
                    <a:pt x="268944" y="930"/>
                  </a:lnTo>
                  <a:lnTo>
                    <a:pt x="268944" y="268944"/>
                  </a:lnTo>
                  <a:lnTo>
                    <a:pt x="930" y="26894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21" name="Forme libre 720">
              <a:extLst>
                <a:ext uri="{FF2B5EF4-FFF2-40B4-BE49-F238E27FC236}">
                  <a16:creationId xmlns:a16="http://schemas.microsoft.com/office/drawing/2014/main" id="{05BAEE52-8094-E1A6-A20C-58C5D627DC62}"/>
                </a:ext>
              </a:extLst>
            </p:cNvPr>
            <p:cNvSpPr/>
            <p:nvPr/>
          </p:nvSpPr>
          <p:spPr>
            <a:xfrm>
              <a:off x="8534427" y="6432331"/>
              <a:ext cx="268013" cy="268013"/>
            </a:xfrm>
            <a:custGeom>
              <a:avLst/>
              <a:gdLst>
                <a:gd name="connsiteX0" fmla="*/ 1010 w 268013"/>
                <a:gd name="connsiteY0" fmla="*/ 930 h 268013"/>
                <a:gd name="connsiteX1" fmla="*/ 269024 w 268013"/>
                <a:gd name="connsiteY1" fmla="*/ 930 h 268013"/>
                <a:gd name="connsiteX2" fmla="*/ 269024 w 268013"/>
                <a:gd name="connsiteY2" fmla="*/ 268944 h 268013"/>
                <a:gd name="connsiteX3" fmla="*/ 1010 w 268013"/>
                <a:gd name="connsiteY3" fmla="*/ 26894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1010" y="930"/>
                  </a:moveTo>
                  <a:lnTo>
                    <a:pt x="269024" y="930"/>
                  </a:lnTo>
                  <a:lnTo>
                    <a:pt x="269024" y="268944"/>
                  </a:lnTo>
                  <a:lnTo>
                    <a:pt x="1010" y="26894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22" name="Forme libre 721">
              <a:extLst>
                <a:ext uri="{FF2B5EF4-FFF2-40B4-BE49-F238E27FC236}">
                  <a16:creationId xmlns:a16="http://schemas.microsoft.com/office/drawing/2014/main" id="{57B60B8C-6C05-FC25-87D7-8F9DD99F4DB3}"/>
                </a:ext>
              </a:extLst>
            </p:cNvPr>
            <p:cNvSpPr/>
            <p:nvPr/>
          </p:nvSpPr>
          <p:spPr>
            <a:xfrm>
              <a:off x="4514220" y="6700344"/>
              <a:ext cx="268013" cy="268013"/>
            </a:xfrm>
            <a:custGeom>
              <a:avLst/>
              <a:gdLst>
                <a:gd name="connsiteX0" fmla="*/ 410 w 268013"/>
                <a:gd name="connsiteY0" fmla="*/ 970 h 268013"/>
                <a:gd name="connsiteX1" fmla="*/ 268424 w 268013"/>
                <a:gd name="connsiteY1" fmla="*/ 970 h 268013"/>
                <a:gd name="connsiteX2" fmla="*/ 268424 w 268013"/>
                <a:gd name="connsiteY2" fmla="*/ 268984 h 268013"/>
                <a:gd name="connsiteX3" fmla="*/ 410 w 268013"/>
                <a:gd name="connsiteY3" fmla="*/ 26898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410" y="970"/>
                  </a:moveTo>
                  <a:lnTo>
                    <a:pt x="268424" y="970"/>
                  </a:lnTo>
                  <a:lnTo>
                    <a:pt x="268424" y="268984"/>
                  </a:lnTo>
                  <a:lnTo>
                    <a:pt x="410" y="26898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23" name="Forme libre 722">
              <a:extLst>
                <a:ext uri="{FF2B5EF4-FFF2-40B4-BE49-F238E27FC236}">
                  <a16:creationId xmlns:a16="http://schemas.microsoft.com/office/drawing/2014/main" id="{51B301BD-B7E3-2A21-AF79-1213D0D22A32}"/>
                </a:ext>
              </a:extLst>
            </p:cNvPr>
            <p:cNvSpPr/>
            <p:nvPr/>
          </p:nvSpPr>
          <p:spPr>
            <a:xfrm>
              <a:off x="4782234" y="6700344"/>
              <a:ext cx="268013" cy="268013"/>
            </a:xfrm>
            <a:custGeom>
              <a:avLst/>
              <a:gdLst>
                <a:gd name="connsiteX0" fmla="*/ 450 w 268013"/>
                <a:gd name="connsiteY0" fmla="*/ 970 h 268013"/>
                <a:gd name="connsiteX1" fmla="*/ 268464 w 268013"/>
                <a:gd name="connsiteY1" fmla="*/ 970 h 268013"/>
                <a:gd name="connsiteX2" fmla="*/ 268464 w 268013"/>
                <a:gd name="connsiteY2" fmla="*/ 268984 h 268013"/>
                <a:gd name="connsiteX3" fmla="*/ 450 w 268013"/>
                <a:gd name="connsiteY3" fmla="*/ 26898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450" y="970"/>
                  </a:moveTo>
                  <a:lnTo>
                    <a:pt x="268464" y="970"/>
                  </a:lnTo>
                  <a:lnTo>
                    <a:pt x="268464" y="268984"/>
                  </a:lnTo>
                  <a:lnTo>
                    <a:pt x="450" y="26898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24" name="Forme libre 723">
              <a:extLst>
                <a:ext uri="{FF2B5EF4-FFF2-40B4-BE49-F238E27FC236}">
                  <a16:creationId xmlns:a16="http://schemas.microsoft.com/office/drawing/2014/main" id="{65D5D50E-F569-F450-86B6-31815E0140CA}"/>
                </a:ext>
              </a:extLst>
            </p:cNvPr>
            <p:cNvSpPr/>
            <p:nvPr/>
          </p:nvSpPr>
          <p:spPr>
            <a:xfrm>
              <a:off x="5050248" y="6700344"/>
              <a:ext cx="268013" cy="268013"/>
            </a:xfrm>
            <a:custGeom>
              <a:avLst/>
              <a:gdLst>
                <a:gd name="connsiteX0" fmla="*/ 490 w 268013"/>
                <a:gd name="connsiteY0" fmla="*/ 970 h 268013"/>
                <a:gd name="connsiteX1" fmla="*/ 268504 w 268013"/>
                <a:gd name="connsiteY1" fmla="*/ 970 h 268013"/>
                <a:gd name="connsiteX2" fmla="*/ 268504 w 268013"/>
                <a:gd name="connsiteY2" fmla="*/ 268984 h 268013"/>
                <a:gd name="connsiteX3" fmla="*/ 490 w 268013"/>
                <a:gd name="connsiteY3" fmla="*/ 26898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490" y="970"/>
                  </a:moveTo>
                  <a:lnTo>
                    <a:pt x="268504" y="970"/>
                  </a:lnTo>
                  <a:lnTo>
                    <a:pt x="268504" y="268984"/>
                  </a:lnTo>
                  <a:lnTo>
                    <a:pt x="490" y="26898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25" name="Forme libre 724">
              <a:extLst>
                <a:ext uri="{FF2B5EF4-FFF2-40B4-BE49-F238E27FC236}">
                  <a16:creationId xmlns:a16="http://schemas.microsoft.com/office/drawing/2014/main" id="{E98CC9DE-AD67-82D7-C26F-8A9193676413}"/>
                </a:ext>
              </a:extLst>
            </p:cNvPr>
            <p:cNvSpPr/>
            <p:nvPr/>
          </p:nvSpPr>
          <p:spPr>
            <a:xfrm>
              <a:off x="6390317" y="6700344"/>
              <a:ext cx="268013" cy="268013"/>
            </a:xfrm>
            <a:custGeom>
              <a:avLst/>
              <a:gdLst>
                <a:gd name="connsiteX0" fmla="*/ 690 w 268013"/>
                <a:gd name="connsiteY0" fmla="*/ 970 h 268013"/>
                <a:gd name="connsiteX1" fmla="*/ 268704 w 268013"/>
                <a:gd name="connsiteY1" fmla="*/ 970 h 268013"/>
                <a:gd name="connsiteX2" fmla="*/ 268704 w 268013"/>
                <a:gd name="connsiteY2" fmla="*/ 268984 h 268013"/>
                <a:gd name="connsiteX3" fmla="*/ 690 w 268013"/>
                <a:gd name="connsiteY3" fmla="*/ 26898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690" y="970"/>
                  </a:moveTo>
                  <a:lnTo>
                    <a:pt x="268704" y="970"/>
                  </a:lnTo>
                  <a:lnTo>
                    <a:pt x="268704" y="268984"/>
                  </a:lnTo>
                  <a:lnTo>
                    <a:pt x="690" y="26898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26" name="Forme libre 725">
              <a:extLst>
                <a:ext uri="{FF2B5EF4-FFF2-40B4-BE49-F238E27FC236}">
                  <a16:creationId xmlns:a16="http://schemas.microsoft.com/office/drawing/2014/main" id="{EF117CBB-6C6C-4379-24D3-D7D9793BFE9F}"/>
                </a:ext>
              </a:extLst>
            </p:cNvPr>
            <p:cNvSpPr/>
            <p:nvPr/>
          </p:nvSpPr>
          <p:spPr>
            <a:xfrm>
              <a:off x="6658331" y="6700344"/>
              <a:ext cx="268013" cy="268013"/>
            </a:xfrm>
            <a:custGeom>
              <a:avLst/>
              <a:gdLst>
                <a:gd name="connsiteX0" fmla="*/ 730 w 268013"/>
                <a:gd name="connsiteY0" fmla="*/ 970 h 268013"/>
                <a:gd name="connsiteX1" fmla="*/ 268744 w 268013"/>
                <a:gd name="connsiteY1" fmla="*/ 970 h 268013"/>
                <a:gd name="connsiteX2" fmla="*/ 268744 w 268013"/>
                <a:gd name="connsiteY2" fmla="*/ 268984 h 268013"/>
                <a:gd name="connsiteX3" fmla="*/ 730 w 268013"/>
                <a:gd name="connsiteY3" fmla="*/ 26898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730" y="970"/>
                  </a:moveTo>
                  <a:lnTo>
                    <a:pt x="268744" y="970"/>
                  </a:lnTo>
                  <a:lnTo>
                    <a:pt x="268744" y="268984"/>
                  </a:lnTo>
                  <a:lnTo>
                    <a:pt x="730" y="26898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27" name="Forme libre 726">
              <a:extLst>
                <a:ext uri="{FF2B5EF4-FFF2-40B4-BE49-F238E27FC236}">
                  <a16:creationId xmlns:a16="http://schemas.microsoft.com/office/drawing/2014/main" id="{43DD79C6-6384-B7FD-0EC1-2C0FC22E8373}"/>
                </a:ext>
              </a:extLst>
            </p:cNvPr>
            <p:cNvSpPr/>
            <p:nvPr/>
          </p:nvSpPr>
          <p:spPr>
            <a:xfrm>
              <a:off x="7194358" y="6700344"/>
              <a:ext cx="268013" cy="268013"/>
            </a:xfrm>
            <a:custGeom>
              <a:avLst/>
              <a:gdLst>
                <a:gd name="connsiteX0" fmla="*/ 810 w 268013"/>
                <a:gd name="connsiteY0" fmla="*/ 970 h 268013"/>
                <a:gd name="connsiteX1" fmla="*/ 268824 w 268013"/>
                <a:gd name="connsiteY1" fmla="*/ 970 h 268013"/>
                <a:gd name="connsiteX2" fmla="*/ 268824 w 268013"/>
                <a:gd name="connsiteY2" fmla="*/ 268984 h 268013"/>
                <a:gd name="connsiteX3" fmla="*/ 810 w 268013"/>
                <a:gd name="connsiteY3" fmla="*/ 26898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810" y="970"/>
                  </a:moveTo>
                  <a:lnTo>
                    <a:pt x="268824" y="970"/>
                  </a:lnTo>
                  <a:lnTo>
                    <a:pt x="268824" y="268984"/>
                  </a:lnTo>
                  <a:lnTo>
                    <a:pt x="810" y="26898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28" name="Forme libre 727">
              <a:extLst>
                <a:ext uri="{FF2B5EF4-FFF2-40B4-BE49-F238E27FC236}">
                  <a16:creationId xmlns:a16="http://schemas.microsoft.com/office/drawing/2014/main" id="{6CC88BFF-5342-5942-F53E-53781F1CF7D3}"/>
                </a:ext>
              </a:extLst>
            </p:cNvPr>
            <p:cNvSpPr/>
            <p:nvPr/>
          </p:nvSpPr>
          <p:spPr>
            <a:xfrm>
              <a:off x="7462372" y="6700344"/>
              <a:ext cx="268013" cy="268013"/>
            </a:xfrm>
            <a:custGeom>
              <a:avLst/>
              <a:gdLst>
                <a:gd name="connsiteX0" fmla="*/ 850 w 268013"/>
                <a:gd name="connsiteY0" fmla="*/ 970 h 268013"/>
                <a:gd name="connsiteX1" fmla="*/ 268864 w 268013"/>
                <a:gd name="connsiteY1" fmla="*/ 970 h 268013"/>
                <a:gd name="connsiteX2" fmla="*/ 268864 w 268013"/>
                <a:gd name="connsiteY2" fmla="*/ 268984 h 268013"/>
                <a:gd name="connsiteX3" fmla="*/ 850 w 268013"/>
                <a:gd name="connsiteY3" fmla="*/ 26898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850" y="970"/>
                  </a:moveTo>
                  <a:lnTo>
                    <a:pt x="268864" y="970"/>
                  </a:lnTo>
                  <a:lnTo>
                    <a:pt x="268864" y="268984"/>
                  </a:lnTo>
                  <a:lnTo>
                    <a:pt x="850" y="26898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29" name="Forme libre 728">
              <a:extLst>
                <a:ext uri="{FF2B5EF4-FFF2-40B4-BE49-F238E27FC236}">
                  <a16:creationId xmlns:a16="http://schemas.microsoft.com/office/drawing/2014/main" id="{4F9788C8-EF28-F1BF-D057-C71C03A3B4F5}"/>
                </a:ext>
              </a:extLst>
            </p:cNvPr>
            <p:cNvSpPr/>
            <p:nvPr/>
          </p:nvSpPr>
          <p:spPr>
            <a:xfrm>
              <a:off x="8534427" y="6700344"/>
              <a:ext cx="268013" cy="268013"/>
            </a:xfrm>
            <a:custGeom>
              <a:avLst/>
              <a:gdLst>
                <a:gd name="connsiteX0" fmla="*/ 1010 w 268013"/>
                <a:gd name="connsiteY0" fmla="*/ 970 h 268013"/>
                <a:gd name="connsiteX1" fmla="*/ 269024 w 268013"/>
                <a:gd name="connsiteY1" fmla="*/ 970 h 268013"/>
                <a:gd name="connsiteX2" fmla="*/ 269024 w 268013"/>
                <a:gd name="connsiteY2" fmla="*/ 268984 h 268013"/>
                <a:gd name="connsiteX3" fmla="*/ 1010 w 268013"/>
                <a:gd name="connsiteY3" fmla="*/ 26898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1010" y="970"/>
                  </a:moveTo>
                  <a:lnTo>
                    <a:pt x="269024" y="970"/>
                  </a:lnTo>
                  <a:lnTo>
                    <a:pt x="269024" y="268984"/>
                  </a:lnTo>
                  <a:lnTo>
                    <a:pt x="1010" y="26898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30" name="Forme libre 729">
              <a:extLst>
                <a:ext uri="{FF2B5EF4-FFF2-40B4-BE49-F238E27FC236}">
                  <a16:creationId xmlns:a16="http://schemas.microsoft.com/office/drawing/2014/main" id="{872417C7-6400-0F80-089F-62FC2FC70D99}"/>
                </a:ext>
              </a:extLst>
            </p:cNvPr>
            <p:cNvSpPr/>
            <p:nvPr/>
          </p:nvSpPr>
          <p:spPr>
            <a:xfrm>
              <a:off x="4246206" y="6968358"/>
              <a:ext cx="268013" cy="268013"/>
            </a:xfrm>
            <a:custGeom>
              <a:avLst/>
              <a:gdLst>
                <a:gd name="connsiteX0" fmla="*/ 370 w 268013"/>
                <a:gd name="connsiteY0" fmla="*/ 1010 h 268013"/>
                <a:gd name="connsiteX1" fmla="*/ 268384 w 268013"/>
                <a:gd name="connsiteY1" fmla="*/ 1010 h 268013"/>
                <a:gd name="connsiteX2" fmla="*/ 268384 w 268013"/>
                <a:gd name="connsiteY2" fmla="*/ 269024 h 268013"/>
                <a:gd name="connsiteX3" fmla="*/ 370 w 268013"/>
                <a:gd name="connsiteY3" fmla="*/ 26902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370" y="1010"/>
                  </a:moveTo>
                  <a:lnTo>
                    <a:pt x="268384" y="1010"/>
                  </a:lnTo>
                  <a:lnTo>
                    <a:pt x="268384" y="269024"/>
                  </a:lnTo>
                  <a:lnTo>
                    <a:pt x="370" y="26902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31" name="Forme libre 730">
              <a:extLst>
                <a:ext uri="{FF2B5EF4-FFF2-40B4-BE49-F238E27FC236}">
                  <a16:creationId xmlns:a16="http://schemas.microsoft.com/office/drawing/2014/main" id="{406F4454-97FB-2E7B-0E04-8B4C5DA932FF}"/>
                </a:ext>
              </a:extLst>
            </p:cNvPr>
            <p:cNvSpPr/>
            <p:nvPr/>
          </p:nvSpPr>
          <p:spPr>
            <a:xfrm>
              <a:off x="5050248" y="6968358"/>
              <a:ext cx="268013" cy="268013"/>
            </a:xfrm>
            <a:custGeom>
              <a:avLst/>
              <a:gdLst>
                <a:gd name="connsiteX0" fmla="*/ 490 w 268013"/>
                <a:gd name="connsiteY0" fmla="*/ 1010 h 268013"/>
                <a:gd name="connsiteX1" fmla="*/ 268504 w 268013"/>
                <a:gd name="connsiteY1" fmla="*/ 1010 h 268013"/>
                <a:gd name="connsiteX2" fmla="*/ 268504 w 268013"/>
                <a:gd name="connsiteY2" fmla="*/ 269024 h 268013"/>
                <a:gd name="connsiteX3" fmla="*/ 490 w 268013"/>
                <a:gd name="connsiteY3" fmla="*/ 26902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490" y="1010"/>
                  </a:moveTo>
                  <a:lnTo>
                    <a:pt x="268504" y="1010"/>
                  </a:lnTo>
                  <a:lnTo>
                    <a:pt x="268504" y="269024"/>
                  </a:lnTo>
                  <a:lnTo>
                    <a:pt x="490" y="26902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32" name="Forme libre 731">
              <a:extLst>
                <a:ext uri="{FF2B5EF4-FFF2-40B4-BE49-F238E27FC236}">
                  <a16:creationId xmlns:a16="http://schemas.microsoft.com/office/drawing/2014/main" id="{0AA73FA6-32CB-EF88-A42D-E76F70B047F3}"/>
                </a:ext>
              </a:extLst>
            </p:cNvPr>
            <p:cNvSpPr/>
            <p:nvPr/>
          </p:nvSpPr>
          <p:spPr>
            <a:xfrm>
              <a:off x="5318262" y="6968358"/>
              <a:ext cx="268013" cy="268013"/>
            </a:xfrm>
            <a:custGeom>
              <a:avLst/>
              <a:gdLst>
                <a:gd name="connsiteX0" fmla="*/ 530 w 268013"/>
                <a:gd name="connsiteY0" fmla="*/ 1010 h 268013"/>
                <a:gd name="connsiteX1" fmla="*/ 268544 w 268013"/>
                <a:gd name="connsiteY1" fmla="*/ 1010 h 268013"/>
                <a:gd name="connsiteX2" fmla="*/ 268544 w 268013"/>
                <a:gd name="connsiteY2" fmla="*/ 269024 h 268013"/>
                <a:gd name="connsiteX3" fmla="*/ 530 w 268013"/>
                <a:gd name="connsiteY3" fmla="*/ 26902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530" y="1010"/>
                  </a:moveTo>
                  <a:lnTo>
                    <a:pt x="268544" y="1010"/>
                  </a:lnTo>
                  <a:lnTo>
                    <a:pt x="268544" y="269024"/>
                  </a:lnTo>
                  <a:lnTo>
                    <a:pt x="530" y="26902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33" name="Forme libre 732">
              <a:extLst>
                <a:ext uri="{FF2B5EF4-FFF2-40B4-BE49-F238E27FC236}">
                  <a16:creationId xmlns:a16="http://schemas.microsoft.com/office/drawing/2014/main" id="{8F56DCD5-9156-2852-2955-BA91B14F9681}"/>
                </a:ext>
              </a:extLst>
            </p:cNvPr>
            <p:cNvSpPr/>
            <p:nvPr/>
          </p:nvSpPr>
          <p:spPr>
            <a:xfrm>
              <a:off x="6390317" y="6968358"/>
              <a:ext cx="268013" cy="268013"/>
            </a:xfrm>
            <a:custGeom>
              <a:avLst/>
              <a:gdLst>
                <a:gd name="connsiteX0" fmla="*/ 690 w 268013"/>
                <a:gd name="connsiteY0" fmla="*/ 1010 h 268013"/>
                <a:gd name="connsiteX1" fmla="*/ 268704 w 268013"/>
                <a:gd name="connsiteY1" fmla="*/ 1010 h 268013"/>
                <a:gd name="connsiteX2" fmla="*/ 268704 w 268013"/>
                <a:gd name="connsiteY2" fmla="*/ 269024 h 268013"/>
                <a:gd name="connsiteX3" fmla="*/ 690 w 268013"/>
                <a:gd name="connsiteY3" fmla="*/ 26902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690" y="1010"/>
                  </a:moveTo>
                  <a:lnTo>
                    <a:pt x="268704" y="1010"/>
                  </a:lnTo>
                  <a:lnTo>
                    <a:pt x="268704" y="269024"/>
                  </a:lnTo>
                  <a:lnTo>
                    <a:pt x="690" y="26902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34" name="Forme libre 733">
              <a:extLst>
                <a:ext uri="{FF2B5EF4-FFF2-40B4-BE49-F238E27FC236}">
                  <a16:creationId xmlns:a16="http://schemas.microsoft.com/office/drawing/2014/main" id="{81B26C77-327F-218A-8C0F-1EF0235DC1BC}"/>
                </a:ext>
              </a:extLst>
            </p:cNvPr>
            <p:cNvSpPr/>
            <p:nvPr/>
          </p:nvSpPr>
          <p:spPr>
            <a:xfrm>
              <a:off x="6658331" y="6968358"/>
              <a:ext cx="268013" cy="268013"/>
            </a:xfrm>
            <a:custGeom>
              <a:avLst/>
              <a:gdLst>
                <a:gd name="connsiteX0" fmla="*/ 730 w 268013"/>
                <a:gd name="connsiteY0" fmla="*/ 1010 h 268013"/>
                <a:gd name="connsiteX1" fmla="*/ 268744 w 268013"/>
                <a:gd name="connsiteY1" fmla="*/ 1010 h 268013"/>
                <a:gd name="connsiteX2" fmla="*/ 268744 w 268013"/>
                <a:gd name="connsiteY2" fmla="*/ 269024 h 268013"/>
                <a:gd name="connsiteX3" fmla="*/ 730 w 268013"/>
                <a:gd name="connsiteY3" fmla="*/ 26902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730" y="1010"/>
                  </a:moveTo>
                  <a:lnTo>
                    <a:pt x="268744" y="1010"/>
                  </a:lnTo>
                  <a:lnTo>
                    <a:pt x="268744" y="269024"/>
                  </a:lnTo>
                  <a:lnTo>
                    <a:pt x="730" y="26902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35" name="Forme libre 734">
              <a:extLst>
                <a:ext uri="{FF2B5EF4-FFF2-40B4-BE49-F238E27FC236}">
                  <a16:creationId xmlns:a16="http://schemas.microsoft.com/office/drawing/2014/main" id="{B5DE59FE-0DAF-305B-62CA-609E631974A5}"/>
                </a:ext>
              </a:extLst>
            </p:cNvPr>
            <p:cNvSpPr/>
            <p:nvPr/>
          </p:nvSpPr>
          <p:spPr>
            <a:xfrm>
              <a:off x="7730386" y="6968358"/>
              <a:ext cx="268013" cy="268013"/>
            </a:xfrm>
            <a:custGeom>
              <a:avLst/>
              <a:gdLst>
                <a:gd name="connsiteX0" fmla="*/ 890 w 268013"/>
                <a:gd name="connsiteY0" fmla="*/ 1010 h 268013"/>
                <a:gd name="connsiteX1" fmla="*/ 268904 w 268013"/>
                <a:gd name="connsiteY1" fmla="*/ 1010 h 268013"/>
                <a:gd name="connsiteX2" fmla="*/ 268904 w 268013"/>
                <a:gd name="connsiteY2" fmla="*/ 269024 h 268013"/>
                <a:gd name="connsiteX3" fmla="*/ 890 w 268013"/>
                <a:gd name="connsiteY3" fmla="*/ 26902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890" y="1010"/>
                  </a:moveTo>
                  <a:lnTo>
                    <a:pt x="268904" y="1010"/>
                  </a:lnTo>
                  <a:lnTo>
                    <a:pt x="268904" y="269024"/>
                  </a:lnTo>
                  <a:lnTo>
                    <a:pt x="890" y="26902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36" name="Forme libre 735">
              <a:extLst>
                <a:ext uri="{FF2B5EF4-FFF2-40B4-BE49-F238E27FC236}">
                  <a16:creationId xmlns:a16="http://schemas.microsoft.com/office/drawing/2014/main" id="{ACBDD717-2517-F9FC-C6C2-BDDB0321D506}"/>
                </a:ext>
              </a:extLst>
            </p:cNvPr>
            <p:cNvSpPr/>
            <p:nvPr/>
          </p:nvSpPr>
          <p:spPr>
            <a:xfrm>
              <a:off x="8534427" y="6968358"/>
              <a:ext cx="268013" cy="268013"/>
            </a:xfrm>
            <a:custGeom>
              <a:avLst/>
              <a:gdLst>
                <a:gd name="connsiteX0" fmla="*/ 1010 w 268013"/>
                <a:gd name="connsiteY0" fmla="*/ 1010 h 268013"/>
                <a:gd name="connsiteX1" fmla="*/ 269024 w 268013"/>
                <a:gd name="connsiteY1" fmla="*/ 1010 h 268013"/>
                <a:gd name="connsiteX2" fmla="*/ 269024 w 268013"/>
                <a:gd name="connsiteY2" fmla="*/ 269024 h 268013"/>
                <a:gd name="connsiteX3" fmla="*/ 1010 w 268013"/>
                <a:gd name="connsiteY3" fmla="*/ 269024 h 2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013" h="268013">
                  <a:moveTo>
                    <a:pt x="1010" y="1010"/>
                  </a:moveTo>
                  <a:lnTo>
                    <a:pt x="269024" y="1010"/>
                  </a:lnTo>
                  <a:lnTo>
                    <a:pt x="269024" y="269024"/>
                  </a:lnTo>
                  <a:lnTo>
                    <a:pt x="1010" y="269024"/>
                  </a:lnTo>
                  <a:close/>
                </a:path>
              </a:pathLst>
            </a:custGeom>
            <a:solidFill>
              <a:srgbClr val="FFFFFF"/>
            </a:solidFill>
            <a:ln w="2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737" name="Graphique 3">
              <a:extLst>
                <a:ext uri="{FF2B5EF4-FFF2-40B4-BE49-F238E27FC236}">
                  <a16:creationId xmlns:a16="http://schemas.microsoft.com/office/drawing/2014/main" id="{E6F8721E-7B10-4FBB-5F05-A6FB7176F6B5}"/>
                </a:ext>
              </a:extLst>
            </p:cNvPr>
            <p:cNvGrpSpPr/>
            <p:nvPr/>
          </p:nvGrpSpPr>
          <p:grpSpPr>
            <a:xfrm>
              <a:off x="2120489" y="554420"/>
              <a:ext cx="1839311" cy="1839311"/>
              <a:chOff x="2120489" y="554420"/>
              <a:chExt cx="1839311" cy="1839311"/>
            </a:xfrm>
          </p:grpSpPr>
          <p:sp>
            <p:nvSpPr>
              <p:cNvPr id="738" name="Forme libre 737">
                <a:extLst>
                  <a:ext uri="{FF2B5EF4-FFF2-40B4-BE49-F238E27FC236}">
                    <a16:creationId xmlns:a16="http://schemas.microsoft.com/office/drawing/2014/main" id="{ED69F217-54C8-A351-A313-14946C0BA8B3}"/>
                  </a:ext>
                </a:extLst>
              </p:cNvPr>
              <p:cNvSpPr/>
              <p:nvPr/>
            </p:nvSpPr>
            <p:spPr>
              <a:xfrm>
                <a:off x="2396386" y="830317"/>
                <a:ext cx="1287518" cy="1287518"/>
              </a:xfrm>
              <a:custGeom>
                <a:avLst/>
                <a:gdLst>
                  <a:gd name="connsiteX0" fmla="*/ 643928 w 1287518"/>
                  <a:gd name="connsiteY0" fmla="*/ 169 h 1287518"/>
                  <a:gd name="connsiteX1" fmla="*/ 169 w 1287518"/>
                  <a:gd name="connsiteY1" fmla="*/ 643928 h 1287518"/>
                  <a:gd name="connsiteX2" fmla="*/ 643928 w 1287518"/>
                  <a:gd name="connsiteY2" fmla="*/ 1287687 h 1287518"/>
                  <a:gd name="connsiteX3" fmla="*/ 1287687 w 1287518"/>
                  <a:gd name="connsiteY3" fmla="*/ 643928 h 1287518"/>
                  <a:gd name="connsiteX4" fmla="*/ 643928 w 1287518"/>
                  <a:gd name="connsiteY4" fmla="*/ 169 h 1287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7518" h="1287518">
                    <a:moveTo>
                      <a:pt x="643928" y="169"/>
                    </a:moveTo>
                    <a:cubicBezTo>
                      <a:pt x="288959" y="169"/>
                      <a:pt x="169" y="288959"/>
                      <a:pt x="169" y="643928"/>
                    </a:cubicBezTo>
                    <a:cubicBezTo>
                      <a:pt x="169" y="998897"/>
                      <a:pt x="288959" y="1287687"/>
                      <a:pt x="643928" y="1287687"/>
                    </a:cubicBezTo>
                    <a:cubicBezTo>
                      <a:pt x="998897" y="1287687"/>
                      <a:pt x="1287687" y="998897"/>
                      <a:pt x="1287687" y="643928"/>
                    </a:cubicBezTo>
                    <a:cubicBezTo>
                      <a:pt x="1287687" y="288959"/>
                      <a:pt x="998897" y="169"/>
                      <a:pt x="643928" y="169"/>
                    </a:cubicBezTo>
                    <a:close/>
                  </a:path>
                </a:pathLst>
              </a:custGeom>
              <a:noFill/>
              <a:ln w="183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739" name="Forme libre 738">
                <a:extLst>
                  <a:ext uri="{FF2B5EF4-FFF2-40B4-BE49-F238E27FC236}">
                    <a16:creationId xmlns:a16="http://schemas.microsoft.com/office/drawing/2014/main" id="{BE1F7383-CD16-9762-0BF7-19BB3743F077}"/>
                  </a:ext>
                </a:extLst>
              </p:cNvPr>
              <p:cNvSpPr/>
              <p:nvPr/>
            </p:nvSpPr>
            <p:spPr>
              <a:xfrm>
                <a:off x="2120489" y="554420"/>
                <a:ext cx="1839311" cy="1839311"/>
              </a:xfrm>
              <a:custGeom>
                <a:avLst/>
                <a:gdLst>
                  <a:gd name="connsiteX0" fmla="*/ 919825 w 1839311"/>
                  <a:gd name="connsiteY0" fmla="*/ 169 h 1839311"/>
                  <a:gd name="connsiteX1" fmla="*/ 169 w 1839311"/>
                  <a:gd name="connsiteY1" fmla="*/ 919825 h 1839311"/>
                  <a:gd name="connsiteX2" fmla="*/ 919825 w 1839311"/>
                  <a:gd name="connsiteY2" fmla="*/ 1839481 h 1839311"/>
                  <a:gd name="connsiteX3" fmla="*/ 1839481 w 1839311"/>
                  <a:gd name="connsiteY3" fmla="*/ 919825 h 1839311"/>
                  <a:gd name="connsiteX4" fmla="*/ 919825 w 1839311"/>
                  <a:gd name="connsiteY4" fmla="*/ 169 h 1839311"/>
                  <a:gd name="connsiteX5" fmla="*/ 919825 w 1839311"/>
                  <a:gd name="connsiteY5" fmla="*/ 1563584 h 1839311"/>
                  <a:gd name="connsiteX6" fmla="*/ 276066 w 1839311"/>
                  <a:gd name="connsiteY6" fmla="*/ 919825 h 1839311"/>
                  <a:gd name="connsiteX7" fmla="*/ 919825 w 1839311"/>
                  <a:gd name="connsiteY7" fmla="*/ 276066 h 1839311"/>
                  <a:gd name="connsiteX8" fmla="*/ 1563584 w 1839311"/>
                  <a:gd name="connsiteY8" fmla="*/ 919825 h 1839311"/>
                  <a:gd name="connsiteX9" fmla="*/ 919825 w 1839311"/>
                  <a:gd name="connsiteY9" fmla="*/ 1563584 h 18393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39311" h="1839311">
                    <a:moveTo>
                      <a:pt x="919825" y="169"/>
                    </a:moveTo>
                    <a:cubicBezTo>
                      <a:pt x="411936" y="169"/>
                      <a:pt x="169" y="411936"/>
                      <a:pt x="169" y="919825"/>
                    </a:cubicBezTo>
                    <a:cubicBezTo>
                      <a:pt x="169" y="1427714"/>
                      <a:pt x="411936" y="1839481"/>
                      <a:pt x="919825" y="1839481"/>
                    </a:cubicBezTo>
                    <a:cubicBezTo>
                      <a:pt x="1427714" y="1839481"/>
                      <a:pt x="1839481" y="1427714"/>
                      <a:pt x="1839481" y="919825"/>
                    </a:cubicBezTo>
                    <a:cubicBezTo>
                      <a:pt x="1839481" y="411936"/>
                      <a:pt x="1427714" y="169"/>
                      <a:pt x="919825" y="169"/>
                    </a:cubicBezTo>
                    <a:close/>
                    <a:moveTo>
                      <a:pt x="919825" y="1563584"/>
                    </a:moveTo>
                    <a:cubicBezTo>
                      <a:pt x="564856" y="1563584"/>
                      <a:pt x="276066" y="1274794"/>
                      <a:pt x="276066" y="919825"/>
                    </a:cubicBezTo>
                    <a:cubicBezTo>
                      <a:pt x="276066" y="564856"/>
                      <a:pt x="564856" y="276066"/>
                      <a:pt x="919825" y="276066"/>
                    </a:cubicBezTo>
                    <a:cubicBezTo>
                      <a:pt x="1274794" y="276066"/>
                      <a:pt x="1563584" y="564856"/>
                      <a:pt x="1563584" y="919825"/>
                    </a:cubicBezTo>
                    <a:cubicBezTo>
                      <a:pt x="1563584" y="1274794"/>
                      <a:pt x="1274794" y="1563584"/>
                      <a:pt x="919825" y="1563584"/>
                    </a:cubicBezTo>
                    <a:close/>
                  </a:path>
                </a:pathLst>
              </a:custGeom>
              <a:solidFill>
                <a:srgbClr val="FFFFFF"/>
              </a:solidFill>
              <a:ln w="183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740" name="Graphique 3">
              <a:extLst>
                <a:ext uri="{FF2B5EF4-FFF2-40B4-BE49-F238E27FC236}">
                  <a16:creationId xmlns:a16="http://schemas.microsoft.com/office/drawing/2014/main" id="{44601877-9702-36DC-9023-6D96A5F9D000}"/>
                </a:ext>
              </a:extLst>
            </p:cNvPr>
            <p:cNvGrpSpPr/>
            <p:nvPr/>
          </p:nvGrpSpPr>
          <p:grpSpPr>
            <a:xfrm>
              <a:off x="6944737" y="554420"/>
              <a:ext cx="1839311" cy="1839311"/>
              <a:chOff x="6944737" y="554420"/>
              <a:chExt cx="1839311" cy="1839311"/>
            </a:xfrm>
          </p:grpSpPr>
          <p:sp>
            <p:nvSpPr>
              <p:cNvPr id="741" name="Forme libre 740">
                <a:extLst>
                  <a:ext uri="{FF2B5EF4-FFF2-40B4-BE49-F238E27FC236}">
                    <a16:creationId xmlns:a16="http://schemas.microsoft.com/office/drawing/2014/main" id="{FF07F780-53A9-253C-A518-3169DF2F6033}"/>
                  </a:ext>
                </a:extLst>
              </p:cNvPr>
              <p:cNvSpPr/>
              <p:nvPr/>
            </p:nvSpPr>
            <p:spPr>
              <a:xfrm>
                <a:off x="7220634" y="830317"/>
                <a:ext cx="1287518" cy="1287518"/>
              </a:xfrm>
              <a:custGeom>
                <a:avLst/>
                <a:gdLst>
                  <a:gd name="connsiteX0" fmla="*/ 644648 w 1287518"/>
                  <a:gd name="connsiteY0" fmla="*/ 169 h 1287518"/>
                  <a:gd name="connsiteX1" fmla="*/ 889 w 1287518"/>
                  <a:gd name="connsiteY1" fmla="*/ 643928 h 1287518"/>
                  <a:gd name="connsiteX2" fmla="*/ 644648 w 1287518"/>
                  <a:gd name="connsiteY2" fmla="*/ 1287687 h 1287518"/>
                  <a:gd name="connsiteX3" fmla="*/ 1288407 w 1287518"/>
                  <a:gd name="connsiteY3" fmla="*/ 643928 h 1287518"/>
                  <a:gd name="connsiteX4" fmla="*/ 644648 w 1287518"/>
                  <a:gd name="connsiteY4" fmla="*/ 169 h 1287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7518" h="1287518">
                    <a:moveTo>
                      <a:pt x="644648" y="169"/>
                    </a:moveTo>
                    <a:cubicBezTo>
                      <a:pt x="289679" y="169"/>
                      <a:pt x="889" y="288959"/>
                      <a:pt x="889" y="643928"/>
                    </a:cubicBezTo>
                    <a:cubicBezTo>
                      <a:pt x="889" y="998897"/>
                      <a:pt x="289679" y="1287687"/>
                      <a:pt x="644648" y="1287687"/>
                    </a:cubicBezTo>
                    <a:cubicBezTo>
                      <a:pt x="999617" y="1287687"/>
                      <a:pt x="1288407" y="998897"/>
                      <a:pt x="1288407" y="643928"/>
                    </a:cubicBezTo>
                    <a:cubicBezTo>
                      <a:pt x="1288407" y="288959"/>
                      <a:pt x="999617" y="169"/>
                      <a:pt x="644648" y="169"/>
                    </a:cubicBezTo>
                    <a:close/>
                  </a:path>
                </a:pathLst>
              </a:custGeom>
              <a:noFill/>
              <a:ln w="183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742" name="Forme libre 741">
                <a:extLst>
                  <a:ext uri="{FF2B5EF4-FFF2-40B4-BE49-F238E27FC236}">
                    <a16:creationId xmlns:a16="http://schemas.microsoft.com/office/drawing/2014/main" id="{40FAE540-11E9-D1D7-4B9A-75A16DFC4229}"/>
                  </a:ext>
                </a:extLst>
              </p:cNvPr>
              <p:cNvSpPr/>
              <p:nvPr/>
            </p:nvSpPr>
            <p:spPr>
              <a:xfrm>
                <a:off x="6944737" y="554420"/>
                <a:ext cx="1839311" cy="1839311"/>
              </a:xfrm>
              <a:custGeom>
                <a:avLst/>
                <a:gdLst>
                  <a:gd name="connsiteX0" fmla="*/ 920545 w 1839311"/>
                  <a:gd name="connsiteY0" fmla="*/ 169 h 1839311"/>
                  <a:gd name="connsiteX1" fmla="*/ 889 w 1839311"/>
                  <a:gd name="connsiteY1" fmla="*/ 919825 h 1839311"/>
                  <a:gd name="connsiteX2" fmla="*/ 920545 w 1839311"/>
                  <a:gd name="connsiteY2" fmla="*/ 1839481 h 1839311"/>
                  <a:gd name="connsiteX3" fmla="*/ 1840201 w 1839311"/>
                  <a:gd name="connsiteY3" fmla="*/ 919825 h 1839311"/>
                  <a:gd name="connsiteX4" fmla="*/ 920545 w 1839311"/>
                  <a:gd name="connsiteY4" fmla="*/ 169 h 1839311"/>
                  <a:gd name="connsiteX5" fmla="*/ 920545 w 1839311"/>
                  <a:gd name="connsiteY5" fmla="*/ 1563584 h 1839311"/>
                  <a:gd name="connsiteX6" fmla="*/ 276786 w 1839311"/>
                  <a:gd name="connsiteY6" fmla="*/ 919825 h 1839311"/>
                  <a:gd name="connsiteX7" fmla="*/ 920545 w 1839311"/>
                  <a:gd name="connsiteY7" fmla="*/ 276066 h 1839311"/>
                  <a:gd name="connsiteX8" fmla="*/ 1564304 w 1839311"/>
                  <a:gd name="connsiteY8" fmla="*/ 919825 h 1839311"/>
                  <a:gd name="connsiteX9" fmla="*/ 920545 w 1839311"/>
                  <a:gd name="connsiteY9" fmla="*/ 1563584 h 18393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39311" h="1839311">
                    <a:moveTo>
                      <a:pt x="920545" y="169"/>
                    </a:moveTo>
                    <a:cubicBezTo>
                      <a:pt x="412656" y="169"/>
                      <a:pt x="889" y="411936"/>
                      <a:pt x="889" y="919825"/>
                    </a:cubicBezTo>
                    <a:cubicBezTo>
                      <a:pt x="889" y="1427714"/>
                      <a:pt x="412656" y="1839481"/>
                      <a:pt x="920545" y="1839481"/>
                    </a:cubicBezTo>
                    <a:cubicBezTo>
                      <a:pt x="1428434" y="1839481"/>
                      <a:pt x="1840201" y="1427714"/>
                      <a:pt x="1840201" y="919825"/>
                    </a:cubicBezTo>
                    <a:cubicBezTo>
                      <a:pt x="1840201" y="411936"/>
                      <a:pt x="1428434" y="169"/>
                      <a:pt x="920545" y="169"/>
                    </a:cubicBezTo>
                    <a:close/>
                    <a:moveTo>
                      <a:pt x="920545" y="1563584"/>
                    </a:moveTo>
                    <a:cubicBezTo>
                      <a:pt x="565576" y="1563584"/>
                      <a:pt x="276786" y="1274794"/>
                      <a:pt x="276786" y="919825"/>
                    </a:cubicBezTo>
                    <a:cubicBezTo>
                      <a:pt x="276786" y="564856"/>
                      <a:pt x="565576" y="276066"/>
                      <a:pt x="920545" y="276066"/>
                    </a:cubicBezTo>
                    <a:cubicBezTo>
                      <a:pt x="1275514" y="276066"/>
                      <a:pt x="1564304" y="564856"/>
                      <a:pt x="1564304" y="919825"/>
                    </a:cubicBezTo>
                    <a:cubicBezTo>
                      <a:pt x="1564304" y="1274794"/>
                      <a:pt x="1275514" y="1563584"/>
                      <a:pt x="920545" y="1563584"/>
                    </a:cubicBezTo>
                    <a:close/>
                  </a:path>
                </a:pathLst>
              </a:custGeom>
              <a:solidFill>
                <a:srgbClr val="FFFFFF"/>
              </a:solidFill>
              <a:ln w="183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743" name="Graphique 3">
              <a:extLst>
                <a:ext uri="{FF2B5EF4-FFF2-40B4-BE49-F238E27FC236}">
                  <a16:creationId xmlns:a16="http://schemas.microsoft.com/office/drawing/2014/main" id="{D0578D51-D5AC-14D7-2C46-57FADEF10493}"/>
                </a:ext>
              </a:extLst>
            </p:cNvPr>
            <p:cNvGrpSpPr/>
            <p:nvPr/>
          </p:nvGrpSpPr>
          <p:grpSpPr>
            <a:xfrm>
              <a:off x="2120489" y="5378668"/>
              <a:ext cx="1839311" cy="1839311"/>
              <a:chOff x="2120489" y="5378668"/>
              <a:chExt cx="1839311" cy="1839311"/>
            </a:xfrm>
          </p:grpSpPr>
          <p:sp>
            <p:nvSpPr>
              <p:cNvPr id="744" name="Forme libre 743">
                <a:extLst>
                  <a:ext uri="{FF2B5EF4-FFF2-40B4-BE49-F238E27FC236}">
                    <a16:creationId xmlns:a16="http://schemas.microsoft.com/office/drawing/2014/main" id="{10533675-EE01-C8A0-FBDF-F38BAF6752E9}"/>
                  </a:ext>
                </a:extLst>
              </p:cNvPr>
              <p:cNvSpPr/>
              <p:nvPr/>
            </p:nvSpPr>
            <p:spPr>
              <a:xfrm>
                <a:off x="2396386" y="5654565"/>
                <a:ext cx="1287518" cy="1287518"/>
              </a:xfrm>
              <a:custGeom>
                <a:avLst/>
                <a:gdLst>
                  <a:gd name="connsiteX0" fmla="*/ 643928 w 1287518"/>
                  <a:gd name="connsiteY0" fmla="*/ 889 h 1287518"/>
                  <a:gd name="connsiteX1" fmla="*/ 169 w 1287518"/>
                  <a:gd name="connsiteY1" fmla="*/ 644648 h 1287518"/>
                  <a:gd name="connsiteX2" fmla="*/ 643928 w 1287518"/>
                  <a:gd name="connsiteY2" fmla="*/ 1288407 h 1287518"/>
                  <a:gd name="connsiteX3" fmla="*/ 1287687 w 1287518"/>
                  <a:gd name="connsiteY3" fmla="*/ 644648 h 1287518"/>
                  <a:gd name="connsiteX4" fmla="*/ 643928 w 1287518"/>
                  <a:gd name="connsiteY4" fmla="*/ 889 h 1287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7518" h="1287518">
                    <a:moveTo>
                      <a:pt x="643928" y="889"/>
                    </a:moveTo>
                    <a:cubicBezTo>
                      <a:pt x="288959" y="889"/>
                      <a:pt x="169" y="289679"/>
                      <a:pt x="169" y="644648"/>
                    </a:cubicBezTo>
                    <a:cubicBezTo>
                      <a:pt x="169" y="999617"/>
                      <a:pt x="288959" y="1288407"/>
                      <a:pt x="643928" y="1288407"/>
                    </a:cubicBezTo>
                    <a:cubicBezTo>
                      <a:pt x="998897" y="1288407"/>
                      <a:pt x="1287687" y="999617"/>
                      <a:pt x="1287687" y="644648"/>
                    </a:cubicBezTo>
                    <a:cubicBezTo>
                      <a:pt x="1287687" y="289679"/>
                      <a:pt x="998897" y="889"/>
                      <a:pt x="643928" y="889"/>
                    </a:cubicBezTo>
                    <a:close/>
                  </a:path>
                </a:pathLst>
              </a:custGeom>
              <a:noFill/>
              <a:ln w="183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745" name="Forme libre 744">
                <a:extLst>
                  <a:ext uri="{FF2B5EF4-FFF2-40B4-BE49-F238E27FC236}">
                    <a16:creationId xmlns:a16="http://schemas.microsoft.com/office/drawing/2014/main" id="{4ECF8151-8C93-B367-075D-A87770411AE7}"/>
                  </a:ext>
                </a:extLst>
              </p:cNvPr>
              <p:cNvSpPr/>
              <p:nvPr/>
            </p:nvSpPr>
            <p:spPr>
              <a:xfrm>
                <a:off x="2120489" y="5378668"/>
                <a:ext cx="1839311" cy="1839311"/>
              </a:xfrm>
              <a:custGeom>
                <a:avLst/>
                <a:gdLst>
                  <a:gd name="connsiteX0" fmla="*/ 919825 w 1839311"/>
                  <a:gd name="connsiteY0" fmla="*/ 889 h 1839311"/>
                  <a:gd name="connsiteX1" fmla="*/ 169 w 1839311"/>
                  <a:gd name="connsiteY1" fmla="*/ 920545 h 1839311"/>
                  <a:gd name="connsiteX2" fmla="*/ 919825 w 1839311"/>
                  <a:gd name="connsiteY2" fmla="*/ 1840201 h 1839311"/>
                  <a:gd name="connsiteX3" fmla="*/ 1839481 w 1839311"/>
                  <a:gd name="connsiteY3" fmla="*/ 920545 h 1839311"/>
                  <a:gd name="connsiteX4" fmla="*/ 919825 w 1839311"/>
                  <a:gd name="connsiteY4" fmla="*/ 889 h 1839311"/>
                  <a:gd name="connsiteX5" fmla="*/ 919825 w 1839311"/>
                  <a:gd name="connsiteY5" fmla="*/ 1564304 h 1839311"/>
                  <a:gd name="connsiteX6" fmla="*/ 276066 w 1839311"/>
                  <a:gd name="connsiteY6" fmla="*/ 920545 h 1839311"/>
                  <a:gd name="connsiteX7" fmla="*/ 919825 w 1839311"/>
                  <a:gd name="connsiteY7" fmla="*/ 276786 h 1839311"/>
                  <a:gd name="connsiteX8" fmla="*/ 1563584 w 1839311"/>
                  <a:gd name="connsiteY8" fmla="*/ 920545 h 1839311"/>
                  <a:gd name="connsiteX9" fmla="*/ 919825 w 1839311"/>
                  <a:gd name="connsiteY9" fmla="*/ 1564304 h 18393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39311" h="1839311">
                    <a:moveTo>
                      <a:pt x="919825" y="889"/>
                    </a:moveTo>
                    <a:cubicBezTo>
                      <a:pt x="411936" y="889"/>
                      <a:pt x="169" y="412656"/>
                      <a:pt x="169" y="920545"/>
                    </a:cubicBezTo>
                    <a:cubicBezTo>
                      <a:pt x="169" y="1428434"/>
                      <a:pt x="411936" y="1840201"/>
                      <a:pt x="919825" y="1840201"/>
                    </a:cubicBezTo>
                    <a:cubicBezTo>
                      <a:pt x="1427714" y="1840201"/>
                      <a:pt x="1839481" y="1428434"/>
                      <a:pt x="1839481" y="920545"/>
                    </a:cubicBezTo>
                    <a:cubicBezTo>
                      <a:pt x="1839481" y="412656"/>
                      <a:pt x="1427714" y="889"/>
                      <a:pt x="919825" y="889"/>
                    </a:cubicBezTo>
                    <a:close/>
                    <a:moveTo>
                      <a:pt x="919825" y="1564304"/>
                    </a:moveTo>
                    <a:cubicBezTo>
                      <a:pt x="564856" y="1564304"/>
                      <a:pt x="276066" y="1275514"/>
                      <a:pt x="276066" y="920545"/>
                    </a:cubicBezTo>
                    <a:cubicBezTo>
                      <a:pt x="276066" y="565576"/>
                      <a:pt x="564856" y="276786"/>
                      <a:pt x="919825" y="276786"/>
                    </a:cubicBezTo>
                    <a:cubicBezTo>
                      <a:pt x="1274794" y="276786"/>
                      <a:pt x="1563584" y="565576"/>
                      <a:pt x="1563584" y="920545"/>
                    </a:cubicBezTo>
                    <a:cubicBezTo>
                      <a:pt x="1563584" y="1275514"/>
                      <a:pt x="1274794" y="1564304"/>
                      <a:pt x="919825" y="1564304"/>
                    </a:cubicBezTo>
                    <a:close/>
                  </a:path>
                </a:pathLst>
              </a:custGeom>
              <a:solidFill>
                <a:srgbClr val="FFFFFF"/>
              </a:solidFill>
              <a:ln w="183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746" name="Forme libre 745">
              <a:extLst>
                <a:ext uri="{FF2B5EF4-FFF2-40B4-BE49-F238E27FC236}">
                  <a16:creationId xmlns:a16="http://schemas.microsoft.com/office/drawing/2014/main" id="{5443A66C-2E98-814C-AD55-F52DAD3F6D44}"/>
                </a:ext>
              </a:extLst>
            </p:cNvPr>
            <p:cNvSpPr/>
            <p:nvPr/>
          </p:nvSpPr>
          <p:spPr>
            <a:xfrm>
              <a:off x="2638011" y="1072055"/>
              <a:ext cx="804266" cy="804041"/>
            </a:xfrm>
            <a:custGeom>
              <a:avLst/>
              <a:gdLst>
                <a:gd name="connsiteX0" fmla="*/ 220196 w 804266"/>
                <a:gd name="connsiteY0" fmla="*/ 804211 h 804041"/>
                <a:gd name="connsiteX1" fmla="*/ 170 w 804266"/>
                <a:gd name="connsiteY1" fmla="*/ 588664 h 804041"/>
                <a:gd name="connsiteX2" fmla="*/ 170 w 804266"/>
                <a:gd name="connsiteY2" fmla="*/ 215605 h 804041"/>
                <a:gd name="connsiteX3" fmla="*/ 26711 w 804266"/>
                <a:gd name="connsiteY3" fmla="*/ 113001 h 804041"/>
                <a:gd name="connsiteX4" fmla="*/ 93929 w 804266"/>
                <a:gd name="connsiteY4" fmla="*/ 39238 h 804041"/>
                <a:gd name="connsiteX5" fmla="*/ 220075 w 804266"/>
                <a:gd name="connsiteY5" fmla="*/ 170 h 804041"/>
                <a:gd name="connsiteX6" fmla="*/ 584523 w 804266"/>
                <a:gd name="connsiteY6" fmla="*/ 170 h 804041"/>
                <a:gd name="connsiteX7" fmla="*/ 804437 w 804266"/>
                <a:gd name="connsiteY7" fmla="*/ 215597 h 804041"/>
                <a:gd name="connsiteX8" fmla="*/ 804437 w 804266"/>
                <a:gd name="connsiteY8" fmla="*/ 588656 h 804041"/>
                <a:gd name="connsiteX9" fmla="*/ 584523 w 804266"/>
                <a:gd name="connsiteY9" fmla="*/ 804203 h 804041"/>
                <a:gd name="connsiteX10" fmla="*/ 402303 w 804266"/>
                <a:gd name="connsiteY10" fmla="*/ 804203 h 804041"/>
                <a:gd name="connsiteX11" fmla="*/ 220196 w 804266"/>
                <a:gd name="connsiteY11" fmla="*/ 804203 h 804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04266" h="804041">
                  <a:moveTo>
                    <a:pt x="220196" y="804211"/>
                  </a:moveTo>
                  <a:cubicBezTo>
                    <a:pt x="98866" y="804211"/>
                    <a:pt x="170" y="707469"/>
                    <a:pt x="170" y="588664"/>
                  </a:cubicBezTo>
                  <a:lnTo>
                    <a:pt x="170" y="215605"/>
                  </a:lnTo>
                  <a:cubicBezTo>
                    <a:pt x="170" y="178490"/>
                    <a:pt x="9818" y="143563"/>
                    <a:pt x="26711" y="113001"/>
                  </a:cubicBezTo>
                  <a:cubicBezTo>
                    <a:pt x="43025" y="83589"/>
                    <a:pt x="66117" y="58310"/>
                    <a:pt x="93929" y="39238"/>
                  </a:cubicBezTo>
                  <a:cubicBezTo>
                    <a:pt x="129653" y="14651"/>
                    <a:pt x="173200" y="170"/>
                    <a:pt x="220075" y="170"/>
                  </a:cubicBezTo>
                  <a:lnTo>
                    <a:pt x="584523" y="170"/>
                  </a:lnTo>
                  <a:cubicBezTo>
                    <a:pt x="705740" y="170"/>
                    <a:pt x="804437" y="96800"/>
                    <a:pt x="804437" y="215597"/>
                  </a:cubicBezTo>
                  <a:lnTo>
                    <a:pt x="804437" y="588656"/>
                  </a:lnTo>
                  <a:cubicBezTo>
                    <a:pt x="804437" y="707453"/>
                    <a:pt x="705748" y="804203"/>
                    <a:pt x="584523" y="804203"/>
                  </a:cubicBezTo>
                  <a:lnTo>
                    <a:pt x="402303" y="804203"/>
                  </a:lnTo>
                  <a:lnTo>
                    <a:pt x="220196" y="804203"/>
                  </a:lnTo>
                  <a:close/>
                </a:path>
              </a:pathLst>
            </a:custGeom>
            <a:solidFill>
              <a:srgbClr val="FFFFFF"/>
            </a:solidFill>
            <a:ln w="80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47" name="Forme libre 746">
              <a:extLst>
                <a:ext uri="{FF2B5EF4-FFF2-40B4-BE49-F238E27FC236}">
                  <a16:creationId xmlns:a16="http://schemas.microsoft.com/office/drawing/2014/main" id="{2DA4B00D-7193-710A-09E8-14CCE60AF837}"/>
                </a:ext>
              </a:extLst>
            </p:cNvPr>
            <p:cNvSpPr/>
            <p:nvPr/>
          </p:nvSpPr>
          <p:spPr>
            <a:xfrm>
              <a:off x="7462259" y="1072055"/>
              <a:ext cx="804266" cy="804041"/>
            </a:xfrm>
            <a:custGeom>
              <a:avLst/>
              <a:gdLst>
                <a:gd name="connsiteX0" fmla="*/ 220916 w 804266"/>
                <a:gd name="connsiteY0" fmla="*/ 804211 h 804041"/>
                <a:gd name="connsiteX1" fmla="*/ 890 w 804266"/>
                <a:gd name="connsiteY1" fmla="*/ 588664 h 804041"/>
                <a:gd name="connsiteX2" fmla="*/ 890 w 804266"/>
                <a:gd name="connsiteY2" fmla="*/ 215605 h 804041"/>
                <a:gd name="connsiteX3" fmla="*/ 27431 w 804266"/>
                <a:gd name="connsiteY3" fmla="*/ 113001 h 804041"/>
                <a:gd name="connsiteX4" fmla="*/ 94649 w 804266"/>
                <a:gd name="connsiteY4" fmla="*/ 39238 h 804041"/>
                <a:gd name="connsiteX5" fmla="*/ 220795 w 804266"/>
                <a:gd name="connsiteY5" fmla="*/ 170 h 804041"/>
                <a:gd name="connsiteX6" fmla="*/ 585243 w 804266"/>
                <a:gd name="connsiteY6" fmla="*/ 170 h 804041"/>
                <a:gd name="connsiteX7" fmla="*/ 805157 w 804266"/>
                <a:gd name="connsiteY7" fmla="*/ 215597 h 804041"/>
                <a:gd name="connsiteX8" fmla="*/ 805157 w 804266"/>
                <a:gd name="connsiteY8" fmla="*/ 588656 h 804041"/>
                <a:gd name="connsiteX9" fmla="*/ 585243 w 804266"/>
                <a:gd name="connsiteY9" fmla="*/ 804203 h 804041"/>
                <a:gd name="connsiteX10" fmla="*/ 403023 w 804266"/>
                <a:gd name="connsiteY10" fmla="*/ 804203 h 804041"/>
                <a:gd name="connsiteX11" fmla="*/ 220916 w 804266"/>
                <a:gd name="connsiteY11" fmla="*/ 804203 h 804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04266" h="804041">
                  <a:moveTo>
                    <a:pt x="220916" y="804211"/>
                  </a:moveTo>
                  <a:cubicBezTo>
                    <a:pt x="99586" y="804211"/>
                    <a:pt x="890" y="707469"/>
                    <a:pt x="890" y="588664"/>
                  </a:cubicBezTo>
                  <a:lnTo>
                    <a:pt x="890" y="215605"/>
                  </a:lnTo>
                  <a:cubicBezTo>
                    <a:pt x="890" y="178490"/>
                    <a:pt x="10538" y="143563"/>
                    <a:pt x="27431" y="113001"/>
                  </a:cubicBezTo>
                  <a:cubicBezTo>
                    <a:pt x="43745" y="83589"/>
                    <a:pt x="66837" y="58310"/>
                    <a:pt x="94649" y="39238"/>
                  </a:cubicBezTo>
                  <a:cubicBezTo>
                    <a:pt x="130373" y="14651"/>
                    <a:pt x="173920" y="170"/>
                    <a:pt x="220795" y="170"/>
                  </a:cubicBezTo>
                  <a:lnTo>
                    <a:pt x="585243" y="170"/>
                  </a:lnTo>
                  <a:cubicBezTo>
                    <a:pt x="706460" y="170"/>
                    <a:pt x="805157" y="96800"/>
                    <a:pt x="805157" y="215597"/>
                  </a:cubicBezTo>
                  <a:lnTo>
                    <a:pt x="805157" y="588656"/>
                  </a:lnTo>
                  <a:cubicBezTo>
                    <a:pt x="805157" y="707453"/>
                    <a:pt x="706468" y="804203"/>
                    <a:pt x="585243" y="804203"/>
                  </a:cubicBezTo>
                  <a:lnTo>
                    <a:pt x="403023" y="804203"/>
                  </a:lnTo>
                  <a:lnTo>
                    <a:pt x="220916" y="804203"/>
                  </a:lnTo>
                  <a:close/>
                </a:path>
              </a:pathLst>
            </a:custGeom>
            <a:solidFill>
              <a:srgbClr val="FFFFFF"/>
            </a:solidFill>
            <a:ln w="80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48" name="Forme libre 747">
              <a:extLst>
                <a:ext uri="{FF2B5EF4-FFF2-40B4-BE49-F238E27FC236}">
                  <a16:creationId xmlns:a16="http://schemas.microsoft.com/office/drawing/2014/main" id="{3304A6D0-EC22-6072-4440-25501350D5A4}"/>
                </a:ext>
              </a:extLst>
            </p:cNvPr>
            <p:cNvSpPr/>
            <p:nvPr/>
          </p:nvSpPr>
          <p:spPr>
            <a:xfrm>
              <a:off x="2638011" y="5896303"/>
              <a:ext cx="804266" cy="804041"/>
            </a:xfrm>
            <a:custGeom>
              <a:avLst/>
              <a:gdLst>
                <a:gd name="connsiteX0" fmla="*/ 220196 w 804266"/>
                <a:gd name="connsiteY0" fmla="*/ 804931 h 804041"/>
                <a:gd name="connsiteX1" fmla="*/ 170 w 804266"/>
                <a:gd name="connsiteY1" fmla="*/ 589384 h 804041"/>
                <a:gd name="connsiteX2" fmla="*/ 170 w 804266"/>
                <a:gd name="connsiteY2" fmla="*/ 216325 h 804041"/>
                <a:gd name="connsiteX3" fmla="*/ 26711 w 804266"/>
                <a:gd name="connsiteY3" fmla="*/ 113721 h 804041"/>
                <a:gd name="connsiteX4" fmla="*/ 93929 w 804266"/>
                <a:gd name="connsiteY4" fmla="*/ 39958 h 804041"/>
                <a:gd name="connsiteX5" fmla="*/ 220075 w 804266"/>
                <a:gd name="connsiteY5" fmla="*/ 890 h 804041"/>
                <a:gd name="connsiteX6" fmla="*/ 584523 w 804266"/>
                <a:gd name="connsiteY6" fmla="*/ 890 h 804041"/>
                <a:gd name="connsiteX7" fmla="*/ 804437 w 804266"/>
                <a:gd name="connsiteY7" fmla="*/ 216317 h 804041"/>
                <a:gd name="connsiteX8" fmla="*/ 804437 w 804266"/>
                <a:gd name="connsiteY8" fmla="*/ 589376 h 804041"/>
                <a:gd name="connsiteX9" fmla="*/ 584523 w 804266"/>
                <a:gd name="connsiteY9" fmla="*/ 804923 h 804041"/>
                <a:gd name="connsiteX10" fmla="*/ 402303 w 804266"/>
                <a:gd name="connsiteY10" fmla="*/ 804923 h 804041"/>
                <a:gd name="connsiteX11" fmla="*/ 220196 w 804266"/>
                <a:gd name="connsiteY11" fmla="*/ 804923 h 804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04266" h="804041">
                  <a:moveTo>
                    <a:pt x="220196" y="804931"/>
                  </a:moveTo>
                  <a:cubicBezTo>
                    <a:pt x="98866" y="804931"/>
                    <a:pt x="170" y="708189"/>
                    <a:pt x="170" y="589384"/>
                  </a:cubicBezTo>
                  <a:lnTo>
                    <a:pt x="170" y="216325"/>
                  </a:lnTo>
                  <a:cubicBezTo>
                    <a:pt x="170" y="179210"/>
                    <a:pt x="9818" y="144283"/>
                    <a:pt x="26711" y="113721"/>
                  </a:cubicBezTo>
                  <a:cubicBezTo>
                    <a:pt x="43025" y="84309"/>
                    <a:pt x="66117" y="59030"/>
                    <a:pt x="93929" y="39958"/>
                  </a:cubicBezTo>
                  <a:cubicBezTo>
                    <a:pt x="129653" y="15371"/>
                    <a:pt x="173200" y="890"/>
                    <a:pt x="220075" y="890"/>
                  </a:cubicBezTo>
                  <a:lnTo>
                    <a:pt x="584523" y="890"/>
                  </a:lnTo>
                  <a:cubicBezTo>
                    <a:pt x="705740" y="890"/>
                    <a:pt x="804437" y="97520"/>
                    <a:pt x="804437" y="216317"/>
                  </a:cubicBezTo>
                  <a:lnTo>
                    <a:pt x="804437" y="589376"/>
                  </a:lnTo>
                  <a:cubicBezTo>
                    <a:pt x="804437" y="708173"/>
                    <a:pt x="705748" y="804923"/>
                    <a:pt x="584523" y="804923"/>
                  </a:cubicBezTo>
                  <a:lnTo>
                    <a:pt x="402303" y="804923"/>
                  </a:lnTo>
                  <a:lnTo>
                    <a:pt x="220196" y="804923"/>
                  </a:lnTo>
                  <a:close/>
                </a:path>
              </a:pathLst>
            </a:custGeom>
            <a:solidFill>
              <a:srgbClr val="FFFFFF"/>
            </a:solidFill>
            <a:ln w="80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</p:spTree>
  </p:cSld>
  <p:clrMapOvr>
    <a:masterClrMapping/>
  </p:clrMapOvr>
  <p:transition spd="med" advClick="0" advTm="15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36F8B0E-C3F6-2DEB-F315-606B9D710C9F}"/>
              </a:ext>
            </a:extLst>
          </p:cNvPr>
          <p:cNvSpPr/>
          <p:nvPr/>
        </p:nvSpPr>
        <p:spPr>
          <a:xfrm>
            <a:off x="0" y="359120"/>
            <a:ext cx="10907713" cy="394963"/>
          </a:xfrm>
          <a:prstGeom prst="rect">
            <a:avLst/>
          </a:prstGeom>
          <a:solidFill>
            <a:srgbClr val="D02228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2422" tIns="22422" rIns="22422" bIns="22422" numCol="1" spcCol="38100" rtlCol="0" anchor="ctr">
            <a:noAutofit/>
          </a:bodyPr>
          <a:lstStyle/>
          <a:p>
            <a:pPr defTabSz="490097"/>
            <a:endParaRPr lang="fr-FR" sz="1720" b="0">
              <a:solidFill>
                <a:srgbClr val="FFFFFF"/>
              </a:solidFill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4" name="La solution, le mur aérothermique">
            <a:extLst>
              <a:ext uri="{FF2B5EF4-FFF2-40B4-BE49-F238E27FC236}">
                <a16:creationId xmlns:a16="http://schemas.microsoft.com/office/drawing/2014/main" id="{1C7E5994-7FF7-5764-6D38-734B28B66C33}"/>
              </a:ext>
            </a:extLst>
          </p:cNvPr>
          <p:cNvSpPr txBox="1"/>
          <p:nvPr/>
        </p:nvSpPr>
        <p:spPr>
          <a:xfrm>
            <a:off x="2497553" y="324800"/>
            <a:ext cx="7356471" cy="45538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2608" tIns="42608" rIns="42608" bIns="42608" anchor="ctr">
            <a:spAutoFit/>
          </a:bodyPr>
          <a:lstStyle>
            <a:lvl1pPr>
              <a:defRPr sz="4000"/>
            </a:lvl1pPr>
          </a:lstStyle>
          <a:p>
            <a:r>
              <a:rPr lang="fr-FR" sz="2400">
                <a:solidFill>
                  <a:schemeClr val="bg1"/>
                </a:solidFill>
                <a:latin typeface="Qualy"/>
              </a:rPr>
              <a:t>La solution : Le mur aérothermique R’ BOOSTER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C2A08056-50D6-3B05-12E7-A1C92152D038}"/>
              </a:ext>
            </a:extLst>
          </p:cNvPr>
          <p:cNvCxnSpPr>
            <a:cxnSpLocks/>
          </p:cNvCxnSpPr>
          <p:nvPr/>
        </p:nvCxnSpPr>
        <p:spPr>
          <a:xfrm>
            <a:off x="0" y="6856130"/>
            <a:ext cx="10908000" cy="0"/>
          </a:xfrm>
          <a:prstGeom prst="line">
            <a:avLst/>
          </a:prstGeom>
          <a:noFill/>
          <a:ln w="19050" cap="flat">
            <a:solidFill>
              <a:srgbClr val="FF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7" name="engrenages.psd" descr="engrenages.psd">
            <a:extLst>
              <a:ext uri="{FF2B5EF4-FFF2-40B4-BE49-F238E27FC236}">
                <a16:creationId xmlns:a16="http://schemas.microsoft.com/office/drawing/2014/main" id="{E73FCE44-B2C1-CF9C-2C29-C3F5744B68E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17916" y="6977930"/>
            <a:ext cx="465704" cy="397566"/>
          </a:xfrm>
          <a:prstGeom prst="rect">
            <a:avLst/>
          </a:prstGeom>
          <a:ln w="3175">
            <a:miter lim="400000"/>
          </a:ln>
        </p:spPr>
      </p:pic>
      <p:pic>
        <p:nvPicPr>
          <p:cNvPr id="8" name="COV.jpg" descr="COV.jpg">
            <a:extLst>
              <a:ext uri="{FF2B5EF4-FFF2-40B4-BE49-F238E27FC236}">
                <a16:creationId xmlns:a16="http://schemas.microsoft.com/office/drawing/2014/main" id="{23EBDED9-B441-385A-6F71-18175439430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1899" y="7011769"/>
            <a:ext cx="449929" cy="362274"/>
          </a:xfrm>
          <a:prstGeom prst="rect">
            <a:avLst/>
          </a:prstGeom>
          <a:ln w="3175">
            <a:miter lim="400000"/>
          </a:ln>
        </p:spPr>
      </p:pic>
      <p:pic>
        <p:nvPicPr>
          <p:cNvPr id="9" name="recyclage 100.psd" descr="recyclage 100.psd">
            <a:extLst>
              <a:ext uri="{FF2B5EF4-FFF2-40B4-BE49-F238E27FC236}">
                <a16:creationId xmlns:a16="http://schemas.microsoft.com/office/drawing/2014/main" id="{72FB5006-0D23-8AAC-477A-97A805DCFE6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7588" y="6977928"/>
            <a:ext cx="414146" cy="397568"/>
          </a:xfrm>
          <a:prstGeom prst="rect">
            <a:avLst/>
          </a:prstGeom>
          <a:ln w="3175">
            <a:miter lim="400000"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056882A-7092-3095-9A12-DA68B3EC93D9}"/>
              </a:ext>
            </a:extLst>
          </p:cNvPr>
          <p:cNvSpPr txBox="1"/>
          <p:nvPr/>
        </p:nvSpPr>
        <p:spPr>
          <a:xfrm>
            <a:off x="4625828" y="7408850"/>
            <a:ext cx="1449880" cy="243798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2422" tIns="22422" rIns="22422" bIns="22422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3600">
                <a:solidFill>
                  <a:srgbClr val="D02228"/>
                </a:solidFill>
                <a:latin typeface="DIN Condensed"/>
                <a:cs typeface="Latha"/>
              </a:defRPr>
            </a:lvl1pPr>
          </a:lstStyle>
          <a:p>
            <a:r>
              <a:rPr lang="fr-FR" sz="1290"/>
              <a:t>Fiable &gt; 30 ans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D0CAC15-472E-8294-E015-351B10B4F090}"/>
              </a:ext>
            </a:extLst>
          </p:cNvPr>
          <p:cNvSpPr txBox="1"/>
          <p:nvPr/>
        </p:nvSpPr>
        <p:spPr>
          <a:xfrm>
            <a:off x="6979626" y="7396660"/>
            <a:ext cx="1081718" cy="268179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2422" tIns="22422" rIns="22422" bIns="22422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3600">
                <a:solidFill>
                  <a:srgbClr val="D02228"/>
                </a:solidFill>
                <a:latin typeface="DIN Condensed"/>
                <a:cs typeface="Latha"/>
              </a:defRPr>
            </a:lvl1pPr>
          </a:lstStyle>
          <a:p>
            <a:r>
              <a:rPr lang="fr-FR" sz="1290"/>
              <a:t>Recyclable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A6D3083-E153-C3DB-0344-F784959D2675}"/>
              </a:ext>
            </a:extLst>
          </p:cNvPr>
          <p:cNvSpPr txBox="1"/>
          <p:nvPr/>
        </p:nvSpPr>
        <p:spPr>
          <a:xfrm>
            <a:off x="9230728" y="7408850"/>
            <a:ext cx="972270" cy="243798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2422" tIns="22422" rIns="22422" bIns="22422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3600">
                <a:solidFill>
                  <a:srgbClr val="D02228"/>
                </a:solidFill>
                <a:latin typeface="DIN Condensed"/>
                <a:cs typeface="Latha"/>
              </a:defRPr>
            </a:lvl1pPr>
          </a:lstStyle>
          <a:p>
            <a:r>
              <a:rPr lang="fr-FR" sz="1290"/>
              <a:t>Absence COV</a:t>
            </a: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D1E8E750-AF1A-03E2-3815-E563F05E98AE}"/>
              </a:ext>
            </a:extLst>
          </p:cNvPr>
          <p:cNvCxnSpPr>
            <a:cxnSpLocks/>
          </p:cNvCxnSpPr>
          <p:nvPr/>
        </p:nvCxnSpPr>
        <p:spPr>
          <a:xfrm flipV="1">
            <a:off x="7393197" y="1517581"/>
            <a:ext cx="0" cy="4854238"/>
          </a:xfrm>
          <a:prstGeom prst="line">
            <a:avLst/>
          </a:prstGeom>
          <a:noFill/>
          <a:ln w="19050" cap="flat">
            <a:solidFill>
              <a:srgbClr val="FF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61088796-2CD4-588B-C5AE-0280338F21CD}"/>
              </a:ext>
            </a:extLst>
          </p:cNvPr>
          <p:cNvSpPr txBox="1"/>
          <p:nvPr/>
        </p:nvSpPr>
        <p:spPr>
          <a:xfrm>
            <a:off x="5824917" y="6574880"/>
            <a:ext cx="1333996" cy="204007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6816" tIns="16816" rIns="16816" bIns="16816" numCol="1" spcCol="38100" rtlCol="0" anchor="ctr">
            <a:spAutoFit/>
          </a:bodyPr>
          <a:lstStyle/>
          <a:p>
            <a:pPr defTabSz="367536"/>
            <a:r>
              <a:rPr lang="fr-FR" sz="1105" b="0"/>
              <a:t>Vue en transparence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8C4C4DF6-C39A-1E56-70B0-D4567F507501}"/>
              </a:ext>
            </a:extLst>
          </p:cNvPr>
          <p:cNvSpPr txBox="1"/>
          <p:nvPr/>
        </p:nvSpPr>
        <p:spPr>
          <a:xfrm>
            <a:off x="4632682" y="2413533"/>
            <a:ext cx="636408" cy="600782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6816" tIns="16816" rIns="16816" bIns="16816" numCol="1" spcCol="38100" rtlCol="0" anchor="ctr">
            <a:spAutoFit/>
          </a:bodyPr>
          <a:lstStyle/>
          <a:p>
            <a:pPr defTabSz="367536"/>
            <a:r>
              <a:rPr lang="fr-FR" sz="921" b="0">
                <a:solidFill>
                  <a:srgbClr val="FF0000"/>
                </a:solidFill>
              </a:rPr>
              <a:t>Air chaud R’ Booster</a:t>
            </a:r>
          </a:p>
          <a:p>
            <a:pPr defTabSz="367536"/>
            <a:r>
              <a:rPr lang="fr-FR" sz="921" b="0">
                <a:solidFill>
                  <a:srgbClr val="FF0000"/>
                </a:solidFill>
              </a:rPr>
              <a:t>à injecter</a:t>
            </a:r>
          </a:p>
          <a:p>
            <a:pPr defTabSz="367536"/>
            <a:r>
              <a:rPr lang="fr-FR" sz="921" b="0">
                <a:solidFill>
                  <a:srgbClr val="FF0000"/>
                </a:solidFill>
              </a:rPr>
              <a:t>(max 55°C)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7B20270B-615E-7070-2744-348A43987DF9}"/>
              </a:ext>
            </a:extLst>
          </p:cNvPr>
          <p:cNvSpPr txBox="1"/>
          <p:nvPr/>
        </p:nvSpPr>
        <p:spPr>
          <a:xfrm>
            <a:off x="4563710" y="3544694"/>
            <a:ext cx="1192932" cy="204776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6816" tIns="16816" rIns="16816" bIns="16816" numCol="1" spcCol="38100" rtlCol="0" anchor="ctr">
            <a:spAutoFit/>
          </a:bodyPr>
          <a:lstStyle/>
          <a:p>
            <a:pPr defTabSz="367536"/>
            <a:r>
              <a:rPr lang="fr-FR" sz="1110" b="0"/>
              <a:t>Extérieur</a:t>
            </a:r>
            <a:r>
              <a:rPr lang="fr-FR" sz="921" b="0"/>
              <a:t> </a:t>
            </a:r>
            <a:r>
              <a:rPr lang="fr-FR" sz="1110" b="0"/>
              <a:t>bâtiment</a:t>
            </a:r>
          </a:p>
        </p:txBody>
      </p:sp>
      <p:sp>
        <p:nvSpPr>
          <p:cNvPr id="25" name="Espace réservé du numéro de diapositive 9">
            <a:extLst>
              <a:ext uri="{FF2B5EF4-FFF2-40B4-BE49-F238E27FC236}">
                <a16:creationId xmlns:a16="http://schemas.microsoft.com/office/drawing/2014/main" id="{B48959B8-313A-01C0-617C-1A26DFF09A0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0336695" y="7211815"/>
            <a:ext cx="152285" cy="243784"/>
          </a:xfrm>
        </p:spPr>
        <p:txBody>
          <a:bodyPr/>
          <a:lstStyle/>
          <a:p>
            <a:fld id="{86CB4B4D-7CA3-9044-876B-883B54F8677D}" type="slidenum">
              <a:rPr lang="fr-FR" sz="1105"/>
              <a:t>3</a:t>
            </a:fld>
            <a:endParaRPr lang="fr-FR" sz="1105"/>
          </a:p>
        </p:txBody>
      </p:sp>
      <p:pic>
        <p:nvPicPr>
          <p:cNvPr id="29" name="Image 28" descr="Une image contenant cercle, texte, Police, logo&#10;&#10;Description générée automatiquement">
            <a:extLst>
              <a:ext uri="{FF2B5EF4-FFF2-40B4-BE49-F238E27FC236}">
                <a16:creationId xmlns:a16="http://schemas.microsoft.com/office/drawing/2014/main" id="{CB9CE11B-BF01-AF5E-7BF3-D75D52FDA5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428" y="6988197"/>
            <a:ext cx="601258" cy="601258"/>
          </a:xfrm>
          <a:prstGeom prst="rect">
            <a:avLst/>
          </a:prstGeom>
        </p:spPr>
      </p:pic>
      <p:pic>
        <p:nvPicPr>
          <p:cNvPr id="30" name="Image 29" descr="Une image contenant texte, Police, capture d’écran, Graphique&#10;&#10;Description générée automatiquement">
            <a:extLst>
              <a:ext uri="{FF2B5EF4-FFF2-40B4-BE49-F238E27FC236}">
                <a16:creationId xmlns:a16="http://schemas.microsoft.com/office/drawing/2014/main" id="{73A3DFAE-A2D9-DB93-352D-4DD0B7EFF96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1555" y="809461"/>
            <a:ext cx="1180706" cy="1017088"/>
          </a:xfrm>
          <a:prstGeom prst="rect">
            <a:avLst/>
          </a:prstGeom>
        </p:spPr>
      </p:pic>
      <p:pic>
        <p:nvPicPr>
          <p:cNvPr id="31" name="Image 30" descr="Une image contenant capture d’écran, Rectangle, conception&#10;&#10;Description générée automatiquement">
            <a:extLst>
              <a:ext uri="{FF2B5EF4-FFF2-40B4-BE49-F238E27FC236}">
                <a16:creationId xmlns:a16="http://schemas.microsoft.com/office/drawing/2014/main" id="{9D610B35-71EE-B967-EB83-6131D21317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01" y="1114600"/>
            <a:ext cx="2588485" cy="5463695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4A4254A2-D127-BDCC-AB91-9D18394078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178234"/>
            <a:ext cx="1204222" cy="5348815"/>
          </a:xfrm>
          <a:prstGeom prst="rect">
            <a:avLst/>
          </a:prstGeom>
        </p:spPr>
      </p:pic>
      <p:pic>
        <p:nvPicPr>
          <p:cNvPr id="33" name="Image 32" descr="Une image contenant Rectangle, capture d’écran, conception, dossier&#10;&#10;Description générée automatiquement">
            <a:extLst>
              <a:ext uri="{FF2B5EF4-FFF2-40B4-BE49-F238E27FC236}">
                <a16:creationId xmlns:a16="http://schemas.microsoft.com/office/drawing/2014/main" id="{E9828793-7534-C476-C813-490E93FD06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851" y="1294141"/>
            <a:ext cx="1329744" cy="5232256"/>
          </a:xfrm>
          <a:prstGeom prst="rect">
            <a:avLst/>
          </a:prstGeom>
        </p:spPr>
      </p:pic>
      <p:pic>
        <p:nvPicPr>
          <p:cNvPr id="38" name="Image 37" descr="Une image contenant logo, Police, symbole, cercle&#10;&#10;Description générée automatiquement">
            <a:extLst>
              <a:ext uri="{FF2B5EF4-FFF2-40B4-BE49-F238E27FC236}">
                <a16:creationId xmlns:a16="http://schemas.microsoft.com/office/drawing/2014/main" id="{7391F231-CD62-C6A6-A292-DC8DCDA5F91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886" y="6989007"/>
            <a:ext cx="594000" cy="603209"/>
          </a:xfrm>
          <a:prstGeom prst="rect">
            <a:avLst/>
          </a:prstGeom>
        </p:spPr>
      </p:pic>
      <p:sp>
        <p:nvSpPr>
          <p:cNvPr id="44" name="ZoneTexte 43">
            <a:extLst>
              <a:ext uri="{FF2B5EF4-FFF2-40B4-BE49-F238E27FC236}">
                <a16:creationId xmlns:a16="http://schemas.microsoft.com/office/drawing/2014/main" id="{A432F4E3-DDC5-52EC-F373-7FAFA13B2B43}"/>
              </a:ext>
            </a:extLst>
          </p:cNvPr>
          <p:cNvSpPr txBox="1"/>
          <p:nvPr/>
        </p:nvSpPr>
        <p:spPr>
          <a:xfrm>
            <a:off x="1349154" y="868780"/>
            <a:ext cx="1572844" cy="204007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6816" tIns="16816" rIns="16816" bIns="16816" numCol="1" spcCol="38100" rtlCol="0" anchor="ctr">
            <a:spAutoFit/>
          </a:bodyPr>
          <a:lstStyle/>
          <a:p>
            <a:pPr defTabSz="367536"/>
            <a:r>
              <a:rPr lang="fr-FR" sz="1105"/>
              <a:t>Principe d’assemblage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21A36E09-5ED0-634A-2238-1208F02EEE38}"/>
              </a:ext>
            </a:extLst>
          </p:cNvPr>
          <p:cNvSpPr txBox="1"/>
          <p:nvPr/>
        </p:nvSpPr>
        <p:spPr>
          <a:xfrm>
            <a:off x="514577" y="6574880"/>
            <a:ext cx="1152856" cy="204007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6816" tIns="16816" rIns="16816" bIns="16816" numCol="1" spcCol="38100" rtlCol="0" anchor="ctr">
            <a:spAutoFit/>
          </a:bodyPr>
          <a:lstStyle/>
          <a:p>
            <a:pPr defTabSz="367536"/>
            <a:r>
              <a:rPr lang="fr-FR" sz="1105" b="0"/>
              <a:t>Vue coté bardage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FD6955D5-79B8-4615-FA60-FE096CBB4ADE}"/>
              </a:ext>
            </a:extLst>
          </p:cNvPr>
          <p:cNvSpPr txBox="1"/>
          <p:nvPr/>
        </p:nvSpPr>
        <p:spPr>
          <a:xfrm>
            <a:off x="3253050" y="6574880"/>
            <a:ext cx="899583" cy="204007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6816" tIns="16816" rIns="16816" bIns="16816" numCol="1" spcCol="38100" rtlCol="0" anchor="ctr">
            <a:spAutoFit/>
          </a:bodyPr>
          <a:lstStyle/>
          <a:p>
            <a:pPr defTabSz="367536"/>
            <a:r>
              <a:rPr lang="fr-FR" sz="1105" b="0"/>
              <a:t>Vue intérieure</a:t>
            </a:r>
          </a:p>
        </p:txBody>
      </p: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6898729F-EB26-164F-2FD1-FDE371640123}"/>
              </a:ext>
            </a:extLst>
          </p:cNvPr>
          <p:cNvCxnSpPr/>
          <p:nvPr/>
        </p:nvCxnSpPr>
        <p:spPr>
          <a:xfrm flipH="1">
            <a:off x="5160176" y="2337784"/>
            <a:ext cx="1065654" cy="0"/>
          </a:xfrm>
          <a:prstGeom prst="straightConnector1">
            <a:avLst/>
          </a:prstGeom>
          <a:noFill/>
          <a:ln w="53975" cap="flat">
            <a:solidFill>
              <a:srgbClr val="FF0000">
                <a:alpha val="90000"/>
              </a:srgb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23EA6CBF-6FF8-6A76-0E2F-BFCB9C88936C}"/>
              </a:ext>
            </a:extLst>
          </p:cNvPr>
          <p:cNvCxnSpPr>
            <a:cxnSpLocks/>
          </p:cNvCxnSpPr>
          <p:nvPr/>
        </p:nvCxnSpPr>
        <p:spPr>
          <a:xfrm flipH="1">
            <a:off x="5476434" y="2552061"/>
            <a:ext cx="1282223" cy="0"/>
          </a:xfrm>
          <a:prstGeom prst="straightConnector1">
            <a:avLst/>
          </a:prstGeom>
          <a:noFill/>
          <a:ln w="53975" cap="flat">
            <a:solidFill>
              <a:srgbClr val="FF0000">
                <a:alpha val="90000"/>
              </a:srgb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07F50176-3625-AAA7-419C-26ED60BBE76A}"/>
              </a:ext>
            </a:extLst>
          </p:cNvPr>
          <p:cNvCxnSpPr>
            <a:cxnSpLocks/>
          </p:cNvCxnSpPr>
          <p:nvPr/>
        </p:nvCxnSpPr>
        <p:spPr>
          <a:xfrm>
            <a:off x="4812534" y="1662127"/>
            <a:ext cx="1149303" cy="0"/>
          </a:xfrm>
          <a:prstGeom prst="straightConnector1">
            <a:avLst/>
          </a:prstGeom>
          <a:noFill/>
          <a:ln w="53975" cap="flat">
            <a:solidFill>
              <a:srgbClr val="0070C0">
                <a:alpha val="90000"/>
              </a:srgb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04198AFF-4922-1865-539D-D9E515BA72BB}"/>
              </a:ext>
            </a:extLst>
          </p:cNvPr>
          <p:cNvCxnSpPr>
            <a:cxnSpLocks/>
          </p:cNvCxnSpPr>
          <p:nvPr/>
        </p:nvCxnSpPr>
        <p:spPr>
          <a:xfrm>
            <a:off x="5342612" y="1932119"/>
            <a:ext cx="1149303" cy="0"/>
          </a:xfrm>
          <a:prstGeom prst="straightConnector1">
            <a:avLst/>
          </a:prstGeom>
          <a:noFill/>
          <a:ln w="53975" cap="flat">
            <a:solidFill>
              <a:srgbClr val="0070C0">
                <a:alpha val="90000"/>
              </a:srgb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1" name="ZoneTexte 50">
            <a:extLst>
              <a:ext uri="{FF2B5EF4-FFF2-40B4-BE49-F238E27FC236}">
                <a16:creationId xmlns:a16="http://schemas.microsoft.com/office/drawing/2014/main" id="{2C585272-D86E-AAAB-ECC9-AA8A9ACBE469}"/>
              </a:ext>
            </a:extLst>
          </p:cNvPr>
          <p:cNvSpPr txBox="1"/>
          <p:nvPr/>
        </p:nvSpPr>
        <p:spPr>
          <a:xfrm>
            <a:off x="4630564" y="1707488"/>
            <a:ext cx="941260" cy="175666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6816" tIns="16816" rIns="16816" bIns="16816" numCol="1" spcCol="38100" rtlCol="0" anchor="ctr">
            <a:spAutoFit/>
          </a:bodyPr>
          <a:lstStyle/>
          <a:p>
            <a:pPr defTabSz="367536"/>
            <a:r>
              <a:rPr lang="fr-FR" sz="921" b="0">
                <a:solidFill>
                  <a:srgbClr val="0070C0"/>
                </a:solidFill>
              </a:rPr>
              <a:t>Air froid extérieur</a:t>
            </a:r>
          </a:p>
        </p:txBody>
      </p:sp>
      <p:pic>
        <p:nvPicPr>
          <p:cNvPr id="52" name="Image 51" descr="Une image contenant logo, Police, symbole, cercle&#10;&#10;Description générée automatiquement">
            <a:extLst>
              <a:ext uri="{FF2B5EF4-FFF2-40B4-BE49-F238E27FC236}">
                <a16:creationId xmlns:a16="http://schemas.microsoft.com/office/drawing/2014/main" id="{651EFF49-6A39-3F8D-39BC-DD1E075EE0D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66" y="115342"/>
            <a:ext cx="869045" cy="882518"/>
          </a:xfrm>
          <a:prstGeom prst="rect">
            <a:avLst/>
          </a:prstGeom>
        </p:spPr>
      </p:pic>
      <p:cxnSp>
        <p:nvCxnSpPr>
          <p:cNvPr id="53" name="Connecteur droit avec flèche 52">
            <a:extLst>
              <a:ext uri="{FF2B5EF4-FFF2-40B4-BE49-F238E27FC236}">
                <a16:creationId xmlns:a16="http://schemas.microsoft.com/office/drawing/2014/main" id="{576BEECA-C6A4-61CF-BC50-49A263A86AF4}"/>
              </a:ext>
            </a:extLst>
          </p:cNvPr>
          <p:cNvCxnSpPr>
            <a:cxnSpLocks/>
          </p:cNvCxnSpPr>
          <p:nvPr/>
        </p:nvCxnSpPr>
        <p:spPr>
          <a:xfrm flipH="1">
            <a:off x="4930712" y="3138801"/>
            <a:ext cx="1282223" cy="0"/>
          </a:xfrm>
          <a:prstGeom prst="straightConnector1">
            <a:avLst/>
          </a:prstGeom>
          <a:noFill/>
          <a:ln w="53975" cap="flat">
            <a:solidFill>
              <a:srgbClr val="FF0000">
                <a:alpha val="90000"/>
              </a:srgb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ZoneTexte 1">
            <a:extLst>
              <a:ext uri="{FF2B5EF4-FFF2-40B4-BE49-F238E27FC236}">
                <a16:creationId xmlns:a16="http://schemas.microsoft.com/office/drawing/2014/main" id="{128DD9AB-3E89-B8F6-CC67-3F09D8550F62}"/>
              </a:ext>
            </a:extLst>
          </p:cNvPr>
          <p:cNvSpPr txBox="1"/>
          <p:nvPr/>
        </p:nvSpPr>
        <p:spPr>
          <a:xfrm>
            <a:off x="6879603" y="918158"/>
            <a:ext cx="2646714" cy="375592"/>
          </a:xfrm>
          <a:prstGeom prst="rect">
            <a:avLst/>
          </a:prstGeom>
          <a:noFill/>
          <a:ln w="12700" cap="flat">
            <a:solidFill>
              <a:srgbClr val="C0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6816" tIns="16816" rIns="16816" bIns="16816" numCol="1" spcCol="38100" rtlCol="0" anchor="ctr">
            <a:spAutoFit/>
          </a:bodyPr>
          <a:lstStyle/>
          <a:p>
            <a:pPr algn="l" defTabSz="367536"/>
            <a:r>
              <a:rPr lang="fr-FR" sz="1110" b="0"/>
              <a:t>  •  2 brevets enregistrés </a:t>
            </a:r>
          </a:p>
          <a:p>
            <a:pPr algn="l" defTabSz="367536"/>
            <a:r>
              <a:rPr lang="fr-FR" sz="1110" b="0"/>
              <a:t>  •  Marque et modèle de forme déposés</a:t>
            </a:r>
          </a:p>
        </p:txBody>
      </p:sp>
      <p:sp>
        <p:nvSpPr>
          <p:cNvPr id="6" name="Flèche droite rayée 5">
            <a:extLst>
              <a:ext uri="{FF2B5EF4-FFF2-40B4-BE49-F238E27FC236}">
                <a16:creationId xmlns:a16="http://schemas.microsoft.com/office/drawing/2014/main" id="{30FDDC94-4111-A9CB-7698-F0D5A46842BE}"/>
              </a:ext>
            </a:extLst>
          </p:cNvPr>
          <p:cNvSpPr/>
          <p:nvPr/>
        </p:nvSpPr>
        <p:spPr>
          <a:xfrm>
            <a:off x="2097413" y="3562059"/>
            <a:ext cx="580756" cy="359345"/>
          </a:xfrm>
          <a:prstGeom prst="stripedRightArrow">
            <a:avLst/>
          </a:prstGeom>
          <a:solidFill>
            <a:srgbClr val="D02228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2422" tIns="22422" rIns="22422" bIns="22422" numCol="1" spcCol="38100" rtlCol="0" anchor="ctr">
            <a:spAutoFit/>
          </a:bodyPr>
          <a:lstStyle/>
          <a:p>
            <a:pPr defTabSz="490097"/>
            <a:endParaRPr lang="fr-FR" sz="1720" b="0">
              <a:solidFill>
                <a:srgbClr val="FFFFFF"/>
              </a:solidFill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21" name="Image 20" descr="Une image contenant bâtiment, Rectangle, conception, fenêtre&#10;&#10;Description générée automatiquement">
            <a:extLst>
              <a:ext uri="{FF2B5EF4-FFF2-40B4-BE49-F238E27FC236}">
                <a16:creationId xmlns:a16="http://schemas.microsoft.com/office/drawing/2014/main" id="{666DDABB-9D65-B802-C2CA-156898CF8CA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4" b="1"/>
          <a:stretch/>
        </p:blipFill>
        <p:spPr>
          <a:xfrm>
            <a:off x="7765830" y="2373634"/>
            <a:ext cx="2458153" cy="3400306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A0EF5981-5E05-87F6-205E-D3E024B20675}"/>
              </a:ext>
            </a:extLst>
          </p:cNvPr>
          <p:cNvSpPr txBox="1"/>
          <p:nvPr/>
        </p:nvSpPr>
        <p:spPr>
          <a:xfrm>
            <a:off x="8073714" y="3399827"/>
            <a:ext cx="994677" cy="443069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l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200">
                <a:solidFill>
                  <a:schemeClr val="bg1"/>
                </a:solidFill>
              </a:rPr>
              <a:t>Bardage </a:t>
            </a:r>
          </a:p>
          <a:p>
            <a:pPr marL="0" marR="0" indent="0" algn="l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200">
                <a:solidFill>
                  <a:schemeClr val="bg1"/>
                </a:solidFill>
              </a:rPr>
              <a:t>R’ Booster</a:t>
            </a:r>
            <a:endParaRPr kumimoji="0" lang="fr-FR" sz="120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66E7F7D9-5CEE-DEC3-0E96-87044A3851E7}"/>
              </a:ext>
            </a:extLst>
          </p:cNvPr>
          <p:cNvSpPr txBox="1"/>
          <p:nvPr/>
        </p:nvSpPr>
        <p:spPr>
          <a:xfrm>
            <a:off x="9854024" y="5088587"/>
            <a:ext cx="1178936" cy="22762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000" b="0"/>
              <a:t>Isolant</a:t>
            </a:r>
            <a:endParaRPr kumimoji="0" lang="fr-FR" sz="11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FFA89B3-6DC1-49D4-2621-2E1E49547EE9}"/>
              </a:ext>
            </a:extLst>
          </p:cNvPr>
          <p:cNvSpPr txBox="1"/>
          <p:nvPr/>
        </p:nvSpPr>
        <p:spPr>
          <a:xfrm>
            <a:off x="9113515" y="2467235"/>
            <a:ext cx="1178936" cy="22762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Tôle plate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E445AB61-AE5E-C2B7-405E-66F8F9616C08}"/>
              </a:ext>
            </a:extLst>
          </p:cNvPr>
          <p:cNvSpPr txBox="1"/>
          <p:nvPr/>
        </p:nvSpPr>
        <p:spPr>
          <a:xfrm>
            <a:off x="10221464" y="3790036"/>
            <a:ext cx="676669" cy="535402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l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Plateau</a:t>
            </a:r>
          </a:p>
          <a:p>
            <a:pPr marL="0" marR="0" indent="0" algn="l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000" b="0"/>
              <a:t>i</a:t>
            </a:r>
            <a:r>
              <a:rPr kumimoji="0" lang="fr-FR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ntérieur</a:t>
            </a:r>
          </a:p>
          <a:p>
            <a:pPr marL="0" marR="0" indent="0" algn="l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000" b="0"/>
              <a:t>bâtiment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4F824DCA-3116-98BC-BEAD-F0421CC4D452}"/>
              </a:ext>
            </a:extLst>
          </p:cNvPr>
          <p:cNvSpPr txBox="1"/>
          <p:nvPr/>
        </p:nvSpPr>
        <p:spPr>
          <a:xfrm>
            <a:off x="8297438" y="6047334"/>
            <a:ext cx="1526299" cy="243014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100"/>
              <a:t>Intégration murale</a:t>
            </a:r>
            <a:endParaRPr kumimoji="0" lang="fr-FR" sz="110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C5121AE1-578B-DEF0-4E7F-3730F1385AA4}"/>
              </a:ext>
            </a:extLst>
          </p:cNvPr>
          <p:cNvCxnSpPr>
            <a:cxnSpLocks/>
          </p:cNvCxnSpPr>
          <p:nvPr/>
        </p:nvCxnSpPr>
        <p:spPr>
          <a:xfrm flipH="1">
            <a:off x="9447655" y="2713924"/>
            <a:ext cx="224964" cy="685903"/>
          </a:xfrm>
          <a:prstGeom prst="straightConnector1">
            <a:avLst/>
          </a:prstGeom>
          <a:noFill/>
          <a:ln w="3175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BE19566A-B97E-6A38-4AF7-30259A8452B2}"/>
              </a:ext>
            </a:extLst>
          </p:cNvPr>
          <p:cNvCxnSpPr>
            <a:cxnSpLocks/>
          </p:cNvCxnSpPr>
          <p:nvPr/>
        </p:nvCxnSpPr>
        <p:spPr>
          <a:xfrm flipH="1">
            <a:off x="9854024" y="5289802"/>
            <a:ext cx="424757" cy="301444"/>
          </a:xfrm>
          <a:prstGeom prst="straightConnector1">
            <a:avLst/>
          </a:prstGeom>
          <a:noFill/>
          <a:ln w="3175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DFE39F39-0F36-ACA0-068F-DA1383183EF5}"/>
              </a:ext>
            </a:extLst>
          </p:cNvPr>
          <p:cNvCxnSpPr>
            <a:cxnSpLocks/>
          </p:cNvCxnSpPr>
          <p:nvPr/>
        </p:nvCxnSpPr>
        <p:spPr>
          <a:xfrm flipH="1">
            <a:off x="10082159" y="4336147"/>
            <a:ext cx="499762" cy="0"/>
          </a:xfrm>
          <a:prstGeom prst="straightConnector1">
            <a:avLst/>
          </a:prstGeom>
          <a:noFill/>
          <a:ln w="3175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15CB4B60-1D60-D021-B359-7D7D8D8BC268}"/>
              </a:ext>
            </a:extLst>
          </p:cNvPr>
          <p:cNvSpPr txBox="1"/>
          <p:nvPr/>
        </p:nvSpPr>
        <p:spPr>
          <a:xfrm>
            <a:off x="3884994" y="840928"/>
            <a:ext cx="1661236" cy="322281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2422" tIns="22422" rIns="22422" bIns="22422" numCol="1" spcCol="38100" rtlCol="0" anchor="ctr">
            <a:spAutoFit/>
          </a:bodyPr>
          <a:lstStyle/>
          <a:p>
            <a:pPr>
              <a:defRPr sz="3400"/>
            </a:pPr>
            <a:r>
              <a:rPr lang="fr-FR" sz="1800">
                <a:solidFill>
                  <a:srgbClr val="D02228"/>
                </a:solidFill>
                <a:latin typeface="DIN Condensed"/>
                <a:cs typeface="Latha"/>
              </a:rPr>
              <a:t>Produit français</a:t>
            </a:r>
          </a:p>
        </p:txBody>
      </p:sp>
      <p:pic>
        <p:nvPicPr>
          <p:cNvPr id="10" name="MIF.png" descr="MIF.png">
            <a:extLst>
              <a:ext uri="{FF2B5EF4-FFF2-40B4-BE49-F238E27FC236}">
                <a16:creationId xmlns:a16="http://schemas.microsoft.com/office/drawing/2014/main" id="{3097C8B9-AAF1-4891-11E6-2FCAC9B8BB45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2085" y="801348"/>
            <a:ext cx="401146" cy="397568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med" advClick="0" advTm="15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7B653E0-5F75-EE5D-48E4-D0CD52FEF9E6}"/>
              </a:ext>
            </a:extLst>
          </p:cNvPr>
          <p:cNvSpPr/>
          <p:nvPr/>
        </p:nvSpPr>
        <p:spPr>
          <a:xfrm>
            <a:off x="530579" y="6341103"/>
            <a:ext cx="9830510" cy="1222072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A2AEF277-8706-55FC-2EC6-69F9EB91495C}"/>
              </a:ext>
            </a:extLst>
          </p:cNvPr>
          <p:cNvSpPr/>
          <p:nvPr/>
        </p:nvSpPr>
        <p:spPr>
          <a:xfrm>
            <a:off x="3848318" y="2540875"/>
            <a:ext cx="6198390" cy="3531546"/>
          </a:xfrm>
          <a:prstGeom prst="rect">
            <a:avLst/>
          </a:prstGeom>
          <a:solidFill>
            <a:schemeClr val="tx2">
              <a:lumMod val="20000"/>
              <a:lumOff val="80000"/>
              <a:alpha val="34934"/>
            </a:schemeClr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E6F3696-D234-0F14-16A0-D1F386B94163}"/>
              </a:ext>
            </a:extLst>
          </p:cNvPr>
          <p:cNvSpPr/>
          <p:nvPr/>
        </p:nvSpPr>
        <p:spPr>
          <a:xfrm>
            <a:off x="0" y="359120"/>
            <a:ext cx="10907713" cy="394963"/>
          </a:xfrm>
          <a:prstGeom prst="rect">
            <a:avLst/>
          </a:prstGeom>
          <a:solidFill>
            <a:srgbClr val="D02228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2422" tIns="22422" rIns="22422" bIns="22422" numCol="1" spcCol="38100" rtlCol="0" anchor="ctr">
            <a:noAutofit/>
          </a:bodyPr>
          <a:lstStyle/>
          <a:p>
            <a:pPr defTabSz="490097"/>
            <a:endParaRPr lang="fr-FR" sz="1720" b="0">
              <a:solidFill>
                <a:srgbClr val="FFFFFF"/>
              </a:solidFill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68" name="Lors d’une journée d’hiver ensoleillée, alors que la température extérieure n’est que de 8,5°C, l’air qui circule dans les canaux se réchauffe au contact de la tôle chauffée par le soleil à 58°C.…"/>
          <p:cNvSpPr txBox="1"/>
          <p:nvPr/>
        </p:nvSpPr>
        <p:spPr>
          <a:xfrm>
            <a:off x="696897" y="6421488"/>
            <a:ext cx="9511328" cy="106400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2608" tIns="42608" rIns="42608" bIns="42608" anchor="ctr">
            <a:spAutoFit/>
          </a:bodyPr>
          <a:lstStyle/>
          <a:p>
            <a:pPr algn="just">
              <a:defRPr sz="1800"/>
            </a:pPr>
            <a:r>
              <a:rPr lang="fr-FR" sz="1059" b="0">
                <a:solidFill>
                  <a:srgbClr val="009256"/>
                </a:solidFill>
              </a:rPr>
              <a:t>Lors d’une journée d’hiver ensoleillée, alors que la température extérieure n’est que de 8,5°C, l’air qui circule dans les canaux se réchauffe au contact de la tôle chauffée par le soleil à 58°C.</a:t>
            </a:r>
          </a:p>
          <a:p>
            <a:pPr algn="just">
              <a:defRPr sz="1800"/>
            </a:pPr>
            <a:endParaRPr lang="fr-FR" sz="1059" b="0">
              <a:solidFill>
                <a:srgbClr val="009256"/>
              </a:solidFill>
            </a:endParaRPr>
          </a:p>
          <a:p>
            <a:pPr algn="just">
              <a:defRPr sz="1800"/>
            </a:pPr>
            <a:r>
              <a:rPr lang="fr-FR" sz="1059" b="0">
                <a:solidFill>
                  <a:srgbClr val="009256"/>
                </a:solidFill>
              </a:rPr>
              <a:t>L’air ainsi réchauffé atteint 48°C puis est acheminé à l’intérieur du bâtiment à raison de 130m</a:t>
            </a:r>
            <a:r>
              <a:rPr lang="fr-FR" sz="1059" b="0" baseline="31999">
                <a:solidFill>
                  <a:srgbClr val="009256"/>
                </a:solidFill>
              </a:rPr>
              <a:t>3</a:t>
            </a:r>
            <a:r>
              <a:rPr lang="fr-FR" sz="1059" b="0">
                <a:solidFill>
                  <a:srgbClr val="009256"/>
                </a:solidFill>
              </a:rPr>
              <a:t>/h tous les 2,5m</a:t>
            </a:r>
            <a:r>
              <a:rPr lang="fr-FR" sz="1059" b="0" baseline="31999">
                <a:solidFill>
                  <a:srgbClr val="009256"/>
                </a:solidFill>
              </a:rPr>
              <a:t>2</a:t>
            </a:r>
            <a:r>
              <a:rPr lang="fr-FR" sz="1059" b="0">
                <a:solidFill>
                  <a:srgbClr val="009256"/>
                </a:solidFill>
              </a:rPr>
              <a:t>. </a:t>
            </a:r>
          </a:p>
          <a:p>
            <a:pPr algn="just">
              <a:defRPr sz="1800"/>
            </a:pPr>
            <a:endParaRPr lang="fr-FR" sz="1059" b="0">
              <a:solidFill>
                <a:srgbClr val="009256"/>
              </a:solidFill>
            </a:endParaRPr>
          </a:p>
          <a:p>
            <a:pPr algn="just">
              <a:defRPr sz="1800"/>
            </a:pPr>
            <a:r>
              <a:rPr lang="fr-FR" sz="1059" b="0">
                <a:solidFill>
                  <a:srgbClr val="009256"/>
                </a:solidFill>
              </a:rPr>
              <a:t>Pour un bâtiment de 1000m</a:t>
            </a:r>
            <a:r>
              <a:rPr lang="fr-FR" sz="1059" b="0" baseline="31999">
                <a:solidFill>
                  <a:srgbClr val="009256"/>
                </a:solidFill>
              </a:rPr>
              <a:t>2</a:t>
            </a:r>
            <a:r>
              <a:rPr lang="fr-FR" sz="1059" b="0">
                <a:solidFill>
                  <a:srgbClr val="009256"/>
                </a:solidFill>
              </a:rPr>
              <a:t>, avec une surface de 130m</a:t>
            </a:r>
            <a:r>
              <a:rPr lang="fr-FR" sz="1059" b="0" baseline="31999">
                <a:solidFill>
                  <a:srgbClr val="009256"/>
                </a:solidFill>
              </a:rPr>
              <a:t>2</a:t>
            </a:r>
            <a:r>
              <a:rPr lang="fr-FR" sz="1059" b="0">
                <a:solidFill>
                  <a:srgbClr val="009256"/>
                </a:solidFill>
              </a:rPr>
              <a:t> de panneaux aérothermiques, vous obtenez une puissance thermique de 78 000 </a:t>
            </a:r>
            <a:r>
              <a:rPr lang="fr-FR" sz="1059" b="0" err="1">
                <a:solidFill>
                  <a:srgbClr val="009256"/>
                </a:solidFill>
              </a:rPr>
              <a:t>Wc</a:t>
            </a:r>
            <a:r>
              <a:rPr lang="fr-FR" sz="1059" b="0">
                <a:solidFill>
                  <a:srgbClr val="009256"/>
                </a:solidFill>
              </a:rPr>
              <a:t>.</a:t>
            </a:r>
          </a:p>
        </p:txBody>
      </p:sp>
      <p:sp>
        <p:nvSpPr>
          <p:cNvPr id="9" name="Autres avantages">
            <a:extLst>
              <a:ext uri="{FF2B5EF4-FFF2-40B4-BE49-F238E27FC236}">
                <a16:creationId xmlns:a16="http://schemas.microsoft.com/office/drawing/2014/main" id="{C590A131-1A89-BD47-8900-049488DCB883}"/>
              </a:ext>
            </a:extLst>
          </p:cNvPr>
          <p:cNvSpPr txBox="1"/>
          <p:nvPr/>
        </p:nvSpPr>
        <p:spPr>
          <a:xfrm>
            <a:off x="3784809" y="323481"/>
            <a:ext cx="4041030" cy="45538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2608" tIns="42608" rIns="42608" bIns="42608" anchor="ctr">
            <a:spAutoFit/>
          </a:bodyPr>
          <a:lstStyle>
            <a:lvl1pPr>
              <a:defRPr sz="4000"/>
            </a:lvl1pPr>
          </a:lstStyle>
          <a:p>
            <a:r>
              <a:rPr lang="fr-FR" sz="2400">
                <a:solidFill>
                  <a:schemeClr val="bg1"/>
                </a:solidFill>
                <a:latin typeface="Qualy"/>
              </a:rPr>
              <a:t>Le chauffage l’hiver </a:t>
            </a:r>
            <a:r>
              <a:rPr lang="fr-FR" sz="1800">
                <a:solidFill>
                  <a:schemeClr val="bg1"/>
                </a:solidFill>
                <a:latin typeface="Qualy"/>
              </a:rPr>
              <a:t>(exemple)</a:t>
            </a:r>
            <a:endParaRPr sz="2400">
              <a:solidFill>
                <a:schemeClr val="bg1"/>
              </a:solidFill>
              <a:latin typeface="Qualy"/>
            </a:endParaRPr>
          </a:p>
        </p:txBody>
      </p:sp>
      <p:sp>
        <p:nvSpPr>
          <p:cNvPr id="7" name="Espace réservé du numéro de diapositive 9">
            <a:extLst>
              <a:ext uri="{FF2B5EF4-FFF2-40B4-BE49-F238E27FC236}">
                <a16:creationId xmlns:a16="http://schemas.microsoft.com/office/drawing/2014/main" id="{6B72DA70-8B68-F248-B9EA-9D9356F82DA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0339864" y="7172671"/>
            <a:ext cx="230832" cy="243784"/>
          </a:xfrm>
        </p:spPr>
        <p:txBody>
          <a:bodyPr/>
          <a:lstStyle/>
          <a:p>
            <a:fld id="{86CB4B4D-7CA3-9044-876B-883B54F8677D}" type="slidenum">
              <a:rPr lang="fr-FR" sz="1105"/>
              <a:t>4</a:t>
            </a:fld>
            <a:endParaRPr lang="fr-FR" sz="1105"/>
          </a:p>
        </p:txBody>
      </p:sp>
      <p:pic>
        <p:nvPicPr>
          <p:cNvPr id="140" name="Picture 2" descr="ATCE Énergies - Domaines d'application Résidentiel et Tertiaire - Aix">
            <a:extLst>
              <a:ext uri="{FF2B5EF4-FFF2-40B4-BE49-F238E27FC236}">
                <a16:creationId xmlns:a16="http://schemas.microsoft.com/office/drawing/2014/main" id="{632FAACC-BA29-B956-AB92-ABA1C0DE8F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921" t="21696" r="22362" b="22220"/>
          <a:stretch/>
        </p:blipFill>
        <p:spPr bwMode="auto">
          <a:xfrm>
            <a:off x="5653615" y="2439572"/>
            <a:ext cx="572845" cy="5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2" name="Rectangle 141">
            <a:extLst>
              <a:ext uri="{FF2B5EF4-FFF2-40B4-BE49-F238E27FC236}">
                <a16:creationId xmlns:a16="http://schemas.microsoft.com/office/drawing/2014/main" id="{E020D691-A0AD-F2F0-B4A5-3C232B71F396}"/>
              </a:ext>
            </a:extLst>
          </p:cNvPr>
          <p:cNvSpPr/>
          <p:nvPr/>
        </p:nvSpPr>
        <p:spPr>
          <a:xfrm>
            <a:off x="-8023" y="5850044"/>
            <a:ext cx="10907714" cy="399600"/>
          </a:xfrm>
          <a:prstGeom prst="rect">
            <a:avLst/>
          </a:prstGeom>
          <a:pattFill prst="wdUpDiag">
            <a:fgClr>
              <a:schemeClr val="bg2">
                <a:lumMod val="90000"/>
              </a:schemeClr>
            </a:fgClr>
            <a:bgClr>
              <a:schemeClr val="bg1"/>
            </a:bgClr>
          </a:patt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E2777852-5D52-0204-FD47-DE2E71245400}"/>
              </a:ext>
            </a:extLst>
          </p:cNvPr>
          <p:cNvSpPr/>
          <p:nvPr/>
        </p:nvSpPr>
        <p:spPr>
          <a:xfrm>
            <a:off x="10113222" y="1965932"/>
            <a:ext cx="95003" cy="420293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 cap="flat">
            <a:solidFill>
              <a:schemeClr val="bg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8092DD16-0F29-A858-F912-B34034910369}"/>
              </a:ext>
            </a:extLst>
          </p:cNvPr>
          <p:cNvSpPr/>
          <p:nvPr/>
        </p:nvSpPr>
        <p:spPr>
          <a:xfrm>
            <a:off x="3830117" y="1934453"/>
            <a:ext cx="95003" cy="420293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 cap="flat">
            <a:solidFill>
              <a:schemeClr val="bg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7F0309CD-035F-C5A8-108D-728CA4C17919}"/>
              </a:ext>
            </a:extLst>
          </p:cNvPr>
          <p:cNvSpPr/>
          <p:nvPr/>
        </p:nvSpPr>
        <p:spPr>
          <a:xfrm rot="5400000">
            <a:off x="6927974" y="2867181"/>
            <a:ext cx="182392" cy="618810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 cap="flat">
            <a:solidFill>
              <a:schemeClr val="bg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6C1CC8F2-00FC-37B4-C54C-6F4756D6A97D}"/>
              </a:ext>
            </a:extLst>
          </p:cNvPr>
          <p:cNvSpPr/>
          <p:nvPr/>
        </p:nvSpPr>
        <p:spPr>
          <a:xfrm>
            <a:off x="3730683" y="1965932"/>
            <a:ext cx="55038" cy="39953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47" name="Flèche en arc 146">
            <a:extLst>
              <a:ext uri="{FF2B5EF4-FFF2-40B4-BE49-F238E27FC236}">
                <a16:creationId xmlns:a16="http://schemas.microsoft.com/office/drawing/2014/main" id="{89766F4E-365B-0712-1FB5-A2012891BCB3}"/>
              </a:ext>
            </a:extLst>
          </p:cNvPr>
          <p:cNvSpPr/>
          <p:nvPr/>
        </p:nvSpPr>
        <p:spPr>
          <a:xfrm rot="6081309">
            <a:off x="3619535" y="1393429"/>
            <a:ext cx="841243" cy="797382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5154091"/>
              <a:gd name="adj5" fmla="val 17960"/>
            </a:avLst>
          </a:prstGeom>
          <a:solidFill>
            <a:schemeClr val="accent1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B8718F60-B6ED-9830-9F3E-68D9EF16EE2A}"/>
              </a:ext>
            </a:extLst>
          </p:cNvPr>
          <p:cNvSpPr/>
          <p:nvPr/>
        </p:nvSpPr>
        <p:spPr>
          <a:xfrm>
            <a:off x="3758202" y="2033163"/>
            <a:ext cx="45719" cy="185057"/>
          </a:xfrm>
          <a:prstGeom prst="rect">
            <a:avLst/>
          </a:prstGeom>
          <a:solidFill>
            <a:schemeClr val="accent1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93729AEF-2776-51E8-1DC7-DA32D5B887FC}"/>
              </a:ext>
            </a:extLst>
          </p:cNvPr>
          <p:cNvSpPr/>
          <p:nvPr/>
        </p:nvSpPr>
        <p:spPr>
          <a:xfrm>
            <a:off x="3712483" y="5638049"/>
            <a:ext cx="45719" cy="185057"/>
          </a:xfrm>
          <a:prstGeom prst="rect">
            <a:avLst/>
          </a:prstGeom>
          <a:solidFill>
            <a:schemeClr val="accent1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50" name="Flèche en arc 149">
            <a:extLst>
              <a:ext uri="{FF2B5EF4-FFF2-40B4-BE49-F238E27FC236}">
                <a16:creationId xmlns:a16="http://schemas.microsoft.com/office/drawing/2014/main" id="{65E77608-709B-E0CB-4F67-FE62D88FDE34}"/>
              </a:ext>
            </a:extLst>
          </p:cNvPr>
          <p:cNvSpPr/>
          <p:nvPr/>
        </p:nvSpPr>
        <p:spPr>
          <a:xfrm rot="15260881" flipH="1">
            <a:off x="3269068" y="5158542"/>
            <a:ext cx="601887" cy="807858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5154091"/>
              <a:gd name="adj5" fmla="val 17960"/>
            </a:avLst>
          </a:prstGeom>
          <a:solidFill>
            <a:schemeClr val="accent1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425E9EE7-0F22-B32F-9D9B-DB334014B9FA}"/>
              </a:ext>
            </a:extLst>
          </p:cNvPr>
          <p:cNvSpPr/>
          <p:nvPr/>
        </p:nvSpPr>
        <p:spPr>
          <a:xfrm>
            <a:off x="3769311" y="2611601"/>
            <a:ext cx="45719" cy="185057"/>
          </a:xfrm>
          <a:prstGeom prst="rect">
            <a:avLst/>
          </a:prstGeom>
          <a:solidFill>
            <a:srgbClr val="FF0000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A2A2F225-F39D-5E47-9D39-16DC28201A95}"/>
              </a:ext>
            </a:extLst>
          </p:cNvPr>
          <p:cNvSpPr/>
          <p:nvPr/>
        </p:nvSpPr>
        <p:spPr>
          <a:xfrm>
            <a:off x="3815030" y="2611601"/>
            <a:ext cx="170087" cy="18505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 cap="flat">
            <a:solidFill>
              <a:schemeClr val="accent5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DA1165D1-8BCE-842C-8DBE-C0AADE1D2B38}"/>
              </a:ext>
            </a:extLst>
          </p:cNvPr>
          <p:cNvSpPr/>
          <p:nvPr/>
        </p:nvSpPr>
        <p:spPr>
          <a:xfrm>
            <a:off x="3985117" y="2497408"/>
            <a:ext cx="263664" cy="44389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 cap="flat">
            <a:solidFill>
              <a:schemeClr val="accent5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51B294B9-A7D2-D890-6EE6-0764E4BF5DD4}"/>
              </a:ext>
            </a:extLst>
          </p:cNvPr>
          <p:cNvSpPr/>
          <p:nvPr/>
        </p:nvSpPr>
        <p:spPr>
          <a:xfrm>
            <a:off x="5548755" y="2412137"/>
            <a:ext cx="787237" cy="614433"/>
          </a:xfrm>
          <a:prstGeom prst="rect">
            <a:avLst/>
          </a:prstGeom>
          <a:solidFill>
            <a:schemeClr val="accent5">
              <a:lumMod val="40000"/>
              <a:lumOff val="60000"/>
              <a:alpha val="32753"/>
            </a:schemeClr>
          </a:solidFill>
          <a:ln w="3175" cap="flat">
            <a:solidFill>
              <a:schemeClr val="accent5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2BC2079E-3B17-8FE4-8641-A266DC7EF4FF}"/>
              </a:ext>
            </a:extLst>
          </p:cNvPr>
          <p:cNvSpPr/>
          <p:nvPr/>
        </p:nvSpPr>
        <p:spPr>
          <a:xfrm rot="5400000">
            <a:off x="6954068" y="-820664"/>
            <a:ext cx="130203" cy="618810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 cap="flat">
            <a:solidFill>
              <a:schemeClr val="bg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56" name="Rectangle 155">
            <a:extLst>
              <a:ext uri="{FF2B5EF4-FFF2-40B4-BE49-F238E27FC236}">
                <a16:creationId xmlns:a16="http://schemas.microsoft.com/office/drawing/2014/main" id="{291AF1C2-F8D9-9820-9EF9-90B62D0D47E7}"/>
              </a:ext>
            </a:extLst>
          </p:cNvPr>
          <p:cNvSpPr/>
          <p:nvPr/>
        </p:nvSpPr>
        <p:spPr>
          <a:xfrm>
            <a:off x="4246205" y="2536410"/>
            <a:ext cx="1319417" cy="34889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 cap="flat">
            <a:solidFill>
              <a:schemeClr val="accent5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58" name="Flèche en arc 157">
            <a:extLst>
              <a:ext uri="{FF2B5EF4-FFF2-40B4-BE49-F238E27FC236}">
                <a16:creationId xmlns:a16="http://schemas.microsoft.com/office/drawing/2014/main" id="{2F07EDAA-7308-87FC-F9BE-03C18ABCCEBC}"/>
              </a:ext>
            </a:extLst>
          </p:cNvPr>
          <p:cNvSpPr/>
          <p:nvPr/>
        </p:nvSpPr>
        <p:spPr>
          <a:xfrm rot="18057448">
            <a:off x="4289059" y="2648319"/>
            <a:ext cx="458700" cy="354457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5154091"/>
              <a:gd name="adj5" fmla="val 17960"/>
            </a:avLst>
          </a:prstGeom>
          <a:solidFill>
            <a:srgbClr val="C00000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59" name="Flèche en arc 158">
            <a:extLst>
              <a:ext uri="{FF2B5EF4-FFF2-40B4-BE49-F238E27FC236}">
                <a16:creationId xmlns:a16="http://schemas.microsoft.com/office/drawing/2014/main" id="{ED67346B-84F9-BD37-2E06-EF01AE9A292D}"/>
              </a:ext>
            </a:extLst>
          </p:cNvPr>
          <p:cNvSpPr/>
          <p:nvPr/>
        </p:nvSpPr>
        <p:spPr>
          <a:xfrm rot="18057448">
            <a:off x="4718485" y="2647026"/>
            <a:ext cx="458700" cy="354457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5154091"/>
              <a:gd name="adj5" fmla="val 17960"/>
            </a:avLst>
          </a:prstGeom>
          <a:solidFill>
            <a:srgbClr val="C00000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60" name="Flèche en arc 159">
            <a:extLst>
              <a:ext uri="{FF2B5EF4-FFF2-40B4-BE49-F238E27FC236}">
                <a16:creationId xmlns:a16="http://schemas.microsoft.com/office/drawing/2014/main" id="{3A084BF7-0801-5F57-B78A-AEDEED2D5A8C}"/>
              </a:ext>
            </a:extLst>
          </p:cNvPr>
          <p:cNvSpPr/>
          <p:nvPr/>
        </p:nvSpPr>
        <p:spPr>
          <a:xfrm rot="18057448">
            <a:off x="5121871" y="2657565"/>
            <a:ext cx="458700" cy="354457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5154091"/>
              <a:gd name="adj5" fmla="val 17960"/>
            </a:avLst>
          </a:prstGeom>
          <a:solidFill>
            <a:srgbClr val="C00000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61" name="Flèche vers le bas 160">
            <a:extLst>
              <a:ext uri="{FF2B5EF4-FFF2-40B4-BE49-F238E27FC236}">
                <a16:creationId xmlns:a16="http://schemas.microsoft.com/office/drawing/2014/main" id="{B3FDCB54-9401-6836-67F0-5F03D431E12A}"/>
              </a:ext>
            </a:extLst>
          </p:cNvPr>
          <p:cNvSpPr/>
          <p:nvPr/>
        </p:nvSpPr>
        <p:spPr>
          <a:xfrm flipH="1">
            <a:off x="6765194" y="3026570"/>
            <a:ext cx="225362" cy="415720"/>
          </a:xfrm>
          <a:prstGeom prst="downArrow">
            <a:avLst/>
          </a:prstGeom>
          <a:solidFill>
            <a:srgbClr val="C00000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cxnSp>
        <p:nvCxnSpPr>
          <p:cNvPr id="163" name="Connecteur droit avec flèche 162">
            <a:extLst>
              <a:ext uri="{FF2B5EF4-FFF2-40B4-BE49-F238E27FC236}">
                <a16:creationId xmlns:a16="http://schemas.microsoft.com/office/drawing/2014/main" id="{3521E622-4577-88E0-26EB-1831BF02EB87}"/>
              </a:ext>
            </a:extLst>
          </p:cNvPr>
          <p:cNvCxnSpPr>
            <a:cxnSpLocks/>
            <a:stCxn id="164" idx="2"/>
          </p:cNvCxnSpPr>
          <p:nvPr/>
        </p:nvCxnSpPr>
        <p:spPr>
          <a:xfrm flipH="1">
            <a:off x="2574543" y="3556497"/>
            <a:ext cx="861665" cy="0"/>
          </a:xfrm>
          <a:prstGeom prst="straightConnector1">
            <a:avLst/>
          </a:prstGeom>
          <a:noFill/>
          <a:ln w="3175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64" name="Ellipse 163">
            <a:extLst>
              <a:ext uri="{FF2B5EF4-FFF2-40B4-BE49-F238E27FC236}">
                <a16:creationId xmlns:a16="http://schemas.microsoft.com/office/drawing/2014/main" id="{1DF05431-C5D7-72A3-49A1-F2E7D15DEF0C}"/>
              </a:ext>
            </a:extLst>
          </p:cNvPr>
          <p:cNvSpPr/>
          <p:nvPr/>
        </p:nvSpPr>
        <p:spPr>
          <a:xfrm>
            <a:off x="3436208" y="3372555"/>
            <a:ext cx="393910" cy="367883"/>
          </a:xfrm>
          <a:prstGeom prst="ellipse">
            <a:avLst/>
          </a:prstGeom>
          <a:solidFill>
            <a:schemeClr val="bg1"/>
          </a:solidFill>
          <a:ln w="3175" cap="flat">
            <a:solidFill>
              <a:srgbClr val="C0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65" name="Ellipse 164">
            <a:extLst>
              <a:ext uri="{FF2B5EF4-FFF2-40B4-BE49-F238E27FC236}">
                <a16:creationId xmlns:a16="http://schemas.microsoft.com/office/drawing/2014/main" id="{4ED6E634-FC7A-D526-9A9A-434786FA8C5B}"/>
              </a:ext>
            </a:extLst>
          </p:cNvPr>
          <p:cNvSpPr/>
          <p:nvPr/>
        </p:nvSpPr>
        <p:spPr>
          <a:xfrm>
            <a:off x="138892" y="2283007"/>
            <a:ext cx="2335594" cy="3487307"/>
          </a:xfrm>
          <a:prstGeom prst="ellipse">
            <a:avLst/>
          </a:prstGeom>
          <a:noFill/>
          <a:ln w="3175" cap="flat">
            <a:solidFill>
              <a:srgbClr val="C0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66" name="ZoneTexte 165">
            <a:extLst>
              <a:ext uri="{FF2B5EF4-FFF2-40B4-BE49-F238E27FC236}">
                <a16:creationId xmlns:a16="http://schemas.microsoft.com/office/drawing/2014/main" id="{3EDD502A-03AE-068C-A476-296F3A7EDD93}"/>
              </a:ext>
            </a:extLst>
          </p:cNvPr>
          <p:cNvSpPr txBox="1"/>
          <p:nvPr/>
        </p:nvSpPr>
        <p:spPr>
          <a:xfrm>
            <a:off x="4022989" y="1465196"/>
            <a:ext cx="1598193" cy="243014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6512" tIns="36512" rIns="36512" bIns="36512" numCol="1" spcCol="38100" rtlCol="0" anchor="ctr">
            <a:spAutoFit/>
          </a:bodyPr>
          <a:lstStyle/>
          <a:p>
            <a:pPr defTabSz="797950"/>
            <a:r>
              <a:rPr kumimoji="0" lang="fr-FR" sz="1100" b="0" i="0" u="none" strike="noStrike" cap="none" spc="0" normalizeH="0" baseline="0">
                <a:ln>
                  <a:noFill/>
                </a:ln>
                <a:solidFill>
                  <a:srgbClr val="5AADE3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Entrées d’air </a:t>
            </a:r>
            <a:r>
              <a:rPr lang="fr-FR" sz="1100" b="0">
                <a:solidFill>
                  <a:srgbClr val="5AADE3"/>
                </a:solidFill>
              </a:rPr>
              <a:t>extérieures</a:t>
            </a:r>
            <a:endParaRPr kumimoji="0" lang="fr-FR" sz="1100" b="0" i="0" u="none" strike="noStrike" cap="none" spc="0" normalizeH="0" baseline="0">
              <a:ln>
                <a:noFill/>
              </a:ln>
              <a:solidFill>
                <a:srgbClr val="5AADE3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9" name="ZoneTexte 168">
            <a:extLst>
              <a:ext uri="{FF2B5EF4-FFF2-40B4-BE49-F238E27FC236}">
                <a16:creationId xmlns:a16="http://schemas.microsoft.com/office/drawing/2014/main" id="{0F18C866-24B1-6142-EAA1-390D92372806}"/>
              </a:ext>
            </a:extLst>
          </p:cNvPr>
          <p:cNvSpPr txBox="1"/>
          <p:nvPr/>
        </p:nvSpPr>
        <p:spPr>
          <a:xfrm>
            <a:off x="5591737" y="2997572"/>
            <a:ext cx="734174" cy="350736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900" b="1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CTA</a:t>
            </a:r>
          </a:p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900">
                <a:solidFill>
                  <a:schemeClr val="tx1"/>
                </a:solidFill>
              </a:rPr>
              <a:t>(Ventilateur)</a:t>
            </a:r>
            <a:endParaRPr kumimoji="0" lang="fr-FR" sz="900" b="1" i="0" u="none" strike="noStrike" cap="none" spc="0" normalizeH="0" baseline="0">
              <a:ln>
                <a:noFill/>
              </a:ln>
              <a:solidFill>
                <a:schemeClr val="tx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0" name="ZoneTexte 169">
            <a:extLst>
              <a:ext uri="{FF2B5EF4-FFF2-40B4-BE49-F238E27FC236}">
                <a16:creationId xmlns:a16="http://schemas.microsoft.com/office/drawing/2014/main" id="{9EB41182-A14A-DDF2-4F51-874778FF9A43}"/>
              </a:ext>
            </a:extLst>
          </p:cNvPr>
          <p:cNvSpPr txBox="1"/>
          <p:nvPr/>
        </p:nvSpPr>
        <p:spPr>
          <a:xfrm>
            <a:off x="5621182" y="1414416"/>
            <a:ext cx="658834" cy="350736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800" b="1" i="0" u="none" strike="noStrike" cap="none" spc="0" normalizeH="0" baseline="0">
                <a:ln>
                  <a:noFill/>
                </a:ln>
                <a:solidFill>
                  <a:srgbClr val="5AADE3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8,5°C</a:t>
            </a:r>
          </a:p>
        </p:txBody>
      </p:sp>
      <p:sp>
        <p:nvSpPr>
          <p:cNvPr id="171" name="ZoneTexte 170">
            <a:extLst>
              <a:ext uri="{FF2B5EF4-FFF2-40B4-BE49-F238E27FC236}">
                <a16:creationId xmlns:a16="http://schemas.microsoft.com/office/drawing/2014/main" id="{EE7E15BD-ED34-0B8C-F732-6458233FBD3B}"/>
              </a:ext>
            </a:extLst>
          </p:cNvPr>
          <p:cNvSpPr txBox="1"/>
          <p:nvPr/>
        </p:nvSpPr>
        <p:spPr>
          <a:xfrm>
            <a:off x="2770451" y="4966076"/>
            <a:ext cx="658834" cy="350736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800" b="1" i="0" u="none" strike="noStrike" cap="none" spc="0" normalizeH="0" baseline="0">
                <a:ln>
                  <a:noFill/>
                </a:ln>
                <a:solidFill>
                  <a:srgbClr val="5AADE3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8,5°C</a:t>
            </a:r>
          </a:p>
        </p:txBody>
      </p:sp>
      <p:sp>
        <p:nvSpPr>
          <p:cNvPr id="172" name="ZoneTexte 171">
            <a:extLst>
              <a:ext uri="{FF2B5EF4-FFF2-40B4-BE49-F238E27FC236}">
                <a16:creationId xmlns:a16="http://schemas.microsoft.com/office/drawing/2014/main" id="{17FAF75B-B5DB-04EB-3BEC-661FD4F9BAD1}"/>
              </a:ext>
            </a:extLst>
          </p:cNvPr>
          <p:cNvSpPr txBox="1"/>
          <p:nvPr/>
        </p:nvSpPr>
        <p:spPr>
          <a:xfrm>
            <a:off x="2701955" y="3071665"/>
            <a:ext cx="876842" cy="412291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100" b="0" i="0" u="none" strike="noStrike" cap="none" spc="0" normalizeH="0" baseline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Température</a:t>
            </a:r>
          </a:p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100" b="0">
                <a:solidFill>
                  <a:srgbClr val="C00000"/>
                </a:solidFill>
              </a:rPr>
              <a:t>bardage</a:t>
            </a:r>
            <a:endParaRPr kumimoji="0" lang="fr-FR" sz="1100" b="0" i="0" u="none" strike="noStrike" cap="none" spc="0" normalizeH="0" baseline="0">
              <a:ln>
                <a:noFill/>
              </a:ln>
              <a:solidFill>
                <a:srgbClr val="C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3" name="ZoneTexte 172">
            <a:extLst>
              <a:ext uri="{FF2B5EF4-FFF2-40B4-BE49-F238E27FC236}">
                <a16:creationId xmlns:a16="http://schemas.microsoft.com/office/drawing/2014/main" id="{D4EC8613-B844-069A-A8F9-3521AF22C1AC}"/>
              </a:ext>
            </a:extLst>
          </p:cNvPr>
          <p:cNvSpPr txBox="1"/>
          <p:nvPr/>
        </p:nvSpPr>
        <p:spPr>
          <a:xfrm>
            <a:off x="5728297" y="3958791"/>
            <a:ext cx="2609689" cy="443069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spc="0" normalizeH="0" baseline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T° soufflage </a:t>
            </a:r>
            <a:r>
              <a:rPr lang="fr-FR" sz="2400">
                <a:solidFill>
                  <a:srgbClr val="C00000"/>
                </a:solidFill>
              </a:rPr>
              <a:t>4</a:t>
            </a:r>
            <a:r>
              <a:rPr kumimoji="0" lang="fr-FR" sz="2400" b="1" i="0" u="none" strike="noStrike" cap="none" spc="0" normalizeH="0" baseline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8°C</a:t>
            </a:r>
          </a:p>
        </p:txBody>
      </p:sp>
      <p:sp>
        <p:nvSpPr>
          <p:cNvPr id="175" name="ZoneTexte 174">
            <a:extLst>
              <a:ext uri="{FF2B5EF4-FFF2-40B4-BE49-F238E27FC236}">
                <a16:creationId xmlns:a16="http://schemas.microsoft.com/office/drawing/2014/main" id="{BD74A19F-D68D-D923-6522-64B3510A6D9D}"/>
              </a:ext>
            </a:extLst>
          </p:cNvPr>
          <p:cNvSpPr txBox="1"/>
          <p:nvPr/>
        </p:nvSpPr>
        <p:spPr>
          <a:xfrm>
            <a:off x="5798967" y="5543665"/>
            <a:ext cx="3839192" cy="243014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6512" tIns="36512" rIns="36512" bIns="36512" numCol="1" spcCol="38100" rtlCol="0" anchor="ctr">
            <a:spAutoFit/>
          </a:bodyPr>
          <a:lstStyle>
            <a:defPPr marL="0" marR="0" indent="0" algn="l" defTabSz="461589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defTabSz="797950">
              <a:defRPr sz="1400">
                <a:solidFill>
                  <a:srgbClr val="002060"/>
                </a:solidFill>
              </a:defRPr>
            </a:lvl1pPr>
          </a:lstStyle>
          <a:p>
            <a:r>
              <a:rPr lang="fr-FR" sz="1100">
                <a:solidFill>
                  <a:schemeClr val="tx1"/>
                </a:solidFill>
              </a:rPr>
              <a:t>Déclenchement R’ Booster si T° soufflage &gt; T° consigne</a:t>
            </a:r>
          </a:p>
        </p:txBody>
      </p:sp>
      <p:sp>
        <p:nvSpPr>
          <p:cNvPr id="176" name="ZoneTexte 175">
            <a:extLst>
              <a:ext uri="{FF2B5EF4-FFF2-40B4-BE49-F238E27FC236}">
                <a16:creationId xmlns:a16="http://schemas.microsoft.com/office/drawing/2014/main" id="{9D3A7979-8B8F-02CF-19DD-E44E48E06EBE}"/>
              </a:ext>
            </a:extLst>
          </p:cNvPr>
          <p:cNvSpPr txBox="1"/>
          <p:nvPr/>
        </p:nvSpPr>
        <p:spPr>
          <a:xfrm>
            <a:off x="5811796" y="5249541"/>
            <a:ext cx="2798842" cy="289181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6512" tIns="36512" rIns="36512" bIns="36512" numCol="1" spcCol="38100" rtlCol="0" anchor="ctr">
            <a:spAutoFit/>
          </a:bodyPr>
          <a:lstStyle>
            <a:defPPr marL="0" marR="0" indent="0" algn="l" defTabSz="461589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defTabSz="797950">
              <a:defRPr sz="1400">
                <a:solidFill>
                  <a:srgbClr val="002060"/>
                </a:solidFill>
              </a:defRPr>
            </a:lvl1pPr>
          </a:lstStyle>
          <a:p>
            <a:r>
              <a:rPr lang="fr-FR">
                <a:solidFill>
                  <a:schemeClr val="tx1"/>
                </a:solidFill>
              </a:rPr>
              <a:t>Consigne de température : 19°C</a:t>
            </a:r>
          </a:p>
        </p:txBody>
      </p:sp>
      <p:sp>
        <p:nvSpPr>
          <p:cNvPr id="178" name="ZoneTexte 177">
            <a:extLst>
              <a:ext uri="{FF2B5EF4-FFF2-40B4-BE49-F238E27FC236}">
                <a16:creationId xmlns:a16="http://schemas.microsoft.com/office/drawing/2014/main" id="{AFE87FFE-C061-A487-6618-50F6DBE25C77}"/>
              </a:ext>
            </a:extLst>
          </p:cNvPr>
          <p:cNvSpPr txBox="1"/>
          <p:nvPr/>
        </p:nvSpPr>
        <p:spPr>
          <a:xfrm>
            <a:off x="2692876" y="3631683"/>
            <a:ext cx="940287" cy="369332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kumimoji="0" lang="fr-FR" sz="1800" b="1" i="0" u="none" strike="noStrike" cap="none" spc="0" normalizeH="0" baseline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58°C</a:t>
            </a:r>
            <a:endParaRPr lang="fr-FR"/>
          </a:p>
        </p:txBody>
      </p:sp>
      <p:pic>
        <p:nvPicPr>
          <p:cNvPr id="179" name="Image 178" descr="Une image contenant objet astronomique, soleil, cercle, Ambré&#10;&#10;Description générée automatiquement">
            <a:extLst>
              <a:ext uri="{FF2B5EF4-FFF2-40B4-BE49-F238E27FC236}">
                <a16:creationId xmlns:a16="http://schemas.microsoft.com/office/drawing/2014/main" id="{95967C01-90C8-D281-5454-74AEF6E4FFD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892" y="854483"/>
            <a:ext cx="1461819" cy="1461819"/>
          </a:xfrm>
          <a:prstGeom prst="rect">
            <a:avLst/>
          </a:prstGeom>
        </p:spPr>
      </p:pic>
      <p:sp>
        <p:nvSpPr>
          <p:cNvPr id="180" name="Flèche vers le bas 179">
            <a:extLst>
              <a:ext uri="{FF2B5EF4-FFF2-40B4-BE49-F238E27FC236}">
                <a16:creationId xmlns:a16="http://schemas.microsoft.com/office/drawing/2014/main" id="{6E87472A-E572-21DA-3409-537E11F6E160}"/>
              </a:ext>
            </a:extLst>
          </p:cNvPr>
          <p:cNvSpPr/>
          <p:nvPr/>
        </p:nvSpPr>
        <p:spPr>
          <a:xfrm flipH="1">
            <a:off x="7447121" y="3026570"/>
            <a:ext cx="225362" cy="415720"/>
          </a:xfrm>
          <a:prstGeom prst="downArrow">
            <a:avLst/>
          </a:prstGeom>
          <a:solidFill>
            <a:srgbClr val="C00000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81" name="Flèche vers le bas 180">
            <a:extLst>
              <a:ext uri="{FF2B5EF4-FFF2-40B4-BE49-F238E27FC236}">
                <a16:creationId xmlns:a16="http://schemas.microsoft.com/office/drawing/2014/main" id="{CF14BDA4-70F1-013E-35C1-65DFC3096269}"/>
              </a:ext>
            </a:extLst>
          </p:cNvPr>
          <p:cNvSpPr/>
          <p:nvPr/>
        </p:nvSpPr>
        <p:spPr>
          <a:xfrm flipH="1">
            <a:off x="8129048" y="3026570"/>
            <a:ext cx="225362" cy="415720"/>
          </a:xfrm>
          <a:prstGeom prst="downArrow">
            <a:avLst/>
          </a:prstGeom>
          <a:solidFill>
            <a:srgbClr val="C00000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82" name="Flèche vers le bas 181">
            <a:extLst>
              <a:ext uri="{FF2B5EF4-FFF2-40B4-BE49-F238E27FC236}">
                <a16:creationId xmlns:a16="http://schemas.microsoft.com/office/drawing/2014/main" id="{0E24C2F8-6376-7538-6B71-8415BC97AFB6}"/>
              </a:ext>
            </a:extLst>
          </p:cNvPr>
          <p:cNvSpPr/>
          <p:nvPr/>
        </p:nvSpPr>
        <p:spPr>
          <a:xfrm flipH="1">
            <a:off x="8810975" y="3026570"/>
            <a:ext cx="225362" cy="415720"/>
          </a:xfrm>
          <a:prstGeom prst="downArrow">
            <a:avLst/>
          </a:prstGeom>
          <a:solidFill>
            <a:srgbClr val="C00000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83" name="Flèche vers le bas 182">
            <a:extLst>
              <a:ext uri="{FF2B5EF4-FFF2-40B4-BE49-F238E27FC236}">
                <a16:creationId xmlns:a16="http://schemas.microsoft.com/office/drawing/2014/main" id="{FBECBC3C-106A-5666-831A-5C7BCE700802}"/>
              </a:ext>
            </a:extLst>
          </p:cNvPr>
          <p:cNvSpPr/>
          <p:nvPr/>
        </p:nvSpPr>
        <p:spPr>
          <a:xfrm flipH="1">
            <a:off x="9492902" y="3026570"/>
            <a:ext cx="225362" cy="415720"/>
          </a:xfrm>
          <a:prstGeom prst="downArrow">
            <a:avLst/>
          </a:prstGeom>
          <a:solidFill>
            <a:srgbClr val="C00000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84" name="ZoneTexte 183">
            <a:extLst>
              <a:ext uri="{FF2B5EF4-FFF2-40B4-BE49-F238E27FC236}">
                <a16:creationId xmlns:a16="http://schemas.microsoft.com/office/drawing/2014/main" id="{1ACD5A3B-EF33-5459-9CA7-7A61CDF8B12C}"/>
              </a:ext>
            </a:extLst>
          </p:cNvPr>
          <p:cNvSpPr txBox="1"/>
          <p:nvPr/>
        </p:nvSpPr>
        <p:spPr>
          <a:xfrm>
            <a:off x="2132647" y="5296219"/>
            <a:ext cx="1636664" cy="243014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100" b="0" i="0" u="none" strike="noStrike" cap="none" spc="0" normalizeH="0" baseline="0">
                <a:ln>
                  <a:noFill/>
                </a:ln>
                <a:solidFill>
                  <a:srgbClr val="5AADE3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Entrées d’air extérieures </a:t>
            </a:r>
          </a:p>
        </p:txBody>
      </p:sp>
      <p:pic>
        <p:nvPicPr>
          <p:cNvPr id="6" name="Image 5" descr="Une image contenant logo, Police, symbole, cercle&#10;&#10;Description générée automatiquement">
            <a:extLst>
              <a:ext uri="{FF2B5EF4-FFF2-40B4-BE49-F238E27FC236}">
                <a16:creationId xmlns:a16="http://schemas.microsoft.com/office/drawing/2014/main" id="{DE0B0FA2-92D3-1D4E-F673-E0318AB091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479" y="64614"/>
            <a:ext cx="869045" cy="882518"/>
          </a:xfrm>
          <a:prstGeom prst="rect">
            <a:avLst/>
          </a:prstGeom>
        </p:spPr>
      </p:pic>
      <p:sp>
        <p:nvSpPr>
          <p:cNvPr id="141" name="Rectangle 140">
            <a:extLst>
              <a:ext uri="{FF2B5EF4-FFF2-40B4-BE49-F238E27FC236}">
                <a16:creationId xmlns:a16="http://schemas.microsoft.com/office/drawing/2014/main" id="{4AAE3569-B865-EE51-D91F-28AE1EE3363D}"/>
              </a:ext>
            </a:extLst>
          </p:cNvPr>
          <p:cNvSpPr/>
          <p:nvPr/>
        </p:nvSpPr>
        <p:spPr>
          <a:xfrm rot="5400000">
            <a:off x="7955377" y="1096200"/>
            <a:ext cx="182392" cy="3395811"/>
          </a:xfrm>
          <a:prstGeom prst="rect">
            <a:avLst/>
          </a:prstGeom>
          <a:pattFill prst="pct40">
            <a:fgClr>
              <a:schemeClr val="tx1"/>
            </a:fgClr>
            <a:bgClr>
              <a:schemeClr val="bg1"/>
            </a:bgClr>
          </a:pattFill>
          <a:ln w="3175" cap="flat">
            <a:solidFill>
              <a:schemeClr val="bg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816313F-CABE-739E-670B-96A4982B1D79}"/>
              </a:ext>
            </a:extLst>
          </p:cNvPr>
          <p:cNvSpPr txBox="1"/>
          <p:nvPr/>
        </p:nvSpPr>
        <p:spPr>
          <a:xfrm>
            <a:off x="1700357" y="2985377"/>
            <a:ext cx="596883" cy="196848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l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Air chaud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0144F13-889D-BF51-3463-757DC91CA2E2}"/>
              </a:ext>
            </a:extLst>
          </p:cNvPr>
          <p:cNvSpPr txBox="1"/>
          <p:nvPr/>
        </p:nvSpPr>
        <p:spPr>
          <a:xfrm>
            <a:off x="381160" y="2928146"/>
            <a:ext cx="596883" cy="196848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l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Air froid</a:t>
            </a: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5435A966-F423-203E-6065-CE928D977D10}"/>
              </a:ext>
            </a:extLst>
          </p:cNvPr>
          <p:cNvCxnSpPr/>
          <p:nvPr/>
        </p:nvCxnSpPr>
        <p:spPr>
          <a:xfrm>
            <a:off x="499601" y="3167927"/>
            <a:ext cx="360000" cy="0"/>
          </a:xfrm>
          <a:prstGeom prst="straightConnector1">
            <a:avLst/>
          </a:prstGeom>
          <a:noFill/>
          <a:ln w="22225" cap="flat">
            <a:solidFill>
              <a:srgbClr val="5AADE3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B88C89B3-073B-6CBA-7BAE-EA66DCFBC345}"/>
              </a:ext>
            </a:extLst>
          </p:cNvPr>
          <p:cNvCxnSpPr/>
          <p:nvPr/>
        </p:nvCxnSpPr>
        <p:spPr>
          <a:xfrm>
            <a:off x="1970647" y="3279318"/>
            <a:ext cx="324000" cy="0"/>
          </a:xfrm>
          <a:prstGeom prst="straightConnector1">
            <a:avLst/>
          </a:prstGeom>
          <a:noFill/>
          <a:ln w="22225" cap="flat">
            <a:solidFill>
              <a:srgbClr val="C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3" name="Image 12" descr="Une image contenant fournitures de bureau, dossier, classeur, conception&#10;&#10;Description générée automatiquement">
            <a:extLst>
              <a:ext uri="{FF2B5EF4-FFF2-40B4-BE49-F238E27FC236}">
                <a16:creationId xmlns:a16="http://schemas.microsoft.com/office/drawing/2014/main" id="{A682F3E2-9E59-8283-A3C3-9E1C9E53686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82" b="92470" l="9956" r="89971">
                        <a14:foregroundMark x1="23894" y1="8434" x2="22271" y2="5542"/>
                        <a14:foregroundMark x1="42257" y1="88554" x2="44248" y2="92470"/>
                        <a14:foregroundMark x1="47419" y1="91627" x2="47419" y2="88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11" r="41309"/>
          <a:stretch/>
        </p:blipFill>
        <p:spPr>
          <a:xfrm>
            <a:off x="755101" y="2390949"/>
            <a:ext cx="1228937" cy="3266035"/>
          </a:xfrm>
          <a:prstGeom prst="rect">
            <a:avLst/>
          </a:prstGeom>
        </p:spPr>
      </p:pic>
      <p:sp>
        <p:nvSpPr>
          <p:cNvPr id="157" name="Rectangle 156">
            <a:extLst>
              <a:ext uri="{FF2B5EF4-FFF2-40B4-BE49-F238E27FC236}">
                <a16:creationId xmlns:a16="http://schemas.microsoft.com/office/drawing/2014/main" id="{32A3D2E9-B791-E12D-528A-59E6828F6EB6}"/>
              </a:ext>
            </a:extLst>
          </p:cNvPr>
          <p:cNvSpPr/>
          <p:nvPr/>
        </p:nvSpPr>
        <p:spPr>
          <a:xfrm>
            <a:off x="6344965" y="2535072"/>
            <a:ext cx="3399514" cy="348890"/>
          </a:xfrm>
          <a:prstGeom prst="rect">
            <a:avLst/>
          </a:prstGeom>
          <a:solidFill>
            <a:schemeClr val="accent5">
              <a:lumMod val="40000"/>
              <a:lumOff val="60000"/>
              <a:alpha val="54524"/>
            </a:schemeClr>
          </a:solidFill>
          <a:ln w="3175" cap="flat">
            <a:solidFill>
              <a:schemeClr val="accent5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492267834"/>
      </p:ext>
    </p:extLst>
  </p:cSld>
  <p:clrMapOvr>
    <a:masterClrMapping/>
  </p:clrMapOvr>
  <p:transition spd="med" advClick="0" advTm="15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5ADE630-4AB8-1A7D-91E4-F86E47B866FE}"/>
              </a:ext>
            </a:extLst>
          </p:cNvPr>
          <p:cNvSpPr/>
          <p:nvPr/>
        </p:nvSpPr>
        <p:spPr>
          <a:xfrm>
            <a:off x="239499" y="6403428"/>
            <a:ext cx="10136723" cy="108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175" cap="flat">
            <a:solidFill>
              <a:schemeClr val="bg2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E6F3696-D234-0F14-16A0-D1F386B94163}"/>
              </a:ext>
            </a:extLst>
          </p:cNvPr>
          <p:cNvSpPr/>
          <p:nvPr/>
        </p:nvSpPr>
        <p:spPr>
          <a:xfrm>
            <a:off x="0" y="370006"/>
            <a:ext cx="10907713" cy="394963"/>
          </a:xfrm>
          <a:prstGeom prst="rect">
            <a:avLst/>
          </a:prstGeom>
          <a:solidFill>
            <a:srgbClr val="D02228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2422" tIns="22422" rIns="22422" bIns="22422" numCol="1" spcCol="38100" rtlCol="0" anchor="ctr">
            <a:noAutofit/>
          </a:bodyPr>
          <a:lstStyle/>
          <a:p>
            <a:pPr defTabSz="490097"/>
            <a:endParaRPr lang="fr-FR" sz="1720" b="0">
              <a:solidFill>
                <a:srgbClr val="FFFFFF"/>
              </a:solidFill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9" name="Autres avantages">
            <a:extLst>
              <a:ext uri="{FF2B5EF4-FFF2-40B4-BE49-F238E27FC236}">
                <a16:creationId xmlns:a16="http://schemas.microsoft.com/office/drawing/2014/main" id="{C590A131-1A89-BD47-8900-049488DCB883}"/>
              </a:ext>
            </a:extLst>
          </p:cNvPr>
          <p:cNvSpPr txBox="1"/>
          <p:nvPr/>
        </p:nvSpPr>
        <p:spPr>
          <a:xfrm>
            <a:off x="3467279" y="327284"/>
            <a:ext cx="4248918" cy="45538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42608" tIns="42608" rIns="42608" bIns="42608" anchor="ctr">
            <a:spAutoFit/>
          </a:bodyPr>
          <a:lstStyle>
            <a:lvl1pPr>
              <a:defRPr sz="4000"/>
            </a:lvl1pPr>
          </a:lstStyle>
          <a:p>
            <a:r>
              <a:rPr lang="fr-FR" sz="2400">
                <a:solidFill>
                  <a:schemeClr val="bg1"/>
                </a:solidFill>
                <a:latin typeface="Qualy"/>
              </a:rPr>
              <a:t>Le Free-</a:t>
            </a:r>
            <a:r>
              <a:rPr lang="fr-FR" sz="2400" err="1">
                <a:solidFill>
                  <a:schemeClr val="bg1"/>
                </a:solidFill>
                <a:latin typeface="Qualy"/>
              </a:rPr>
              <a:t>cooling</a:t>
            </a:r>
            <a:r>
              <a:rPr lang="fr-FR" sz="2400">
                <a:solidFill>
                  <a:schemeClr val="bg1"/>
                </a:solidFill>
                <a:latin typeface="Qualy"/>
              </a:rPr>
              <a:t> l’été la nuit</a:t>
            </a:r>
            <a:endParaRPr sz="2400">
              <a:solidFill>
                <a:schemeClr val="bg1"/>
              </a:solidFill>
              <a:latin typeface="Qualy"/>
            </a:endParaRPr>
          </a:p>
        </p:txBody>
      </p:sp>
      <p:sp>
        <p:nvSpPr>
          <p:cNvPr id="7" name="Espace réservé du numéro de diapositive 9">
            <a:extLst>
              <a:ext uri="{FF2B5EF4-FFF2-40B4-BE49-F238E27FC236}">
                <a16:creationId xmlns:a16="http://schemas.microsoft.com/office/drawing/2014/main" id="{6B72DA70-8B68-F248-B9EA-9D9356F82DA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0430176" y="7183557"/>
            <a:ext cx="230832" cy="243784"/>
          </a:xfrm>
        </p:spPr>
        <p:txBody>
          <a:bodyPr/>
          <a:lstStyle/>
          <a:p>
            <a:fld id="{86CB4B4D-7CA3-9044-876B-883B54F8677D}" type="slidenum">
              <a:rPr lang="fr-FR" sz="1105"/>
              <a:t>5</a:t>
            </a:fld>
            <a:endParaRPr lang="fr-FR" sz="1105"/>
          </a:p>
        </p:txBody>
      </p:sp>
      <p:sp>
        <p:nvSpPr>
          <p:cNvPr id="54" name="L’été, la nuit, la température descend régulièrement entre 13 et 20°C.…">
            <a:extLst>
              <a:ext uri="{FF2B5EF4-FFF2-40B4-BE49-F238E27FC236}">
                <a16:creationId xmlns:a16="http://schemas.microsoft.com/office/drawing/2014/main" id="{B8396F59-176A-2439-6323-C0C748DED4D1}"/>
              </a:ext>
            </a:extLst>
          </p:cNvPr>
          <p:cNvSpPr txBox="1"/>
          <p:nvPr/>
        </p:nvSpPr>
        <p:spPr>
          <a:xfrm>
            <a:off x="337017" y="6425755"/>
            <a:ext cx="9889456" cy="100937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42608" tIns="42608" rIns="42608" bIns="42608" anchor="ctr">
            <a:spAutoFit/>
          </a:bodyPr>
          <a:lstStyle/>
          <a:p>
            <a:pPr algn="just">
              <a:defRPr sz="1800"/>
            </a:pPr>
            <a:r>
              <a:rPr lang="fr-FR" sz="1000" b="0">
                <a:solidFill>
                  <a:srgbClr val="009256"/>
                </a:solidFill>
              </a:rPr>
              <a:t>L’été, la température de la nuit descend régulièrement entre 13 et 20°C. Même en période de canicule, à un moment de la nuit, il fait toujours plus froid à l’extérieur qu’à l’intérieur.</a:t>
            </a:r>
          </a:p>
          <a:p>
            <a:pPr algn="just">
              <a:defRPr sz="1800"/>
            </a:pPr>
            <a:r>
              <a:rPr lang="fr-FR" sz="1000" b="0">
                <a:solidFill>
                  <a:srgbClr val="009256"/>
                </a:solidFill>
              </a:rPr>
              <a:t>Quand la température à l’extérieur descend en dessous de celle qui se trouve à l’intérieur, une sonde commande la circulation de l’air et vient rafraichir de 3 à 6°C la température à l’intérieur du bâtiment en injectant des milliers de m</a:t>
            </a:r>
            <a:r>
              <a:rPr lang="fr-FR" sz="1000" b="0" baseline="31999">
                <a:solidFill>
                  <a:srgbClr val="009256"/>
                </a:solidFill>
              </a:rPr>
              <a:t>3</a:t>
            </a:r>
            <a:r>
              <a:rPr lang="fr-FR" sz="1000" b="0">
                <a:solidFill>
                  <a:srgbClr val="009256"/>
                </a:solidFill>
              </a:rPr>
              <a:t>/h d’air frais (Free-</a:t>
            </a:r>
            <a:r>
              <a:rPr lang="fr-FR" sz="1000" b="0" err="1">
                <a:solidFill>
                  <a:srgbClr val="009256"/>
                </a:solidFill>
              </a:rPr>
              <a:t>cooling</a:t>
            </a:r>
            <a:r>
              <a:rPr lang="fr-FR" sz="1000" b="0">
                <a:solidFill>
                  <a:srgbClr val="009256"/>
                </a:solidFill>
              </a:rPr>
              <a:t>).</a:t>
            </a:r>
          </a:p>
          <a:p>
            <a:pPr algn="just">
              <a:defRPr sz="1800"/>
            </a:pPr>
            <a:endParaRPr lang="fr-FR" sz="1000" b="0">
              <a:solidFill>
                <a:srgbClr val="009256"/>
              </a:solidFill>
            </a:endParaRPr>
          </a:p>
          <a:p>
            <a:pPr algn="just">
              <a:defRPr sz="1800"/>
            </a:pPr>
            <a:r>
              <a:rPr lang="fr-FR" sz="1000" b="0">
                <a:solidFill>
                  <a:srgbClr val="009256"/>
                </a:solidFill>
              </a:rPr>
              <a:t>En arrivant le matin, l’air a été entièrement renouvelé plusieurs fois, la température est confortable pour les occupants et la mise en marche de la climatisation est retardée.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7C4B7EA-4262-BC9C-5F1B-C8D3B1D0AD7A}"/>
              </a:ext>
            </a:extLst>
          </p:cNvPr>
          <p:cNvSpPr/>
          <p:nvPr/>
        </p:nvSpPr>
        <p:spPr>
          <a:xfrm rot="5400000">
            <a:off x="6954068" y="-915431"/>
            <a:ext cx="130203" cy="618810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 cap="flat">
            <a:solidFill>
              <a:schemeClr val="bg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11" name="Picture 2" descr="ATCE Énergies - Domaines d'application Résidentiel et Tertiaire - Aix">
            <a:extLst>
              <a:ext uri="{FF2B5EF4-FFF2-40B4-BE49-F238E27FC236}">
                <a16:creationId xmlns:a16="http://schemas.microsoft.com/office/drawing/2014/main" id="{33F122EC-13E8-D0FB-80B1-3C0D283F9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60000"/>
                    </a14:imgEffect>
                    <a14:imgEffect>
                      <a14:brightnessContrast bright="7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5358" y="2113520"/>
            <a:ext cx="1042448" cy="1008821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40FA99C7-2ECE-60A1-9D13-CD56EEC577E6}"/>
              </a:ext>
            </a:extLst>
          </p:cNvPr>
          <p:cNvSpPr/>
          <p:nvPr/>
        </p:nvSpPr>
        <p:spPr>
          <a:xfrm>
            <a:off x="-14814" y="772186"/>
            <a:ext cx="10922527" cy="5212800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69000">
                <a:srgbClr val="0070C0"/>
              </a:gs>
              <a:gs pos="44000">
                <a:srgbClr val="0238A3"/>
              </a:gs>
              <a:gs pos="58000">
                <a:srgbClr val="0238A3"/>
              </a:gs>
              <a:gs pos="91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9B120B66-51E5-8137-17C7-F1C8BD37FAFE}"/>
              </a:ext>
            </a:extLst>
          </p:cNvPr>
          <p:cNvSpPr/>
          <p:nvPr/>
        </p:nvSpPr>
        <p:spPr>
          <a:xfrm>
            <a:off x="-7395" y="5873683"/>
            <a:ext cx="10907714" cy="400842"/>
          </a:xfrm>
          <a:prstGeom prst="rect">
            <a:avLst/>
          </a:prstGeom>
          <a:pattFill prst="wdUpDiag">
            <a:fgClr>
              <a:schemeClr val="bg2">
                <a:lumMod val="90000"/>
              </a:schemeClr>
            </a:fgClr>
            <a:bgClr>
              <a:schemeClr val="bg1"/>
            </a:bgClr>
          </a:patt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7B59DD1-C02D-BE17-3A62-A74F84D4F245}"/>
              </a:ext>
            </a:extLst>
          </p:cNvPr>
          <p:cNvSpPr/>
          <p:nvPr/>
        </p:nvSpPr>
        <p:spPr>
          <a:xfrm>
            <a:off x="3914832" y="2250940"/>
            <a:ext cx="6198390" cy="3531546"/>
          </a:xfrm>
          <a:prstGeom prst="rect">
            <a:avLst/>
          </a:prstGeom>
          <a:solidFill>
            <a:schemeClr val="tx2">
              <a:lumMod val="20000"/>
              <a:lumOff val="80000"/>
              <a:alpha val="92957"/>
            </a:schemeClr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E68F7EE-E2BC-363B-E215-C0632593C969}"/>
              </a:ext>
            </a:extLst>
          </p:cNvPr>
          <p:cNvSpPr/>
          <p:nvPr/>
        </p:nvSpPr>
        <p:spPr>
          <a:xfrm>
            <a:off x="10113222" y="1871165"/>
            <a:ext cx="95003" cy="420293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 cap="flat">
            <a:solidFill>
              <a:schemeClr val="bg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3EA096FE-BA6A-C7CA-5DEF-3C30978AF1A0}"/>
              </a:ext>
            </a:extLst>
          </p:cNvPr>
          <p:cNvSpPr/>
          <p:nvPr/>
        </p:nvSpPr>
        <p:spPr>
          <a:xfrm>
            <a:off x="3830117" y="1839686"/>
            <a:ext cx="95003" cy="420293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 cap="flat">
            <a:solidFill>
              <a:schemeClr val="bg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E2CE0971-AD92-0BF3-6445-28D40827A4A1}"/>
              </a:ext>
            </a:extLst>
          </p:cNvPr>
          <p:cNvSpPr/>
          <p:nvPr/>
        </p:nvSpPr>
        <p:spPr>
          <a:xfrm rot="5400000">
            <a:off x="6927974" y="2772414"/>
            <a:ext cx="182392" cy="618810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 cap="flat">
            <a:solidFill>
              <a:schemeClr val="bg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017C2B8C-CF3A-1876-CFD1-FB0EC68F2134}"/>
              </a:ext>
            </a:extLst>
          </p:cNvPr>
          <p:cNvSpPr/>
          <p:nvPr/>
        </p:nvSpPr>
        <p:spPr>
          <a:xfrm>
            <a:off x="3730683" y="1871165"/>
            <a:ext cx="55038" cy="39953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024" name="Flèche en arc 1023">
            <a:extLst>
              <a:ext uri="{FF2B5EF4-FFF2-40B4-BE49-F238E27FC236}">
                <a16:creationId xmlns:a16="http://schemas.microsoft.com/office/drawing/2014/main" id="{9AF13C35-981D-D3B3-8A3C-CDE931E55374}"/>
              </a:ext>
            </a:extLst>
          </p:cNvPr>
          <p:cNvSpPr/>
          <p:nvPr/>
        </p:nvSpPr>
        <p:spPr>
          <a:xfrm rot="6081309">
            <a:off x="3619535" y="1298662"/>
            <a:ext cx="841243" cy="797382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5154091"/>
              <a:gd name="adj5" fmla="val 17960"/>
            </a:avLst>
          </a:prstGeom>
          <a:solidFill>
            <a:schemeClr val="bg1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025" name="Rectangle 1024">
            <a:extLst>
              <a:ext uri="{FF2B5EF4-FFF2-40B4-BE49-F238E27FC236}">
                <a16:creationId xmlns:a16="http://schemas.microsoft.com/office/drawing/2014/main" id="{AF94479E-2FAB-3B63-3F62-5338390115F3}"/>
              </a:ext>
            </a:extLst>
          </p:cNvPr>
          <p:cNvSpPr/>
          <p:nvPr/>
        </p:nvSpPr>
        <p:spPr>
          <a:xfrm>
            <a:off x="3758202" y="1938396"/>
            <a:ext cx="45719" cy="185057"/>
          </a:xfrm>
          <a:prstGeom prst="rect">
            <a:avLst/>
          </a:prstGeom>
          <a:solidFill>
            <a:srgbClr val="0070C0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027" name="Rectangle 1026">
            <a:extLst>
              <a:ext uri="{FF2B5EF4-FFF2-40B4-BE49-F238E27FC236}">
                <a16:creationId xmlns:a16="http://schemas.microsoft.com/office/drawing/2014/main" id="{4A3FF2CF-E7BB-612A-304F-08E7319B230A}"/>
              </a:ext>
            </a:extLst>
          </p:cNvPr>
          <p:cNvSpPr/>
          <p:nvPr/>
        </p:nvSpPr>
        <p:spPr>
          <a:xfrm>
            <a:off x="3712483" y="5543282"/>
            <a:ext cx="45719" cy="185057"/>
          </a:xfrm>
          <a:prstGeom prst="rect">
            <a:avLst/>
          </a:prstGeom>
          <a:solidFill>
            <a:srgbClr val="0070C0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028" name="Flèche en arc 1027">
            <a:extLst>
              <a:ext uri="{FF2B5EF4-FFF2-40B4-BE49-F238E27FC236}">
                <a16:creationId xmlns:a16="http://schemas.microsoft.com/office/drawing/2014/main" id="{665A6B36-B0CC-EA37-0E8A-489ED6108946}"/>
              </a:ext>
            </a:extLst>
          </p:cNvPr>
          <p:cNvSpPr/>
          <p:nvPr/>
        </p:nvSpPr>
        <p:spPr>
          <a:xfrm rot="15260881" flipH="1">
            <a:off x="3269068" y="5063775"/>
            <a:ext cx="601887" cy="807858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5154091"/>
              <a:gd name="adj5" fmla="val 17960"/>
            </a:avLst>
          </a:prstGeom>
          <a:solidFill>
            <a:schemeClr val="bg1">
              <a:alpha val="99000"/>
            </a:schemeClr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029" name="Rectangle 1028">
            <a:extLst>
              <a:ext uri="{FF2B5EF4-FFF2-40B4-BE49-F238E27FC236}">
                <a16:creationId xmlns:a16="http://schemas.microsoft.com/office/drawing/2014/main" id="{C56E5580-F6F7-2D03-1329-DDA769C958C5}"/>
              </a:ext>
            </a:extLst>
          </p:cNvPr>
          <p:cNvSpPr/>
          <p:nvPr/>
        </p:nvSpPr>
        <p:spPr>
          <a:xfrm>
            <a:off x="3769311" y="2516834"/>
            <a:ext cx="45719" cy="185057"/>
          </a:xfrm>
          <a:prstGeom prst="rect">
            <a:avLst/>
          </a:prstGeom>
          <a:solidFill>
            <a:schemeClr val="accent1">
              <a:lumMod val="75000"/>
            </a:schemeClr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030" name="Rectangle 1029">
            <a:extLst>
              <a:ext uri="{FF2B5EF4-FFF2-40B4-BE49-F238E27FC236}">
                <a16:creationId xmlns:a16="http://schemas.microsoft.com/office/drawing/2014/main" id="{C49CEA2E-0276-32A5-19A5-2F3E27656103}"/>
              </a:ext>
            </a:extLst>
          </p:cNvPr>
          <p:cNvSpPr/>
          <p:nvPr/>
        </p:nvSpPr>
        <p:spPr>
          <a:xfrm>
            <a:off x="3815030" y="2516834"/>
            <a:ext cx="170087" cy="18505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 cap="flat">
            <a:solidFill>
              <a:schemeClr val="accent5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031" name="Rectangle 1030">
            <a:extLst>
              <a:ext uri="{FF2B5EF4-FFF2-40B4-BE49-F238E27FC236}">
                <a16:creationId xmlns:a16="http://schemas.microsoft.com/office/drawing/2014/main" id="{F54C24D2-23B5-04FA-CBD9-EED2DB2B2A53}"/>
              </a:ext>
            </a:extLst>
          </p:cNvPr>
          <p:cNvSpPr/>
          <p:nvPr/>
        </p:nvSpPr>
        <p:spPr>
          <a:xfrm>
            <a:off x="3985117" y="2402641"/>
            <a:ext cx="263664" cy="4438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 cap="flat">
            <a:solidFill>
              <a:schemeClr val="accent5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032" name="Soleil 1031">
            <a:extLst>
              <a:ext uri="{FF2B5EF4-FFF2-40B4-BE49-F238E27FC236}">
                <a16:creationId xmlns:a16="http://schemas.microsoft.com/office/drawing/2014/main" id="{C6B46712-1BF8-F5EA-012C-57866EC9222F}"/>
              </a:ext>
            </a:extLst>
          </p:cNvPr>
          <p:cNvSpPr/>
          <p:nvPr/>
        </p:nvSpPr>
        <p:spPr>
          <a:xfrm>
            <a:off x="6945659" y="875969"/>
            <a:ext cx="137250" cy="130203"/>
          </a:xfrm>
          <a:prstGeom prst="sun">
            <a:avLst/>
          </a:prstGeom>
          <a:solidFill>
            <a:schemeClr val="accent4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BBFC21EC-C70E-0C2E-9645-C3D6BA9A8207}"/>
              </a:ext>
            </a:extLst>
          </p:cNvPr>
          <p:cNvSpPr/>
          <p:nvPr/>
        </p:nvSpPr>
        <p:spPr>
          <a:xfrm>
            <a:off x="5559304" y="2317370"/>
            <a:ext cx="787237" cy="614433"/>
          </a:xfrm>
          <a:prstGeom prst="rect">
            <a:avLst/>
          </a:prstGeom>
          <a:noFill/>
          <a:ln w="3175" cap="flat">
            <a:solidFill>
              <a:schemeClr val="accent5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034" name="Rectangle 1033">
            <a:extLst>
              <a:ext uri="{FF2B5EF4-FFF2-40B4-BE49-F238E27FC236}">
                <a16:creationId xmlns:a16="http://schemas.microsoft.com/office/drawing/2014/main" id="{1DF8B81B-3DAC-F229-6AA6-D891A95D15B5}"/>
              </a:ext>
            </a:extLst>
          </p:cNvPr>
          <p:cNvSpPr/>
          <p:nvPr/>
        </p:nvSpPr>
        <p:spPr>
          <a:xfrm>
            <a:off x="4246205" y="2441643"/>
            <a:ext cx="1319417" cy="3488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 cap="flat">
            <a:solidFill>
              <a:schemeClr val="accent5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036" name="Flèche en arc 1035">
            <a:extLst>
              <a:ext uri="{FF2B5EF4-FFF2-40B4-BE49-F238E27FC236}">
                <a16:creationId xmlns:a16="http://schemas.microsoft.com/office/drawing/2014/main" id="{BA18DDEE-86F9-72B7-5DD0-3EBDC556F173}"/>
              </a:ext>
            </a:extLst>
          </p:cNvPr>
          <p:cNvSpPr/>
          <p:nvPr/>
        </p:nvSpPr>
        <p:spPr>
          <a:xfrm rot="18057448">
            <a:off x="4289059" y="2553552"/>
            <a:ext cx="458700" cy="354457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5154091"/>
              <a:gd name="adj5" fmla="val 17960"/>
            </a:avLst>
          </a:prstGeom>
          <a:solidFill>
            <a:srgbClr val="002060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037" name="Flèche en arc 1036">
            <a:extLst>
              <a:ext uri="{FF2B5EF4-FFF2-40B4-BE49-F238E27FC236}">
                <a16:creationId xmlns:a16="http://schemas.microsoft.com/office/drawing/2014/main" id="{5487C11D-61ED-D0D1-F6B0-B286CD08E507}"/>
              </a:ext>
            </a:extLst>
          </p:cNvPr>
          <p:cNvSpPr/>
          <p:nvPr/>
        </p:nvSpPr>
        <p:spPr>
          <a:xfrm rot="18057448">
            <a:off x="4718485" y="2552259"/>
            <a:ext cx="458700" cy="354457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5154091"/>
              <a:gd name="adj5" fmla="val 17960"/>
            </a:avLst>
          </a:prstGeom>
          <a:solidFill>
            <a:srgbClr val="002060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038" name="Flèche en arc 1037">
            <a:extLst>
              <a:ext uri="{FF2B5EF4-FFF2-40B4-BE49-F238E27FC236}">
                <a16:creationId xmlns:a16="http://schemas.microsoft.com/office/drawing/2014/main" id="{74C0EEB4-829C-99DA-3DE4-50413FDD4E95}"/>
              </a:ext>
            </a:extLst>
          </p:cNvPr>
          <p:cNvSpPr/>
          <p:nvPr/>
        </p:nvSpPr>
        <p:spPr>
          <a:xfrm rot="18057448">
            <a:off x="5121871" y="2562798"/>
            <a:ext cx="458700" cy="354457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5154091"/>
              <a:gd name="adj5" fmla="val 17960"/>
            </a:avLst>
          </a:prstGeom>
          <a:solidFill>
            <a:srgbClr val="002060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039" name="ZoneTexte 1038">
            <a:extLst>
              <a:ext uri="{FF2B5EF4-FFF2-40B4-BE49-F238E27FC236}">
                <a16:creationId xmlns:a16="http://schemas.microsoft.com/office/drawing/2014/main" id="{F5F7C48D-6C24-8419-641E-42FB450F06BA}"/>
              </a:ext>
            </a:extLst>
          </p:cNvPr>
          <p:cNvSpPr txBox="1"/>
          <p:nvPr/>
        </p:nvSpPr>
        <p:spPr>
          <a:xfrm>
            <a:off x="4039467" y="1359385"/>
            <a:ext cx="1636665" cy="243014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1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Entrées d’air extérieures </a:t>
            </a:r>
          </a:p>
        </p:txBody>
      </p:sp>
      <p:sp>
        <p:nvSpPr>
          <p:cNvPr id="1040" name="ZoneTexte 1039">
            <a:extLst>
              <a:ext uri="{FF2B5EF4-FFF2-40B4-BE49-F238E27FC236}">
                <a16:creationId xmlns:a16="http://schemas.microsoft.com/office/drawing/2014/main" id="{C3532AA1-EDC3-6492-7670-F24A6586A6D3}"/>
              </a:ext>
            </a:extLst>
          </p:cNvPr>
          <p:cNvSpPr txBox="1"/>
          <p:nvPr/>
        </p:nvSpPr>
        <p:spPr>
          <a:xfrm>
            <a:off x="5591738" y="2902805"/>
            <a:ext cx="734174" cy="350736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900" b="1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CTA</a:t>
            </a:r>
          </a:p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900">
                <a:solidFill>
                  <a:schemeClr val="tx1"/>
                </a:solidFill>
              </a:rPr>
              <a:t>(Ventilateur)</a:t>
            </a:r>
            <a:endParaRPr kumimoji="0" lang="fr-FR" sz="900" b="1" i="0" u="none" strike="noStrike" cap="none" spc="0" normalizeH="0" baseline="0">
              <a:ln>
                <a:noFill/>
              </a:ln>
              <a:solidFill>
                <a:schemeClr val="tx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41" name="ZoneTexte 1040">
            <a:extLst>
              <a:ext uri="{FF2B5EF4-FFF2-40B4-BE49-F238E27FC236}">
                <a16:creationId xmlns:a16="http://schemas.microsoft.com/office/drawing/2014/main" id="{A0CAEB1C-7FDB-A90D-FD09-F68BE01560D1}"/>
              </a:ext>
            </a:extLst>
          </p:cNvPr>
          <p:cNvSpPr txBox="1"/>
          <p:nvPr/>
        </p:nvSpPr>
        <p:spPr>
          <a:xfrm>
            <a:off x="5609138" y="1276608"/>
            <a:ext cx="594714" cy="350736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800">
                <a:solidFill>
                  <a:schemeClr val="bg1"/>
                </a:solidFill>
              </a:rPr>
              <a:t>17</a:t>
            </a:r>
            <a:r>
              <a:rPr kumimoji="0" lang="fr-FR" sz="18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°C</a:t>
            </a:r>
          </a:p>
        </p:txBody>
      </p:sp>
      <p:sp>
        <p:nvSpPr>
          <p:cNvPr id="1042" name="ZoneTexte 1041">
            <a:extLst>
              <a:ext uri="{FF2B5EF4-FFF2-40B4-BE49-F238E27FC236}">
                <a16:creationId xmlns:a16="http://schemas.microsoft.com/office/drawing/2014/main" id="{7E47D5F9-20E0-2A31-B47F-72CEF7C223C8}"/>
              </a:ext>
            </a:extLst>
          </p:cNvPr>
          <p:cNvSpPr txBox="1"/>
          <p:nvPr/>
        </p:nvSpPr>
        <p:spPr>
          <a:xfrm>
            <a:off x="2588015" y="4748894"/>
            <a:ext cx="594714" cy="350736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800">
                <a:solidFill>
                  <a:schemeClr val="bg1"/>
                </a:solidFill>
              </a:rPr>
              <a:t>17</a:t>
            </a:r>
            <a:r>
              <a:rPr kumimoji="0" lang="fr-FR" sz="18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°C</a:t>
            </a:r>
          </a:p>
        </p:txBody>
      </p:sp>
      <p:sp>
        <p:nvSpPr>
          <p:cNvPr id="1043" name="ZoneTexte 1042">
            <a:extLst>
              <a:ext uri="{FF2B5EF4-FFF2-40B4-BE49-F238E27FC236}">
                <a16:creationId xmlns:a16="http://schemas.microsoft.com/office/drawing/2014/main" id="{9237EA47-558C-0547-E5E6-5D5818737038}"/>
              </a:ext>
            </a:extLst>
          </p:cNvPr>
          <p:cNvSpPr txBox="1"/>
          <p:nvPr/>
        </p:nvSpPr>
        <p:spPr>
          <a:xfrm>
            <a:off x="5724972" y="3972634"/>
            <a:ext cx="2609688" cy="443069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spc="0" normalizeH="0" baseline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T° soufflage 17°C</a:t>
            </a:r>
          </a:p>
        </p:txBody>
      </p:sp>
      <p:sp>
        <p:nvSpPr>
          <p:cNvPr id="1045" name="Soleil 1044">
            <a:extLst>
              <a:ext uri="{FF2B5EF4-FFF2-40B4-BE49-F238E27FC236}">
                <a16:creationId xmlns:a16="http://schemas.microsoft.com/office/drawing/2014/main" id="{DCDC36DA-25D1-C943-F111-41A433A54FDB}"/>
              </a:ext>
            </a:extLst>
          </p:cNvPr>
          <p:cNvSpPr/>
          <p:nvPr/>
        </p:nvSpPr>
        <p:spPr>
          <a:xfrm>
            <a:off x="5951093" y="1076263"/>
            <a:ext cx="137250" cy="130203"/>
          </a:xfrm>
          <a:prstGeom prst="sun">
            <a:avLst/>
          </a:prstGeom>
          <a:solidFill>
            <a:schemeClr val="accent4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046" name="Soleil 1045">
            <a:extLst>
              <a:ext uri="{FF2B5EF4-FFF2-40B4-BE49-F238E27FC236}">
                <a16:creationId xmlns:a16="http://schemas.microsoft.com/office/drawing/2014/main" id="{794CF7AB-10F2-104D-1433-79F1E4802935}"/>
              </a:ext>
            </a:extLst>
          </p:cNvPr>
          <p:cNvSpPr/>
          <p:nvPr/>
        </p:nvSpPr>
        <p:spPr>
          <a:xfrm>
            <a:off x="7896477" y="920318"/>
            <a:ext cx="137250" cy="130203"/>
          </a:xfrm>
          <a:prstGeom prst="sun">
            <a:avLst/>
          </a:prstGeom>
          <a:solidFill>
            <a:schemeClr val="accent4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047" name="Soleil 1046">
            <a:extLst>
              <a:ext uri="{FF2B5EF4-FFF2-40B4-BE49-F238E27FC236}">
                <a16:creationId xmlns:a16="http://schemas.microsoft.com/office/drawing/2014/main" id="{2BBC1BC2-693C-E2FE-DEA0-EB59B8ACB5A0}"/>
              </a:ext>
            </a:extLst>
          </p:cNvPr>
          <p:cNvSpPr/>
          <p:nvPr/>
        </p:nvSpPr>
        <p:spPr>
          <a:xfrm>
            <a:off x="7138922" y="1738773"/>
            <a:ext cx="137250" cy="130203"/>
          </a:xfrm>
          <a:prstGeom prst="sun">
            <a:avLst/>
          </a:prstGeom>
          <a:solidFill>
            <a:schemeClr val="accent4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048" name="Soleil 1047">
            <a:extLst>
              <a:ext uri="{FF2B5EF4-FFF2-40B4-BE49-F238E27FC236}">
                <a16:creationId xmlns:a16="http://schemas.microsoft.com/office/drawing/2014/main" id="{335A9A4D-0D1C-4D41-3AF5-2C1E7DE66053}"/>
              </a:ext>
            </a:extLst>
          </p:cNvPr>
          <p:cNvSpPr/>
          <p:nvPr/>
        </p:nvSpPr>
        <p:spPr>
          <a:xfrm>
            <a:off x="9531051" y="1089829"/>
            <a:ext cx="137250" cy="130203"/>
          </a:xfrm>
          <a:prstGeom prst="sun">
            <a:avLst/>
          </a:prstGeom>
          <a:solidFill>
            <a:schemeClr val="accent4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049" name="Soleil 1048">
            <a:extLst>
              <a:ext uri="{FF2B5EF4-FFF2-40B4-BE49-F238E27FC236}">
                <a16:creationId xmlns:a16="http://schemas.microsoft.com/office/drawing/2014/main" id="{5C5E292B-17C2-B143-65D7-42BC4AAE7B18}"/>
              </a:ext>
            </a:extLst>
          </p:cNvPr>
          <p:cNvSpPr/>
          <p:nvPr/>
        </p:nvSpPr>
        <p:spPr>
          <a:xfrm>
            <a:off x="8158780" y="1386430"/>
            <a:ext cx="137250" cy="130203"/>
          </a:xfrm>
          <a:prstGeom prst="sun">
            <a:avLst/>
          </a:prstGeom>
          <a:solidFill>
            <a:schemeClr val="accent4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050" name="Soleil 1049">
            <a:extLst>
              <a:ext uri="{FF2B5EF4-FFF2-40B4-BE49-F238E27FC236}">
                <a16:creationId xmlns:a16="http://schemas.microsoft.com/office/drawing/2014/main" id="{E81DA201-5919-E6F5-5784-F4CEE58E018F}"/>
              </a:ext>
            </a:extLst>
          </p:cNvPr>
          <p:cNvSpPr/>
          <p:nvPr/>
        </p:nvSpPr>
        <p:spPr>
          <a:xfrm>
            <a:off x="9535954" y="1737237"/>
            <a:ext cx="137250" cy="130203"/>
          </a:xfrm>
          <a:prstGeom prst="sun">
            <a:avLst/>
          </a:prstGeom>
          <a:solidFill>
            <a:schemeClr val="accent4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051" name="Soleil 1050">
            <a:extLst>
              <a:ext uri="{FF2B5EF4-FFF2-40B4-BE49-F238E27FC236}">
                <a16:creationId xmlns:a16="http://schemas.microsoft.com/office/drawing/2014/main" id="{1B42E0B8-427B-B701-5ED7-FA59278A2277}"/>
              </a:ext>
            </a:extLst>
          </p:cNvPr>
          <p:cNvSpPr/>
          <p:nvPr/>
        </p:nvSpPr>
        <p:spPr>
          <a:xfrm>
            <a:off x="3285425" y="1006172"/>
            <a:ext cx="137250" cy="130203"/>
          </a:xfrm>
          <a:prstGeom prst="sun">
            <a:avLst/>
          </a:prstGeom>
          <a:solidFill>
            <a:schemeClr val="accent4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052" name="Soleil 1051">
            <a:extLst>
              <a:ext uri="{FF2B5EF4-FFF2-40B4-BE49-F238E27FC236}">
                <a16:creationId xmlns:a16="http://schemas.microsoft.com/office/drawing/2014/main" id="{20F35DF6-7CC7-106C-7916-97FB2E4E162B}"/>
              </a:ext>
            </a:extLst>
          </p:cNvPr>
          <p:cNvSpPr/>
          <p:nvPr/>
        </p:nvSpPr>
        <p:spPr>
          <a:xfrm>
            <a:off x="2081385" y="941070"/>
            <a:ext cx="137250" cy="130203"/>
          </a:xfrm>
          <a:prstGeom prst="sun">
            <a:avLst/>
          </a:prstGeom>
          <a:solidFill>
            <a:schemeClr val="accent4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053" name="Soleil 1052">
            <a:extLst>
              <a:ext uri="{FF2B5EF4-FFF2-40B4-BE49-F238E27FC236}">
                <a16:creationId xmlns:a16="http://schemas.microsoft.com/office/drawing/2014/main" id="{49744F7C-51AD-4C49-DE4D-086208662D3D}"/>
              </a:ext>
            </a:extLst>
          </p:cNvPr>
          <p:cNvSpPr/>
          <p:nvPr/>
        </p:nvSpPr>
        <p:spPr>
          <a:xfrm>
            <a:off x="2334938" y="1424168"/>
            <a:ext cx="137250" cy="130203"/>
          </a:xfrm>
          <a:prstGeom prst="sun">
            <a:avLst/>
          </a:prstGeom>
          <a:solidFill>
            <a:schemeClr val="accent4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054" name="Soleil 1053">
            <a:extLst>
              <a:ext uri="{FF2B5EF4-FFF2-40B4-BE49-F238E27FC236}">
                <a16:creationId xmlns:a16="http://schemas.microsoft.com/office/drawing/2014/main" id="{4A99372B-1AE0-7860-BB90-8AD27B404EEE}"/>
              </a:ext>
            </a:extLst>
          </p:cNvPr>
          <p:cNvSpPr/>
          <p:nvPr/>
        </p:nvSpPr>
        <p:spPr>
          <a:xfrm>
            <a:off x="3184532" y="1566936"/>
            <a:ext cx="137250" cy="130203"/>
          </a:xfrm>
          <a:prstGeom prst="sun">
            <a:avLst/>
          </a:prstGeom>
          <a:solidFill>
            <a:schemeClr val="accent4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055" name="Soleil 1054">
            <a:extLst>
              <a:ext uri="{FF2B5EF4-FFF2-40B4-BE49-F238E27FC236}">
                <a16:creationId xmlns:a16="http://schemas.microsoft.com/office/drawing/2014/main" id="{B1EC48B0-8A84-A97C-F7E1-AF459240D791}"/>
              </a:ext>
            </a:extLst>
          </p:cNvPr>
          <p:cNvSpPr/>
          <p:nvPr/>
        </p:nvSpPr>
        <p:spPr>
          <a:xfrm>
            <a:off x="1860966" y="2001745"/>
            <a:ext cx="137250" cy="130203"/>
          </a:xfrm>
          <a:prstGeom prst="sun">
            <a:avLst/>
          </a:prstGeom>
          <a:solidFill>
            <a:schemeClr val="accent4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056" name="Soleil 1055">
            <a:extLst>
              <a:ext uri="{FF2B5EF4-FFF2-40B4-BE49-F238E27FC236}">
                <a16:creationId xmlns:a16="http://schemas.microsoft.com/office/drawing/2014/main" id="{97FB2B47-DC4C-DA87-6D90-2620C097CDA9}"/>
              </a:ext>
            </a:extLst>
          </p:cNvPr>
          <p:cNvSpPr/>
          <p:nvPr/>
        </p:nvSpPr>
        <p:spPr>
          <a:xfrm>
            <a:off x="151795" y="959626"/>
            <a:ext cx="137250" cy="130203"/>
          </a:xfrm>
          <a:prstGeom prst="sun">
            <a:avLst/>
          </a:prstGeom>
          <a:solidFill>
            <a:schemeClr val="accent4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057" name="Soleil 1056">
            <a:extLst>
              <a:ext uri="{FF2B5EF4-FFF2-40B4-BE49-F238E27FC236}">
                <a16:creationId xmlns:a16="http://schemas.microsoft.com/office/drawing/2014/main" id="{8F7813B8-27FA-BBF5-DC06-413253CDC621}"/>
              </a:ext>
            </a:extLst>
          </p:cNvPr>
          <p:cNvSpPr/>
          <p:nvPr/>
        </p:nvSpPr>
        <p:spPr>
          <a:xfrm>
            <a:off x="4855879" y="973580"/>
            <a:ext cx="137250" cy="130203"/>
          </a:xfrm>
          <a:prstGeom prst="sun">
            <a:avLst/>
          </a:prstGeom>
          <a:solidFill>
            <a:schemeClr val="accent4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058" name="ZoneTexte 1057">
            <a:extLst>
              <a:ext uri="{FF2B5EF4-FFF2-40B4-BE49-F238E27FC236}">
                <a16:creationId xmlns:a16="http://schemas.microsoft.com/office/drawing/2014/main" id="{8CC72886-DAFF-D429-8ECF-7ABACD7A54E4}"/>
              </a:ext>
            </a:extLst>
          </p:cNvPr>
          <p:cNvSpPr txBox="1"/>
          <p:nvPr/>
        </p:nvSpPr>
        <p:spPr>
          <a:xfrm>
            <a:off x="5413212" y="5179890"/>
            <a:ext cx="3552253" cy="289181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400">
                <a:solidFill>
                  <a:schemeClr val="tx1"/>
                </a:solidFill>
              </a:rPr>
              <a:t>T° intérieure avant déclenchement : 28°C</a:t>
            </a:r>
            <a:endParaRPr kumimoji="0" lang="fr-FR" sz="1400" b="1" i="0" u="none" strike="noStrike" cap="none" spc="0" normalizeH="0" baseline="0">
              <a:ln>
                <a:noFill/>
              </a:ln>
              <a:solidFill>
                <a:schemeClr val="tx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059" name="Image 1058" descr="Une image contenant nature, objet astronomique, Événement céleste, sphère&#10;&#10;Description générée automatiquement">
            <a:extLst>
              <a:ext uri="{FF2B5EF4-FFF2-40B4-BE49-F238E27FC236}">
                <a16:creationId xmlns:a16="http://schemas.microsoft.com/office/drawing/2014/main" id="{1C5E60EA-A395-D426-B3D3-521FD099F4D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07" y="920318"/>
            <a:ext cx="1608625" cy="1608625"/>
          </a:xfrm>
          <a:prstGeom prst="rect">
            <a:avLst/>
          </a:prstGeom>
        </p:spPr>
      </p:pic>
      <p:sp>
        <p:nvSpPr>
          <p:cNvPr id="1060" name="ZoneTexte 1059">
            <a:extLst>
              <a:ext uri="{FF2B5EF4-FFF2-40B4-BE49-F238E27FC236}">
                <a16:creationId xmlns:a16="http://schemas.microsoft.com/office/drawing/2014/main" id="{287AB8E2-4AE0-8138-094D-1FA64E729ED6}"/>
              </a:ext>
            </a:extLst>
          </p:cNvPr>
          <p:cNvSpPr txBox="1"/>
          <p:nvPr/>
        </p:nvSpPr>
        <p:spPr>
          <a:xfrm>
            <a:off x="2099300" y="5146726"/>
            <a:ext cx="1636665" cy="243014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1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Entrées d’air extérieures </a:t>
            </a:r>
          </a:p>
        </p:txBody>
      </p:sp>
      <p:sp>
        <p:nvSpPr>
          <p:cNvPr id="1061" name="Flèche vers le bas 1060">
            <a:extLst>
              <a:ext uri="{FF2B5EF4-FFF2-40B4-BE49-F238E27FC236}">
                <a16:creationId xmlns:a16="http://schemas.microsoft.com/office/drawing/2014/main" id="{BF112FAE-C663-85B1-C733-3AC1B2A33421}"/>
              </a:ext>
            </a:extLst>
          </p:cNvPr>
          <p:cNvSpPr/>
          <p:nvPr/>
        </p:nvSpPr>
        <p:spPr>
          <a:xfrm>
            <a:off x="9427060" y="2885485"/>
            <a:ext cx="241241" cy="419268"/>
          </a:xfrm>
          <a:prstGeom prst="downArrow">
            <a:avLst/>
          </a:prstGeom>
          <a:solidFill>
            <a:srgbClr val="002060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062" name="Flèche vers le bas 1061">
            <a:extLst>
              <a:ext uri="{FF2B5EF4-FFF2-40B4-BE49-F238E27FC236}">
                <a16:creationId xmlns:a16="http://schemas.microsoft.com/office/drawing/2014/main" id="{AAB2CFFA-BF54-8D5D-4CFC-77DAF8099330}"/>
              </a:ext>
            </a:extLst>
          </p:cNvPr>
          <p:cNvSpPr/>
          <p:nvPr/>
        </p:nvSpPr>
        <p:spPr>
          <a:xfrm>
            <a:off x="7258217" y="2885485"/>
            <a:ext cx="241241" cy="419268"/>
          </a:xfrm>
          <a:prstGeom prst="downArrow">
            <a:avLst/>
          </a:prstGeom>
          <a:solidFill>
            <a:srgbClr val="002060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063" name="Flèche vers le bas 1062">
            <a:extLst>
              <a:ext uri="{FF2B5EF4-FFF2-40B4-BE49-F238E27FC236}">
                <a16:creationId xmlns:a16="http://schemas.microsoft.com/office/drawing/2014/main" id="{FA5F7F68-CDA3-E3C9-A496-7826CB9F6C15}"/>
              </a:ext>
            </a:extLst>
          </p:cNvPr>
          <p:cNvSpPr/>
          <p:nvPr/>
        </p:nvSpPr>
        <p:spPr>
          <a:xfrm>
            <a:off x="7981165" y="2885485"/>
            <a:ext cx="241241" cy="419268"/>
          </a:xfrm>
          <a:prstGeom prst="downArrow">
            <a:avLst/>
          </a:prstGeom>
          <a:solidFill>
            <a:srgbClr val="002060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064" name="Flèche vers le bas 1063">
            <a:extLst>
              <a:ext uri="{FF2B5EF4-FFF2-40B4-BE49-F238E27FC236}">
                <a16:creationId xmlns:a16="http://schemas.microsoft.com/office/drawing/2014/main" id="{71BE61D1-7DF7-0471-3951-3C111A5DF31B}"/>
              </a:ext>
            </a:extLst>
          </p:cNvPr>
          <p:cNvSpPr/>
          <p:nvPr/>
        </p:nvSpPr>
        <p:spPr>
          <a:xfrm>
            <a:off x="8704113" y="2885485"/>
            <a:ext cx="241241" cy="419268"/>
          </a:xfrm>
          <a:prstGeom prst="downArrow">
            <a:avLst/>
          </a:prstGeom>
          <a:solidFill>
            <a:srgbClr val="002060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065" name="ZoneTexte 1064">
            <a:extLst>
              <a:ext uri="{FF2B5EF4-FFF2-40B4-BE49-F238E27FC236}">
                <a16:creationId xmlns:a16="http://schemas.microsoft.com/office/drawing/2014/main" id="{04EAE7E8-5CAB-B8FA-3558-9C15BD633E19}"/>
              </a:ext>
            </a:extLst>
          </p:cNvPr>
          <p:cNvSpPr txBox="1"/>
          <p:nvPr/>
        </p:nvSpPr>
        <p:spPr>
          <a:xfrm>
            <a:off x="5433205" y="5474488"/>
            <a:ext cx="3868046" cy="243014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6512" tIns="36512" rIns="36512" bIns="36512" numCol="1" spcCol="38100" rtlCol="0" anchor="ctr">
            <a:spAutoFit/>
          </a:bodyPr>
          <a:lstStyle>
            <a:defPPr marL="0" marR="0" indent="0" algn="l" defTabSz="461589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defTabSz="797950">
              <a:defRPr sz="1400">
                <a:solidFill>
                  <a:srgbClr val="002060"/>
                </a:solidFill>
              </a:defRPr>
            </a:lvl1pPr>
          </a:lstStyle>
          <a:p>
            <a:r>
              <a:rPr lang="fr-FR" sz="1100">
                <a:solidFill>
                  <a:schemeClr val="tx1"/>
                </a:solidFill>
              </a:rPr>
              <a:t>Déclenchement R’ Booster si T° soufflage &lt; T° intérieure</a:t>
            </a:r>
          </a:p>
        </p:txBody>
      </p:sp>
      <p:sp>
        <p:nvSpPr>
          <p:cNvPr id="1066" name="Flèche vers le bas 1065">
            <a:extLst>
              <a:ext uri="{FF2B5EF4-FFF2-40B4-BE49-F238E27FC236}">
                <a16:creationId xmlns:a16="http://schemas.microsoft.com/office/drawing/2014/main" id="{0C53D451-0669-F35D-FFAA-C9A7504686F0}"/>
              </a:ext>
            </a:extLst>
          </p:cNvPr>
          <p:cNvSpPr/>
          <p:nvPr/>
        </p:nvSpPr>
        <p:spPr>
          <a:xfrm>
            <a:off x="6626770" y="2879067"/>
            <a:ext cx="241241" cy="419268"/>
          </a:xfrm>
          <a:prstGeom prst="downArrow">
            <a:avLst/>
          </a:prstGeom>
          <a:solidFill>
            <a:srgbClr val="002060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5" name="Picture 2" descr="ATCE Énergies - Domaines d'application Résidentiel et Tertiaire - Aix">
            <a:extLst>
              <a:ext uri="{FF2B5EF4-FFF2-40B4-BE49-F238E27FC236}">
                <a16:creationId xmlns:a16="http://schemas.microsoft.com/office/drawing/2014/main" id="{36F88535-8405-F475-5C00-6409F1B0D5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106" t="24043" r="25994" b="24952"/>
          <a:stretch/>
        </p:blipFill>
        <p:spPr bwMode="auto">
          <a:xfrm>
            <a:off x="5690208" y="2363854"/>
            <a:ext cx="502742" cy="507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 descr="Une image contenant logo, Police, symbole, cercle&#10;&#10;Description générée automatiquement">
            <a:extLst>
              <a:ext uri="{FF2B5EF4-FFF2-40B4-BE49-F238E27FC236}">
                <a16:creationId xmlns:a16="http://schemas.microsoft.com/office/drawing/2014/main" id="{6916E278-DEB5-309C-42AB-8B60BCDAA8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479" y="188755"/>
            <a:ext cx="869045" cy="882518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5CC59233-E6E0-F1F7-7034-8538EE0FD138}"/>
              </a:ext>
            </a:extLst>
          </p:cNvPr>
          <p:cNvSpPr/>
          <p:nvPr/>
        </p:nvSpPr>
        <p:spPr>
          <a:xfrm rot="5400000">
            <a:off x="7955377" y="1001433"/>
            <a:ext cx="182392" cy="3395811"/>
          </a:xfrm>
          <a:prstGeom prst="rect">
            <a:avLst/>
          </a:prstGeom>
          <a:pattFill prst="pct40">
            <a:fgClr>
              <a:schemeClr val="tx1"/>
            </a:fgClr>
            <a:bgClr>
              <a:schemeClr val="bg1"/>
            </a:bgClr>
          </a:pattFill>
          <a:ln w="3175" cap="flat">
            <a:solidFill>
              <a:schemeClr val="bg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EB062F2A-1832-B0DD-A097-1FCAFFA183A8}"/>
              </a:ext>
            </a:extLst>
          </p:cNvPr>
          <p:cNvSpPr/>
          <p:nvPr/>
        </p:nvSpPr>
        <p:spPr>
          <a:xfrm>
            <a:off x="6341272" y="2432274"/>
            <a:ext cx="3399514" cy="348890"/>
          </a:xfrm>
          <a:prstGeom prst="rect">
            <a:avLst/>
          </a:prstGeom>
          <a:solidFill>
            <a:schemeClr val="accent1">
              <a:lumMod val="20000"/>
              <a:lumOff val="80000"/>
              <a:alpha val="54524"/>
            </a:schemeClr>
          </a:solidFill>
          <a:ln w="3175" cap="flat">
            <a:solidFill>
              <a:schemeClr val="accent5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787B21-06D6-04CC-632E-B38C8C51E93A}"/>
              </a:ext>
            </a:extLst>
          </p:cNvPr>
          <p:cNvSpPr/>
          <p:nvPr/>
        </p:nvSpPr>
        <p:spPr>
          <a:xfrm>
            <a:off x="5560791" y="2323533"/>
            <a:ext cx="785750" cy="612000"/>
          </a:xfrm>
          <a:prstGeom prst="rect">
            <a:avLst/>
          </a:prstGeom>
          <a:solidFill>
            <a:schemeClr val="accent1">
              <a:lumMod val="20000"/>
              <a:lumOff val="80000"/>
              <a:alpha val="54524"/>
            </a:schemeClr>
          </a:solidFill>
          <a:ln w="3175" cap="flat">
            <a:solidFill>
              <a:schemeClr val="accent5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085762877"/>
      </p:ext>
    </p:extLst>
  </p:cSld>
  <p:clrMapOvr>
    <a:masterClrMapping/>
  </p:clrMapOvr>
  <p:transition spd="med" advClick="0" advTm="15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3923CBC-B47D-8D2B-9DB0-04324F8374AC}"/>
              </a:ext>
            </a:extLst>
          </p:cNvPr>
          <p:cNvSpPr/>
          <p:nvPr/>
        </p:nvSpPr>
        <p:spPr>
          <a:xfrm>
            <a:off x="0" y="359120"/>
            <a:ext cx="10907713" cy="394963"/>
          </a:xfrm>
          <a:prstGeom prst="rect">
            <a:avLst/>
          </a:prstGeom>
          <a:solidFill>
            <a:srgbClr val="D02228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2422" tIns="22422" rIns="22422" bIns="22422" numCol="1" spcCol="38100" rtlCol="0" anchor="ctr">
            <a:noAutofit/>
          </a:bodyPr>
          <a:lstStyle/>
          <a:p>
            <a:pPr defTabSz="490097"/>
            <a:endParaRPr lang="fr-FR" sz="1720" b="0">
              <a:solidFill>
                <a:srgbClr val="FFFFFF"/>
              </a:solidFill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160" name="Capture d’écran 2020-10-06 à 18.11.37.png" descr="Capture d’écran 2020-10-06 à 18.11.37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444" y="4421542"/>
            <a:ext cx="5082546" cy="2734302"/>
          </a:xfrm>
          <a:prstGeom prst="rect">
            <a:avLst/>
          </a:prstGeom>
          <a:ln w="3175">
            <a:miter lim="400000"/>
          </a:ln>
        </p:spPr>
      </p:pic>
      <p:pic>
        <p:nvPicPr>
          <p:cNvPr id="161" name="Capture d’écran 2020-10-06 à 18.09.11.png" descr="Capture d’écran 2020-10-06 à 18.09.11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1944" y="4710789"/>
            <a:ext cx="4879129" cy="2445055"/>
          </a:xfrm>
          <a:prstGeom prst="rect">
            <a:avLst/>
          </a:prstGeom>
          <a:ln w="3175">
            <a:miter lim="400000"/>
          </a:ln>
        </p:spPr>
      </p:pic>
      <p:pic>
        <p:nvPicPr>
          <p:cNvPr id="162" name="Capture d’écran 2020-10-06 à 18.07.47.png" descr="Capture d’écran 2020-10-06 à 18.07.47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0225" y="1704426"/>
            <a:ext cx="1575799" cy="2445056"/>
          </a:xfrm>
          <a:prstGeom prst="rect">
            <a:avLst/>
          </a:prstGeom>
          <a:ln w="3175">
            <a:miter lim="400000"/>
          </a:ln>
        </p:spPr>
      </p:pic>
      <p:pic>
        <p:nvPicPr>
          <p:cNvPr id="163" name="Capture d’écran 2020-10-06 à 18.07.24.png" descr="Capture d’écran 2020-10-06 à 18.07.24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707" y="1700028"/>
            <a:ext cx="4326020" cy="2423709"/>
          </a:xfrm>
          <a:prstGeom prst="rect">
            <a:avLst/>
          </a:prstGeom>
          <a:ln w="3175">
            <a:miter lim="400000"/>
          </a:ln>
        </p:spPr>
      </p:pic>
      <p:sp>
        <p:nvSpPr>
          <p:cNvPr id="12" name="Autres avantages">
            <a:extLst>
              <a:ext uri="{FF2B5EF4-FFF2-40B4-BE49-F238E27FC236}">
                <a16:creationId xmlns:a16="http://schemas.microsoft.com/office/drawing/2014/main" id="{F63B48BB-6648-904B-BDD2-6AC7F4394BB4}"/>
              </a:ext>
            </a:extLst>
          </p:cNvPr>
          <p:cNvSpPr txBox="1"/>
          <p:nvPr/>
        </p:nvSpPr>
        <p:spPr>
          <a:xfrm>
            <a:off x="3290846" y="307936"/>
            <a:ext cx="4326021" cy="46878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2608" tIns="42608" rIns="42608" bIns="42608" anchor="ctr">
            <a:spAutoFit/>
          </a:bodyPr>
          <a:lstStyle>
            <a:lvl1pPr>
              <a:defRPr sz="4000"/>
            </a:lvl1pPr>
          </a:lstStyle>
          <a:p>
            <a:r>
              <a:rPr lang="fr-FR" sz="2400">
                <a:solidFill>
                  <a:schemeClr val="bg1"/>
                </a:solidFill>
                <a:latin typeface="Qualy"/>
              </a:rPr>
              <a:t>Le bureau d’études NOBATEK</a:t>
            </a:r>
            <a:endParaRPr sz="2400">
              <a:solidFill>
                <a:schemeClr val="bg1"/>
              </a:solidFill>
              <a:latin typeface="Qualy"/>
            </a:endParaRPr>
          </a:p>
        </p:txBody>
      </p:sp>
      <p:sp>
        <p:nvSpPr>
          <p:cNvPr id="8" name="Espace réservé du numéro de diapositive 9">
            <a:extLst>
              <a:ext uri="{FF2B5EF4-FFF2-40B4-BE49-F238E27FC236}">
                <a16:creationId xmlns:a16="http://schemas.microsoft.com/office/drawing/2014/main" id="{33CF6A5D-7099-7842-8C06-68700ECAAEC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0331834" y="7226560"/>
            <a:ext cx="152285" cy="243784"/>
          </a:xfrm>
        </p:spPr>
        <p:txBody>
          <a:bodyPr/>
          <a:lstStyle/>
          <a:p>
            <a:fld id="{86CB4B4D-7CA3-9044-876B-883B54F8677D}" type="slidenum">
              <a:rPr lang="fr-FR" sz="1105"/>
              <a:t>6</a:t>
            </a:fld>
            <a:endParaRPr lang="fr-FR" sz="1105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3079C1F-6023-4DF2-5487-80E8C4FA31DF}"/>
              </a:ext>
            </a:extLst>
          </p:cNvPr>
          <p:cNvSpPr txBox="1"/>
          <p:nvPr/>
        </p:nvSpPr>
        <p:spPr>
          <a:xfrm>
            <a:off x="1272055" y="836044"/>
            <a:ext cx="9059779" cy="566180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600" i="0">
                <a:solidFill>
                  <a:schemeClr val="tx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NOBATEK INE</a:t>
            </a:r>
            <a:r>
              <a:rPr lang="fr-FR" sz="1600" i="0" spc="100">
                <a:solidFill>
                  <a:schemeClr val="tx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</a:t>
            </a:r>
            <a:r>
              <a:rPr lang="fr-FR" sz="1600" i="0" spc="100" baseline="30000">
                <a:solidFill>
                  <a:schemeClr val="tx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4</a:t>
            </a:r>
            <a:r>
              <a:rPr lang="fr-FR" sz="1600" i="0">
                <a:solidFill>
                  <a:schemeClr val="tx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fr-FR" sz="1600" b="0" i="0">
                <a:solidFill>
                  <a:schemeClr val="tx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est le centre privé de recherche appliquée, </a:t>
            </a:r>
          </a:p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600" b="1" i="0">
                <a:solidFill>
                  <a:srgbClr val="C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</a:t>
            </a:r>
            <a:r>
              <a:rPr lang="fr-FR" sz="1600" b="0" i="0">
                <a:solidFill>
                  <a:schemeClr val="tx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nstitut national pour la </a:t>
            </a:r>
            <a:r>
              <a:rPr lang="fr-FR" sz="1600" b="1" i="0">
                <a:solidFill>
                  <a:srgbClr val="C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</a:t>
            </a:r>
            <a:r>
              <a:rPr lang="fr-FR" sz="1600" b="0" i="0">
                <a:solidFill>
                  <a:schemeClr val="tx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ransition </a:t>
            </a:r>
            <a:r>
              <a:rPr lang="fr-FR" sz="1600" b="1" i="0">
                <a:solidFill>
                  <a:srgbClr val="C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</a:t>
            </a:r>
            <a:r>
              <a:rPr lang="fr-FR" sz="1600" b="0" i="0">
                <a:solidFill>
                  <a:schemeClr val="tx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nergétique et environnementale du bâtiment.</a:t>
            </a:r>
            <a:endParaRPr kumimoji="0" lang="fr-FR" sz="1600" b="1" i="0" u="none" strike="noStrike" cap="none" spc="0" normalizeH="0" baseline="0">
              <a:ln>
                <a:noFill/>
              </a:ln>
              <a:solidFill>
                <a:schemeClr val="tx1"/>
              </a:solidFill>
              <a:effectLst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145342561"/>
      </p:ext>
    </p:extLst>
  </p:cSld>
  <p:clrMapOvr>
    <a:masterClrMapping/>
  </p:clrMapOvr>
  <p:transition spd="med" advClick="0" advTm="15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54C8D14D-1DA3-D65A-616F-271A8937C386}"/>
              </a:ext>
            </a:extLst>
          </p:cNvPr>
          <p:cNvSpPr/>
          <p:nvPr/>
        </p:nvSpPr>
        <p:spPr>
          <a:xfrm>
            <a:off x="3491944" y="6696302"/>
            <a:ext cx="39238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2200" i="1"/>
            </a:pPr>
            <a:r>
              <a:rPr lang="fr-FR" sz="1000" dirty="0"/>
              <a:t>Chiffres certifiés par </a:t>
            </a:r>
            <a:r>
              <a:rPr lang="fr-FR" sz="1000" u="sng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NOBATEK INE</a:t>
            </a:r>
            <a:r>
              <a:rPr lang="fr-FR" sz="1000" u="sng" spc="200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</a:t>
            </a:r>
            <a:r>
              <a:rPr lang="fr-FR" sz="1000" u="sng" spc="200" baseline="30000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4</a:t>
            </a:r>
          </a:p>
        </p:txBody>
      </p:sp>
      <p:sp>
        <p:nvSpPr>
          <p:cNvPr id="56" name="3 x plus puissant que le photovoltaïque">
            <a:extLst>
              <a:ext uri="{FF2B5EF4-FFF2-40B4-BE49-F238E27FC236}">
                <a16:creationId xmlns:a16="http://schemas.microsoft.com/office/drawing/2014/main" id="{8AE09C38-0E55-3845-C7F4-E4315FBE6C71}"/>
              </a:ext>
            </a:extLst>
          </p:cNvPr>
          <p:cNvSpPr txBox="1"/>
          <p:nvPr/>
        </p:nvSpPr>
        <p:spPr>
          <a:xfrm>
            <a:off x="681531" y="6143909"/>
            <a:ext cx="9571555" cy="39382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2608" tIns="42608" rIns="42608" bIns="42608" anchor="ctr">
            <a:spAutoFit/>
          </a:bodyPr>
          <a:lstStyle/>
          <a:p>
            <a:pPr>
              <a:defRPr sz="7200"/>
            </a:pPr>
            <a:r>
              <a:rPr lang="fr-FR" sz="2000" b="0" dirty="0">
                <a:solidFill>
                  <a:schemeClr val="tx1"/>
                </a:solidFill>
                <a:effectLst/>
                <a:latin typeface="Helvetica Neue" panose="02000503000000020004" pitchFamily="2" charset="0"/>
              </a:rPr>
              <a:t>R' Booster</a:t>
            </a:r>
            <a:r>
              <a:rPr lang="fr-FR" sz="2000" b="0" baseline="30000" dirty="0">
                <a:solidFill>
                  <a:schemeClr val="tx1"/>
                </a:solidFill>
                <a:latin typeface="Qualy"/>
              </a:rPr>
              <a:t>© </a:t>
            </a:r>
            <a:r>
              <a:rPr lang="fr-FR" sz="2000" b="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: La solution qui </a:t>
            </a:r>
            <a:r>
              <a:rPr lang="fr-FR" sz="2000" b="0" dirty="0">
                <a:solidFill>
                  <a:schemeClr val="tx1"/>
                </a:solidFill>
                <a:effectLst/>
                <a:latin typeface="Helvetica Neue" panose="02000503000000020004" pitchFamily="2" charset="0"/>
              </a:rPr>
              <a:t>transforme les murs en radiateurs géants.</a:t>
            </a: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C46B7680-0447-A985-4813-90723E71AEBB}"/>
              </a:ext>
            </a:extLst>
          </p:cNvPr>
          <p:cNvSpPr txBox="1"/>
          <p:nvPr/>
        </p:nvSpPr>
        <p:spPr>
          <a:xfrm>
            <a:off x="681531" y="7058591"/>
            <a:ext cx="2938089" cy="310959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6816" tIns="16816" rIns="16816" bIns="16816" numCol="1" spcCol="38100" rtlCol="0" anchor="ctr">
            <a:spAutoFit/>
          </a:bodyPr>
          <a:lstStyle/>
          <a:p>
            <a:pPr algn="l" defTabSz="367536"/>
            <a:r>
              <a:rPr lang="fr-FR" sz="900" b="0" i="1" dirty="0"/>
              <a:t>Un thermostat maintien la température souhaitée dans votre bâtiment avec ou sans chauffage principal.</a:t>
            </a:r>
          </a:p>
        </p:txBody>
      </p:sp>
      <p:sp>
        <p:nvSpPr>
          <p:cNvPr id="63" name="Espace réservé du numéro de diapositive 9">
            <a:extLst>
              <a:ext uri="{FF2B5EF4-FFF2-40B4-BE49-F238E27FC236}">
                <a16:creationId xmlns:a16="http://schemas.microsoft.com/office/drawing/2014/main" id="{D002F35E-49F6-4916-B74F-CF1B95FF023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0336972" y="7232497"/>
            <a:ext cx="152285" cy="243784"/>
          </a:xfrm>
        </p:spPr>
        <p:txBody>
          <a:bodyPr/>
          <a:lstStyle/>
          <a:p>
            <a:fld id="{86CB4B4D-7CA3-9044-876B-883B54F8677D}" type="slidenum">
              <a:rPr lang="fr-FR" sz="1105"/>
              <a:t>7</a:t>
            </a:fld>
            <a:endParaRPr lang="fr-FR" sz="1105" dirty="0"/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id="{A98AF84F-475C-4EAE-2D4C-68A1C6A6FA85}"/>
              </a:ext>
            </a:extLst>
          </p:cNvPr>
          <p:cNvSpPr txBox="1"/>
          <p:nvPr/>
        </p:nvSpPr>
        <p:spPr>
          <a:xfrm>
            <a:off x="7201089" y="6704648"/>
            <a:ext cx="2832940" cy="664902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6816" tIns="16816" rIns="16816" bIns="16816" numCol="1" spcCol="38100" rtlCol="0" anchor="ctr">
            <a:spAutoFit/>
          </a:bodyPr>
          <a:lstStyle/>
          <a:p>
            <a:pPr algn="l" defTabSz="367536">
              <a:spcAft>
                <a:spcPts val="600"/>
              </a:spcAft>
            </a:pPr>
            <a:endParaRPr lang="fr-FR" sz="900" b="0" i="1" dirty="0"/>
          </a:p>
          <a:p>
            <a:pPr algn="l" defTabSz="367536"/>
            <a:r>
              <a:rPr lang="fr-FR" sz="900" b="0" i="1" dirty="0"/>
              <a:t>* Exemple : </a:t>
            </a:r>
          </a:p>
          <a:p>
            <a:pPr algn="l" defTabSz="367536"/>
            <a:r>
              <a:rPr lang="fr-FR" sz="900" b="0" i="1" dirty="0"/>
              <a:t>- Température extérieure : 8°C</a:t>
            </a:r>
          </a:p>
          <a:p>
            <a:pPr algn="l" defTabSz="367536"/>
            <a:r>
              <a:rPr lang="fr-FR" sz="900" b="0" i="1" dirty="0"/>
              <a:t>- Température insufflée dans le bâtiment: 49°C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3AC7E864-2BE3-18E5-87F5-6A4511F6E46D}"/>
              </a:ext>
            </a:extLst>
          </p:cNvPr>
          <p:cNvSpPr/>
          <p:nvPr/>
        </p:nvSpPr>
        <p:spPr>
          <a:xfrm>
            <a:off x="0" y="359120"/>
            <a:ext cx="10907713" cy="394963"/>
          </a:xfrm>
          <a:prstGeom prst="rect">
            <a:avLst/>
          </a:prstGeom>
          <a:solidFill>
            <a:srgbClr val="D02228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2422" tIns="22422" rIns="22422" bIns="22422" numCol="1" spcCol="38100" rtlCol="0" anchor="ctr">
            <a:noAutofit/>
          </a:bodyPr>
          <a:lstStyle/>
          <a:p>
            <a:pPr defTabSz="490097"/>
            <a:endParaRPr lang="fr-FR" sz="1720" b="0">
              <a:solidFill>
                <a:srgbClr val="FFFFFF"/>
              </a:solidFill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id="{5CC7ABCE-D21A-FBBA-F882-8F07608C9A26}"/>
              </a:ext>
            </a:extLst>
          </p:cNvPr>
          <p:cNvSpPr txBox="1"/>
          <p:nvPr/>
        </p:nvSpPr>
        <p:spPr>
          <a:xfrm>
            <a:off x="0" y="329043"/>
            <a:ext cx="10907713" cy="416694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6816" tIns="16816" rIns="16816" bIns="16816" numCol="1" spcCol="38100" rtlCol="0" anchor="ctr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  <a:latin typeface="Qualy"/>
              </a:rPr>
              <a:t>Une énergie décarbonée multi-usages à faible coût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16D1FAF-9BF9-7342-5721-26B7473E31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66" y="1010896"/>
            <a:ext cx="9452380" cy="493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863622"/>
      </p:ext>
    </p:extLst>
  </p:cSld>
  <p:clrMapOvr>
    <a:masterClrMapping/>
  </p:clrMapOvr>
  <p:transition spd="med" advClick="0" advTm="15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82E5277-260A-EF6D-65AC-8C65ED7D02D7}"/>
              </a:ext>
            </a:extLst>
          </p:cNvPr>
          <p:cNvSpPr/>
          <p:nvPr/>
        </p:nvSpPr>
        <p:spPr>
          <a:xfrm>
            <a:off x="-2" y="360288"/>
            <a:ext cx="10907713" cy="394963"/>
          </a:xfrm>
          <a:prstGeom prst="rect">
            <a:avLst/>
          </a:prstGeom>
          <a:solidFill>
            <a:srgbClr val="D02228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2422" tIns="22422" rIns="22422" bIns="22422" numCol="1" spcCol="38100" rtlCol="0" anchor="ctr">
            <a:noAutofit/>
          </a:bodyPr>
          <a:lstStyle/>
          <a:p>
            <a:pPr defTabSz="490097"/>
            <a:endParaRPr lang="fr-FR" sz="1720" b="0">
              <a:solidFill>
                <a:srgbClr val="FFFFFF"/>
              </a:solidFill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64" name="La solution, le mur aérothermique">
            <a:extLst>
              <a:ext uri="{FF2B5EF4-FFF2-40B4-BE49-F238E27FC236}">
                <a16:creationId xmlns:a16="http://schemas.microsoft.com/office/drawing/2014/main" id="{B5B39566-B1B4-C24B-A878-DC0990A0AD2A}"/>
              </a:ext>
            </a:extLst>
          </p:cNvPr>
          <p:cNvSpPr txBox="1"/>
          <p:nvPr/>
        </p:nvSpPr>
        <p:spPr>
          <a:xfrm>
            <a:off x="2462673" y="311062"/>
            <a:ext cx="5982365" cy="45537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42607" tIns="42607" rIns="42607" bIns="42607" anchor="ctr">
            <a:spAutoFit/>
          </a:bodyPr>
          <a:lstStyle>
            <a:lvl1pPr>
              <a:defRPr sz="4000"/>
            </a:lvl1pPr>
          </a:lstStyle>
          <a:p>
            <a:r>
              <a:rPr lang="fr-FR" sz="2400">
                <a:solidFill>
                  <a:schemeClr val="bg1"/>
                </a:solidFill>
                <a:latin typeface="Qualy"/>
              </a:rPr>
              <a:t>Pourquoi une telle puissance ?</a:t>
            </a:r>
          </a:p>
        </p:txBody>
      </p:sp>
      <p:sp>
        <p:nvSpPr>
          <p:cNvPr id="4" name="Espace réservé du numéro de diapositive 9">
            <a:extLst>
              <a:ext uri="{FF2B5EF4-FFF2-40B4-BE49-F238E27FC236}">
                <a16:creationId xmlns:a16="http://schemas.microsoft.com/office/drawing/2014/main" id="{362A8CE2-283B-4F93-1DA9-9166A1F59DD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0274682" y="7226560"/>
            <a:ext cx="152285" cy="243784"/>
          </a:xfrm>
        </p:spPr>
        <p:txBody>
          <a:bodyPr/>
          <a:lstStyle/>
          <a:p>
            <a:fld id="{86CB4B4D-7CA3-9044-876B-883B54F8677D}" type="slidenum">
              <a:rPr lang="fr-FR" sz="1105"/>
              <a:t>8</a:t>
            </a:fld>
            <a:endParaRPr lang="fr-FR" sz="1105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3F120ED-5EAA-0A5E-3483-7F03BF91AE77}"/>
              </a:ext>
            </a:extLst>
          </p:cNvPr>
          <p:cNvSpPr txBox="1"/>
          <p:nvPr/>
        </p:nvSpPr>
        <p:spPr>
          <a:xfrm>
            <a:off x="205359" y="2214285"/>
            <a:ext cx="1913010" cy="167417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just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spc="0" normalizeH="0" baseline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L’été</a:t>
            </a:r>
          </a:p>
          <a:p>
            <a:pPr marL="0" marR="0" indent="0" algn="just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400" b="0" i="0" u="none" strike="noStrike" cap="none" spc="0" normalizeH="0" baseline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À </a:t>
            </a:r>
            <a:r>
              <a:rPr lang="fr-FR" sz="1400" b="0">
                <a:solidFill>
                  <a:srgbClr val="C00000"/>
                </a:solidFill>
              </a:rPr>
              <a:t>cause de l’angle du soleil très haut, la récupération de l’énergie solaire est plus favorable en toiture qu’en façade.</a:t>
            </a:r>
            <a:endParaRPr kumimoji="0" lang="fr-FR" sz="1400" b="0" i="0" u="none" strike="noStrike" cap="none" spc="0" normalizeH="0" baseline="0">
              <a:ln>
                <a:noFill/>
              </a:ln>
              <a:solidFill>
                <a:srgbClr val="C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902D376-6FA5-C31E-7A24-51B58E3EE36F}"/>
              </a:ext>
            </a:extLst>
          </p:cNvPr>
          <p:cNvSpPr txBox="1"/>
          <p:nvPr/>
        </p:nvSpPr>
        <p:spPr>
          <a:xfrm>
            <a:off x="205358" y="5166331"/>
            <a:ext cx="1913011" cy="167417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just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2000">
                <a:solidFill>
                  <a:srgbClr val="C00000"/>
                </a:solidFill>
              </a:rPr>
              <a:t>L</a:t>
            </a:r>
            <a:r>
              <a:rPr kumimoji="0" lang="fr-FR" sz="2000" b="1" i="0" u="none" strike="noStrike" cap="none" spc="0" normalizeH="0" baseline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’hiver</a:t>
            </a:r>
            <a:endParaRPr kumimoji="0" lang="fr-FR" sz="1400" b="1" i="0" u="none" strike="noStrike" cap="none" spc="0" normalizeH="0" baseline="0">
              <a:ln>
                <a:noFill/>
              </a:ln>
              <a:solidFill>
                <a:srgbClr val="C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indent="0" algn="just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400" b="0">
                <a:solidFill>
                  <a:srgbClr val="C00000"/>
                </a:solidFill>
              </a:rPr>
              <a:t>Au moment où nous en avons le plus besoin, la récupération de l’énergie solaire en façade est bien plus favorable qu’en toiture.</a:t>
            </a:r>
            <a:endParaRPr kumimoji="0" lang="fr-FR" sz="1400" b="0" i="0" u="none" strike="noStrike" cap="none" spc="0" normalizeH="0" baseline="0">
              <a:ln>
                <a:noFill/>
              </a:ln>
              <a:solidFill>
                <a:srgbClr val="C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" name="Image 4" descr="Une image contenant texte, capture d’écran, diagramme, ligne&#10;&#10;Description générée automatiquement">
            <a:extLst>
              <a:ext uri="{FF2B5EF4-FFF2-40B4-BE49-F238E27FC236}">
                <a16:creationId xmlns:a16="http://schemas.microsoft.com/office/drawing/2014/main" id="{29E3E6EF-AB4F-FFEA-1FFE-75C4E8AFA9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1917" y="4127236"/>
            <a:ext cx="8462338" cy="306927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CEBF4C2-7F91-D829-2238-E52707DE5BFD}"/>
              </a:ext>
            </a:extLst>
          </p:cNvPr>
          <p:cNvSpPr/>
          <p:nvPr/>
        </p:nvSpPr>
        <p:spPr>
          <a:xfrm>
            <a:off x="2162026" y="1772156"/>
            <a:ext cx="415033" cy="291313"/>
          </a:xfrm>
          <a:prstGeom prst="rect">
            <a:avLst/>
          </a:prstGeom>
          <a:solidFill>
            <a:schemeClr val="bg1"/>
          </a:solidFill>
          <a:ln w="31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F4E2696-10E4-88F7-0700-FA6829CEBD81}"/>
              </a:ext>
            </a:extLst>
          </p:cNvPr>
          <p:cNvSpPr/>
          <p:nvPr/>
        </p:nvSpPr>
        <p:spPr>
          <a:xfrm>
            <a:off x="6606996" y="1772155"/>
            <a:ext cx="415033" cy="291313"/>
          </a:xfrm>
          <a:prstGeom prst="rect">
            <a:avLst/>
          </a:prstGeom>
          <a:solidFill>
            <a:schemeClr val="bg1"/>
          </a:solidFill>
          <a:ln w="31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3647393-7A11-6F88-4D4D-5B20BF286FA3}"/>
              </a:ext>
            </a:extLst>
          </p:cNvPr>
          <p:cNvSpPr/>
          <p:nvPr/>
        </p:nvSpPr>
        <p:spPr>
          <a:xfrm>
            <a:off x="2251917" y="4885940"/>
            <a:ext cx="514136" cy="291313"/>
          </a:xfrm>
          <a:prstGeom prst="rect">
            <a:avLst/>
          </a:prstGeom>
          <a:solidFill>
            <a:schemeClr val="bg1"/>
          </a:solidFill>
          <a:ln w="31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7159A8D-EC1E-6249-C5B7-931E08789E2C}"/>
              </a:ext>
            </a:extLst>
          </p:cNvPr>
          <p:cNvSpPr/>
          <p:nvPr/>
        </p:nvSpPr>
        <p:spPr>
          <a:xfrm>
            <a:off x="6557444" y="4904076"/>
            <a:ext cx="514136" cy="291313"/>
          </a:xfrm>
          <a:prstGeom prst="rect">
            <a:avLst/>
          </a:prstGeom>
          <a:solidFill>
            <a:schemeClr val="bg1"/>
          </a:solidFill>
          <a:ln w="31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D7D8253-855A-D660-1B40-2530D7929CAF}"/>
              </a:ext>
            </a:extLst>
          </p:cNvPr>
          <p:cNvSpPr/>
          <p:nvPr/>
        </p:nvSpPr>
        <p:spPr>
          <a:xfrm>
            <a:off x="2757281" y="4106420"/>
            <a:ext cx="2145062" cy="291313"/>
          </a:xfrm>
          <a:prstGeom prst="rect">
            <a:avLst/>
          </a:prstGeom>
          <a:solidFill>
            <a:schemeClr val="bg1"/>
          </a:solidFill>
          <a:ln w="31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8CD2965-EE08-6D6F-E1E2-3671775D01EC}"/>
              </a:ext>
            </a:extLst>
          </p:cNvPr>
          <p:cNvSpPr/>
          <p:nvPr/>
        </p:nvSpPr>
        <p:spPr>
          <a:xfrm>
            <a:off x="6951161" y="4139630"/>
            <a:ext cx="2145062" cy="291313"/>
          </a:xfrm>
          <a:prstGeom prst="rect">
            <a:avLst/>
          </a:prstGeom>
          <a:solidFill>
            <a:schemeClr val="bg1"/>
          </a:solidFill>
          <a:ln w="31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2EB3A4B-66A3-9C5F-9D21-0D00CB3431A8}"/>
              </a:ext>
            </a:extLst>
          </p:cNvPr>
          <p:cNvSpPr/>
          <p:nvPr/>
        </p:nvSpPr>
        <p:spPr>
          <a:xfrm rot="16200000">
            <a:off x="3231175" y="4071502"/>
            <a:ext cx="6530400" cy="255600"/>
          </a:xfrm>
          <a:prstGeom prst="rect">
            <a:avLst/>
          </a:prstGeom>
          <a:solidFill>
            <a:schemeClr val="bg1"/>
          </a:solidFill>
          <a:ln w="31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3" name="Image 2" descr="Une image contenant texte, capture d’écran, diagramme, Police&#10;&#10;Description générée automatiquement">
            <a:extLst>
              <a:ext uri="{FF2B5EF4-FFF2-40B4-BE49-F238E27FC236}">
                <a16:creationId xmlns:a16="http://schemas.microsoft.com/office/drawing/2014/main" id="{E17A4CB5-520F-7E2F-0300-802CF78471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16"/>
          <a:stretch/>
        </p:blipFill>
        <p:spPr>
          <a:xfrm>
            <a:off x="2143410" y="1412418"/>
            <a:ext cx="8637282" cy="3137201"/>
          </a:xfrm>
          <a:prstGeom prst="rect">
            <a:avLst/>
          </a:prstGeom>
        </p:spPr>
      </p:pic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1EEBED47-E41D-FE37-19D5-AF7C61073482}"/>
              </a:ext>
            </a:extLst>
          </p:cNvPr>
          <p:cNvCxnSpPr>
            <a:cxnSpLocks/>
          </p:cNvCxnSpPr>
          <p:nvPr/>
        </p:nvCxnSpPr>
        <p:spPr>
          <a:xfrm>
            <a:off x="2266657" y="4766479"/>
            <a:ext cx="84960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7FA54B2E-21A9-314D-9596-06B6FFCCAB49}"/>
              </a:ext>
            </a:extLst>
          </p:cNvPr>
          <p:cNvCxnSpPr>
            <a:cxnSpLocks/>
          </p:cNvCxnSpPr>
          <p:nvPr/>
        </p:nvCxnSpPr>
        <p:spPr>
          <a:xfrm flipV="1">
            <a:off x="6462051" y="853440"/>
            <a:ext cx="0" cy="6740434"/>
          </a:xfrm>
          <a:prstGeom prst="line">
            <a:avLst/>
          </a:prstGeom>
          <a:ln w="9525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F7C0E951-B8D5-15D0-96F9-E18E360EAFD5}"/>
              </a:ext>
            </a:extLst>
          </p:cNvPr>
          <p:cNvSpPr/>
          <p:nvPr/>
        </p:nvSpPr>
        <p:spPr>
          <a:xfrm>
            <a:off x="2657439" y="1351008"/>
            <a:ext cx="2168434" cy="225169"/>
          </a:xfrm>
          <a:prstGeom prst="rect">
            <a:avLst/>
          </a:prstGeom>
          <a:solidFill>
            <a:schemeClr val="bg1"/>
          </a:solidFill>
          <a:ln w="31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9D1DCBB-0B37-C9CE-6A97-1785D797AF81}"/>
              </a:ext>
            </a:extLst>
          </p:cNvPr>
          <p:cNvSpPr/>
          <p:nvPr/>
        </p:nvSpPr>
        <p:spPr>
          <a:xfrm>
            <a:off x="6927789" y="1362999"/>
            <a:ext cx="2168434" cy="225169"/>
          </a:xfrm>
          <a:prstGeom prst="rect">
            <a:avLst/>
          </a:prstGeom>
          <a:solidFill>
            <a:schemeClr val="bg1"/>
          </a:solidFill>
          <a:ln w="31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8B04A349-D61D-2BB0-D14F-A90CCD6D9C7A}"/>
              </a:ext>
            </a:extLst>
          </p:cNvPr>
          <p:cNvSpPr txBox="1"/>
          <p:nvPr/>
        </p:nvSpPr>
        <p:spPr>
          <a:xfrm>
            <a:off x="2813122" y="1051124"/>
            <a:ext cx="2673320" cy="243014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100" b="0" i="0" u="none" strike="noStrike" cap="none" spc="0" normalizeH="0" baseline="0">
                <a:ln>
                  <a:noFill/>
                </a:ln>
                <a:solidFill>
                  <a:srgbClr val="009256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Récupération de flux solaire </a:t>
            </a:r>
            <a:r>
              <a:rPr kumimoji="0" lang="fr-FR" sz="1100" i="0" u="none" strike="noStrike" cap="none" spc="0" normalizeH="0" baseline="0">
                <a:ln>
                  <a:noFill/>
                </a:ln>
                <a:solidFill>
                  <a:srgbClr val="009256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en toiture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1F62C89F-874D-68BF-C414-727DB6D553FF}"/>
              </a:ext>
            </a:extLst>
          </p:cNvPr>
          <p:cNvSpPr txBox="1"/>
          <p:nvPr/>
        </p:nvSpPr>
        <p:spPr>
          <a:xfrm>
            <a:off x="6558688" y="1046757"/>
            <a:ext cx="3448059" cy="243014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100" b="0" i="0" u="none" strike="noStrike" cap="none" spc="0" normalizeH="0" baseline="0">
                <a:ln>
                  <a:noFill/>
                </a:ln>
                <a:solidFill>
                  <a:srgbClr val="009256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Récupération de flux solaire </a:t>
            </a:r>
            <a:r>
              <a:rPr kumimoji="0" lang="fr-FR" sz="1100" i="0" u="none" strike="noStrike" cap="none" spc="0" normalizeH="0" baseline="0">
                <a:ln>
                  <a:noFill/>
                </a:ln>
                <a:solidFill>
                  <a:srgbClr val="009256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en façade </a:t>
            </a:r>
            <a:r>
              <a:rPr kumimoji="0" lang="fr-FR" sz="1100" b="0" i="0" u="none" strike="noStrike" cap="none" spc="0" normalizeH="0" baseline="0">
                <a:ln>
                  <a:noFill/>
                </a:ln>
                <a:solidFill>
                  <a:srgbClr val="009256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avec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07DCD71-3FBD-280D-19E7-DFA99C58EF46}"/>
              </a:ext>
            </a:extLst>
          </p:cNvPr>
          <p:cNvSpPr/>
          <p:nvPr/>
        </p:nvSpPr>
        <p:spPr>
          <a:xfrm>
            <a:off x="2193021" y="2214285"/>
            <a:ext cx="384038" cy="302492"/>
          </a:xfrm>
          <a:prstGeom prst="rect">
            <a:avLst/>
          </a:prstGeom>
          <a:solidFill>
            <a:schemeClr val="bg1"/>
          </a:solidFill>
          <a:ln w="31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3A17A06-5D93-1BD8-B00B-CAC85EA7AFD1}"/>
              </a:ext>
            </a:extLst>
          </p:cNvPr>
          <p:cNvSpPr/>
          <p:nvPr/>
        </p:nvSpPr>
        <p:spPr>
          <a:xfrm>
            <a:off x="6601552" y="2238034"/>
            <a:ext cx="384038" cy="302492"/>
          </a:xfrm>
          <a:prstGeom prst="rect">
            <a:avLst/>
          </a:prstGeom>
          <a:solidFill>
            <a:schemeClr val="bg1"/>
          </a:solidFill>
          <a:ln w="31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0B6D565-9F7E-C144-D950-0045A403732A}"/>
              </a:ext>
            </a:extLst>
          </p:cNvPr>
          <p:cNvSpPr/>
          <p:nvPr/>
        </p:nvSpPr>
        <p:spPr>
          <a:xfrm>
            <a:off x="3148010" y="3254230"/>
            <a:ext cx="819522" cy="393266"/>
          </a:xfrm>
          <a:prstGeom prst="rect">
            <a:avLst/>
          </a:prstGeom>
          <a:solidFill>
            <a:schemeClr val="bg1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73D0C66-01DB-1713-19A9-8B7A310BA17B}"/>
              </a:ext>
            </a:extLst>
          </p:cNvPr>
          <p:cNvSpPr/>
          <p:nvPr/>
        </p:nvSpPr>
        <p:spPr>
          <a:xfrm>
            <a:off x="7506306" y="3255072"/>
            <a:ext cx="599941" cy="393266"/>
          </a:xfrm>
          <a:prstGeom prst="rect">
            <a:avLst/>
          </a:prstGeom>
          <a:solidFill>
            <a:schemeClr val="bg1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0DC39AF-43E2-F4AC-C8F3-352F9F36EEE3}"/>
              </a:ext>
            </a:extLst>
          </p:cNvPr>
          <p:cNvSpPr/>
          <p:nvPr/>
        </p:nvSpPr>
        <p:spPr>
          <a:xfrm>
            <a:off x="3229246" y="5918113"/>
            <a:ext cx="819522" cy="393266"/>
          </a:xfrm>
          <a:prstGeom prst="rect">
            <a:avLst/>
          </a:prstGeom>
          <a:solidFill>
            <a:schemeClr val="bg1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4E0BB5D-0EF9-0B9B-509F-0B898F782538}"/>
              </a:ext>
            </a:extLst>
          </p:cNvPr>
          <p:cNvSpPr/>
          <p:nvPr/>
        </p:nvSpPr>
        <p:spPr>
          <a:xfrm>
            <a:off x="7506305" y="5899396"/>
            <a:ext cx="552317" cy="393266"/>
          </a:xfrm>
          <a:prstGeom prst="rect">
            <a:avLst/>
          </a:prstGeom>
          <a:solidFill>
            <a:schemeClr val="bg1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29" name="Image 28" descr="Une image contenant texte, Police, Graphique, lampe&#10;&#10;Description générée automatiquement">
            <a:extLst>
              <a:ext uri="{FF2B5EF4-FFF2-40B4-BE49-F238E27FC236}">
                <a16:creationId xmlns:a16="http://schemas.microsoft.com/office/drawing/2014/main" id="{7E8F5B88-1C6F-62C0-5C77-7CF54D34B4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754" y="843408"/>
            <a:ext cx="867236" cy="514361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F8110D0F-2BA2-BCA1-E1D3-A18CA8EA1F4A}"/>
              </a:ext>
            </a:extLst>
          </p:cNvPr>
          <p:cNvSpPr/>
          <p:nvPr/>
        </p:nvSpPr>
        <p:spPr>
          <a:xfrm>
            <a:off x="6368574" y="1357769"/>
            <a:ext cx="45719" cy="3191850"/>
          </a:xfrm>
          <a:prstGeom prst="rect">
            <a:avLst/>
          </a:prstGeom>
          <a:solidFill>
            <a:schemeClr val="bg1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12" tIns="36512" rIns="36512" bIns="36512" numCol="1" spcCol="38100" rtlCol="0" anchor="ctr">
            <a:spAutoFit/>
          </a:bodyPr>
          <a:lstStyle/>
          <a:p>
            <a:pPr marL="0" marR="0" indent="0" algn="ctr" defTabSz="7979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97B5C57C-C08C-8A48-A151-C4D09D3BBC74}"/>
              </a:ext>
            </a:extLst>
          </p:cNvPr>
          <p:cNvCxnSpPr>
            <a:cxnSpLocks/>
          </p:cNvCxnSpPr>
          <p:nvPr/>
        </p:nvCxnSpPr>
        <p:spPr>
          <a:xfrm>
            <a:off x="2253765" y="1457743"/>
            <a:ext cx="8526299" cy="0"/>
          </a:xfrm>
          <a:prstGeom prst="line">
            <a:avLst/>
          </a:prstGeom>
          <a:noFill/>
          <a:ln w="19050" cap="flat">
            <a:solidFill>
              <a:srgbClr val="FF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893180190"/>
      </p:ext>
    </p:extLst>
  </p:cSld>
  <p:clrMapOvr>
    <a:masterClrMapping/>
  </p:clrMapOvr>
  <p:transition spd="med" advClick="0" advTm="15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07027AB-C7E1-3F40-2DF9-1C9AAA5A98D0}"/>
              </a:ext>
            </a:extLst>
          </p:cNvPr>
          <p:cNvSpPr/>
          <p:nvPr/>
        </p:nvSpPr>
        <p:spPr>
          <a:xfrm>
            <a:off x="0" y="359120"/>
            <a:ext cx="10907713" cy="394963"/>
          </a:xfrm>
          <a:prstGeom prst="rect">
            <a:avLst/>
          </a:prstGeom>
          <a:solidFill>
            <a:srgbClr val="D02228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2422" tIns="22422" rIns="22422" bIns="22422" numCol="1" spcCol="38100" rtlCol="0" anchor="ctr">
            <a:noAutofit/>
          </a:bodyPr>
          <a:lstStyle/>
          <a:p>
            <a:pPr defTabSz="490097"/>
            <a:endParaRPr lang="fr-FR" sz="1720" b="0">
              <a:solidFill>
                <a:srgbClr val="FFFFFF"/>
              </a:solidFill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2" name="Autres avantages">
            <a:extLst>
              <a:ext uri="{FF2B5EF4-FFF2-40B4-BE49-F238E27FC236}">
                <a16:creationId xmlns:a16="http://schemas.microsoft.com/office/drawing/2014/main" id="{1D8DD391-8245-EA49-8F88-90D5D4B8097C}"/>
              </a:ext>
            </a:extLst>
          </p:cNvPr>
          <p:cNvSpPr txBox="1"/>
          <p:nvPr/>
        </p:nvSpPr>
        <p:spPr>
          <a:xfrm>
            <a:off x="2069231" y="315146"/>
            <a:ext cx="6769251" cy="46878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2608" tIns="42608" rIns="42608" bIns="42608" anchor="ctr">
            <a:spAutoFit/>
          </a:bodyPr>
          <a:lstStyle>
            <a:lvl1pPr>
              <a:defRPr sz="4000"/>
            </a:lvl1pPr>
          </a:lstStyle>
          <a:p>
            <a:r>
              <a:rPr lang="fr-FR" sz="2400">
                <a:solidFill>
                  <a:schemeClr val="bg1"/>
                </a:solidFill>
                <a:latin typeface="Qualy"/>
              </a:rPr>
              <a:t>Une solution puissante de production d’énergie</a:t>
            </a:r>
            <a:endParaRPr sz="2400">
              <a:solidFill>
                <a:schemeClr val="bg1"/>
              </a:solidFill>
              <a:latin typeface="Qualy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3DC43CE-5FD4-274E-ABF9-E646327D920D}"/>
              </a:ext>
            </a:extLst>
          </p:cNvPr>
          <p:cNvSpPr txBox="1"/>
          <p:nvPr/>
        </p:nvSpPr>
        <p:spPr>
          <a:xfrm>
            <a:off x="8460433" y="2722915"/>
            <a:ext cx="1911494" cy="711069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6816" tIns="16816" rIns="16816" bIns="16816" numCol="1" spcCol="38100" rtlCol="0" anchor="ctr">
            <a:spAutoFit/>
          </a:bodyPr>
          <a:lstStyle/>
          <a:p>
            <a:pPr algn="just" defTabSz="367536"/>
            <a:r>
              <a:rPr lang="fr-FR" sz="1100">
                <a:solidFill>
                  <a:srgbClr val="FF9300"/>
                </a:solidFill>
              </a:rPr>
              <a:t>En orange :  </a:t>
            </a:r>
            <a:r>
              <a:rPr lang="fr-FR" sz="1100" b="0">
                <a:solidFill>
                  <a:schemeClr val="tx1"/>
                </a:solidFill>
              </a:rPr>
              <a:t>La température de l’air à la sortie du système, entre le lever et le coucher du soleil.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0E7A314-97DD-074C-B583-F526F8A40211}"/>
              </a:ext>
            </a:extLst>
          </p:cNvPr>
          <p:cNvSpPr txBox="1"/>
          <p:nvPr/>
        </p:nvSpPr>
        <p:spPr>
          <a:xfrm>
            <a:off x="8460433" y="5709105"/>
            <a:ext cx="1956159" cy="544100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6816" tIns="16816" rIns="16816" bIns="16816" numCol="1" spcCol="38100" rtlCol="0" anchor="ctr">
            <a:spAutoFit/>
          </a:bodyPr>
          <a:lstStyle/>
          <a:p>
            <a:pPr algn="just" defTabSz="367536"/>
            <a:r>
              <a:rPr lang="fr-FR" sz="1100">
                <a:solidFill>
                  <a:srgbClr val="0070C0"/>
                </a:solidFill>
              </a:rPr>
              <a:t>En bleu : </a:t>
            </a:r>
            <a:r>
              <a:rPr lang="fr-FR" sz="1100" b="0">
                <a:solidFill>
                  <a:schemeClr val="tx1"/>
                </a:solidFill>
              </a:rPr>
              <a:t>La température de l’air extérieur entre le lever et le coucher du soleil.</a:t>
            </a:r>
          </a:p>
        </p:txBody>
      </p:sp>
      <p:pic>
        <p:nvPicPr>
          <p:cNvPr id="17" name="Image 16" descr="Une image contenant carte&#10;&#10;Description générée automatiquement">
            <a:extLst>
              <a:ext uri="{FF2B5EF4-FFF2-40B4-BE49-F238E27FC236}">
                <a16:creationId xmlns:a16="http://schemas.microsoft.com/office/drawing/2014/main" id="{CE0CC037-32AE-2949-B756-70049E3ADB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8045" y="1088220"/>
            <a:ext cx="4484376" cy="581343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3B918BC-4657-DC4F-9C7C-0ADE09F77269}"/>
              </a:ext>
            </a:extLst>
          </p:cNvPr>
          <p:cNvSpPr/>
          <p:nvPr/>
        </p:nvSpPr>
        <p:spPr>
          <a:xfrm>
            <a:off x="8645328" y="4505527"/>
            <a:ext cx="1497040" cy="40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2200" i="1"/>
            </a:pPr>
            <a:r>
              <a:rPr lang="fr-FR" sz="1000"/>
              <a:t>Chiffres certifiés par </a:t>
            </a:r>
            <a:r>
              <a:rPr lang="fr-FR" sz="1000" u="sng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NOBATEK INE</a:t>
            </a:r>
            <a:r>
              <a:rPr lang="fr-FR" sz="1000" u="sng" spc="10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</a:t>
            </a:r>
            <a:r>
              <a:rPr lang="fr-FR" sz="1000" u="sng" spc="100" baseline="3000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4</a:t>
            </a:r>
          </a:p>
        </p:txBody>
      </p:sp>
      <p:sp>
        <p:nvSpPr>
          <p:cNvPr id="19" name="Espace réservé du numéro de diapositive 9">
            <a:extLst>
              <a:ext uri="{FF2B5EF4-FFF2-40B4-BE49-F238E27FC236}">
                <a16:creationId xmlns:a16="http://schemas.microsoft.com/office/drawing/2014/main" id="{A05A212E-6FD1-D442-9A2A-A9990983894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0349595" y="7199180"/>
            <a:ext cx="152285" cy="243784"/>
          </a:xfrm>
        </p:spPr>
        <p:txBody>
          <a:bodyPr/>
          <a:lstStyle/>
          <a:p>
            <a:fld id="{86CB4B4D-7CA3-9044-876B-883B54F8677D}" type="slidenum">
              <a:rPr lang="fr-FR" sz="1105"/>
              <a:t>9</a:t>
            </a:fld>
            <a:endParaRPr lang="fr-FR" sz="1105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B6D0E40-76D8-1AB6-B2FE-22883B0565B7}"/>
              </a:ext>
            </a:extLst>
          </p:cNvPr>
          <p:cNvSpPr txBox="1"/>
          <p:nvPr/>
        </p:nvSpPr>
        <p:spPr>
          <a:xfrm>
            <a:off x="2195925" y="7012067"/>
            <a:ext cx="822990" cy="464848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6816" tIns="16816" rIns="16816" bIns="16816" numCol="1" spcCol="38100" rtlCol="0" anchor="ctr">
            <a:spAutoFit/>
          </a:bodyPr>
          <a:lstStyle/>
          <a:p>
            <a:r>
              <a:rPr lang="fr-FR" sz="1400"/>
              <a:t>Lever</a:t>
            </a:r>
          </a:p>
          <a:p>
            <a:r>
              <a:rPr lang="fr-FR" sz="1400"/>
              <a:t>du soleil</a:t>
            </a:r>
            <a:endParaRPr lang="fr-FR" sz="1400" baseline="3000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62146E7-6D9A-DDBC-FF07-50B158ABE708}"/>
              </a:ext>
            </a:extLst>
          </p:cNvPr>
          <p:cNvSpPr txBox="1"/>
          <p:nvPr/>
        </p:nvSpPr>
        <p:spPr>
          <a:xfrm>
            <a:off x="8053660" y="7012067"/>
            <a:ext cx="864315" cy="464848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6816" tIns="16816" rIns="16816" bIns="16816" numCol="1" spcCol="38100" rtlCol="0" anchor="ctr">
            <a:spAutoFit/>
          </a:bodyPr>
          <a:lstStyle/>
          <a:p>
            <a:r>
              <a:rPr lang="fr-FR" sz="1400"/>
              <a:t>Coucher du soleil</a:t>
            </a:r>
            <a:endParaRPr lang="fr-FR" sz="1400" baseline="30000"/>
          </a:p>
        </p:txBody>
      </p:sp>
      <p:cxnSp>
        <p:nvCxnSpPr>
          <p:cNvPr id="6" name="Connecteur en angle 5">
            <a:extLst>
              <a:ext uri="{FF2B5EF4-FFF2-40B4-BE49-F238E27FC236}">
                <a16:creationId xmlns:a16="http://schemas.microsoft.com/office/drawing/2014/main" id="{05397D6B-B6B8-C31A-4CF1-3D2E0D0D59B8}"/>
              </a:ext>
            </a:extLst>
          </p:cNvPr>
          <p:cNvCxnSpPr>
            <a:cxnSpLocks/>
          </p:cNvCxnSpPr>
          <p:nvPr/>
        </p:nvCxnSpPr>
        <p:spPr>
          <a:xfrm flipV="1">
            <a:off x="3105278" y="7012067"/>
            <a:ext cx="438989" cy="430897"/>
          </a:xfrm>
          <a:prstGeom prst="bentConnector3">
            <a:avLst>
              <a:gd name="adj1" fmla="val 99923"/>
            </a:avLst>
          </a:prstGeom>
          <a:noFill/>
          <a:ln w="3175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Connecteur en angle 19">
            <a:extLst>
              <a:ext uri="{FF2B5EF4-FFF2-40B4-BE49-F238E27FC236}">
                <a16:creationId xmlns:a16="http://schemas.microsoft.com/office/drawing/2014/main" id="{14406ED2-6E9C-B43F-F473-ADDDF8CF6A7B}"/>
              </a:ext>
            </a:extLst>
          </p:cNvPr>
          <p:cNvCxnSpPr>
            <a:cxnSpLocks/>
          </p:cNvCxnSpPr>
          <p:nvPr/>
        </p:nvCxnSpPr>
        <p:spPr>
          <a:xfrm rot="16200000" flipV="1">
            <a:off x="7673350" y="7062654"/>
            <a:ext cx="430897" cy="329723"/>
          </a:xfrm>
          <a:prstGeom prst="bentConnector3">
            <a:avLst>
              <a:gd name="adj1" fmla="val -2613"/>
            </a:avLst>
          </a:prstGeom>
          <a:noFill/>
          <a:ln w="3175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9" name="ZoneTexte 48">
            <a:extLst>
              <a:ext uri="{FF2B5EF4-FFF2-40B4-BE49-F238E27FC236}">
                <a16:creationId xmlns:a16="http://schemas.microsoft.com/office/drawing/2014/main" id="{FA596F77-B77E-BE76-EDCF-656C88A4EA5C}"/>
              </a:ext>
            </a:extLst>
          </p:cNvPr>
          <p:cNvSpPr txBox="1"/>
          <p:nvPr/>
        </p:nvSpPr>
        <p:spPr>
          <a:xfrm>
            <a:off x="171684" y="2044040"/>
            <a:ext cx="2847231" cy="1479997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6816" tIns="16816" rIns="16816" bIns="16816" numCol="1" spcCol="38100" rtlCol="0" anchor="ctr">
            <a:spAutoFit/>
          </a:bodyPr>
          <a:lstStyle/>
          <a:p>
            <a:r>
              <a:rPr lang="fr-FR" sz="2211" b="0" dirty="0"/>
              <a:t>Puissance Max</a:t>
            </a:r>
          </a:p>
          <a:p>
            <a:r>
              <a:rPr lang="fr-FR" sz="2211" b="0" dirty="0"/>
              <a:t>R’ Booster</a:t>
            </a:r>
            <a:r>
              <a:rPr lang="fr-FR" sz="2211" b="0" baseline="30000" dirty="0"/>
              <a:t>©</a:t>
            </a:r>
          </a:p>
          <a:p>
            <a:r>
              <a:rPr lang="fr-FR" sz="2764" dirty="0">
                <a:solidFill>
                  <a:srgbClr val="D02228"/>
                </a:solidFill>
              </a:rPr>
              <a:t>800</a:t>
            </a:r>
            <a:endParaRPr lang="fr-FR" sz="2211" dirty="0">
              <a:solidFill>
                <a:srgbClr val="D02228"/>
              </a:solidFill>
            </a:endParaRPr>
          </a:p>
          <a:p>
            <a:r>
              <a:rPr lang="fr-FR" sz="2211" b="0" dirty="0"/>
              <a:t>Watts-crêtes/m</a:t>
            </a:r>
            <a:r>
              <a:rPr lang="fr-FR" sz="2211" b="0" baseline="30000" dirty="0"/>
              <a:t>2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AEB7FE51-EC72-9C3A-DA88-A182D76E2D50}"/>
              </a:ext>
            </a:extLst>
          </p:cNvPr>
          <p:cNvSpPr txBox="1"/>
          <p:nvPr/>
        </p:nvSpPr>
        <p:spPr>
          <a:xfrm>
            <a:off x="58202" y="5208170"/>
            <a:ext cx="3105278" cy="403292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6816" tIns="16816" rIns="16816" bIns="16816" numCol="1" spcCol="38100" rtlCol="0" anchor="ctr">
            <a:spAutoFit/>
          </a:bodyPr>
          <a:lstStyle/>
          <a:p>
            <a:r>
              <a:rPr lang="fr-FR" sz="1200" b="0" i="1" dirty="0"/>
              <a:t>Puissance Max Photovoltaïque</a:t>
            </a:r>
          </a:p>
          <a:p>
            <a:r>
              <a:rPr lang="fr-FR" sz="1200" b="0" i="1" dirty="0"/>
              <a:t>200 Watts-crêtes/m</a:t>
            </a:r>
            <a:r>
              <a:rPr lang="fr-FR" sz="1200" b="0" i="1" baseline="30000" dirty="0"/>
              <a:t>2</a:t>
            </a:r>
            <a:endParaRPr lang="fr-FR" sz="1800" b="0" i="1" baseline="30000" dirty="0"/>
          </a:p>
        </p:txBody>
      </p: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9F048D14-0017-1C69-2FB1-83CA759ACF77}"/>
              </a:ext>
            </a:extLst>
          </p:cNvPr>
          <p:cNvCxnSpPr>
            <a:cxnSpLocks/>
          </p:cNvCxnSpPr>
          <p:nvPr/>
        </p:nvCxnSpPr>
        <p:spPr>
          <a:xfrm>
            <a:off x="539470" y="4897884"/>
            <a:ext cx="2111657" cy="0"/>
          </a:xfrm>
          <a:prstGeom prst="line">
            <a:avLst/>
          </a:prstGeom>
          <a:noFill/>
          <a:ln w="19050" cap="flat">
            <a:solidFill>
              <a:srgbClr val="FF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2" name="3 x plus puissant que le photovoltaïque">
            <a:extLst>
              <a:ext uri="{FF2B5EF4-FFF2-40B4-BE49-F238E27FC236}">
                <a16:creationId xmlns:a16="http://schemas.microsoft.com/office/drawing/2014/main" id="{7C8213DF-99F6-CDCA-4821-FF63D13A84B6}"/>
              </a:ext>
            </a:extLst>
          </p:cNvPr>
          <p:cNvSpPr txBox="1"/>
          <p:nvPr/>
        </p:nvSpPr>
        <p:spPr>
          <a:xfrm>
            <a:off x="397568" y="3922249"/>
            <a:ext cx="2395459" cy="57849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42608" tIns="42608" rIns="42608" bIns="42608" anchor="ctr">
            <a:spAutoFit/>
          </a:bodyPr>
          <a:lstStyle/>
          <a:p>
            <a:pPr>
              <a:defRPr sz="7200"/>
            </a:pPr>
            <a:r>
              <a:rPr lang="fr-FR" sz="1600" b="0" dirty="0"/>
              <a:t>4 fois</a:t>
            </a:r>
            <a:r>
              <a:rPr sz="1600" b="0" dirty="0"/>
              <a:t> plus puissant que</a:t>
            </a:r>
            <a:endParaRPr lang="fr-FR" sz="1600" b="0" dirty="0"/>
          </a:p>
          <a:p>
            <a:pPr>
              <a:defRPr sz="7200"/>
            </a:pPr>
            <a:r>
              <a:rPr sz="1600" b="0" dirty="0"/>
              <a:t>le </a:t>
            </a:r>
            <a:r>
              <a:rPr sz="1600" b="0" dirty="0" err="1"/>
              <a:t>photovoltaïque</a:t>
            </a:r>
            <a:endParaRPr sz="1600" b="0" dirty="0"/>
          </a:p>
        </p:txBody>
      </p:sp>
    </p:spTree>
  </p:cSld>
  <p:clrMapOvr>
    <a:masterClrMapping/>
  </p:clrMapOvr>
  <p:transition spd="med" advClick="0" advTm="15000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6512" tIns="36512" rIns="36512" bIns="36512" numCol="1" spcCol="38100" rtlCol="0" anchor="ctr">
        <a:spAutoFit/>
      </a:bodyPr>
      <a:lstStyle>
        <a:defPPr marL="0" marR="0" indent="0" algn="ctr" defTabSz="79795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175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6512" tIns="36512" rIns="36512" bIns="36512" numCol="1" spcCol="38100" rtlCol="0" anchor="ctr">
        <a:spAutoFit/>
      </a:bodyPr>
      <a:lstStyle>
        <a:defPPr marL="0" marR="0" indent="0" algn="ctr" defTabSz="79795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6512" tIns="36512" rIns="36512" bIns="36512" numCol="1" spcCol="38100" rtlCol="0" anchor="ctr">
        <a:spAutoFit/>
      </a:bodyPr>
      <a:lstStyle>
        <a:defPPr marL="0" marR="0" indent="0" algn="ctr" defTabSz="79795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175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6512" tIns="36512" rIns="36512" bIns="36512" numCol="1" spcCol="38100" rtlCol="0" anchor="ctr">
        <a:spAutoFit/>
      </a:bodyPr>
      <a:lstStyle>
        <a:defPPr marL="0" marR="0" indent="0" algn="ctr" defTabSz="79795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9B67E3C35F8554E9B72E732E6C81A89" ma:contentTypeVersion="15" ma:contentTypeDescription="Crée un document." ma:contentTypeScope="" ma:versionID="c8b3b60c4a9fd832f698764dc384dd07">
  <xsd:schema xmlns:xsd="http://www.w3.org/2001/XMLSchema" xmlns:xs="http://www.w3.org/2001/XMLSchema" xmlns:p="http://schemas.microsoft.com/office/2006/metadata/properties" xmlns:ns2="cb2cdb8b-7a28-45d1-801f-8d6840e981db" xmlns:ns3="a5129358-7ac2-4725-8396-5b5da0ecebed" targetNamespace="http://schemas.microsoft.com/office/2006/metadata/properties" ma:root="true" ma:fieldsID="c8a70416af61534908870e37af1eb05e" ns2:_="" ns3:_="">
    <xsd:import namespace="cb2cdb8b-7a28-45d1-801f-8d6840e981db"/>
    <xsd:import namespace="a5129358-7ac2-4725-8396-5b5da0ecebe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LengthInSeconds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2cdb8b-7a28-45d1-801f-8d6840e981d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Balises d’images" ma:readOnly="false" ma:fieldId="{5cf76f15-5ced-4ddc-b409-7134ff3c332f}" ma:taxonomyMulti="true" ma:sspId="2a45ed10-fff0-4f44-a0d9-42e4413ef17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129358-7ac2-4725-8396-5b5da0ecebed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863f0991-a066-4903-a5ba-9743fbb84419}" ma:internalName="TaxCatchAll" ma:showField="CatchAllData" ma:web="a5129358-7ac2-4725-8396-5b5da0ecebe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LengthInSeconds xmlns="cb2cdb8b-7a28-45d1-801f-8d6840e981db" xsi:nil="true"/>
    <TaxCatchAll xmlns="a5129358-7ac2-4725-8396-5b5da0ecebed" xsi:nil="true"/>
    <lcf76f155ced4ddcb4097134ff3c332f xmlns="cb2cdb8b-7a28-45d1-801f-8d6840e981d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02A54E3-AB9C-4C2F-A688-6981ED8AD79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b2cdb8b-7a28-45d1-801f-8d6840e981db"/>
    <ds:schemaRef ds:uri="a5129358-7ac2-4725-8396-5b5da0ecebe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52149D1-FD6F-47FA-84EE-71F56086EA4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D837DAA-9E6E-4D11-8A8C-30FAE38F4B88}">
  <ds:schemaRefs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purl.org/dc/dcmitype/"/>
    <ds:schemaRef ds:uri="a5129358-7ac2-4725-8396-5b5da0ecebed"/>
    <ds:schemaRef ds:uri="cb2cdb8b-7a28-45d1-801f-8d6840e981db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7785</TotalTime>
  <Words>1365</Words>
  <Application>Microsoft Macintosh PowerPoint</Application>
  <PresentationFormat>Personnalisé</PresentationFormat>
  <Paragraphs>287</Paragraphs>
  <Slides>20</Slides>
  <Notes>16</Notes>
  <HiddenSlides>0</HiddenSlides>
  <MMClips>0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33" baseType="lpstr">
      <vt:lpstr>Arial</vt:lpstr>
      <vt:lpstr>DIN Condensed</vt:lpstr>
      <vt:lpstr>Helvetica</vt:lpstr>
      <vt:lpstr>Helvetica Light</vt:lpstr>
      <vt:lpstr>Helvetica Neue</vt:lpstr>
      <vt:lpstr>Helvetica Neue Light</vt:lpstr>
      <vt:lpstr>Helvetica Neue Medium</vt:lpstr>
      <vt:lpstr>Helvetica Neue Thin</vt:lpstr>
      <vt:lpstr>Qualy</vt:lpstr>
      <vt:lpstr>SignPainter-HouseScript</vt:lpstr>
      <vt:lpstr>Times</vt:lpstr>
      <vt:lpstr>Wingdings</vt:lpstr>
      <vt:lpstr>White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cp:lastModifiedBy>Quentin DESPESSAILLES</cp:lastModifiedBy>
  <cp:revision>2</cp:revision>
  <dcterms:modified xsi:type="dcterms:W3CDTF">2024-03-05T14:23:17Z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0x010100E9B67E3C35F8554E9B72E732E6C81A89</vt:lpwstr>
  </property>
  <property fmtid="{D5CDD505-2E9C-101B-9397-08002B2CF9AE}" pid="3" name="MediaServiceImageTags">
    <vt:lpwstr/>
  </property>
  <property fmtid="{D5CDD505-2E9C-101B-9397-08002B2CF9AE}" pid="4" name="xd_ProgID">
    <vt:lpwstr/>
  </property>
  <property fmtid="{D5CDD505-2E9C-101B-9397-08002B2CF9AE}" pid="5" name="ComplianceAssetId">
    <vt:lpwstr/>
  </property>
  <property fmtid="{D5CDD505-2E9C-101B-9397-08002B2CF9AE}" pid="6" name="TemplateUrl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  <property fmtid="{D5CDD505-2E9C-101B-9397-08002B2CF9AE}" pid="9" name="xd_Signature">
    <vt:bool>false</vt:bool>
  </property>
</Properties>
</file>