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10691813" cy="7559675"/>
  <p:notesSz cx="10691813" cy="7559675"/>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A341CD-173E-4187-89BF-F47DA68C20E0}" v="15" dt="2024-04-19T12:05:47.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5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cogitanda.at"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mailto:partner-werden@cogitanda.com"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10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10800000" flipV="1">
            <a:off x="-13184" y="-12828"/>
            <a:ext cx="3626571" cy="5642305"/>
          </a:xfrm>
          <a:prstGeom prst="rect">
            <a:avLst/>
          </a:prstGeom>
          <a:noFill/>
        </p:spPr>
      </p:pic>
      <p:sp>
        <p:nvSpPr>
          <p:cNvPr id="101" name="Freeform 101"/>
          <p:cNvSpPr/>
          <p:nvPr/>
        </p:nvSpPr>
        <p:spPr>
          <a:xfrm>
            <a:off x="378004" y="5140264"/>
            <a:ext cx="2843999" cy="1728000"/>
          </a:xfrm>
          <a:custGeom>
            <a:avLst/>
            <a:gdLst/>
            <a:ahLst/>
            <a:cxnLst/>
            <a:rect l="0" t="0" r="0" b="0"/>
            <a:pathLst>
              <a:path w="2843999" h="1728000">
                <a:moveTo>
                  <a:pt x="71996" y="0"/>
                </a:moveTo>
                <a:cubicBezTo>
                  <a:pt x="32233" y="0"/>
                  <a:pt x="0" y="32232"/>
                  <a:pt x="0" y="71996"/>
                </a:cubicBezTo>
                <a:lnTo>
                  <a:pt x="0" y="1656003"/>
                </a:lnTo>
                <a:cubicBezTo>
                  <a:pt x="0" y="1695767"/>
                  <a:pt x="32233" y="1728000"/>
                  <a:pt x="71996" y="1728000"/>
                </a:cubicBezTo>
                <a:lnTo>
                  <a:pt x="2771990" y="1728000"/>
                </a:lnTo>
                <a:cubicBezTo>
                  <a:pt x="2811754" y="1728000"/>
                  <a:pt x="2843999" y="1695767"/>
                  <a:pt x="2843999" y="1656003"/>
                </a:cubicBezTo>
                <a:lnTo>
                  <a:pt x="2843999" y="71996"/>
                </a:lnTo>
                <a:cubicBezTo>
                  <a:pt x="2843999" y="32232"/>
                  <a:pt x="2811754" y="0"/>
                  <a:pt x="2771990" y="0"/>
                </a:cubicBezTo>
                <a:close/>
                <a:moveTo>
                  <a:pt x="71996" y="0"/>
                </a:moveTo>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2" name="Picture 1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65304" y="0"/>
            <a:ext cx="2869400" cy="1003303"/>
          </a:xfrm>
          <a:prstGeom prst="rect">
            <a:avLst/>
          </a:prstGeom>
          <a:noFill/>
        </p:spPr>
      </p:pic>
      <p:pic>
        <p:nvPicPr>
          <p:cNvPr id="126" name="Picture 1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090697" y="-13035"/>
            <a:ext cx="3123075" cy="2769498"/>
          </a:xfrm>
          <a:prstGeom prst="rect">
            <a:avLst/>
          </a:prstGeom>
          <a:noFill/>
        </p:spPr>
      </p:pic>
      <p:sp>
        <p:nvSpPr>
          <p:cNvPr id="127" name="Freeform 127"/>
          <p:cNvSpPr/>
          <p:nvPr/>
        </p:nvSpPr>
        <p:spPr>
          <a:xfrm>
            <a:off x="3600006" y="1934111"/>
            <a:ext cx="3095993" cy="1151991"/>
          </a:xfrm>
          <a:custGeom>
            <a:avLst/>
            <a:gdLst/>
            <a:ahLst/>
            <a:cxnLst/>
            <a:rect l="0" t="0" r="0" b="0"/>
            <a:pathLst>
              <a:path w="3095993" h="1151991">
                <a:moveTo>
                  <a:pt x="3095993" y="1079995"/>
                </a:moveTo>
                <a:lnTo>
                  <a:pt x="3095993" y="71996"/>
                </a:lnTo>
                <a:cubicBezTo>
                  <a:pt x="3095993" y="32233"/>
                  <a:pt x="3063761" y="0"/>
                  <a:pt x="3023997" y="0"/>
                </a:cubicBezTo>
                <a:lnTo>
                  <a:pt x="0" y="0"/>
                </a:lnTo>
                <a:lnTo>
                  <a:pt x="0" y="1151991"/>
                </a:lnTo>
                <a:lnTo>
                  <a:pt x="3023997" y="1151991"/>
                </a:lnTo>
                <a:cubicBezTo>
                  <a:pt x="3063761" y="1151991"/>
                  <a:pt x="3095993" y="1119758"/>
                  <a:pt x="3095993" y="1079995"/>
                </a:cubicBezTo>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28" name="Picture 1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691105" y="1103271"/>
            <a:ext cx="3013710" cy="5621654"/>
          </a:xfrm>
          <a:prstGeom prst="rect">
            <a:avLst/>
          </a:prstGeom>
          <a:noFill/>
        </p:spPr>
      </p:pic>
      <p:sp>
        <p:nvSpPr>
          <p:cNvPr id="129" name="Freeform 129"/>
          <p:cNvSpPr/>
          <p:nvPr/>
        </p:nvSpPr>
        <p:spPr>
          <a:xfrm>
            <a:off x="8172001" y="502473"/>
            <a:ext cx="2519997" cy="1152004"/>
          </a:xfrm>
          <a:custGeom>
            <a:avLst/>
            <a:gdLst/>
            <a:ahLst/>
            <a:cxnLst/>
            <a:rect l="0" t="0" r="0" b="0"/>
            <a:pathLst>
              <a:path w="2519997" h="1152004">
                <a:moveTo>
                  <a:pt x="2519997" y="0"/>
                </a:moveTo>
                <a:lnTo>
                  <a:pt x="71996" y="0"/>
                </a:lnTo>
                <a:cubicBezTo>
                  <a:pt x="32233" y="0"/>
                  <a:pt x="0" y="32232"/>
                  <a:pt x="0" y="71996"/>
                </a:cubicBezTo>
                <a:lnTo>
                  <a:pt x="0" y="1079995"/>
                </a:lnTo>
                <a:cubicBezTo>
                  <a:pt x="0" y="1119758"/>
                  <a:pt x="32233" y="1152004"/>
                  <a:pt x="71996" y="1152004"/>
                </a:cubicBezTo>
                <a:lnTo>
                  <a:pt x="2519997" y="1152004"/>
                </a:lnTo>
                <a:close/>
                <a:moveTo>
                  <a:pt x="2519997" y="0"/>
                </a:moveTo>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0" name="Rectangle 130"/>
          <p:cNvSpPr/>
          <p:nvPr/>
        </p:nvSpPr>
        <p:spPr>
          <a:xfrm>
            <a:off x="706859" y="5407265"/>
            <a:ext cx="2082002" cy="426718"/>
          </a:xfrm>
          <a:prstGeom prst="rect">
            <a:avLst/>
          </a:prstGeom>
        </p:spPr>
        <p:txBody>
          <a:bodyPr wrap="none" lIns="0" tIns="0" rIns="0" bIns="0">
            <a:spAutoFit/>
          </a:bodyPr>
          <a:lstStyle/>
          <a:p>
            <a:pPr marL="0"/>
            <a:r>
              <a:rPr lang="en-US" sz="2800" b="0" i="0" spc="0" baseline="0" dirty="0">
                <a:solidFill>
                  <a:srgbClr val="FFFFFF"/>
                </a:solidFill>
                <a:latin typeface="Arial"/>
              </a:rPr>
              <a:t>COGITANDA</a:t>
            </a:r>
          </a:p>
        </p:txBody>
      </p:sp>
      <p:sp>
        <p:nvSpPr>
          <p:cNvPr id="131" name="Rectangle 131"/>
          <p:cNvSpPr/>
          <p:nvPr/>
        </p:nvSpPr>
        <p:spPr>
          <a:xfrm>
            <a:off x="2778210" y="5457038"/>
            <a:ext cx="114933" cy="168812"/>
          </a:xfrm>
          <a:prstGeom prst="rect">
            <a:avLst/>
          </a:prstGeom>
        </p:spPr>
        <p:txBody>
          <a:bodyPr wrap="none" lIns="0" tIns="0" rIns="0" bIns="0">
            <a:spAutoFit/>
          </a:bodyPr>
          <a:lstStyle/>
          <a:p>
            <a:pPr marL="0"/>
            <a:r>
              <a:rPr lang="en-US" sz="1107" b="0" i="0" spc="0" baseline="0" dirty="0">
                <a:solidFill>
                  <a:srgbClr val="FFFFFF"/>
                </a:solidFill>
                <a:latin typeface="Arial"/>
              </a:rPr>
              <a:t>®</a:t>
            </a:r>
          </a:p>
        </p:txBody>
      </p:sp>
      <p:sp>
        <p:nvSpPr>
          <p:cNvPr id="132" name="Rectangle 132"/>
          <p:cNvSpPr/>
          <p:nvPr/>
        </p:nvSpPr>
        <p:spPr>
          <a:xfrm>
            <a:off x="538520" y="5807365"/>
            <a:ext cx="2362506" cy="841256"/>
          </a:xfrm>
          <a:prstGeom prst="rect">
            <a:avLst/>
          </a:prstGeom>
        </p:spPr>
        <p:txBody>
          <a:bodyPr wrap="none" lIns="0" tIns="0" rIns="0" bIns="0">
            <a:spAutoFit/>
          </a:bodyPr>
          <a:lstStyle/>
          <a:p>
            <a:pPr marL="144000" algn="ctr"/>
            <a:r>
              <a:rPr lang="en-US" sz="2800" dirty="0">
                <a:solidFill>
                  <a:srgbClr val="FFFFFF"/>
                </a:solidFill>
                <a:latin typeface="Arial"/>
              </a:rPr>
              <a:t> Gestion des </a:t>
            </a:r>
            <a:r>
              <a:rPr lang="en-US" sz="2800" b="0" i="0" spc="0" baseline="0" dirty="0">
                <a:solidFill>
                  <a:srgbClr val="FFFFFF"/>
                </a:solidFill>
                <a:latin typeface="Arial"/>
              </a:rPr>
              <a:t> </a:t>
            </a:r>
          </a:p>
          <a:p>
            <a:pPr marL="0" algn="ctr">
              <a:lnSpc>
                <a:spcPts val="3150"/>
              </a:lnSpc>
            </a:pPr>
            <a:r>
              <a:rPr lang="en-US" sz="2800" b="0" i="0" spc="0" baseline="0" dirty="0" err="1">
                <a:solidFill>
                  <a:srgbClr val="FFFFFF"/>
                </a:solidFill>
                <a:latin typeface="Arial"/>
              </a:rPr>
              <a:t>sinistres</a:t>
            </a:r>
            <a:endParaRPr lang="en-US" sz="2800" b="0" i="0" spc="0" baseline="0" dirty="0">
              <a:solidFill>
                <a:srgbClr val="FFFFFF"/>
              </a:solidFill>
              <a:latin typeface="Arial"/>
            </a:endParaRPr>
          </a:p>
        </p:txBody>
      </p:sp>
      <p:sp>
        <p:nvSpPr>
          <p:cNvPr id="133" name="Rectangle 133"/>
          <p:cNvSpPr/>
          <p:nvPr/>
        </p:nvSpPr>
        <p:spPr>
          <a:xfrm>
            <a:off x="4125078" y="2145289"/>
            <a:ext cx="2115964" cy="674544"/>
          </a:xfrm>
          <a:prstGeom prst="rect">
            <a:avLst/>
          </a:prstGeom>
        </p:spPr>
        <p:txBody>
          <a:bodyPr wrap="none" lIns="0" tIns="0" rIns="0" bIns="0">
            <a:spAutoFit/>
          </a:bodyPr>
          <a:lstStyle/>
          <a:p>
            <a:pPr marL="0"/>
            <a:r>
              <a:rPr lang="en-US" sz="2300" dirty="0" err="1">
                <a:solidFill>
                  <a:srgbClr val="FFFFFF"/>
                </a:solidFill>
                <a:latin typeface="Arial"/>
              </a:rPr>
              <a:t>Pourquoi</a:t>
            </a:r>
            <a:r>
              <a:rPr lang="en-US" sz="2300" b="0" i="0" spc="137" baseline="0" dirty="0">
                <a:solidFill>
                  <a:srgbClr val="FFFFFF"/>
                </a:solidFill>
                <a:latin typeface="Arial"/>
              </a:rPr>
              <a:t>  </a:t>
            </a:r>
          </a:p>
          <a:p>
            <a:pPr marL="0">
              <a:lnSpc>
                <a:spcPts val="2500"/>
              </a:lnSpc>
            </a:pPr>
            <a:r>
              <a:rPr lang="en-US" sz="2300" b="0" i="0" spc="0" baseline="0" dirty="0">
                <a:solidFill>
                  <a:srgbClr val="FFFFFF"/>
                </a:solidFill>
                <a:latin typeface="Arial"/>
              </a:rPr>
              <a:t>COGITANDA</a:t>
            </a:r>
            <a:r>
              <a:rPr lang="en-US" sz="2300" b="0" i="0" spc="0" baseline="30000" dirty="0">
                <a:solidFill>
                  <a:srgbClr val="FFFFFF"/>
                </a:solidFill>
                <a:latin typeface="Arial"/>
              </a:rPr>
              <a:t>® </a:t>
            </a:r>
            <a:r>
              <a:rPr lang="en-US" sz="2300" b="0" i="0" spc="0" dirty="0">
                <a:solidFill>
                  <a:srgbClr val="FFFFFF"/>
                </a:solidFill>
                <a:latin typeface="Arial"/>
              </a:rPr>
              <a:t>?</a:t>
            </a:r>
            <a:endParaRPr lang="en-US" sz="2300" b="0" i="0" spc="0" baseline="30000" dirty="0">
              <a:solidFill>
                <a:srgbClr val="FFFFFF"/>
              </a:solidFill>
              <a:latin typeface="Arial"/>
            </a:endParaRPr>
          </a:p>
        </p:txBody>
      </p:sp>
      <p:sp>
        <p:nvSpPr>
          <p:cNvPr id="140" name="Rectangle 140"/>
          <p:cNvSpPr/>
          <p:nvPr/>
        </p:nvSpPr>
        <p:spPr>
          <a:xfrm>
            <a:off x="8513999" y="747700"/>
            <a:ext cx="1487587" cy="707886"/>
          </a:xfrm>
          <a:prstGeom prst="rect">
            <a:avLst/>
          </a:prstGeom>
        </p:spPr>
        <p:txBody>
          <a:bodyPr wrap="none" lIns="0" tIns="0" rIns="0" bIns="0">
            <a:spAutoFit/>
          </a:bodyPr>
          <a:lstStyle/>
          <a:p>
            <a:pPr marL="0"/>
            <a:r>
              <a:rPr lang="en-US" sz="2300" dirty="0" err="1">
                <a:solidFill>
                  <a:srgbClr val="FFFFFF"/>
                </a:solidFill>
                <a:latin typeface="Arial"/>
              </a:rPr>
              <a:t>Devenez</a:t>
            </a:r>
            <a:r>
              <a:rPr lang="en-US" sz="2300" dirty="0">
                <a:solidFill>
                  <a:srgbClr val="FFFFFF"/>
                </a:solidFill>
                <a:latin typeface="Arial"/>
              </a:rPr>
              <a:t> </a:t>
            </a:r>
          </a:p>
          <a:p>
            <a:pPr marL="0"/>
            <a:r>
              <a:rPr lang="en-US" sz="2300" dirty="0" err="1">
                <a:solidFill>
                  <a:srgbClr val="FFFFFF"/>
                </a:solidFill>
                <a:latin typeface="Arial"/>
              </a:rPr>
              <a:t>partenaire</a:t>
            </a:r>
            <a:r>
              <a:rPr lang="en-US" sz="2300" dirty="0">
                <a:solidFill>
                  <a:srgbClr val="FFFFFF"/>
                </a:solidFill>
                <a:latin typeface="Arial"/>
              </a:rPr>
              <a:t> !</a:t>
            </a:r>
            <a:endParaRPr lang="en-US" sz="2300" b="0" i="0" spc="0" baseline="0" dirty="0">
              <a:solidFill>
                <a:srgbClr val="FFFFFF"/>
              </a:solidFill>
              <a:latin typeface="Arial"/>
            </a:endParaRPr>
          </a:p>
        </p:txBody>
      </p:sp>
      <p:pic>
        <p:nvPicPr>
          <p:cNvPr id="2" name="Grafik 1" descr="Ein Bild, das Text, Schrift, Grafiken, Logo enthält.">
            <a:extLst>
              <a:ext uri="{FF2B5EF4-FFF2-40B4-BE49-F238E27FC236}">
                <a16:creationId xmlns:a16="http://schemas.microsoft.com/office/drawing/2014/main" id="{EE2E6C3D-9D7C-2C06-ABE2-9DBA455F0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047" y="160900"/>
            <a:ext cx="3082655" cy="586800"/>
          </a:xfrm>
          <a:prstGeom prst="rect">
            <a:avLst/>
          </a:prstGeom>
        </p:spPr>
      </p:pic>
      <p:sp>
        <p:nvSpPr>
          <p:cNvPr id="4" name="object 20">
            <a:extLst>
              <a:ext uri="{FF2B5EF4-FFF2-40B4-BE49-F238E27FC236}">
                <a16:creationId xmlns:a16="http://schemas.microsoft.com/office/drawing/2014/main" id="{BAFBDD69-EF14-3BA4-310E-3813C371461B}"/>
              </a:ext>
            </a:extLst>
          </p:cNvPr>
          <p:cNvSpPr txBox="1"/>
          <p:nvPr/>
        </p:nvSpPr>
        <p:spPr>
          <a:xfrm>
            <a:off x="4135444" y="3391085"/>
            <a:ext cx="2731135" cy="3283912"/>
          </a:xfrm>
          <a:prstGeom prst="rect">
            <a:avLst/>
          </a:prstGeom>
        </p:spPr>
        <p:txBody>
          <a:bodyPr vert="horz" wrap="square" lIns="0" tIns="8890" rIns="0" bIns="0" rtlCol="0">
            <a:spAutoFit/>
          </a:bodyPr>
          <a:lstStyle/>
          <a:p>
            <a:pPr marL="38100" marR="30480" algn="just">
              <a:lnSpc>
                <a:spcPct val="102299"/>
              </a:lnSpc>
              <a:spcBef>
                <a:spcPts val="70"/>
              </a:spcBef>
            </a:pPr>
            <a:r>
              <a:rPr lang="fr-FR" sz="1100" b="0" dirty="0">
                <a:solidFill>
                  <a:srgbClr val="231F20"/>
                </a:solidFill>
                <a:latin typeface="Gilroy Light"/>
                <a:cs typeface="Gilroy Light"/>
              </a:rPr>
              <a:t>COGITANDA® est un groupe d'entreprises qui se concentre sur le traitement, la gestion et l'assurance des risques dans le monde numérique et hautement interconnecté d'aujourd'hui. Cela inclut les risques techniques au sens traditionnel, mais aussi les cyber-risques. L'entreprise adopte une approche globale comprenant la prévention des risques, les solutions d'assurance et la gestion des sinistres. Une couverture d'assurance sur mesure et équitable est un objectif clé pour les employés de COGITANDA®. L'équipe de COGITANDA® est composée d'experts issus de toutes les disciplines concernées. Des gestionnaires d'assurance aux spécialistes de l'informatique familiarisés avec les derniers développements techniques, en passant par les gestionnaires de sinistres expérimentés.</a:t>
            </a:r>
            <a:endParaRPr sz="1100" dirty="0">
              <a:latin typeface="Gilroy Light"/>
              <a:cs typeface="Gilroy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reeform 141"/>
          <p:cNvSpPr/>
          <p:nvPr/>
        </p:nvSpPr>
        <p:spPr>
          <a:xfrm>
            <a:off x="0" y="-143996"/>
            <a:ext cx="3600005" cy="7559992"/>
          </a:xfrm>
          <a:custGeom>
            <a:avLst/>
            <a:gdLst/>
            <a:ahLst/>
            <a:cxnLst/>
            <a:rect l="0" t="0" r="0" b="0"/>
            <a:pathLst>
              <a:path w="3600005" h="7559992">
                <a:moveTo>
                  <a:pt x="0" y="7559992"/>
                </a:moveTo>
                <a:lnTo>
                  <a:pt x="3600005" y="7559992"/>
                </a:lnTo>
                <a:lnTo>
                  <a:pt x="3600005" y="0"/>
                </a:lnTo>
                <a:lnTo>
                  <a:pt x="0" y="0"/>
                </a:lnTo>
                <a:lnTo>
                  <a:pt x="0" y="7559992"/>
                </a:lnTo>
                <a:close/>
              </a:path>
            </a:pathLst>
          </a:custGeom>
          <a:solidFill>
            <a:srgbClr val="005972">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2" name="Freeform 142"/>
          <p:cNvSpPr/>
          <p:nvPr/>
        </p:nvSpPr>
        <p:spPr>
          <a:xfrm>
            <a:off x="5503696" y="303145"/>
            <a:ext cx="610247" cy="664539"/>
          </a:xfrm>
          <a:custGeom>
            <a:avLst/>
            <a:gdLst/>
            <a:ahLst/>
            <a:cxnLst/>
            <a:rect l="0" t="0" r="0" b="0"/>
            <a:pathLst>
              <a:path w="610247" h="664539">
                <a:moveTo>
                  <a:pt x="484200" y="415556"/>
                </a:moveTo>
                <a:cubicBezTo>
                  <a:pt x="464719" y="411226"/>
                  <a:pt x="445542" y="408927"/>
                  <a:pt x="427800" y="409118"/>
                </a:cubicBezTo>
                <a:cubicBezTo>
                  <a:pt x="408826" y="423290"/>
                  <a:pt x="371336" y="463371"/>
                  <a:pt x="357886" y="482700"/>
                </a:cubicBezTo>
                <a:cubicBezTo>
                  <a:pt x="322072" y="470420"/>
                  <a:pt x="283058" y="431342"/>
                  <a:pt x="248501" y="389318"/>
                </a:cubicBezTo>
                <a:cubicBezTo>
                  <a:pt x="213944" y="347294"/>
                  <a:pt x="183134" y="301460"/>
                  <a:pt x="178003" y="263957"/>
                </a:cubicBezTo>
                <a:cubicBezTo>
                  <a:pt x="199568" y="254482"/>
                  <a:pt x="246139" y="225450"/>
                  <a:pt x="263703" y="209575"/>
                </a:cubicBezTo>
                <a:cubicBezTo>
                  <a:pt x="276632" y="147548"/>
                  <a:pt x="261963" y="61303"/>
                  <a:pt x="229553" y="6286"/>
                </a:cubicBezTo>
                <a:cubicBezTo>
                  <a:pt x="191973" y="0"/>
                  <a:pt x="101346" y="1841"/>
                  <a:pt x="35865" y="31610"/>
                </a:cubicBezTo>
                <a:cubicBezTo>
                  <a:pt x="8992" y="111480"/>
                  <a:pt x="0" y="291554"/>
                  <a:pt x="149810" y="480973"/>
                </a:cubicBezTo>
                <a:cubicBezTo>
                  <a:pt x="306718" y="664539"/>
                  <a:pt x="487451" y="664209"/>
                  <a:pt x="571004" y="653274"/>
                </a:cubicBezTo>
                <a:cubicBezTo>
                  <a:pt x="591095" y="625194"/>
                  <a:pt x="603097" y="593368"/>
                  <a:pt x="610247" y="563637"/>
                </a:cubicBezTo>
              </a:path>
            </a:pathLst>
          </a:custGeom>
          <a:noFill/>
          <a:ln w="10160" cap="flat" cmpd="sng">
            <a:solidFill>
              <a:srgbClr val="005972">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pic>
        <p:nvPicPr>
          <p:cNvPr id="143" name="Picture 1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95315" y="0"/>
            <a:ext cx="812368" cy="730523"/>
          </a:xfrm>
          <a:prstGeom prst="rect">
            <a:avLst/>
          </a:prstGeom>
          <a:noFill/>
        </p:spPr>
      </p:pic>
      <p:sp>
        <p:nvSpPr>
          <p:cNvPr id="144" name="Freeform 144"/>
          <p:cNvSpPr/>
          <p:nvPr/>
        </p:nvSpPr>
        <p:spPr>
          <a:xfrm>
            <a:off x="1805743" y="6504677"/>
            <a:ext cx="0" cy="516928"/>
          </a:xfrm>
          <a:custGeom>
            <a:avLst/>
            <a:gdLst/>
            <a:ahLst/>
            <a:cxnLst/>
            <a:rect l="0" t="0" r="0" b="0"/>
            <a:pathLst>
              <a:path h="516928">
                <a:moveTo>
                  <a:pt x="0" y="0"/>
                </a:moveTo>
                <a:lnTo>
                  <a:pt x="0" y="516928"/>
                </a:ln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5" name="Freeform 145"/>
          <p:cNvSpPr/>
          <p:nvPr/>
        </p:nvSpPr>
        <p:spPr>
          <a:xfrm>
            <a:off x="1807847" y="6077406"/>
            <a:ext cx="202564" cy="202564"/>
          </a:xfrm>
          <a:custGeom>
            <a:avLst/>
            <a:gdLst/>
            <a:ahLst/>
            <a:cxnLst/>
            <a:rect l="0" t="0" r="0" b="0"/>
            <a:pathLst>
              <a:path w="202564" h="202564">
                <a:moveTo>
                  <a:pt x="101282" y="202564"/>
                </a:moveTo>
                <a:cubicBezTo>
                  <a:pt x="157225" y="202564"/>
                  <a:pt x="202564" y="157213"/>
                  <a:pt x="202564" y="101282"/>
                </a:cubicBezTo>
                <a:cubicBezTo>
                  <a:pt x="202564" y="45338"/>
                  <a:pt x="157225" y="0"/>
                  <a:pt x="101282" y="0"/>
                </a:cubicBezTo>
                <a:cubicBezTo>
                  <a:pt x="45339" y="0"/>
                  <a:pt x="0" y="45338"/>
                  <a:pt x="0" y="101282"/>
                </a:cubicBezTo>
                <a:cubicBezTo>
                  <a:pt x="0" y="157213"/>
                  <a:pt x="45339" y="202564"/>
                  <a:pt x="101282" y="202564"/>
                </a:cubicBezTo>
                <a:close/>
                <a:moveTo>
                  <a:pt x="101282" y="202564"/>
                </a:moveTo>
              </a:path>
            </a:pathLst>
          </a:custGeom>
          <a:noFill/>
          <a:ln w="1016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46" name="Freeform 146"/>
          <p:cNvSpPr/>
          <p:nvPr/>
        </p:nvSpPr>
        <p:spPr>
          <a:xfrm>
            <a:off x="1943477" y="6316442"/>
            <a:ext cx="497089" cy="630185"/>
          </a:xfrm>
          <a:custGeom>
            <a:avLst/>
            <a:gdLst/>
            <a:ahLst/>
            <a:cxnLst/>
            <a:rect l="0" t="0" r="0" b="0"/>
            <a:pathLst>
              <a:path w="497089" h="630185">
                <a:moveTo>
                  <a:pt x="495693" y="110705"/>
                </a:moveTo>
                <a:cubicBezTo>
                  <a:pt x="366242" y="97078"/>
                  <a:pt x="250431" y="1701"/>
                  <a:pt x="250431" y="1701"/>
                </a:cubicBezTo>
                <a:lnTo>
                  <a:pt x="248539" y="0"/>
                </a:lnTo>
                <a:lnTo>
                  <a:pt x="246646" y="1701"/>
                </a:lnTo>
                <a:cubicBezTo>
                  <a:pt x="246646" y="1701"/>
                  <a:pt x="130835" y="97078"/>
                  <a:pt x="1384" y="110705"/>
                </a:cubicBezTo>
                <a:cubicBezTo>
                  <a:pt x="1384" y="192454"/>
                  <a:pt x="0" y="356005"/>
                  <a:pt x="1384" y="386625"/>
                </a:cubicBezTo>
                <a:cubicBezTo>
                  <a:pt x="4800" y="461567"/>
                  <a:pt x="51295" y="490422"/>
                  <a:pt x="124015" y="543317"/>
                </a:cubicBezTo>
                <a:cubicBezTo>
                  <a:pt x="142760" y="556944"/>
                  <a:pt x="248348" y="630185"/>
                  <a:pt x="248348" y="630185"/>
                </a:cubicBezTo>
                <a:lnTo>
                  <a:pt x="248539" y="630033"/>
                </a:lnTo>
                <a:lnTo>
                  <a:pt x="248729" y="630185"/>
                </a:lnTo>
                <a:cubicBezTo>
                  <a:pt x="248729" y="630185"/>
                  <a:pt x="354330" y="556944"/>
                  <a:pt x="373062" y="543317"/>
                </a:cubicBezTo>
                <a:cubicBezTo>
                  <a:pt x="445795" y="490422"/>
                  <a:pt x="492290" y="461567"/>
                  <a:pt x="495693" y="386625"/>
                </a:cubicBezTo>
                <a:cubicBezTo>
                  <a:pt x="497089" y="356005"/>
                  <a:pt x="495693" y="192454"/>
                  <a:pt x="495693" y="110705"/>
                </a:cubicBezTo>
                <a:close/>
                <a:moveTo>
                  <a:pt x="495693" y="110705"/>
                </a:moveTo>
              </a:path>
            </a:pathLst>
          </a:custGeom>
          <a:noFill/>
          <a:ln w="1016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47" name="Freeform 147"/>
          <p:cNvSpPr/>
          <p:nvPr/>
        </p:nvSpPr>
        <p:spPr>
          <a:xfrm>
            <a:off x="1969301" y="6339652"/>
            <a:ext cx="9029" cy="2108"/>
          </a:xfrm>
          <a:custGeom>
            <a:avLst/>
            <a:gdLst/>
            <a:ahLst/>
            <a:cxnLst/>
            <a:rect l="0" t="0" r="0" b="0"/>
            <a:pathLst>
              <a:path w="9029" h="2108">
                <a:moveTo>
                  <a:pt x="9029" y="2108"/>
                </a:moveTo>
                <a:cubicBezTo>
                  <a:pt x="6007" y="1359"/>
                  <a:pt x="2997" y="661"/>
                  <a:pt x="0" y="0"/>
                </a:cubicBez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8" name="Freeform 148"/>
          <p:cNvSpPr/>
          <p:nvPr/>
        </p:nvSpPr>
        <p:spPr>
          <a:xfrm>
            <a:off x="1719591" y="6332370"/>
            <a:ext cx="249707" cy="380491"/>
          </a:xfrm>
          <a:custGeom>
            <a:avLst/>
            <a:gdLst/>
            <a:ahLst/>
            <a:cxnLst/>
            <a:rect l="0" t="0" r="0" b="0"/>
            <a:pathLst>
              <a:path w="249707" h="380491">
                <a:moveTo>
                  <a:pt x="249707" y="7277"/>
                </a:moveTo>
                <a:cubicBezTo>
                  <a:pt x="227711" y="2439"/>
                  <a:pt x="206527" y="0"/>
                  <a:pt x="189535" y="0"/>
                </a:cubicBezTo>
                <a:cubicBezTo>
                  <a:pt x="125006" y="0"/>
                  <a:pt x="0" y="35191"/>
                  <a:pt x="0" y="103377"/>
                </a:cubicBezTo>
                <a:lnTo>
                  <a:pt x="0" y="311568"/>
                </a:lnTo>
                <a:cubicBezTo>
                  <a:pt x="0" y="351713"/>
                  <a:pt x="28766" y="380491"/>
                  <a:pt x="68923" y="380491"/>
                </a:cubicBez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9" name="Freeform 149"/>
          <p:cNvSpPr/>
          <p:nvPr/>
        </p:nvSpPr>
        <p:spPr>
          <a:xfrm>
            <a:off x="2085341" y="6548270"/>
            <a:ext cx="262394" cy="166979"/>
          </a:xfrm>
          <a:custGeom>
            <a:avLst/>
            <a:gdLst/>
            <a:ahLst/>
            <a:cxnLst/>
            <a:rect l="0" t="0" r="0" b="0"/>
            <a:pathLst>
              <a:path w="262394" h="166979">
                <a:moveTo>
                  <a:pt x="0" y="63614"/>
                </a:moveTo>
                <a:lnTo>
                  <a:pt x="95415" y="166979"/>
                </a:lnTo>
                <a:lnTo>
                  <a:pt x="262394" y="0"/>
                </a:lnTo>
              </a:path>
            </a:pathLst>
          </a:custGeom>
          <a:noFill/>
          <a:ln w="1016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50" name="Freeform 150"/>
          <p:cNvSpPr/>
          <p:nvPr/>
        </p:nvSpPr>
        <p:spPr>
          <a:xfrm>
            <a:off x="1418678" y="6409131"/>
            <a:ext cx="258469" cy="620318"/>
          </a:xfrm>
          <a:custGeom>
            <a:avLst/>
            <a:gdLst/>
            <a:ahLst/>
            <a:cxnLst/>
            <a:rect l="0" t="0" r="0" b="0"/>
            <a:pathLst>
              <a:path w="258469" h="620318">
                <a:moveTo>
                  <a:pt x="68922" y="379793"/>
                </a:moveTo>
                <a:cubicBezTo>
                  <a:pt x="28765" y="379793"/>
                  <a:pt x="0" y="350317"/>
                  <a:pt x="0" y="310159"/>
                </a:cubicBezTo>
                <a:lnTo>
                  <a:pt x="0" y="101981"/>
                </a:lnTo>
                <a:cubicBezTo>
                  <a:pt x="0" y="33795"/>
                  <a:pt x="125005" y="0"/>
                  <a:pt x="189533" y="0"/>
                </a:cubicBezTo>
                <a:lnTo>
                  <a:pt x="258469" y="0"/>
                </a:lnTo>
                <a:moveTo>
                  <a:pt x="86155" y="620318"/>
                </a:moveTo>
                <a:lnTo>
                  <a:pt x="86155" y="172314"/>
                </a:ln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1" name="Freeform 151"/>
          <p:cNvSpPr/>
          <p:nvPr/>
        </p:nvSpPr>
        <p:spPr>
          <a:xfrm>
            <a:off x="1160212" y="6478058"/>
            <a:ext cx="224001" cy="551395"/>
          </a:xfrm>
          <a:custGeom>
            <a:avLst/>
            <a:gdLst/>
            <a:ahLst/>
            <a:cxnLst/>
            <a:rect l="0" t="0" r="0" b="0"/>
            <a:pathLst>
              <a:path w="224001" h="551395">
                <a:moveTo>
                  <a:pt x="68922" y="362559"/>
                </a:moveTo>
                <a:cubicBezTo>
                  <a:pt x="28765" y="362559"/>
                  <a:pt x="0" y="333083"/>
                  <a:pt x="0" y="292925"/>
                </a:cubicBezTo>
                <a:lnTo>
                  <a:pt x="0" y="101981"/>
                </a:lnTo>
                <a:cubicBezTo>
                  <a:pt x="0" y="33795"/>
                  <a:pt x="125005" y="0"/>
                  <a:pt x="189533" y="0"/>
                </a:cubicBezTo>
                <a:lnTo>
                  <a:pt x="224001" y="0"/>
                </a:lnTo>
                <a:moveTo>
                  <a:pt x="86155" y="551395"/>
                </a:moveTo>
                <a:lnTo>
                  <a:pt x="86155" y="155080"/>
                </a:ln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2" name="Freeform 152"/>
          <p:cNvSpPr/>
          <p:nvPr/>
        </p:nvSpPr>
        <p:spPr>
          <a:xfrm>
            <a:off x="1531169" y="6152998"/>
            <a:ext cx="196544" cy="196545"/>
          </a:xfrm>
          <a:custGeom>
            <a:avLst/>
            <a:gdLst/>
            <a:ahLst/>
            <a:cxnLst/>
            <a:rect l="0" t="0" r="0" b="0"/>
            <a:pathLst>
              <a:path w="196544" h="196545">
                <a:moveTo>
                  <a:pt x="98272" y="196545"/>
                </a:moveTo>
                <a:cubicBezTo>
                  <a:pt x="152551" y="196545"/>
                  <a:pt x="196544" y="152540"/>
                  <a:pt x="196544" y="98273"/>
                </a:cubicBezTo>
                <a:cubicBezTo>
                  <a:pt x="196544" y="43993"/>
                  <a:pt x="152551" y="0"/>
                  <a:pt x="98272" y="0"/>
                </a:cubicBezTo>
                <a:cubicBezTo>
                  <a:pt x="43993" y="0"/>
                  <a:pt x="0" y="43993"/>
                  <a:pt x="0" y="98273"/>
                </a:cubicBezTo>
                <a:cubicBezTo>
                  <a:pt x="0" y="152540"/>
                  <a:pt x="43993" y="196545"/>
                  <a:pt x="98272" y="196545"/>
                </a:cubicBezTo>
                <a:close/>
                <a:moveTo>
                  <a:pt x="98272" y="196545"/>
                </a:moveTo>
              </a:path>
            </a:pathLst>
          </a:custGeom>
          <a:noFill/>
          <a:ln w="1016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53" name="Freeform 153"/>
          <p:cNvSpPr/>
          <p:nvPr/>
        </p:nvSpPr>
        <p:spPr>
          <a:xfrm>
            <a:off x="1254401" y="6220376"/>
            <a:ext cx="190702" cy="190715"/>
          </a:xfrm>
          <a:custGeom>
            <a:avLst/>
            <a:gdLst/>
            <a:ahLst/>
            <a:cxnLst/>
            <a:rect l="0" t="0" r="0" b="0"/>
            <a:pathLst>
              <a:path w="190702" h="190715">
                <a:moveTo>
                  <a:pt x="95351" y="190715"/>
                </a:moveTo>
                <a:cubicBezTo>
                  <a:pt x="148017" y="190715"/>
                  <a:pt x="190702" y="148018"/>
                  <a:pt x="190702" y="95364"/>
                </a:cubicBezTo>
                <a:cubicBezTo>
                  <a:pt x="190702" y="42697"/>
                  <a:pt x="148017" y="0"/>
                  <a:pt x="95351" y="0"/>
                </a:cubicBezTo>
                <a:cubicBezTo>
                  <a:pt x="42685" y="0"/>
                  <a:pt x="0" y="42697"/>
                  <a:pt x="0" y="95364"/>
                </a:cubicBezTo>
                <a:cubicBezTo>
                  <a:pt x="0" y="148018"/>
                  <a:pt x="42685" y="190715"/>
                  <a:pt x="95351" y="190715"/>
                </a:cubicBezTo>
                <a:close/>
                <a:moveTo>
                  <a:pt x="95351" y="190715"/>
                </a:moveTo>
              </a:path>
            </a:pathLst>
          </a:custGeom>
          <a:noFill/>
          <a:ln w="10160" cap="flat" cmpd="sng">
            <a:solidFill>
              <a:srgbClr val="FFFFFF">
                <a:alpha val="100000"/>
              </a:srgbClr>
            </a:solidFill>
            <a:miter lim="50800"/>
          </a:ln>
        </p:spPr>
        <p:style>
          <a:lnRef idx="2">
            <a:schemeClr val="accent1">
              <a:shade val="50000"/>
            </a:schemeClr>
          </a:lnRef>
          <a:fillRef idx="1">
            <a:schemeClr val="accent1"/>
          </a:fillRef>
          <a:effectRef idx="0">
            <a:schemeClr val="accent1"/>
          </a:effectRef>
          <a:fontRef idx="minor">
            <a:schemeClr val="lt1"/>
          </a:fontRef>
        </p:style>
      </p:sp>
      <p:sp>
        <p:nvSpPr>
          <p:cNvPr id="177" name="Freeform 177">
            <a:hlinkClick r:id="rId3"/>
          </p:cNvPr>
          <p:cNvSpPr/>
          <p:nvPr/>
        </p:nvSpPr>
        <p:spPr>
          <a:xfrm>
            <a:off x="7470003" y="502470"/>
            <a:ext cx="2843999" cy="5498287"/>
          </a:xfrm>
          <a:custGeom>
            <a:avLst/>
            <a:gdLst/>
            <a:ahLst/>
            <a:cxnLst/>
            <a:rect l="0" t="0" r="0" b="0"/>
            <a:pathLst>
              <a:path w="2843999" h="5498287">
                <a:moveTo>
                  <a:pt x="71996" y="0"/>
                </a:moveTo>
                <a:cubicBezTo>
                  <a:pt x="32233" y="0"/>
                  <a:pt x="0" y="32232"/>
                  <a:pt x="0" y="71996"/>
                </a:cubicBezTo>
                <a:lnTo>
                  <a:pt x="0" y="5426278"/>
                </a:lnTo>
                <a:cubicBezTo>
                  <a:pt x="0" y="5466054"/>
                  <a:pt x="32233" y="5498287"/>
                  <a:pt x="71996" y="5498287"/>
                </a:cubicBezTo>
                <a:lnTo>
                  <a:pt x="2771990" y="5498287"/>
                </a:lnTo>
                <a:cubicBezTo>
                  <a:pt x="2811754" y="5498287"/>
                  <a:pt x="2843999" y="5466054"/>
                  <a:pt x="2843999" y="5426278"/>
                </a:cubicBezTo>
                <a:lnTo>
                  <a:pt x="2843999" y="71996"/>
                </a:lnTo>
                <a:cubicBezTo>
                  <a:pt x="2843999" y="32232"/>
                  <a:pt x="2811754" y="0"/>
                  <a:pt x="2771990" y="0"/>
                </a:cubicBezTo>
                <a:close/>
                <a:moveTo>
                  <a:pt x="71996" y="0"/>
                </a:moveTo>
              </a:path>
            </a:pathLst>
          </a:custGeom>
          <a:solidFill>
            <a:srgbClr val="005972">
              <a:alpha val="100000"/>
            </a:srgbClr>
          </a:solidFill>
          <a:ln w="10160">
            <a:noFill/>
          </a:ln>
        </p:spPr>
        <p:style>
          <a:lnRef idx="2">
            <a:schemeClr val="accent1">
              <a:shade val="50000"/>
            </a:schemeClr>
          </a:lnRef>
          <a:fillRef idx="1">
            <a:schemeClr val="accent1"/>
          </a:fillRef>
          <a:effectRef idx="0">
            <a:schemeClr val="accent1"/>
          </a:effectRef>
          <a:fontRef idx="minor">
            <a:schemeClr val="lt1"/>
          </a:fontRef>
        </p:style>
      </p:sp>
      <p:sp>
        <p:nvSpPr>
          <p:cNvPr id="178" name="Freeform 178"/>
          <p:cNvSpPr/>
          <p:nvPr/>
        </p:nvSpPr>
        <p:spPr>
          <a:xfrm>
            <a:off x="8788666" y="1925362"/>
            <a:ext cx="1140548" cy="1150061"/>
          </a:xfrm>
          <a:custGeom>
            <a:avLst/>
            <a:gdLst/>
            <a:ahLst/>
            <a:cxnLst/>
            <a:rect l="0" t="0" r="0" b="0"/>
            <a:pathLst>
              <a:path w="1140548" h="1150061">
                <a:moveTo>
                  <a:pt x="912279" y="0"/>
                </a:moveTo>
                <a:lnTo>
                  <a:pt x="997991" y="0"/>
                </a:lnTo>
                <a:cubicBezTo>
                  <a:pt x="1076731" y="0"/>
                  <a:pt x="1140548" y="63830"/>
                  <a:pt x="1140548" y="142570"/>
                </a:cubicBezTo>
                <a:lnTo>
                  <a:pt x="1140548" y="670369"/>
                </a:lnTo>
                <a:cubicBezTo>
                  <a:pt x="1140548" y="749109"/>
                  <a:pt x="1076731" y="812939"/>
                  <a:pt x="997991" y="812939"/>
                </a:cubicBezTo>
                <a:lnTo>
                  <a:pt x="902945" y="812939"/>
                </a:lnTo>
                <a:lnTo>
                  <a:pt x="902945" y="1087297"/>
                </a:lnTo>
                <a:cubicBezTo>
                  <a:pt x="902945" y="1128293"/>
                  <a:pt x="854494" y="1150061"/>
                  <a:pt x="823837" y="1122819"/>
                </a:cubicBezTo>
                <a:lnTo>
                  <a:pt x="475234" y="812939"/>
                </a:lnTo>
                <a:lnTo>
                  <a:pt x="142571" y="812939"/>
                </a:lnTo>
                <a:cubicBezTo>
                  <a:pt x="63831" y="812939"/>
                  <a:pt x="0" y="749109"/>
                  <a:pt x="0" y="670369"/>
                </a:cubicBezTo>
                <a:lnTo>
                  <a:pt x="0" y="524179"/>
                </a:ln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79" name="Freeform 179"/>
          <p:cNvSpPr/>
          <p:nvPr/>
        </p:nvSpPr>
        <p:spPr>
          <a:xfrm>
            <a:off x="7854778" y="1445084"/>
            <a:ext cx="1729168" cy="1272984"/>
          </a:xfrm>
          <a:custGeom>
            <a:avLst/>
            <a:gdLst/>
            <a:ahLst/>
            <a:cxnLst/>
            <a:rect l="0" t="0" r="0" b="0"/>
            <a:pathLst>
              <a:path w="1729168" h="1272984">
                <a:moveTo>
                  <a:pt x="0" y="142570"/>
                </a:moveTo>
                <a:lnTo>
                  <a:pt x="0" y="753897"/>
                </a:lnTo>
                <a:cubicBezTo>
                  <a:pt x="0" y="832637"/>
                  <a:pt x="63830" y="896467"/>
                  <a:pt x="142570" y="896467"/>
                </a:cubicBezTo>
                <a:lnTo>
                  <a:pt x="246608" y="896467"/>
                </a:lnTo>
                <a:lnTo>
                  <a:pt x="246608" y="1209433"/>
                </a:lnTo>
                <a:cubicBezTo>
                  <a:pt x="246608" y="1251775"/>
                  <a:pt x="297802" y="1272984"/>
                  <a:pt x="327736" y="1243037"/>
                </a:cubicBezTo>
                <a:lnTo>
                  <a:pt x="674319" y="896467"/>
                </a:lnTo>
                <a:lnTo>
                  <a:pt x="1604594" y="896467"/>
                </a:lnTo>
                <a:cubicBezTo>
                  <a:pt x="1683346" y="896467"/>
                  <a:pt x="1729168" y="832637"/>
                  <a:pt x="1729168" y="753897"/>
                </a:cubicBezTo>
                <a:lnTo>
                  <a:pt x="1720164" y="142570"/>
                </a:lnTo>
                <a:cubicBezTo>
                  <a:pt x="1720164" y="63831"/>
                  <a:pt x="1656346" y="0"/>
                  <a:pt x="1577594" y="0"/>
                </a:cubicBezTo>
                <a:lnTo>
                  <a:pt x="142570" y="0"/>
                </a:lnTo>
                <a:cubicBezTo>
                  <a:pt x="63830" y="0"/>
                  <a:pt x="0" y="63831"/>
                  <a:pt x="0" y="142570"/>
                </a:cubicBezTo>
                <a:close/>
                <a:moveTo>
                  <a:pt x="0" y="142570"/>
                </a:moveTo>
              </a:path>
            </a:pathLst>
          </a:custGeom>
          <a:noFill/>
          <a:ln w="10160" cap="flat" cmpd="sng">
            <a:solidFill>
              <a:srgbClr val="FFFFFF">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80" name="Rectangle 180"/>
          <p:cNvSpPr/>
          <p:nvPr/>
        </p:nvSpPr>
        <p:spPr>
          <a:xfrm>
            <a:off x="4103999" y="1029874"/>
            <a:ext cx="1635063" cy="707886"/>
          </a:xfrm>
          <a:prstGeom prst="rect">
            <a:avLst/>
          </a:prstGeom>
        </p:spPr>
        <p:txBody>
          <a:bodyPr wrap="none" lIns="0" tIns="0" rIns="0" bIns="0">
            <a:spAutoFit/>
          </a:bodyPr>
          <a:lstStyle/>
          <a:p>
            <a:pPr marL="0"/>
            <a:r>
              <a:rPr lang="en-US" sz="2300" b="0" i="0" spc="0" baseline="0" dirty="0">
                <a:solidFill>
                  <a:srgbClr val="005972"/>
                </a:solidFill>
                <a:latin typeface="Arial"/>
              </a:rPr>
              <a:t>Notre</a:t>
            </a:r>
          </a:p>
          <a:p>
            <a:pPr marL="0"/>
            <a:r>
              <a:rPr lang="en-US" sz="2300" dirty="0">
                <a:solidFill>
                  <a:srgbClr val="005972"/>
                </a:solidFill>
                <a:latin typeface="Arial"/>
              </a:rPr>
              <a:t>engagement</a:t>
            </a:r>
            <a:endParaRPr lang="en-US" sz="2300" b="0" i="0" spc="0" baseline="0" dirty="0">
              <a:solidFill>
                <a:srgbClr val="005972"/>
              </a:solidFill>
              <a:latin typeface="Arial"/>
            </a:endParaRPr>
          </a:p>
        </p:txBody>
      </p:sp>
      <p:sp>
        <p:nvSpPr>
          <p:cNvPr id="185" name="Rectangle 185"/>
          <p:cNvSpPr/>
          <p:nvPr/>
        </p:nvSpPr>
        <p:spPr>
          <a:xfrm>
            <a:off x="7938539" y="1530688"/>
            <a:ext cx="1561646" cy="743793"/>
          </a:xfrm>
          <a:prstGeom prst="rect">
            <a:avLst/>
          </a:prstGeom>
        </p:spPr>
        <p:txBody>
          <a:bodyPr wrap="none" lIns="0" tIns="0" rIns="0" bIns="0">
            <a:spAutoFit/>
          </a:bodyPr>
          <a:lstStyle/>
          <a:p>
            <a:pPr marL="38100" marR="30480">
              <a:lnSpc>
                <a:spcPts val="1300"/>
              </a:lnSpc>
              <a:spcBef>
                <a:spcPts val="160"/>
              </a:spcBef>
            </a:pPr>
            <a:r>
              <a:rPr lang="fr-FR" sz="1100" b="1" dirty="0">
                <a:solidFill>
                  <a:srgbClr val="FFFFFF"/>
                </a:solidFill>
                <a:latin typeface="Gilroy Bold"/>
                <a:cs typeface="Gilroy Bold"/>
              </a:rPr>
              <a:t>N'hésitez pas à nous </a:t>
            </a:r>
          </a:p>
          <a:p>
            <a:pPr marL="38100" marR="30480">
              <a:lnSpc>
                <a:spcPts val="1300"/>
              </a:lnSpc>
              <a:spcBef>
                <a:spcPts val="160"/>
              </a:spcBef>
            </a:pPr>
            <a:r>
              <a:rPr lang="fr-FR" sz="1100" b="1" dirty="0">
                <a:solidFill>
                  <a:srgbClr val="FFFFFF"/>
                </a:solidFill>
                <a:latin typeface="Gilroy Bold"/>
                <a:cs typeface="Gilroy Bold"/>
              </a:rPr>
              <a:t>contacter, pour découvrir</a:t>
            </a:r>
          </a:p>
          <a:p>
            <a:pPr marL="38100" marR="30480">
              <a:lnSpc>
                <a:spcPts val="1300"/>
              </a:lnSpc>
              <a:spcBef>
                <a:spcPts val="160"/>
              </a:spcBef>
            </a:pPr>
            <a:r>
              <a:rPr lang="fr-FR" sz="1100" b="1" dirty="0">
                <a:solidFill>
                  <a:srgbClr val="FFFFFF"/>
                </a:solidFill>
                <a:latin typeface="Gilroy Bold"/>
                <a:cs typeface="Gilroy Bold"/>
              </a:rPr>
              <a:t>COGITANDA® et devenir </a:t>
            </a:r>
          </a:p>
          <a:p>
            <a:pPr marL="38100" marR="30480">
              <a:lnSpc>
                <a:spcPts val="1300"/>
              </a:lnSpc>
              <a:spcBef>
                <a:spcPts val="160"/>
              </a:spcBef>
            </a:pPr>
            <a:r>
              <a:rPr lang="fr-FR" sz="1100" b="1" dirty="0">
                <a:solidFill>
                  <a:srgbClr val="FFFFFF"/>
                </a:solidFill>
                <a:latin typeface="Gilroy Bold"/>
                <a:cs typeface="Gilroy Bold"/>
              </a:rPr>
              <a:t>partenaire.</a:t>
            </a:r>
          </a:p>
        </p:txBody>
      </p:sp>
      <p:pic>
        <p:nvPicPr>
          <p:cNvPr id="2" name="Grafik 1">
            <a:extLst>
              <a:ext uri="{FF2B5EF4-FFF2-40B4-BE49-F238E27FC236}">
                <a16:creationId xmlns:a16="http://schemas.microsoft.com/office/drawing/2014/main" id="{C72482DE-9048-0810-B190-115269FF51EB}"/>
              </a:ext>
            </a:extLst>
          </p:cNvPr>
          <p:cNvPicPr>
            <a:picLocks noChangeAspect="1"/>
          </p:cNvPicPr>
          <p:nvPr/>
        </p:nvPicPr>
        <p:blipFill>
          <a:blip r:embed="rId4"/>
          <a:stretch>
            <a:fillRect/>
          </a:stretch>
        </p:blipFill>
        <p:spPr>
          <a:xfrm>
            <a:off x="7495425" y="6395431"/>
            <a:ext cx="2839161" cy="586800"/>
          </a:xfrm>
          <a:prstGeom prst="rect">
            <a:avLst/>
          </a:prstGeom>
        </p:spPr>
      </p:pic>
      <p:sp>
        <p:nvSpPr>
          <p:cNvPr id="4" name="object 6">
            <a:extLst>
              <a:ext uri="{FF2B5EF4-FFF2-40B4-BE49-F238E27FC236}">
                <a16:creationId xmlns:a16="http://schemas.microsoft.com/office/drawing/2014/main" id="{30484012-4219-3D26-A83E-B61311535E21}"/>
              </a:ext>
            </a:extLst>
          </p:cNvPr>
          <p:cNvSpPr txBox="1"/>
          <p:nvPr/>
        </p:nvSpPr>
        <p:spPr>
          <a:xfrm>
            <a:off x="518400" y="1029600"/>
            <a:ext cx="2855543" cy="1652568"/>
          </a:xfrm>
          <a:prstGeom prst="rect">
            <a:avLst/>
          </a:prstGeom>
        </p:spPr>
        <p:txBody>
          <a:bodyPr vert="horz" wrap="square" lIns="0" tIns="50800" rIns="0" bIns="0" rtlCol="0">
            <a:spAutoFit/>
          </a:bodyPr>
          <a:lstStyle/>
          <a:p>
            <a:pPr marL="12700" marR="383540">
              <a:lnSpc>
                <a:spcPts val="2500"/>
              </a:lnSpc>
              <a:spcBef>
                <a:spcPts val="400"/>
              </a:spcBef>
            </a:pPr>
            <a:r>
              <a:rPr lang="de-DE" sz="2300" b="0" spc="45" dirty="0">
                <a:solidFill>
                  <a:srgbClr val="FFFFFF"/>
                </a:solidFill>
                <a:latin typeface="Gilroy Light"/>
                <a:cs typeface="Gilroy Light"/>
              </a:rPr>
              <a:t>Gestion des sinistres </a:t>
            </a:r>
            <a:r>
              <a:rPr lang="de-DE" sz="2300" b="0" spc="45" dirty="0" err="1">
                <a:solidFill>
                  <a:srgbClr val="FFFFFF"/>
                </a:solidFill>
                <a:latin typeface="Gilroy Light"/>
                <a:cs typeface="Gilroy Light"/>
              </a:rPr>
              <a:t>cyber</a:t>
            </a:r>
            <a:endParaRPr lang="de-DE" sz="2300" b="0" spc="45" dirty="0">
              <a:solidFill>
                <a:srgbClr val="FFFFFF"/>
              </a:solidFill>
              <a:latin typeface="Gilroy Light"/>
              <a:cs typeface="Gilroy Light"/>
            </a:endParaRPr>
          </a:p>
          <a:p>
            <a:pPr marL="12700" marR="383540">
              <a:lnSpc>
                <a:spcPct val="102000"/>
              </a:lnSpc>
              <a:spcBef>
                <a:spcPts val="400"/>
              </a:spcBef>
            </a:pPr>
            <a:endParaRPr lang="fr-FR" sz="1100" spc="-10" dirty="0">
              <a:solidFill>
                <a:srgbClr val="FFFFFF"/>
              </a:solidFill>
              <a:latin typeface="Gilroy Light"/>
            </a:endParaRPr>
          </a:p>
          <a:p>
            <a:pPr marL="12700" marR="383540" algn="just">
              <a:lnSpc>
                <a:spcPct val="102000"/>
              </a:lnSpc>
              <a:spcBef>
                <a:spcPts val="400"/>
              </a:spcBef>
            </a:pPr>
            <a:r>
              <a:rPr lang="fr-FR" sz="1100" spc="-10" dirty="0">
                <a:solidFill>
                  <a:srgbClr val="FFFFFF"/>
                </a:solidFill>
                <a:latin typeface="Gilroy Light"/>
              </a:rPr>
              <a:t>En cas d’attaque cyber , une intervention rapide et professionnelle est essentielle pour protéger nos assurés contre les dommages.</a:t>
            </a:r>
            <a:endParaRPr sz="1100" spc="-10" dirty="0">
              <a:solidFill>
                <a:srgbClr val="FFFFFF"/>
              </a:solidFill>
              <a:latin typeface="Gilroy Light"/>
            </a:endParaRPr>
          </a:p>
        </p:txBody>
      </p:sp>
      <p:sp>
        <p:nvSpPr>
          <p:cNvPr id="5" name="object 4">
            <a:extLst>
              <a:ext uri="{FF2B5EF4-FFF2-40B4-BE49-F238E27FC236}">
                <a16:creationId xmlns:a16="http://schemas.microsoft.com/office/drawing/2014/main" id="{C53C66DD-06C5-7DC4-E3E6-95CE7C8A8878}"/>
              </a:ext>
            </a:extLst>
          </p:cNvPr>
          <p:cNvSpPr txBox="1"/>
          <p:nvPr/>
        </p:nvSpPr>
        <p:spPr>
          <a:xfrm>
            <a:off x="518400" y="2911293"/>
            <a:ext cx="2642870" cy="1384482"/>
          </a:xfrm>
          <a:prstGeom prst="rect">
            <a:avLst/>
          </a:prstGeom>
        </p:spPr>
        <p:txBody>
          <a:bodyPr vert="horz" wrap="square" lIns="0" tIns="8890" rIns="0" bIns="0" rtlCol="0">
            <a:spAutoFit/>
          </a:bodyPr>
          <a:lstStyle/>
          <a:p>
            <a:pPr marL="12700" marR="148590" algn="just">
              <a:lnSpc>
                <a:spcPct val="102299"/>
              </a:lnSpc>
              <a:spcBef>
                <a:spcPts val="70"/>
              </a:spcBef>
            </a:pPr>
            <a:r>
              <a:rPr lang="fr-FR" sz="1100" b="0" dirty="0">
                <a:solidFill>
                  <a:srgbClr val="FFFFFF"/>
                </a:solidFill>
                <a:latin typeface="Gilroy Light"/>
                <a:cs typeface="Gilroy Light"/>
              </a:rPr>
              <a:t>Nous traitons les demandes d'indemnisation au sein de notre filiale spécialisée dans l'administration des sinistres cyber, COGITANDA Claims Services GmbH. Nous pilotons ainsi la gestion des sinistres en interne, en étroite collaboration avec tous les spécialistes et prestataires de services nécessaires.</a:t>
            </a:r>
            <a:endParaRPr lang="de-DE" sz="1100" dirty="0">
              <a:latin typeface="Gilroy Light"/>
              <a:cs typeface="Gilroy Light"/>
            </a:endParaRPr>
          </a:p>
        </p:txBody>
      </p:sp>
      <p:sp>
        <p:nvSpPr>
          <p:cNvPr id="6" name="object 5">
            <a:extLst>
              <a:ext uri="{FF2B5EF4-FFF2-40B4-BE49-F238E27FC236}">
                <a16:creationId xmlns:a16="http://schemas.microsoft.com/office/drawing/2014/main" id="{EFF3A282-92E0-FF13-BADC-6E7116FA6D25}"/>
              </a:ext>
            </a:extLst>
          </p:cNvPr>
          <p:cNvSpPr txBox="1"/>
          <p:nvPr/>
        </p:nvSpPr>
        <p:spPr>
          <a:xfrm>
            <a:off x="518400" y="4657725"/>
            <a:ext cx="2524125" cy="892104"/>
          </a:xfrm>
          <a:prstGeom prst="rect">
            <a:avLst/>
          </a:prstGeom>
        </p:spPr>
        <p:txBody>
          <a:bodyPr vert="horz" wrap="square" lIns="0" tIns="8890" rIns="0" bIns="0" rtlCol="0">
            <a:spAutoFit/>
          </a:bodyPr>
          <a:lstStyle/>
          <a:p>
            <a:pPr marL="38100" marR="30480">
              <a:lnSpc>
                <a:spcPct val="102299"/>
              </a:lnSpc>
              <a:spcBef>
                <a:spcPts val="70"/>
              </a:spcBef>
            </a:pPr>
            <a:r>
              <a:rPr lang="fr-FR" sz="1100" b="1" dirty="0">
                <a:solidFill>
                  <a:srgbClr val="FFFFFF"/>
                </a:solidFill>
                <a:latin typeface="Gilroy Light"/>
                <a:cs typeface="Gilroy Light"/>
              </a:rPr>
              <a:t>Nos professionnels COGITANDA®</a:t>
            </a:r>
          </a:p>
          <a:p>
            <a:pPr marL="38100" marR="30480" algn="just">
              <a:lnSpc>
                <a:spcPct val="102299"/>
              </a:lnSpc>
              <a:spcBef>
                <a:spcPts val="70"/>
              </a:spcBef>
            </a:pPr>
            <a:endParaRPr lang="fr-FR" sz="1100" b="0" dirty="0">
              <a:solidFill>
                <a:srgbClr val="FFFFFF"/>
              </a:solidFill>
              <a:latin typeface="Gilroy Light"/>
              <a:cs typeface="Gilroy Light"/>
            </a:endParaRPr>
          </a:p>
          <a:p>
            <a:pPr marL="38100" marR="30480" algn="just">
              <a:lnSpc>
                <a:spcPct val="102299"/>
              </a:lnSpc>
              <a:spcBef>
                <a:spcPts val="70"/>
              </a:spcBef>
            </a:pPr>
            <a:r>
              <a:rPr lang="fr-FR" sz="1100" b="0" dirty="0">
                <a:solidFill>
                  <a:srgbClr val="FFFFFF"/>
                </a:solidFill>
                <a:latin typeface="Gilroy Light"/>
                <a:cs typeface="Gilroy Light"/>
              </a:rPr>
              <a:t>Notre équipe de gestion des sinistres est toujours à vos côtés, de la déclaration du sinistre à sa remédiation.</a:t>
            </a:r>
          </a:p>
        </p:txBody>
      </p:sp>
      <p:sp>
        <p:nvSpPr>
          <p:cNvPr id="7" name="object 7">
            <a:extLst>
              <a:ext uri="{FF2B5EF4-FFF2-40B4-BE49-F238E27FC236}">
                <a16:creationId xmlns:a16="http://schemas.microsoft.com/office/drawing/2014/main" id="{D7D385D5-4BF1-73F2-5115-57F67E3ADB94}"/>
              </a:ext>
            </a:extLst>
          </p:cNvPr>
          <p:cNvSpPr txBox="1"/>
          <p:nvPr/>
        </p:nvSpPr>
        <p:spPr>
          <a:xfrm>
            <a:off x="4104000" y="2165355"/>
            <a:ext cx="2552700" cy="1218282"/>
          </a:xfrm>
          <a:prstGeom prst="rect">
            <a:avLst/>
          </a:prstGeom>
        </p:spPr>
        <p:txBody>
          <a:bodyPr vert="horz" wrap="square" lIns="0" tIns="12700" rIns="0" bIns="0" rtlCol="0">
            <a:spAutoFit/>
          </a:bodyPr>
          <a:lstStyle/>
          <a:p>
            <a:pPr marL="12700">
              <a:lnSpc>
                <a:spcPct val="100000"/>
              </a:lnSpc>
              <a:spcBef>
                <a:spcPts val="100"/>
              </a:spcBef>
            </a:pPr>
            <a:r>
              <a:rPr lang="de-DE" sz="1150" b="1" spc="45" dirty="0">
                <a:solidFill>
                  <a:srgbClr val="005D75"/>
                </a:solidFill>
                <a:latin typeface="Gilroy Bold"/>
                <a:cs typeface="Gilroy Bold"/>
              </a:rPr>
              <a:t>HOTLINE D‘URGENCE 365/24/7</a:t>
            </a:r>
          </a:p>
          <a:p>
            <a:pPr marL="12700" algn="just">
              <a:lnSpc>
                <a:spcPct val="100000"/>
              </a:lnSpc>
              <a:spcBef>
                <a:spcPts val="100"/>
              </a:spcBef>
            </a:pPr>
            <a:r>
              <a:rPr lang="fr-FR" sz="1100" b="0" dirty="0">
                <a:solidFill>
                  <a:srgbClr val="231F20"/>
                </a:solidFill>
                <a:latin typeface="Gilroy Light"/>
                <a:cs typeface="Gilroy Light"/>
              </a:rPr>
              <a:t>Notre hotline est accessible 24h sur 24, et nos experts cyber et IT </a:t>
            </a:r>
            <a:r>
              <a:rPr lang="fr-FR" sz="1100" b="0" dirty="0" err="1">
                <a:solidFill>
                  <a:srgbClr val="231F20"/>
                </a:solidFill>
                <a:latin typeface="Gilroy Light"/>
                <a:cs typeface="Gilroy Light"/>
              </a:rPr>
              <a:t>Forensics</a:t>
            </a:r>
            <a:r>
              <a:rPr lang="fr-FR" sz="1100" b="0" dirty="0">
                <a:solidFill>
                  <a:srgbClr val="231F20"/>
                </a:solidFill>
                <a:latin typeface="Gilroy Light"/>
                <a:cs typeface="Gilroy Light"/>
              </a:rPr>
              <a:t> sont à votre disposition. Au plus tard 2h après la notification de l‘incident, nous entamons une analyse concrète et prenons les mesures d‘urgence immédiates.</a:t>
            </a:r>
            <a:endParaRPr sz="1100" dirty="0">
              <a:latin typeface="Gilroy Light"/>
              <a:cs typeface="Gilroy Light"/>
            </a:endParaRPr>
          </a:p>
        </p:txBody>
      </p:sp>
      <p:sp>
        <p:nvSpPr>
          <p:cNvPr id="8" name="object 8">
            <a:extLst>
              <a:ext uri="{FF2B5EF4-FFF2-40B4-BE49-F238E27FC236}">
                <a16:creationId xmlns:a16="http://schemas.microsoft.com/office/drawing/2014/main" id="{03B8F1D2-D21D-ABB0-5663-691A87BDB9F2}"/>
              </a:ext>
            </a:extLst>
          </p:cNvPr>
          <p:cNvSpPr txBox="1"/>
          <p:nvPr/>
        </p:nvSpPr>
        <p:spPr>
          <a:xfrm>
            <a:off x="4104000" y="3636000"/>
            <a:ext cx="2465070" cy="1789272"/>
          </a:xfrm>
          <a:prstGeom prst="rect">
            <a:avLst/>
          </a:prstGeom>
        </p:spPr>
        <p:txBody>
          <a:bodyPr vert="horz" wrap="square" lIns="0" tIns="12700" rIns="0" bIns="0" rtlCol="0">
            <a:spAutoFit/>
          </a:bodyPr>
          <a:lstStyle/>
          <a:p>
            <a:pPr marL="12700">
              <a:lnSpc>
                <a:spcPct val="100000"/>
              </a:lnSpc>
              <a:spcBef>
                <a:spcPts val="100"/>
              </a:spcBef>
            </a:pPr>
            <a:r>
              <a:rPr lang="fr-FR" sz="1150" b="1" dirty="0">
                <a:solidFill>
                  <a:srgbClr val="005D75"/>
                </a:solidFill>
                <a:latin typeface="Gilroy Bold"/>
                <a:cs typeface="Gilroy Bold"/>
              </a:rPr>
              <a:t>GESTION DES SINISTRES À 360</a:t>
            </a:r>
          </a:p>
          <a:p>
            <a:pPr marL="14400" algn="just">
              <a:lnSpc>
                <a:spcPct val="102000"/>
              </a:lnSpc>
              <a:spcBef>
                <a:spcPts val="100"/>
              </a:spcBef>
            </a:pPr>
            <a:r>
              <a:rPr lang="fr-FR" sz="1100" dirty="0">
                <a:solidFill>
                  <a:srgbClr val="231F20"/>
                </a:solidFill>
                <a:latin typeface="Gilroy Light"/>
              </a:rPr>
              <a:t>Pour une réponse professionnelle optimale à l‘incident cyber de votre entreprise, nous mettons en place une équipe de spécialistes IT adaptée à vos besoins </a:t>
            </a:r>
          </a:p>
          <a:p>
            <a:pPr marL="14400" algn="just">
              <a:lnSpc>
                <a:spcPct val="102000"/>
              </a:lnSpc>
              <a:spcBef>
                <a:spcPts val="100"/>
              </a:spcBef>
            </a:pPr>
            <a:r>
              <a:rPr lang="fr-FR" sz="1100" dirty="0">
                <a:solidFill>
                  <a:srgbClr val="231F20"/>
                </a:solidFill>
                <a:latin typeface="Gilroy Light"/>
              </a:rPr>
              <a:t>(ex : experts en informatique </a:t>
            </a:r>
            <a:r>
              <a:rPr lang="fr-FR" sz="1100" dirty="0" err="1">
                <a:solidFill>
                  <a:srgbClr val="231F20"/>
                </a:solidFill>
                <a:latin typeface="Gilroy Light"/>
              </a:rPr>
              <a:t>forensic</a:t>
            </a:r>
            <a:r>
              <a:rPr lang="fr-FR" sz="1100" dirty="0">
                <a:solidFill>
                  <a:srgbClr val="231F20"/>
                </a:solidFill>
                <a:latin typeface="Gilroy Light"/>
              </a:rPr>
              <a:t>, spécialistes de la sécurité informatique, avocats,  gestionnaires de crise et experts en communication de crise et en négociation en cas de rançon).</a:t>
            </a:r>
          </a:p>
        </p:txBody>
      </p:sp>
      <p:sp>
        <p:nvSpPr>
          <p:cNvPr id="9" name="object 9">
            <a:extLst>
              <a:ext uri="{FF2B5EF4-FFF2-40B4-BE49-F238E27FC236}">
                <a16:creationId xmlns:a16="http://schemas.microsoft.com/office/drawing/2014/main" id="{390E70D7-9CAA-E67F-A630-F11F922EE473}"/>
              </a:ext>
            </a:extLst>
          </p:cNvPr>
          <p:cNvSpPr txBox="1"/>
          <p:nvPr/>
        </p:nvSpPr>
        <p:spPr>
          <a:xfrm>
            <a:off x="4104000" y="5623200"/>
            <a:ext cx="2503805" cy="1060098"/>
          </a:xfrm>
          <a:prstGeom prst="rect">
            <a:avLst/>
          </a:prstGeom>
        </p:spPr>
        <p:txBody>
          <a:bodyPr vert="horz" wrap="square" lIns="0" tIns="12700" rIns="0" bIns="0" rtlCol="0">
            <a:spAutoFit/>
          </a:bodyPr>
          <a:lstStyle/>
          <a:p>
            <a:pPr marL="12700">
              <a:lnSpc>
                <a:spcPct val="100000"/>
              </a:lnSpc>
              <a:spcBef>
                <a:spcPts val="100"/>
              </a:spcBef>
            </a:pPr>
            <a:r>
              <a:rPr lang="fr-FR" sz="1150" b="1" dirty="0">
                <a:solidFill>
                  <a:srgbClr val="005D75"/>
                </a:solidFill>
                <a:latin typeface="Gilroy Bold"/>
                <a:cs typeface="Gilroy Bold"/>
              </a:rPr>
              <a:t>COORDINATION DE LA CELLULE DE CRISE</a:t>
            </a:r>
          </a:p>
          <a:p>
            <a:pPr marL="14400" algn="just">
              <a:lnSpc>
                <a:spcPct val="102000"/>
              </a:lnSpc>
              <a:spcBef>
                <a:spcPts val="100"/>
              </a:spcBef>
            </a:pPr>
            <a:r>
              <a:rPr lang="fr-FR" sz="1100" dirty="0">
                <a:solidFill>
                  <a:srgbClr val="231F20"/>
                </a:solidFill>
                <a:latin typeface="Gilroy Light"/>
              </a:rPr>
              <a:t>Nous prenons en charge le pilotage de toutes les mesures de réaction à la crise - de l‘analyse à la gestion de l’incident et au rétablissement de votre activité professionnelle.</a:t>
            </a:r>
            <a:endParaRPr lang="fr-FR" sz="1150" b="1" dirty="0">
              <a:solidFill>
                <a:srgbClr val="005D75"/>
              </a:solidFill>
              <a:latin typeface="Gilroy Bold"/>
              <a:cs typeface="Gilroy Bold"/>
            </a:endParaRPr>
          </a:p>
        </p:txBody>
      </p:sp>
      <p:sp>
        <p:nvSpPr>
          <p:cNvPr id="10" name="object 50">
            <a:extLst>
              <a:ext uri="{FF2B5EF4-FFF2-40B4-BE49-F238E27FC236}">
                <a16:creationId xmlns:a16="http://schemas.microsoft.com/office/drawing/2014/main" id="{7D438F38-B247-368D-8C0E-71FD32EA0AEB}"/>
              </a:ext>
            </a:extLst>
          </p:cNvPr>
          <p:cNvSpPr txBox="1"/>
          <p:nvPr/>
        </p:nvSpPr>
        <p:spPr>
          <a:xfrm>
            <a:off x="7697884" y="4591720"/>
            <a:ext cx="2388235" cy="1158522"/>
          </a:xfrm>
          <a:prstGeom prst="rect">
            <a:avLst/>
          </a:prstGeom>
        </p:spPr>
        <p:txBody>
          <a:bodyPr vert="horz" wrap="square" lIns="0" tIns="12700" rIns="0" bIns="0" rtlCol="0">
            <a:spAutoFit/>
          </a:bodyPr>
          <a:lstStyle/>
          <a:p>
            <a:pPr marL="12700" marR="292735" algn="l">
              <a:lnSpc>
                <a:spcPct val="100000"/>
              </a:lnSpc>
              <a:spcBef>
                <a:spcPts val="100"/>
              </a:spcBef>
            </a:pPr>
            <a:r>
              <a:rPr sz="950" b="1" dirty="0">
                <a:solidFill>
                  <a:srgbClr val="FFFFFF"/>
                </a:solidFill>
                <a:latin typeface="Gilroy Light"/>
                <a:cs typeface="Gilroy Light"/>
              </a:rPr>
              <a:t>COGITANDA</a:t>
            </a:r>
            <a:r>
              <a:rPr sz="950" b="1" spc="165" dirty="0">
                <a:solidFill>
                  <a:srgbClr val="FFFFFF"/>
                </a:solidFill>
                <a:latin typeface="Gilroy Light"/>
                <a:cs typeface="Gilroy Light"/>
              </a:rPr>
              <a:t> </a:t>
            </a:r>
            <a:r>
              <a:rPr lang="de-DE" sz="950" b="1" dirty="0">
                <a:solidFill>
                  <a:srgbClr val="FFFFFF"/>
                </a:solidFill>
                <a:latin typeface="Gilroy Light"/>
              </a:rPr>
              <a:t>France SAS</a:t>
            </a:r>
          </a:p>
          <a:p>
            <a:pPr marL="12700" marR="292735">
              <a:lnSpc>
                <a:spcPct val="100000"/>
              </a:lnSpc>
              <a:spcBef>
                <a:spcPts val="100"/>
              </a:spcBef>
            </a:pPr>
            <a:r>
              <a:rPr lang="fr-FR" sz="950" b="0" dirty="0">
                <a:solidFill>
                  <a:srgbClr val="FFFFFF"/>
                </a:solidFill>
                <a:latin typeface="Gilroy Light"/>
                <a:cs typeface="Gilroy Light"/>
              </a:rPr>
              <a:t>63 rue La Boétie</a:t>
            </a:r>
          </a:p>
          <a:p>
            <a:pPr marL="12700" marR="292735">
              <a:lnSpc>
                <a:spcPct val="100000"/>
              </a:lnSpc>
              <a:spcBef>
                <a:spcPts val="100"/>
              </a:spcBef>
            </a:pPr>
            <a:r>
              <a:rPr lang="fr-FR" sz="950" b="0" dirty="0">
                <a:solidFill>
                  <a:srgbClr val="FFFFFF"/>
                </a:solidFill>
                <a:latin typeface="Gilroy Light"/>
                <a:cs typeface="Gilroy Light"/>
              </a:rPr>
              <a:t>75008 Paris </a:t>
            </a:r>
          </a:p>
          <a:p>
            <a:pPr marL="12700" marR="5080">
              <a:lnSpc>
                <a:spcPct val="105300"/>
              </a:lnSpc>
              <a:spcBef>
                <a:spcPts val="505"/>
              </a:spcBef>
            </a:pPr>
            <a:r>
              <a:rPr sz="950" b="0" dirty="0">
                <a:solidFill>
                  <a:srgbClr val="FFFFFF"/>
                </a:solidFill>
                <a:latin typeface="Gilroy Light"/>
                <a:cs typeface="Gilroy Light"/>
              </a:rPr>
              <a:t>E-Mail</a:t>
            </a:r>
            <a:r>
              <a:rPr lang="de-DE" sz="950" b="0" dirty="0">
                <a:solidFill>
                  <a:srgbClr val="FFFFFF"/>
                </a:solidFill>
                <a:latin typeface="Gilroy Light"/>
                <a:cs typeface="Gilroy Light"/>
              </a:rPr>
              <a:t> </a:t>
            </a:r>
            <a:r>
              <a:rPr sz="950" b="0" dirty="0">
                <a:solidFill>
                  <a:srgbClr val="FFFFFF"/>
                </a:solidFill>
                <a:latin typeface="Gilroy Light"/>
                <a:cs typeface="Gilroy Light"/>
              </a:rPr>
              <a:t>:</a:t>
            </a:r>
            <a:r>
              <a:rPr sz="950" b="0" spc="220" dirty="0">
                <a:solidFill>
                  <a:srgbClr val="FFFFFF"/>
                </a:solidFill>
                <a:latin typeface="Gilroy Light"/>
                <a:cs typeface="Gilroy Light"/>
              </a:rPr>
              <a:t> </a:t>
            </a:r>
            <a:r>
              <a:rPr lang="de-DE" sz="950" u="sng" spc="-10" dirty="0" err="1">
                <a:solidFill>
                  <a:srgbClr val="FFFFFF"/>
                </a:solidFill>
                <a:latin typeface="Gilroy Light"/>
              </a:rPr>
              <a:t>partenaires</a:t>
            </a:r>
            <a:r>
              <a:rPr lang="de-DE" sz="950" u="sng" spc="-10" dirty="0">
                <a:solidFill>
                  <a:srgbClr val="FFFFFF"/>
                </a:solidFill>
                <a:latin typeface="Gilroy Light"/>
              </a:rPr>
              <a:t>-FR</a:t>
            </a:r>
            <a:r>
              <a:rPr sz="950" b="0" u="sng" spc="-10" dirty="0">
                <a:solidFill>
                  <a:srgbClr val="FFFFFF"/>
                </a:solidFill>
                <a:latin typeface="Gilroy Light"/>
                <a:cs typeface="Gilroy Light"/>
                <a:hlinkClick r:id="rId5"/>
              </a:rPr>
              <a:t>@cogitanda.com</a:t>
            </a:r>
            <a:r>
              <a:rPr sz="950" b="0" u="sng" spc="-10" dirty="0">
                <a:solidFill>
                  <a:srgbClr val="FFFFFF"/>
                </a:solidFill>
                <a:latin typeface="Gilroy Light"/>
                <a:cs typeface="Gilroy Light"/>
              </a:rPr>
              <a:t> </a:t>
            </a:r>
            <a:endParaRPr lang="de-DE" sz="950" b="0" u="sng" spc="-10" dirty="0">
              <a:solidFill>
                <a:srgbClr val="FFFFFF"/>
              </a:solidFill>
              <a:latin typeface="Gilroy Light"/>
              <a:cs typeface="Gilroy Light"/>
            </a:endParaRPr>
          </a:p>
          <a:p>
            <a:pPr marL="12700" marR="292735">
              <a:lnSpc>
                <a:spcPct val="100000"/>
              </a:lnSpc>
              <a:spcBef>
                <a:spcPts val="600"/>
              </a:spcBef>
            </a:pPr>
            <a:r>
              <a:rPr lang="fr-FR" sz="950" b="1" dirty="0">
                <a:solidFill>
                  <a:srgbClr val="FFFFFF"/>
                </a:solidFill>
                <a:latin typeface="Gilroy Light"/>
                <a:cs typeface="Gilroy Light"/>
              </a:rPr>
              <a:t>Téléphone : </a:t>
            </a:r>
            <a:r>
              <a:rPr lang="fr-FR" sz="950" dirty="0">
                <a:solidFill>
                  <a:srgbClr val="FFFFFF"/>
                </a:solidFill>
                <a:latin typeface="Gilroy Light"/>
                <a:cs typeface="Gilroy Light"/>
              </a:rPr>
              <a:t>+33 1 86 65 45 25</a:t>
            </a:r>
          </a:p>
          <a:p>
            <a:pPr marL="12700">
              <a:lnSpc>
                <a:spcPct val="100000"/>
              </a:lnSpc>
              <a:spcBef>
                <a:spcPts val="595"/>
              </a:spcBef>
            </a:pPr>
            <a:r>
              <a:rPr sz="1050" b="1" spc="-10" dirty="0">
                <a:solidFill>
                  <a:srgbClr val="FFFFFF"/>
                </a:solidFill>
                <a:latin typeface="Gilroy Bold"/>
                <a:cs typeface="Gilroy Bold"/>
              </a:rPr>
              <a:t>www.cogitanda.</a:t>
            </a:r>
            <a:r>
              <a:rPr lang="de-DE" sz="1050" b="1" spc="-10" dirty="0" err="1">
                <a:solidFill>
                  <a:srgbClr val="FFFFFF"/>
                </a:solidFill>
                <a:latin typeface="Gilroy Bold"/>
                <a:cs typeface="Gilroy Bold"/>
              </a:rPr>
              <a:t>com</a:t>
            </a:r>
            <a:endParaRPr sz="1050" dirty="0">
              <a:latin typeface="Gilroy Bold"/>
              <a:cs typeface="Gilroy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Words>
  <Application>Microsoft Office PowerPoint</Application>
  <PresentationFormat>Personnalisé</PresentationFormat>
  <Paragraphs>35</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Gilroy Light</vt:lpstr>
      <vt:lpstr>Gilroy Bold</vt:lpstr>
      <vt:lpstr>Office Theme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Louis</dc:creator>
  <cp:lastModifiedBy>Claire Louis</cp:lastModifiedBy>
  <cp:revision>2</cp:revision>
  <dcterms:modified xsi:type="dcterms:W3CDTF">2024-04-22T08:05:28Z</dcterms:modified>
</cp:coreProperties>
</file>